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9" r:id="rId3"/>
    <p:sldId id="283" r:id="rId4"/>
    <p:sldId id="261" r:id="rId5"/>
    <p:sldId id="262" r:id="rId6"/>
    <p:sldId id="260" r:id="rId7"/>
    <p:sldId id="263" r:id="rId8"/>
    <p:sldId id="264" r:id="rId9"/>
    <p:sldId id="258" r:id="rId10"/>
    <p:sldId id="265" r:id="rId11"/>
    <p:sldId id="281" r:id="rId12"/>
    <p:sldId id="266" r:id="rId13"/>
    <p:sldId id="271" r:id="rId14"/>
    <p:sldId id="282" r:id="rId15"/>
    <p:sldId id="267" r:id="rId16"/>
    <p:sldId id="269" r:id="rId17"/>
    <p:sldId id="268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65" d="100"/>
          <a:sy n="65" d="100"/>
        </p:scale>
        <p:origin x="-145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31FD1-B0D0-4C30-9E71-E70F56B88A18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B0304-BC3C-4345-8761-19B626396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Фото сучасної школи</a:t>
            </a: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530508-0DE7-4BF8-99C5-54856219E776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0_8ba00_d94a6878_L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09.09.2014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solidFill>
            <a:srgbClr val="9BFFC8">
              <a:alpha val="70000"/>
            </a:srgb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noFill/>
          <a:ln w="3175">
            <a:solidFill>
              <a:schemeClr val="accent3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Рисунок 21" descr="0_8d299_f2af728b_L.pn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>
          <a:xfrm flipH="1">
            <a:off x="0" y="4274331"/>
            <a:ext cx="2000232" cy="2583669"/>
          </a:xfrm>
          <a:prstGeom prst="rect">
            <a:avLst/>
          </a:prstGeom>
        </p:spPr>
      </p:pic>
      <p:pic>
        <p:nvPicPr>
          <p:cNvPr id="23" name="Рисунок 22" descr="0_8d299_f2af728b_L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 flipH="1">
            <a:off x="0" y="3221980"/>
            <a:ext cx="1571604" cy="2277687"/>
          </a:xfrm>
          <a:prstGeom prst="rect">
            <a:avLst/>
          </a:prstGeom>
        </p:spPr>
      </p:pic>
      <p:pic>
        <p:nvPicPr>
          <p:cNvPr id="24" name="Рисунок 23" descr="0_8d299_f2af728b_L.png"/>
          <p:cNvPicPr>
            <a:picLocks noChangeAspect="1"/>
          </p:cNvPicPr>
          <p:nvPr userDrawn="1"/>
        </p:nvPicPr>
        <p:blipFill>
          <a:blip r:embed="rId15" cstate="email"/>
          <a:stretch>
            <a:fillRect/>
          </a:stretch>
        </p:blipFill>
        <p:spPr>
          <a:xfrm flipH="1">
            <a:off x="0" y="2357430"/>
            <a:ext cx="1143008" cy="1656534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0_8d299_f2af728b_L.png"/>
          <p:cNvPicPr>
            <a:picLocks noChangeAspect="1"/>
          </p:cNvPicPr>
          <p:nvPr userDrawn="1"/>
        </p:nvPicPr>
        <p:blipFill>
          <a:blip r:embed="rId16" cstate="email"/>
          <a:stretch>
            <a:fillRect/>
          </a:stretch>
        </p:blipFill>
        <p:spPr>
          <a:xfrm flipH="1">
            <a:off x="142844" y="1428736"/>
            <a:ext cx="995131" cy="1442220"/>
          </a:xfrm>
          <a:prstGeom prst="rect">
            <a:avLst/>
          </a:prstGeom>
        </p:spPr>
      </p:pic>
      <p:pic>
        <p:nvPicPr>
          <p:cNvPr id="26" name="Рисунок 25" descr="0_8d299_f2af728b_L.png"/>
          <p:cNvPicPr>
            <a:picLocks noChangeAspect="1"/>
          </p:cNvPicPr>
          <p:nvPr userDrawn="1"/>
        </p:nvPicPr>
        <p:blipFill>
          <a:blip r:embed="rId17" cstate="email"/>
          <a:stretch>
            <a:fillRect/>
          </a:stretch>
        </p:blipFill>
        <p:spPr>
          <a:xfrm flipH="1">
            <a:off x="142844" y="214290"/>
            <a:ext cx="1000132" cy="1449467"/>
          </a:xfrm>
          <a:prstGeom prst="rect">
            <a:avLst/>
          </a:prstGeom>
        </p:spPr>
      </p:pic>
      <p:pic>
        <p:nvPicPr>
          <p:cNvPr id="33" name="Рисунок 32" descr="0_8d299_f2af728b_L.png"/>
          <p:cNvPicPr>
            <a:picLocks noChangeAspect="1"/>
          </p:cNvPicPr>
          <p:nvPr userDrawn="1"/>
        </p:nvPicPr>
        <p:blipFill>
          <a:blip r:embed="rId18" cstate="email"/>
          <a:stretch>
            <a:fillRect/>
          </a:stretch>
        </p:blipFill>
        <p:spPr>
          <a:xfrm>
            <a:off x="8215338" y="3175390"/>
            <a:ext cx="928662" cy="1345887"/>
          </a:xfrm>
          <a:prstGeom prst="rect">
            <a:avLst/>
          </a:prstGeom>
        </p:spPr>
      </p:pic>
      <p:pic>
        <p:nvPicPr>
          <p:cNvPr id="34" name="Рисунок 33" descr="0_8d299_f2af728b_L.png"/>
          <p:cNvPicPr>
            <a:picLocks noChangeAspect="1"/>
          </p:cNvPicPr>
          <p:nvPr userDrawn="1"/>
        </p:nvPicPr>
        <p:blipFill>
          <a:blip r:embed="rId19" cstate="email"/>
          <a:stretch>
            <a:fillRect/>
          </a:stretch>
        </p:blipFill>
        <p:spPr>
          <a:xfrm>
            <a:off x="8286776" y="5615646"/>
            <a:ext cx="857224" cy="1242354"/>
          </a:xfrm>
          <a:prstGeom prst="rect">
            <a:avLst/>
          </a:prstGeom>
        </p:spPr>
      </p:pic>
      <p:pic>
        <p:nvPicPr>
          <p:cNvPr id="35" name="Рисунок 34" descr="0_8d299_f2af728b_L.png"/>
          <p:cNvPicPr>
            <a:picLocks noChangeAspect="1"/>
          </p:cNvPicPr>
          <p:nvPr userDrawn="1"/>
        </p:nvPicPr>
        <p:blipFill>
          <a:blip r:embed="rId20" cstate="email"/>
          <a:stretch>
            <a:fillRect/>
          </a:stretch>
        </p:blipFill>
        <p:spPr>
          <a:xfrm>
            <a:off x="8291744" y="4429132"/>
            <a:ext cx="852255" cy="1235153"/>
          </a:xfrm>
          <a:prstGeom prst="rect">
            <a:avLst/>
          </a:prstGeom>
        </p:spPr>
      </p:pic>
      <p:pic>
        <p:nvPicPr>
          <p:cNvPr id="36" name="Рисунок 35" descr="0_8d299_f2af728b_L.png"/>
          <p:cNvPicPr>
            <a:picLocks noChangeAspect="1"/>
          </p:cNvPicPr>
          <p:nvPr userDrawn="1"/>
        </p:nvPicPr>
        <p:blipFill>
          <a:blip r:embed="rId18" cstate="email"/>
          <a:stretch>
            <a:fillRect/>
          </a:stretch>
        </p:blipFill>
        <p:spPr>
          <a:xfrm>
            <a:off x="8215338" y="2071678"/>
            <a:ext cx="928662" cy="1345887"/>
          </a:xfrm>
          <a:prstGeom prst="rect">
            <a:avLst/>
          </a:prstGeom>
        </p:spPr>
      </p:pic>
      <p:pic>
        <p:nvPicPr>
          <p:cNvPr id="37" name="Рисунок 36" descr="0_8d299_f2af728b_L.png"/>
          <p:cNvPicPr>
            <a:picLocks noChangeAspect="1"/>
          </p:cNvPicPr>
          <p:nvPr userDrawn="1"/>
        </p:nvPicPr>
        <p:blipFill>
          <a:blip r:embed="rId21" cstate="email"/>
          <a:stretch>
            <a:fillRect/>
          </a:stretch>
        </p:blipFill>
        <p:spPr>
          <a:xfrm>
            <a:off x="8358214" y="1071546"/>
            <a:ext cx="785786" cy="1138820"/>
          </a:xfrm>
          <a:prstGeom prst="rect">
            <a:avLst/>
          </a:prstGeom>
        </p:spPr>
      </p:pic>
      <p:pic>
        <p:nvPicPr>
          <p:cNvPr id="38" name="Рисунок 37" descr="0_8d299_f2af728b_L.png"/>
          <p:cNvPicPr>
            <a:picLocks noChangeAspect="1"/>
          </p:cNvPicPr>
          <p:nvPr userDrawn="1"/>
        </p:nvPicPr>
        <p:blipFill>
          <a:blip r:embed="rId22" cstate="email"/>
          <a:stretch>
            <a:fillRect/>
          </a:stretch>
        </p:blipFill>
        <p:spPr>
          <a:xfrm>
            <a:off x="8404617" y="0"/>
            <a:ext cx="739383" cy="10715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/>
          <p:nvPr/>
        </p:nvGrpSpPr>
        <p:grpSpPr>
          <a:xfrm>
            <a:off x="1214414" y="2214554"/>
            <a:ext cx="7715304" cy="4075355"/>
            <a:chOff x="1115616" y="2146448"/>
            <a:chExt cx="7165477" cy="424636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15616" y="2146448"/>
              <a:ext cx="7165477" cy="1053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15616" y="5719363"/>
              <a:ext cx="7099130" cy="673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err="1" smtClean="0">
                  <a:latin typeface="Monotype Corsiva" pitchFamily="66" charset="0"/>
                </a:rPr>
                <a:t>Бориспільська</a:t>
              </a:r>
              <a:r>
                <a:rPr lang="ru-RU" dirty="0" smtClean="0">
                  <a:latin typeface="Monotype Corsiva" pitchFamily="66" charset="0"/>
                </a:rPr>
                <a:t> </a:t>
              </a:r>
              <a:r>
                <a:rPr lang="ru-RU" dirty="0" err="1" smtClean="0">
                  <a:latin typeface="Monotype Corsiva" pitchFamily="66" charset="0"/>
                </a:rPr>
                <a:t>загальноосвітня</a:t>
              </a:r>
              <a:r>
                <a:rPr lang="ru-RU" dirty="0" smtClean="0">
                  <a:latin typeface="Monotype Corsiva" pitchFamily="66" charset="0"/>
                </a:rPr>
                <a:t> школа І-ІІІ </a:t>
              </a:r>
              <a:r>
                <a:rPr lang="ru-RU" dirty="0" err="1" smtClean="0">
                  <a:latin typeface="Monotype Corsiva" pitchFamily="66" charset="0"/>
                </a:rPr>
                <a:t>ступенів</a:t>
              </a:r>
              <a:r>
                <a:rPr lang="ru-RU" dirty="0" smtClean="0">
                  <a:latin typeface="Monotype Corsiva" pitchFamily="66" charset="0"/>
                </a:rPr>
                <a:t> №6</a:t>
              </a:r>
              <a:endParaRPr lang="ru-RU" dirty="0"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latin typeface="Monotype Corsiva" pitchFamily="66" charset="0"/>
                </a:rPr>
                <a:t>2014</a:t>
              </a:r>
              <a:endParaRPr lang="ru-RU" dirty="0"/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85852" y="1714488"/>
            <a:ext cx="7229500" cy="2643206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Впровадження моделі превентивної освіти в навчальному закладі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6600"/>
                </a:solidFill>
              </a:rPr>
              <a:t>Принципи роботи </a:t>
            </a:r>
            <a:br>
              <a:rPr lang="uk-UA" b="1" dirty="0" smtClean="0">
                <a:solidFill>
                  <a:srgbClr val="006600"/>
                </a:solidFill>
              </a:rPr>
            </a:br>
            <a:r>
              <a:rPr lang="uk-UA" b="1" dirty="0" smtClean="0">
                <a:solidFill>
                  <a:srgbClr val="006600"/>
                </a:solidFill>
              </a:rPr>
              <a:t>педагогічного колективу</a:t>
            </a:r>
            <a:endParaRPr lang="ru-RU" b="1" dirty="0">
              <a:solidFill>
                <a:srgbClr val="0066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09432" y="1460412"/>
            <a:ext cx="6153762" cy="5294497"/>
            <a:chOff x="1709432" y="1460412"/>
            <a:chExt cx="6153762" cy="5294497"/>
          </a:xfrm>
        </p:grpSpPr>
        <p:sp>
          <p:nvSpPr>
            <p:cNvPr id="5" name="Полилиния 4"/>
            <p:cNvSpPr/>
            <p:nvPr/>
          </p:nvSpPr>
          <p:spPr>
            <a:xfrm>
              <a:off x="3694433" y="1460412"/>
              <a:ext cx="2168503" cy="1514180"/>
            </a:xfrm>
            <a:custGeom>
              <a:avLst/>
              <a:gdLst>
                <a:gd name="connsiteX0" fmla="*/ 0 w 2168503"/>
                <a:gd name="connsiteY0" fmla="*/ 252368 h 1514180"/>
                <a:gd name="connsiteX1" fmla="*/ 73917 w 2168503"/>
                <a:gd name="connsiteY1" fmla="*/ 73917 h 1514180"/>
                <a:gd name="connsiteX2" fmla="*/ 252368 w 2168503"/>
                <a:gd name="connsiteY2" fmla="*/ 0 h 1514180"/>
                <a:gd name="connsiteX3" fmla="*/ 1916135 w 2168503"/>
                <a:gd name="connsiteY3" fmla="*/ 0 h 1514180"/>
                <a:gd name="connsiteX4" fmla="*/ 2094586 w 2168503"/>
                <a:gd name="connsiteY4" fmla="*/ 73917 h 1514180"/>
                <a:gd name="connsiteX5" fmla="*/ 2168503 w 2168503"/>
                <a:gd name="connsiteY5" fmla="*/ 252368 h 1514180"/>
                <a:gd name="connsiteX6" fmla="*/ 2168503 w 2168503"/>
                <a:gd name="connsiteY6" fmla="*/ 1261812 h 1514180"/>
                <a:gd name="connsiteX7" fmla="*/ 2094586 w 2168503"/>
                <a:gd name="connsiteY7" fmla="*/ 1440263 h 1514180"/>
                <a:gd name="connsiteX8" fmla="*/ 1916135 w 2168503"/>
                <a:gd name="connsiteY8" fmla="*/ 1514180 h 1514180"/>
                <a:gd name="connsiteX9" fmla="*/ 252368 w 2168503"/>
                <a:gd name="connsiteY9" fmla="*/ 1514180 h 1514180"/>
                <a:gd name="connsiteX10" fmla="*/ 73917 w 2168503"/>
                <a:gd name="connsiteY10" fmla="*/ 1440263 h 1514180"/>
                <a:gd name="connsiteX11" fmla="*/ 0 w 2168503"/>
                <a:gd name="connsiteY11" fmla="*/ 1261812 h 1514180"/>
                <a:gd name="connsiteX12" fmla="*/ 0 w 2168503"/>
                <a:gd name="connsiteY12" fmla="*/ 252368 h 151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8503" h="1514180">
                  <a:moveTo>
                    <a:pt x="0" y="252368"/>
                  </a:moveTo>
                  <a:cubicBezTo>
                    <a:pt x="0" y="185436"/>
                    <a:pt x="26589" y="121245"/>
                    <a:pt x="73917" y="73917"/>
                  </a:cubicBezTo>
                  <a:cubicBezTo>
                    <a:pt x="121245" y="26589"/>
                    <a:pt x="185436" y="0"/>
                    <a:pt x="252368" y="0"/>
                  </a:cubicBezTo>
                  <a:lnTo>
                    <a:pt x="1916135" y="0"/>
                  </a:lnTo>
                  <a:cubicBezTo>
                    <a:pt x="1983067" y="0"/>
                    <a:pt x="2047258" y="26589"/>
                    <a:pt x="2094586" y="73917"/>
                  </a:cubicBezTo>
                  <a:cubicBezTo>
                    <a:pt x="2141914" y="121245"/>
                    <a:pt x="2168503" y="185436"/>
                    <a:pt x="2168503" y="252368"/>
                  </a:cubicBezTo>
                  <a:lnTo>
                    <a:pt x="2168503" y="1261812"/>
                  </a:lnTo>
                  <a:cubicBezTo>
                    <a:pt x="2168503" y="1328744"/>
                    <a:pt x="2141914" y="1392935"/>
                    <a:pt x="2094586" y="1440263"/>
                  </a:cubicBezTo>
                  <a:cubicBezTo>
                    <a:pt x="2047258" y="1487591"/>
                    <a:pt x="1983067" y="1514180"/>
                    <a:pt x="1916135" y="1514180"/>
                  </a:cubicBezTo>
                  <a:lnTo>
                    <a:pt x="252368" y="1514180"/>
                  </a:lnTo>
                  <a:cubicBezTo>
                    <a:pt x="185436" y="1514180"/>
                    <a:pt x="121245" y="1487591"/>
                    <a:pt x="73917" y="1440263"/>
                  </a:cubicBezTo>
                  <a:cubicBezTo>
                    <a:pt x="26589" y="1392935"/>
                    <a:pt x="0" y="1328744"/>
                    <a:pt x="0" y="1261812"/>
                  </a:cubicBezTo>
                  <a:lnTo>
                    <a:pt x="0" y="25236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306" tIns="146306" rIns="146306" bIns="14630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kern="1200" dirty="0" smtClean="0"/>
                <a:t>Недопустимість усіх видів насильства</a:t>
              </a:r>
              <a:endParaRPr lang="ru-RU" sz="1900" kern="1200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676842" y="2217502"/>
              <a:ext cx="4203685" cy="420368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19356" y="388540"/>
                  </a:moveTo>
                  <a:arcTo wR="2101842" hR="2101842" stAng="18323910" swAng="789797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5692116" y="3051657"/>
              <a:ext cx="2171078" cy="1236364"/>
            </a:xfrm>
            <a:custGeom>
              <a:avLst/>
              <a:gdLst>
                <a:gd name="connsiteX0" fmla="*/ 0 w 2171078"/>
                <a:gd name="connsiteY0" fmla="*/ 206065 h 1236364"/>
                <a:gd name="connsiteX1" fmla="*/ 60355 w 2171078"/>
                <a:gd name="connsiteY1" fmla="*/ 60355 h 1236364"/>
                <a:gd name="connsiteX2" fmla="*/ 206065 w 2171078"/>
                <a:gd name="connsiteY2" fmla="*/ 0 h 1236364"/>
                <a:gd name="connsiteX3" fmla="*/ 1965013 w 2171078"/>
                <a:gd name="connsiteY3" fmla="*/ 0 h 1236364"/>
                <a:gd name="connsiteX4" fmla="*/ 2110723 w 2171078"/>
                <a:gd name="connsiteY4" fmla="*/ 60355 h 1236364"/>
                <a:gd name="connsiteX5" fmla="*/ 2171078 w 2171078"/>
                <a:gd name="connsiteY5" fmla="*/ 206065 h 1236364"/>
                <a:gd name="connsiteX6" fmla="*/ 2171078 w 2171078"/>
                <a:gd name="connsiteY6" fmla="*/ 1030299 h 1236364"/>
                <a:gd name="connsiteX7" fmla="*/ 2110723 w 2171078"/>
                <a:gd name="connsiteY7" fmla="*/ 1176009 h 1236364"/>
                <a:gd name="connsiteX8" fmla="*/ 1965013 w 2171078"/>
                <a:gd name="connsiteY8" fmla="*/ 1236364 h 1236364"/>
                <a:gd name="connsiteX9" fmla="*/ 206065 w 2171078"/>
                <a:gd name="connsiteY9" fmla="*/ 1236364 h 1236364"/>
                <a:gd name="connsiteX10" fmla="*/ 60355 w 2171078"/>
                <a:gd name="connsiteY10" fmla="*/ 1176009 h 1236364"/>
                <a:gd name="connsiteX11" fmla="*/ 0 w 2171078"/>
                <a:gd name="connsiteY11" fmla="*/ 1030299 h 1236364"/>
                <a:gd name="connsiteX12" fmla="*/ 0 w 2171078"/>
                <a:gd name="connsiteY12" fmla="*/ 206065 h 123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1078" h="1236364">
                  <a:moveTo>
                    <a:pt x="0" y="206065"/>
                  </a:moveTo>
                  <a:cubicBezTo>
                    <a:pt x="0" y="151413"/>
                    <a:pt x="21710" y="99000"/>
                    <a:pt x="60355" y="60355"/>
                  </a:cubicBezTo>
                  <a:cubicBezTo>
                    <a:pt x="99000" y="21710"/>
                    <a:pt x="151413" y="0"/>
                    <a:pt x="206065" y="0"/>
                  </a:cubicBezTo>
                  <a:lnTo>
                    <a:pt x="1965013" y="0"/>
                  </a:lnTo>
                  <a:cubicBezTo>
                    <a:pt x="2019665" y="0"/>
                    <a:pt x="2072078" y="21710"/>
                    <a:pt x="2110723" y="60355"/>
                  </a:cubicBezTo>
                  <a:cubicBezTo>
                    <a:pt x="2149368" y="99000"/>
                    <a:pt x="2171078" y="151413"/>
                    <a:pt x="2171078" y="206065"/>
                  </a:cubicBezTo>
                  <a:lnTo>
                    <a:pt x="2171078" y="1030299"/>
                  </a:lnTo>
                  <a:cubicBezTo>
                    <a:pt x="2171078" y="1084951"/>
                    <a:pt x="2149368" y="1137364"/>
                    <a:pt x="2110723" y="1176009"/>
                  </a:cubicBezTo>
                  <a:cubicBezTo>
                    <a:pt x="2072078" y="1214654"/>
                    <a:pt x="2019665" y="1236364"/>
                    <a:pt x="1965013" y="1236364"/>
                  </a:cubicBezTo>
                  <a:lnTo>
                    <a:pt x="206065" y="1236364"/>
                  </a:lnTo>
                  <a:cubicBezTo>
                    <a:pt x="151413" y="1236364"/>
                    <a:pt x="99000" y="1214654"/>
                    <a:pt x="60355" y="1176009"/>
                  </a:cubicBezTo>
                  <a:cubicBezTo>
                    <a:pt x="21710" y="1137364"/>
                    <a:pt x="0" y="1084951"/>
                    <a:pt x="0" y="1030299"/>
                  </a:cubicBezTo>
                  <a:lnTo>
                    <a:pt x="0" y="20606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744" tIns="132744" rIns="132744" bIns="13274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kern="1200" dirty="0" err="1" smtClean="0"/>
                <a:t>Всесторонній</a:t>
              </a:r>
              <a:r>
                <a:rPr lang="uk-UA" sz="1900" kern="1200" dirty="0" smtClean="0"/>
                <a:t> розвиток особистості</a:t>
              </a:r>
              <a:endParaRPr lang="ru-RU" sz="19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676842" y="2217502"/>
              <a:ext cx="4203685" cy="420368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196533" y="2275089"/>
                  </a:moveTo>
                  <a:arcTo wR="2101842" hR="2101842" stAng="21883682" swAng="1021758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5098775" y="5284633"/>
              <a:ext cx="1830683" cy="1470276"/>
            </a:xfrm>
            <a:custGeom>
              <a:avLst/>
              <a:gdLst>
                <a:gd name="connsiteX0" fmla="*/ 0 w 1830683"/>
                <a:gd name="connsiteY0" fmla="*/ 245051 h 1470276"/>
                <a:gd name="connsiteX1" fmla="*/ 71774 w 1830683"/>
                <a:gd name="connsiteY1" fmla="*/ 71774 h 1470276"/>
                <a:gd name="connsiteX2" fmla="*/ 245051 w 1830683"/>
                <a:gd name="connsiteY2" fmla="*/ 0 h 1470276"/>
                <a:gd name="connsiteX3" fmla="*/ 1585632 w 1830683"/>
                <a:gd name="connsiteY3" fmla="*/ 0 h 1470276"/>
                <a:gd name="connsiteX4" fmla="*/ 1758909 w 1830683"/>
                <a:gd name="connsiteY4" fmla="*/ 71774 h 1470276"/>
                <a:gd name="connsiteX5" fmla="*/ 1830683 w 1830683"/>
                <a:gd name="connsiteY5" fmla="*/ 245051 h 1470276"/>
                <a:gd name="connsiteX6" fmla="*/ 1830683 w 1830683"/>
                <a:gd name="connsiteY6" fmla="*/ 1225225 h 1470276"/>
                <a:gd name="connsiteX7" fmla="*/ 1758909 w 1830683"/>
                <a:gd name="connsiteY7" fmla="*/ 1398502 h 1470276"/>
                <a:gd name="connsiteX8" fmla="*/ 1585632 w 1830683"/>
                <a:gd name="connsiteY8" fmla="*/ 1470276 h 1470276"/>
                <a:gd name="connsiteX9" fmla="*/ 245051 w 1830683"/>
                <a:gd name="connsiteY9" fmla="*/ 1470276 h 1470276"/>
                <a:gd name="connsiteX10" fmla="*/ 71774 w 1830683"/>
                <a:gd name="connsiteY10" fmla="*/ 1398502 h 1470276"/>
                <a:gd name="connsiteX11" fmla="*/ 0 w 1830683"/>
                <a:gd name="connsiteY11" fmla="*/ 1225225 h 1470276"/>
                <a:gd name="connsiteX12" fmla="*/ 0 w 1830683"/>
                <a:gd name="connsiteY12" fmla="*/ 245051 h 147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0683" h="1470276">
                  <a:moveTo>
                    <a:pt x="0" y="245051"/>
                  </a:moveTo>
                  <a:cubicBezTo>
                    <a:pt x="0" y="180059"/>
                    <a:pt x="25818" y="117730"/>
                    <a:pt x="71774" y="71774"/>
                  </a:cubicBezTo>
                  <a:cubicBezTo>
                    <a:pt x="117730" y="25818"/>
                    <a:pt x="180060" y="0"/>
                    <a:pt x="245051" y="0"/>
                  </a:cubicBezTo>
                  <a:lnTo>
                    <a:pt x="1585632" y="0"/>
                  </a:lnTo>
                  <a:cubicBezTo>
                    <a:pt x="1650624" y="0"/>
                    <a:pt x="1712953" y="25818"/>
                    <a:pt x="1758909" y="71774"/>
                  </a:cubicBezTo>
                  <a:cubicBezTo>
                    <a:pt x="1804865" y="117730"/>
                    <a:pt x="1830683" y="180060"/>
                    <a:pt x="1830683" y="245051"/>
                  </a:cubicBezTo>
                  <a:lnTo>
                    <a:pt x="1830683" y="1225225"/>
                  </a:lnTo>
                  <a:cubicBezTo>
                    <a:pt x="1830683" y="1290217"/>
                    <a:pt x="1804865" y="1352546"/>
                    <a:pt x="1758909" y="1398502"/>
                  </a:cubicBezTo>
                  <a:cubicBezTo>
                    <a:pt x="1712953" y="1444458"/>
                    <a:pt x="1650623" y="1470276"/>
                    <a:pt x="1585632" y="1470276"/>
                  </a:cubicBezTo>
                  <a:lnTo>
                    <a:pt x="245051" y="1470276"/>
                  </a:lnTo>
                  <a:cubicBezTo>
                    <a:pt x="180059" y="1470276"/>
                    <a:pt x="117730" y="1444458"/>
                    <a:pt x="71774" y="1398502"/>
                  </a:cubicBezTo>
                  <a:cubicBezTo>
                    <a:pt x="25818" y="1352546"/>
                    <a:pt x="0" y="1290216"/>
                    <a:pt x="0" y="1225225"/>
                  </a:cubicBezTo>
                  <a:lnTo>
                    <a:pt x="0" y="24505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163" tIns="144163" rIns="144163" bIns="144163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kern="1200" dirty="0" smtClean="0"/>
                <a:t>Забезпечення рівних можливостей </a:t>
              </a:r>
              <a:endParaRPr lang="ru-RU" sz="19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676842" y="2217502"/>
              <a:ext cx="4203685" cy="420368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17410" y="4192602"/>
                  </a:moveTo>
                  <a:arcTo wR="2101842" hR="2101842" stAng="5046799" swAng="519414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2514502" y="5288149"/>
              <a:ext cx="2057500" cy="1463243"/>
            </a:xfrm>
            <a:custGeom>
              <a:avLst/>
              <a:gdLst>
                <a:gd name="connsiteX0" fmla="*/ 0 w 2057500"/>
                <a:gd name="connsiteY0" fmla="*/ 243879 h 1463243"/>
                <a:gd name="connsiteX1" fmla="*/ 71431 w 2057500"/>
                <a:gd name="connsiteY1" fmla="*/ 71431 h 1463243"/>
                <a:gd name="connsiteX2" fmla="*/ 243880 w 2057500"/>
                <a:gd name="connsiteY2" fmla="*/ 1 h 1463243"/>
                <a:gd name="connsiteX3" fmla="*/ 1813621 w 2057500"/>
                <a:gd name="connsiteY3" fmla="*/ 0 h 1463243"/>
                <a:gd name="connsiteX4" fmla="*/ 1986069 w 2057500"/>
                <a:gd name="connsiteY4" fmla="*/ 71431 h 1463243"/>
                <a:gd name="connsiteX5" fmla="*/ 2057499 w 2057500"/>
                <a:gd name="connsiteY5" fmla="*/ 243880 h 1463243"/>
                <a:gd name="connsiteX6" fmla="*/ 2057500 w 2057500"/>
                <a:gd name="connsiteY6" fmla="*/ 1219364 h 1463243"/>
                <a:gd name="connsiteX7" fmla="*/ 1986069 w 2057500"/>
                <a:gd name="connsiteY7" fmla="*/ 1391813 h 1463243"/>
                <a:gd name="connsiteX8" fmla="*/ 1813620 w 2057500"/>
                <a:gd name="connsiteY8" fmla="*/ 1463243 h 1463243"/>
                <a:gd name="connsiteX9" fmla="*/ 243879 w 2057500"/>
                <a:gd name="connsiteY9" fmla="*/ 1463243 h 1463243"/>
                <a:gd name="connsiteX10" fmla="*/ 71430 w 2057500"/>
                <a:gd name="connsiteY10" fmla="*/ 1391812 h 1463243"/>
                <a:gd name="connsiteX11" fmla="*/ 0 w 2057500"/>
                <a:gd name="connsiteY11" fmla="*/ 1219363 h 1463243"/>
                <a:gd name="connsiteX12" fmla="*/ 0 w 2057500"/>
                <a:gd name="connsiteY12" fmla="*/ 243879 h 14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500" h="1463243">
                  <a:moveTo>
                    <a:pt x="0" y="243879"/>
                  </a:moveTo>
                  <a:cubicBezTo>
                    <a:pt x="0" y="179198"/>
                    <a:pt x="25694" y="117167"/>
                    <a:pt x="71431" y="71431"/>
                  </a:cubicBezTo>
                  <a:cubicBezTo>
                    <a:pt x="117167" y="25695"/>
                    <a:pt x="179199" y="1"/>
                    <a:pt x="243880" y="1"/>
                  </a:cubicBezTo>
                  <a:lnTo>
                    <a:pt x="1813621" y="0"/>
                  </a:lnTo>
                  <a:cubicBezTo>
                    <a:pt x="1878302" y="0"/>
                    <a:pt x="1940333" y="25694"/>
                    <a:pt x="1986069" y="71431"/>
                  </a:cubicBezTo>
                  <a:cubicBezTo>
                    <a:pt x="2031805" y="117167"/>
                    <a:pt x="2057499" y="179199"/>
                    <a:pt x="2057499" y="243880"/>
                  </a:cubicBezTo>
                  <a:cubicBezTo>
                    <a:pt x="2057499" y="569041"/>
                    <a:pt x="2057500" y="894203"/>
                    <a:pt x="2057500" y="1219364"/>
                  </a:cubicBezTo>
                  <a:cubicBezTo>
                    <a:pt x="2057500" y="1284045"/>
                    <a:pt x="2031806" y="1346076"/>
                    <a:pt x="1986069" y="1391813"/>
                  </a:cubicBezTo>
                  <a:cubicBezTo>
                    <a:pt x="1940333" y="1437549"/>
                    <a:pt x="1878301" y="1463243"/>
                    <a:pt x="1813620" y="1463243"/>
                  </a:cubicBezTo>
                  <a:lnTo>
                    <a:pt x="243879" y="1463243"/>
                  </a:lnTo>
                  <a:cubicBezTo>
                    <a:pt x="179198" y="1463243"/>
                    <a:pt x="117167" y="1437549"/>
                    <a:pt x="71430" y="1391812"/>
                  </a:cubicBezTo>
                  <a:cubicBezTo>
                    <a:pt x="25694" y="1346076"/>
                    <a:pt x="0" y="1284044"/>
                    <a:pt x="0" y="1219363"/>
                  </a:cubicBezTo>
                  <a:lnTo>
                    <a:pt x="0" y="24387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820" tIns="143820" rIns="143820" bIns="14382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kern="1200" dirty="0" smtClean="0"/>
                <a:t>Залучення батьків до виховного процесу</a:t>
              </a:r>
              <a:endParaRPr lang="ru-RU" sz="19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676842" y="2217502"/>
              <a:ext cx="4203685" cy="420368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4103" y="2891815"/>
                  </a:moveTo>
                  <a:arcTo wR="2101842" hR="2101842" stAng="9475398" swAng="981812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709432" y="3007764"/>
              <a:ext cx="2140562" cy="1324151"/>
            </a:xfrm>
            <a:custGeom>
              <a:avLst/>
              <a:gdLst>
                <a:gd name="connsiteX0" fmla="*/ 0 w 2140562"/>
                <a:gd name="connsiteY0" fmla="*/ 220696 h 1324151"/>
                <a:gd name="connsiteX1" fmla="*/ 64641 w 2140562"/>
                <a:gd name="connsiteY1" fmla="*/ 64640 h 1324151"/>
                <a:gd name="connsiteX2" fmla="*/ 220697 w 2140562"/>
                <a:gd name="connsiteY2" fmla="*/ 0 h 1324151"/>
                <a:gd name="connsiteX3" fmla="*/ 1919866 w 2140562"/>
                <a:gd name="connsiteY3" fmla="*/ 0 h 1324151"/>
                <a:gd name="connsiteX4" fmla="*/ 2075922 w 2140562"/>
                <a:gd name="connsiteY4" fmla="*/ 64641 h 1324151"/>
                <a:gd name="connsiteX5" fmla="*/ 2140562 w 2140562"/>
                <a:gd name="connsiteY5" fmla="*/ 220697 h 1324151"/>
                <a:gd name="connsiteX6" fmla="*/ 2140562 w 2140562"/>
                <a:gd name="connsiteY6" fmla="*/ 1103455 h 1324151"/>
                <a:gd name="connsiteX7" fmla="*/ 2075922 w 2140562"/>
                <a:gd name="connsiteY7" fmla="*/ 1259511 h 1324151"/>
                <a:gd name="connsiteX8" fmla="*/ 1919866 w 2140562"/>
                <a:gd name="connsiteY8" fmla="*/ 1324151 h 1324151"/>
                <a:gd name="connsiteX9" fmla="*/ 220696 w 2140562"/>
                <a:gd name="connsiteY9" fmla="*/ 1324151 h 1324151"/>
                <a:gd name="connsiteX10" fmla="*/ 64640 w 2140562"/>
                <a:gd name="connsiteY10" fmla="*/ 1259511 h 1324151"/>
                <a:gd name="connsiteX11" fmla="*/ 0 w 2140562"/>
                <a:gd name="connsiteY11" fmla="*/ 1103455 h 1324151"/>
                <a:gd name="connsiteX12" fmla="*/ 0 w 2140562"/>
                <a:gd name="connsiteY12" fmla="*/ 220696 h 132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0562" h="1324151">
                  <a:moveTo>
                    <a:pt x="0" y="220696"/>
                  </a:moveTo>
                  <a:cubicBezTo>
                    <a:pt x="0" y="162164"/>
                    <a:pt x="23252" y="106029"/>
                    <a:pt x="64641" y="64640"/>
                  </a:cubicBezTo>
                  <a:cubicBezTo>
                    <a:pt x="106030" y="23252"/>
                    <a:pt x="162165" y="0"/>
                    <a:pt x="220697" y="0"/>
                  </a:cubicBezTo>
                  <a:lnTo>
                    <a:pt x="1919866" y="0"/>
                  </a:lnTo>
                  <a:cubicBezTo>
                    <a:pt x="1978398" y="0"/>
                    <a:pt x="2034533" y="23252"/>
                    <a:pt x="2075922" y="64641"/>
                  </a:cubicBezTo>
                  <a:cubicBezTo>
                    <a:pt x="2117310" y="106030"/>
                    <a:pt x="2140562" y="162165"/>
                    <a:pt x="2140562" y="220697"/>
                  </a:cubicBezTo>
                  <a:lnTo>
                    <a:pt x="2140562" y="1103455"/>
                  </a:lnTo>
                  <a:cubicBezTo>
                    <a:pt x="2140562" y="1161987"/>
                    <a:pt x="2117310" y="1218122"/>
                    <a:pt x="2075922" y="1259511"/>
                  </a:cubicBezTo>
                  <a:cubicBezTo>
                    <a:pt x="2034533" y="1300900"/>
                    <a:pt x="1978399" y="1324151"/>
                    <a:pt x="1919866" y="1324151"/>
                  </a:cubicBezTo>
                  <a:lnTo>
                    <a:pt x="220696" y="1324151"/>
                  </a:lnTo>
                  <a:cubicBezTo>
                    <a:pt x="162164" y="1324151"/>
                    <a:pt x="106029" y="1300899"/>
                    <a:pt x="64640" y="1259511"/>
                  </a:cubicBezTo>
                  <a:cubicBezTo>
                    <a:pt x="23251" y="1218122"/>
                    <a:pt x="0" y="1161987"/>
                    <a:pt x="0" y="1103455"/>
                  </a:cubicBezTo>
                  <a:lnTo>
                    <a:pt x="0" y="22069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030" tIns="137030" rIns="137030" bIns="1370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kern="1200" dirty="0" smtClean="0"/>
                <a:t>Забезпечення комфортного мікроклімату</a:t>
              </a:r>
              <a:endParaRPr lang="ru-RU" sz="19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676842" y="2217502"/>
              <a:ext cx="4203685" cy="420368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56065" y="677653"/>
                  </a:moveTo>
                  <a:arcTo wR="2101842" hR="2101842" stAng="13359339" swAng="734628"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C:\Documents and Settings\Администратор\Рабочий стол\ЦИВІЛЬНА ОБОРОНА\_DSC03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2571744"/>
            <a:ext cx="2707123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1357288" y="642924"/>
            <a:ext cx="7164835" cy="6215090"/>
            <a:chOff x="1357288" y="642924"/>
            <a:chExt cx="7164835" cy="6215090"/>
          </a:xfrm>
        </p:grpSpPr>
        <p:sp>
          <p:nvSpPr>
            <p:cNvPr id="6" name="Полилиния 5"/>
            <p:cNvSpPr/>
            <p:nvPr/>
          </p:nvSpPr>
          <p:spPr>
            <a:xfrm>
              <a:off x="6143636" y="2643170"/>
              <a:ext cx="2378487" cy="2378487"/>
            </a:xfrm>
            <a:custGeom>
              <a:avLst/>
              <a:gdLst>
                <a:gd name="connsiteX0" fmla="*/ 0 w 2378487"/>
                <a:gd name="connsiteY0" fmla="*/ 0 h 2378487"/>
                <a:gd name="connsiteX1" fmla="*/ 2378487 w 2378487"/>
                <a:gd name="connsiteY1" fmla="*/ 0 h 2378487"/>
                <a:gd name="connsiteX2" fmla="*/ 2378487 w 2378487"/>
                <a:gd name="connsiteY2" fmla="*/ 2378487 h 2378487"/>
                <a:gd name="connsiteX3" fmla="*/ 0 w 2378487"/>
                <a:gd name="connsiteY3" fmla="*/ 2378487 h 2378487"/>
                <a:gd name="connsiteX4" fmla="*/ 0 w 2378487"/>
                <a:gd name="connsiteY4" fmla="*/ 0 h 237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487" h="2378487">
                  <a:moveTo>
                    <a:pt x="0" y="0"/>
                  </a:moveTo>
                  <a:lnTo>
                    <a:pt x="2378487" y="0"/>
                  </a:lnTo>
                  <a:lnTo>
                    <a:pt x="2378487" y="2378487"/>
                  </a:lnTo>
                  <a:lnTo>
                    <a:pt x="0" y="23784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900" kern="1200" dirty="0" smtClean="0"/>
                <a:t>Виховання в родині</a:t>
              </a:r>
              <a:endParaRPr lang="ru-RU" sz="3900" kern="1200" dirty="0"/>
            </a:p>
          </p:txBody>
        </p:sp>
        <p:sp>
          <p:nvSpPr>
            <p:cNvPr id="7" name="Круговая стрелка 6"/>
            <p:cNvSpPr/>
            <p:nvPr/>
          </p:nvSpPr>
          <p:spPr>
            <a:xfrm>
              <a:off x="2428855" y="1653084"/>
              <a:ext cx="5204930" cy="5204930"/>
            </a:xfrm>
            <a:prstGeom prst="circularArrow">
              <a:avLst>
                <a:gd name="adj1" fmla="val 8911"/>
                <a:gd name="adj2" fmla="val 633610"/>
                <a:gd name="adj3" fmla="val 10166383"/>
                <a:gd name="adj4" fmla="val 21599992"/>
                <a:gd name="adj5" fmla="val 10396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357288" y="2643180"/>
              <a:ext cx="2378487" cy="2378487"/>
            </a:xfrm>
            <a:custGeom>
              <a:avLst/>
              <a:gdLst>
                <a:gd name="connsiteX0" fmla="*/ 0 w 2378487"/>
                <a:gd name="connsiteY0" fmla="*/ 0 h 2378487"/>
                <a:gd name="connsiteX1" fmla="*/ 2378487 w 2378487"/>
                <a:gd name="connsiteY1" fmla="*/ 0 h 2378487"/>
                <a:gd name="connsiteX2" fmla="*/ 2378487 w 2378487"/>
                <a:gd name="connsiteY2" fmla="*/ 2378487 h 2378487"/>
                <a:gd name="connsiteX3" fmla="*/ 0 w 2378487"/>
                <a:gd name="connsiteY3" fmla="*/ 2378487 h 2378487"/>
                <a:gd name="connsiteX4" fmla="*/ 0 w 2378487"/>
                <a:gd name="connsiteY4" fmla="*/ 0 h 237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487" h="2378487">
                  <a:moveTo>
                    <a:pt x="0" y="0"/>
                  </a:moveTo>
                  <a:lnTo>
                    <a:pt x="2378487" y="0"/>
                  </a:lnTo>
                  <a:lnTo>
                    <a:pt x="2378487" y="2378487"/>
                  </a:lnTo>
                  <a:lnTo>
                    <a:pt x="0" y="23784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900" kern="1200" dirty="0" smtClean="0"/>
                <a:t>Виховання в школі</a:t>
              </a:r>
              <a:endParaRPr lang="ru-RU" sz="3900" kern="1200" dirty="0"/>
            </a:p>
          </p:txBody>
        </p:sp>
        <p:sp>
          <p:nvSpPr>
            <p:cNvPr id="9" name="Круговая стрелка 8"/>
            <p:cNvSpPr/>
            <p:nvPr/>
          </p:nvSpPr>
          <p:spPr>
            <a:xfrm>
              <a:off x="2357439" y="642924"/>
              <a:ext cx="5110766" cy="5110766"/>
            </a:xfrm>
            <a:prstGeom prst="circularArrow">
              <a:avLst>
                <a:gd name="adj1" fmla="val 9075"/>
                <a:gd name="adj2" fmla="val 648184"/>
                <a:gd name="adj3" fmla="val 20951808"/>
                <a:gd name="adj4" fmla="val 10799992"/>
                <a:gd name="adj5" fmla="val 1058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14488"/>
            <a:ext cx="8229600" cy="307183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6600"/>
                </a:solidFill>
              </a:rPr>
              <a:t>Фотогалерея </a:t>
            </a:r>
            <a:br>
              <a:rPr lang="uk-UA" b="1" dirty="0" smtClean="0">
                <a:solidFill>
                  <a:srgbClr val="006600"/>
                </a:solidFill>
              </a:rPr>
            </a:br>
            <a:r>
              <a:rPr lang="uk-UA" b="1" dirty="0" err="1" smtClean="0">
                <a:solidFill>
                  <a:srgbClr val="006600"/>
                </a:solidFill>
              </a:rPr>
              <a:t>“Йдемо</a:t>
            </a:r>
            <a:r>
              <a:rPr lang="uk-UA" b="1" dirty="0" smtClean="0">
                <a:solidFill>
                  <a:srgbClr val="006600"/>
                </a:solidFill>
              </a:rPr>
              <a:t> у майбутнє, крокуємо впевнено!” 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600" b="1" dirty="0" smtClean="0">
                <a:solidFill>
                  <a:srgbClr val="006600"/>
                </a:solidFill>
              </a:rPr>
              <a:t>Проведення семінару з ейдетики</a:t>
            </a:r>
            <a:endParaRPr lang="ru-RU" sz="3600" b="1" dirty="0" smtClean="0">
              <a:solidFill>
                <a:srgbClr val="006600"/>
              </a:solidFill>
            </a:endParaRPr>
          </a:p>
        </p:txBody>
      </p:sp>
      <p:pic>
        <p:nvPicPr>
          <p:cNvPr id="16387" name="Picture 2" descr="P50600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571625"/>
            <a:ext cx="4162425" cy="312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P50600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571625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Picture 3" descr="P5060072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</a:blip>
          <a:srcRect/>
          <a:stretch>
            <a:fillRect/>
          </a:stretch>
        </p:blipFill>
        <p:spPr bwMode="auto">
          <a:xfrm>
            <a:off x="2643174" y="4214818"/>
            <a:ext cx="4272087" cy="2428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6600"/>
                </a:solidFill>
              </a:rPr>
              <a:t>Шкільна фірмова символіка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23554" name="Picture 2" descr="G:\DCIM\101OLYMP\P61901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500174"/>
            <a:ext cx="6429420" cy="482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99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6600"/>
                </a:solidFill>
              </a:rPr>
              <a:t>Навчальний тренінг для вчителів початкових класів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22530" name="Picture 2" descr="D:\База даних\Фотографії\2013-2014\Тренінг (основи здоровя)\IMG_00001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28736"/>
            <a:ext cx="4500562" cy="252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D:\База даних\Фотографії\2013-2014\Тренінг (основи здоровя)\IMG_000010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000496" y="3714752"/>
            <a:ext cx="4937760" cy="277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600" b="1" dirty="0" smtClean="0">
                <a:solidFill>
                  <a:srgbClr val="006600"/>
                </a:solidFill>
              </a:rPr>
              <a:t>Робота з учнями, </a:t>
            </a:r>
            <a:br>
              <a:rPr lang="uk-UA" sz="3600" b="1" dirty="0" smtClean="0">
                <a:solidFill>
                  <a:srgbClr val="006600"/>
                </a:solidFill>
              </a:rPr>
            </a:br>
            <a:r>
              <a:rPr lang="uk-UA" sz="3600" b="1" dirty="0" smtClean="0">
                <a:solidFill>
                  <a:srgbClr val="006600"/>
                </a:solidFill>
              </a:rPr>
              <a:t>що мають особливі освітні потреби</a:t>
            </a:r>
            <a:endParaRPr lang="ru-RU" sz="3600" b="1" dirty="0" smtClean="0">
              <a:solidFill>
                <a:srgbClr val="006600"/>
              </a:solidFill>
            </a:endParaRPr>
          </a:p>
        </p:txBody>
      </p:sp>
      <p:pic>
        <p:nvPicPr>
          <p:cNvPr id="41987" name="Picture 2" descr="D:\База даних\Фотографії\2013-2014\Фото психолога\учні\SDC157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25" y="1785938"/>
            <a:ext cx="2749550" cy="366553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1988" name="Picture 3" descr="D:\База даних\Фотографії\2013-2014\Фото психолога\учні\SDC157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8" y="1857375"/>
            <a:ext cx="2714625" cy="36195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1989" name="Picture 4" descr="D:\База даних\Фотографії\2013-2014\Фото психолога\учні\SDC157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1857375"/>
            <a:ext cx="2714625" cy="36195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База даних\Фотографії\2013-2014\Фото психолога\учні\Фото00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14422"/>
            <a:ext cx="39020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D:\База даних\Фотографії\2013-2014\Фото психолога\учні\Фото01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1357313"/>
            <a:ext cx="2989262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D:\База даних\Фотографії\2013-2014\Фото психолога\учні\SDC157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38" y="2857500"/>
            <a:ext cx="2606675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b="1" dirty="0" smtClean="0">
                <a:solidFill>
                  <a:srgbClr val="006600"/>
                </a:solidFill>
              </a:rPr>
              <a:t>Куточки психологічного розвантаження</a:t>
            </a:r>
            <a:endParaRPr lang="ru-RU" sz="3600" b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700118" y="71438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006600"/>
                </a:solidFill>
              </a:rPr>
              <a:t>Розвиток обдарованості учнів</a:t>
            </a:r>
            <a:endParaRPr lang="ru-RU" b="1" dirty="0" smtClean="0">
              <a:solidFill>
                <a:srgbClr val="006600"/>
              </a:solidFill>
            </a:endParaRPr>
          </a:p>
        </p:txBody>
      </p:sp>
      <p:pic>
        <p:nvPicPr>
          <p:cNvPr id="45059" name="Picture 2" descr="D:\База даних\Фотографії\2013-2014\Свято родини\DSC_84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357313"/>
            <a:ext cx="34147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D:\База даних\Фотографії\2013-2014\фольк\фольк\DSC_03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13" y="3819525"/>
            <a:ext cx="55721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 descr="D:\База даних\Фотографії\2013-2014\День Здоровья\DSC_00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75" y="1428750"/>
            <a:ext cx="33020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 descr="D:\База даних\Фотографії\2013-2014\2013творчість\1 (7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" y="4357688"/>
            <a:ext cx="249872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006600"/>
                </a:solidFill>
              </a:rPr>
              <a:t>Виставка домашніх тварин</a:t>
            </a:r>
            <a:endParaRPr lang="ru-RU" b="1" dirty="0" smtClean="0">
              <a:solidFill>
                <a:srgbClr val="006600"/>
              </a:solidFill>
            </a:endParaRPr>
          </a:p>
        </p:txBody>
      </p:sp>
      <p:pic>
        <p:nvPicPr>
          <p:cNvPr id="31747" name="Picture 2" descr="D:\База даних\Фотографії\2013-2014\Виставка тварин\P2200091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1214414" y="1071546"/>
            <a:ext cx="421481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D:\База даних\Фотографії\2013-2014\Виставка тварин\P22001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357562"/>
            <a:ext cx="39576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200" b="1" dirty="0" smtClean="0">
                <a:solidFill>
                  <a:srgbClr val="006600"/>
                </a:solidFill>
              </a:rPr>
              <a:t>Бориспільська загальноосвітня школа </a:t>
            </a:r>
            <a:br>
              <a:rPr lang="uk-UA" sz="3200" b="1" dirty="0" smtClean="0">
                <a:solidFill>
                  <a:srgbClr val="006600"/>
                </a:solidFill>
              </a:rPr>
            </a:br>
            <a:r>
              <a:rPr lang="uk-UA" sz="3200" b="1" dirty="0" smtClean="0">
                <a:solidFill>
                  <a:srgbClr val="006600"/>
                </a:solidFill>
              </a:rPr>
              <a:t>І-ІІІ ступенів №6</a:t>
            </a:r>
            <a:endParaRPr lang="ru-RU" sz="3200" b="1" dirty="0" smtClean="0">
              <a:solidFill>
                <a:srgbClr val="006600"/>
              </a:solidFill>
            </a:endParaRPr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2214554"/>
            <a:ext cx="7215206" cy="315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D:\База даних\Фотографії\Символіка\Без имени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37" y="1214422"/>
            <a:ext cx="2786063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algn="r" eaLnBrk="1" hangingPunct="1"/>
            <a:r>
              <a:rPr lang="uk-UA" b="1" dirty="0" smtClean="0">
                <a:solidFill>
                  <a:srgbClr val="006600"/>
                </a:solidFill>
              </a:rPr>
              <a:t>Майстер-клас із писанкарства</a:t>
            </a:r>
            <a:endParaRPr lang="ru-RU" b="1" dirty="0" smtClean="0">
              <a:solidFill>
                <a:srgbClr val="006600"/>
              </a:solidFill>
            </a:endParaRPr>
          </a:p>
        </p:txBody>
      </p:sp>
      <p:pic>
        <p:nvPicPr>
          <p:cNvPr id="32771" name="Picture 2" descr="D:\База даних\Фотографії\2013-2014\майстер клас писанки\P40401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071546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D:\База даних\Фотографії\2013-2014\майстер клас писанки\P40401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415392"/>
            <a:ext cx="4143372" cy="315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600" b="1" dirty="0" smtClean="0">
                <a:solidFill>
                  <a:srgbClr val="006600"/>
                </a:solidFill>
              </a:rPr>
              <a:t>Майстер-клас по виготовленню виробів із солоного тіста</a:t>
            </a:r>
            <a:endParaRPr lang="ru-RU" sz="3600" b="1" dirty="0" smtClean="0">
              <a:solidFill>
                <a:srgbClr val="006600"/>
              </a:solidFill>
            </a:endParaRPr>
          </a:p>
        </p:txBody>
      </p:sp>
      <p:pic>
        <p:nvPicPr>
          <p:cNvPr id="33796" name="Picture 3" descr="D:\База даних\Фотографії\2013-2014\Майстер клас солоне тісто\P40201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285860"/>
            <a:ext cx="44577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D:\База даних\Фотографії\2013-2014\Майстер клас солоне тісто\P40201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86124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928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b="1" dirty="0" smtClean="0">
                <a:solidFill>
                  <a:srgbClr val="006600"/>
                </a:solidFill>
              </a:rPr>
              <a:t>Робота учнівського самоврядування</a:t>
            </a:r>
            <a:endParaRPr lang="ru-RU" b="1" dirty="0" smtClean="0">
              <a:solidFill>
                <a:srgbClr val="006600"/>
              </a:solidFill>
            </a:endParaRPr>
          </a:p>
        </p:txBody>
      </p:sp>
      <p:pic>
        <p:nvPicPr>
          <p:cNvPr id="37891" name="Picture 2" descr="D:\База даних\Фотографії\2013-2014\Фото ЗОШ 6\M3FLXPo0wd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357298"/>
            <a:ext cx="4357688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 descr="D:\База даних\Фотографії\2013-2014\Фото ЗОШ 6\P901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571876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1214414" y="71438"/>
            <a:ext cx="778671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b="1" dirty="0" smtClean="0">
                <a:solidFill>
                  <a:srgbClr val="006600"/>
                </a:solidFill>
              </a:rPr>
              <a:t>Конкурс плакатів</a:t>
            </a:r>
            <a:br>
              <a:rPr lang="uk-UA" b="1" dirty="0" smtClean="0">
                <a:solidFill>
                  <a:srgbClr val="006600"/>
                </a:solidFill>
              </a:rPr>
            </a:br>
            <a:r>
              <a:rPr lang="uk-UA" b="1" dirty="0" err="1" smtClean="0">
                <a:solidFill>
                  <a:srgbClr val="006600"/>
                </a:solidFill>
              </a:rPr>
              <a:t>“Єдина</a:t>
            </a:r>
            <a:r>
              <a:rPr lang="uk-UA" b="1" dirty="0" smtClean="0">
                <a:solidFill>
                  <a:srgbClr val="006600"/>
                </a:solidFill>
              </a:rPr>
              <a:t> країна – </a:t>
            </a:r>
            <a:r>
              <a:rPr lang="uk-UA" b="1" dirty="0" err="1" smtClean="0">
                <a:solidFill>
                  <a:srgbClr val="006600"/>
                </a:solidFill>
              </a:rPr>
              <a:t>єдиная</a:t>
            </a:r>
            <a:r>
              <a:rPr lang="uk-UA" b="1" dirty="0" smtClean="0">
                <a:solidFill>
                  <a:srgbClr val="006600"/>
                </a:solidFill>
              </a:rPr>
              <a:t> </a:t>
            </a:r>
            <a:r>
              <a:rPr lang="uk-UA" b="1" dirty="0" err="1" smtClean="0">
                <a:solidFill>
                  <a:srgbClr val="006600"/>
                </a:solidFill>
              </a:rPr>
              <a:t>страна”</a:t>
            </a:r>
            <a:endParaRPr lang="ru-RU" b="1" dirty="0" smtClean="0">
              <a:solidFill>
                <a:srgbClr val="006600"/>
              </a:solidFill>
            </a:endParaRPr>
          </a:p>
        </p:txBody>
      </p:sp>
      <p:pic>
        <p:nvPicPr>
          <p:cNvPr id="55299" name="Picture 2" descr="D:\База даних\Фотографії\2013-2014\Єдина Україна\P42500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357313"/>
            <a:ext cx="36083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3" descr="D:\База даних\Фотографії\2013-2014\Єдина Україна\P42500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477" y="1357313"/>
            <a:ext cx="3636963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" descr="D:\База даних\Фотографії\2013-2014\Єдина Україна\P42500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4071938"/>
            <a:ext cx="35956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5" descr="D:\База даних\Фотографії\2013-2014\Єдина Україна\P42500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477" y="4071938"/>
            <a:ext cx="3643313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b="1" dirty="0" smtClean="0">
                <a:solidFill>
                  <a:srgbClr val="006600"/>
                </a:solidFill>
              </a:rPr>
              <a:t>Акція </a:t>
            </a:r>
            <a:br>
              <a:rPr lang="uk-UA" b="1" dirty="0" smtClean="0">
                <a:solidFill>
                  <a:srgbClr val="006600"/>
                </a:solidFill>
              </a:rPr>
            </a:br>
            <a:r>
              <a:rPr lang="uk-UA" b="1" dirty="0" err="1" smtClean="0">
                <a:solidFill>
                  <a:srgbClr val="006600"/>
                </a:solidFill>
              </a:rPr>
              <a:t>“Діти</a:t>
            </a:r>
            <a:r>
              <a:rPr lang="uk-UA" b="1" dirty="0" smtClean="0">
                <a:solidFill>
                  <a:srgbClr val="006600"/>
                </a:solidFill>
              </a:rPr>
              <a:t> Борисполя за мир!”</a:t>
            </a:r>
            <a:endParaRPr lang="ru-RU" b="1" dirty="0" smtClean="0">
              <a:solidFill>
                <a:srgbClr val="006600"/>
              </a:solidFill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285992"/>
            <a:ext cx="43942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357298"/>
            <a:ext cx="322262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b="1" dirty="0" err="1" smtClean="0">
                <a:solidFill>
                  <a:srgbClr val="006600"/>
                </a:solidFill>
              </a:rPr>
              <a:t>Флешмоб</a:t>
            </a:r>
            <a:r>
              <a:rPr lang="uk-UA" b="1" dirty="0" smtClean="0">
                <a:solidFill>
                  <a:srgbClr val="006600"/>
                </a:solidFill>
              </a:rPr>
              <a:t> </a:t>
            </a:r>
            <a:br>
              <a:rPr lang="uk-UA" b="1" dirty="0" smtClean="0">
                <a:solidFill>
                  <a:srgbClr val="006600"/>
                </a:solidFill>
              </a:rPr>
            </a:br>
            <a:r>
              <a:rPr lang="uk-UA" b="1" dirty="0" err="1" smtClean="0">
                <a:solidFill>
                  <a:srgbClr val="006600"/>
                </a:solidFill>
              </a:rPr>
              <a:t>“Жива</a:t>
            </a:r>
            <a:r>
              <a:rPr lang="uk-UA" b="1" dirty="0" smtClean="0">
                <a:solidFill>
                  <a:srgbClr val="006600"/>
                </a:solidFill>
              </a:rPr>
              <a:t> карта </a:t>
            </a:r>
            <a:r>
              <a:rPr lang="uk-UA" b="1" dirty="0" err="1" smtClean="0">
                <a:solidFill>
                  <a:srgbClr val="006600"/>
                </a:solidFill>
              </a:rPr>
              <a:t>України”</a:t>
            </a:r>
            <a:endParaRPr lang="ru-RU" b="1" dirty="0" smtClean="0">
              <a:solidFill>
                <a:srgbClr val="006600"/>
              </a:solidFill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1571625"/>
            <a:ext cx="67008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3368676"/>
          </a:xfrm>
        </p:spPr>
        <p:txBody>
          <a:bodyPr>
            <a:normAutofit/>
          </a:bodyPr>
          <a:lstStyle/>
          <a:p>
            <a:r>
              <a:rPr lang="uk-UA" dirty="0" smtClean="0"/>
              <a:t>Дякуємо за увагу</a:t>
            </a:r>
            <a:br>
              <a:rPr lang="uk-UA" dirty="0" smtClean="0"/>
            </a:br>
            <a:r>
              <a:rPr lang="uk-UA" dirty="0" smtClean="0"/>
              <a:t>та гостинно запрошуємо </a:t>
            </a:r>
            <a:br>
              <a:rPr lang="uk-UA" dirty="0" smtClean="0"/>
            </a:br>
            <a:r>
              <a:rPr lang="uk-UA" dirty="0" smtClean="0"/>
              <a:t>завітати у наш заклад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3" name="Picture 2" descr="D:\База даних\Фотографії\Символіка\Без имен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3143248"/>
            <a:ext cx="2786063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c105.klasna.com/uploads/editor/2283/97449/sitepage_94/images/model_metod_roboti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Изображение 2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85750"/>
            <a:ext cx="1157288" cy="148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Изображение 2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68602" y="285750"/>
            <a:ext cx="1103312" cy="150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Изображение 2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91414" y="285750"/>
            <a:ext cx="10953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Изображение 29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61077" y="285750"/>
            <a:ext cx="954087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1" descr="Изображение 27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1977" y="285750"/>
            <a:ext cx="1214437" cy="154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7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42976" y="4052909"/>
            <a:ext cx="3786187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8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2038" y="4038622"/>
            <a:ext cx="378618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42976" y="1857364"/>
          <a:ext cx="7786741" cy="210123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41184"/>
                <a:gridCol w="1382272"/>
                <a:gridCol w="1466213"/>
                <a:gridCol w="1447554"/>
                <a:gridCol w="1449518"/>
              </a:tblGrid>
              <a:tr h="599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Початкова школа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Основна школа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Старша школа</a:t>
                      </a:r>
                      <a:endParaRPr lang="ru-RU" sz="20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Усього по закладу</a:t>
                      </a:r>
                      <a:endParaRPr lang="ru-RU" sz="20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</a:tr>
              <a:tr h="5670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 учнів</a:t>
                      </a:r>
                      <a:endParaRPr lang="ru-RU" sz="20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612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520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1240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</a:tr>
              <a:tr h="6197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 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класів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14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006600"/>
                </a:solidFill>
              </a:rPr>
              <a:t>Як</a:t>
            </a:r>
            <a:r>
              <a:rPr lang="uk-UA" sz="3600" b="1" dirty="0" err="1" smtClean="0">
                <a:solidFill>
                  <a:srgbClr val="006600"/>
                </a:solidFill>
              </a:rPr>
              <a:t>існий</a:t>
            </a:r>
            <a:r>
              <a:rPr lang="uk-UA" sz="3600" b="1" dirty="0" smtClean="0">
                <a:solidFill>
                  <a:srgbClr val="006600"/>
                </a:solidFill>
              </a:rPr>
              <a:t> склад </a:t>
            </a:r>
            <a:br>
              <a:rPr lang="uk-UA" sz="3600" b="1" dirty="0" smtClean="0">
                <a:solidFill>
                  <a:srgbClr val="006600"/>
                </a:solidFill>
              </a:rPr>
            </a:br>
            <a:r>
              <a:rPr lang="uk-UA" sz="3600" b="1" dirty="0" smtClean="0">
                <a:solidFill>
                  <a:srgbClr val="006600"/>
                </a:solidFill>
              </a:rPr>
              <a:t>педагогічних працівників</a:t>
            </a:r>
            <a:endParaRPr lang="ru-RU" sz="3600" b="1" dirty="0" smtClean="0">
              <a:solidFill>
                <a:srgbClr val="006600"/>
              </a:solidFill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142984"/>
            <a:ext cx="5357813" cy="297021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929066"/>
            <a:ext cx="5072062" cy="272573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06600"/>
                </a:solidFill>
              </a:rPr>
              <a:t>bor-school6.com.ua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en-US" b="1" dirty="0" smtClean="0">
                <a:solidFill>
                  <a:srgbClr val="006600"/>
                </a:solidFill>
              </a:rPr>
              <a:t>bor_school_6@ukr.net</a:t>
            </a:r>
            <a:endParaRPr lang="ru-RU" b="1" dirty="0" smtClean="0">
              <a:solidFill>
                <a:srgbClr val="00660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714488"/>
            <a:ext cx="4286250" cy="3068638"/>
          </a:xfrm>
          <a:prstGeom prst="rect">
            <a:avLst/>
          </a:prstGeom>
          <a:noFill/>
          <a:ln w="9525">
            <a:solidFill>
              <a:srgbClr val="17365D"/>
            </a:solidFill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500438"/>
            <a:ext cx="4649788" cy="3063875"/>
          </a:xfrm>
          <a:prstGeom prst="rect">
            <a:avLst/>
          </a:prstGeom>
          <a:noFill/>
          <a:ln w="9525">
            <a:solidFill>
              <a:srgbClr val="17365D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148836" y="469263"/>
            <a:ext cx="2080352" cy="2080352"/>
          </a:xfrm>
          <a:custGeom>
            <a:avLst/>
            <a:gdLst>
              <a:gd name="connsiteX0" fmla="*/ 0 w 2080352"/>
              <a:gd name="connsiteY0" fmla="*/ 1040176 h 2080352"/>
              <a:gd name="connsiteX1" fmla="*/ 304662 w 2080352"/>
              <a:gd name="connsiteY1" fmla="*/ 304661 h 2080352"/>
              <a:gd name="connsiteX2" fmla="*/ 1040178 w 2080352"/>
              <a:gd name="connsiteY2" fmla="*/ 2 h 2080352"/>
              <a:gd name="connsiteX3" fmla="*/ 1775693 w 2080352"/>
              <a:gd name="connsiteY3" fmla="*/ 304664 h 2080352"/>
              <a:gd name="connsiteX4" fmla="*/ 2080352 w 2080352"/>
              <a:gd name="connsiteY4" fmla="*/ 1040180 h 2080352"/>
              <a:gd name="connsiteX5" fmla="*/ 1775691 w 2080352"/>
              <a:gd name="connsiteY5" fmla="*/ 1775696 h 2080352"/>
              <a:gd name="connsiteX6" fmla="*/ 1040175 w 2080352"/>
              <a:gd name="connsiteY6" fmla="*/ 2080356 h 2080352"/>
              <a:gd name="connsiteX7" fmla="*/ 304659 w 2080352"/>
              <a:gd name="connsiteY7" fmla="*/ 1775695 h 2080352"/>
              <a:gd name="connsiteX8" fmla="*/ -1 w 2080352"/>
              <a:gd name="connsiteY8" fmla="*/ 1040179 h 2080352"/>
              <a:gd name="connsiteX9" fmla="*/ 0 w 2080352"/>
              <a:gd name="connsiteY9" fmla="*/ 1040176 h 20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0352" h="2080352">
                <a:moveTo>
                  <a:pt x="0" y="1040176"/>
                </a:moveTo>
                <a:cubicBezTo>
                  <a:pt x="0" y="764304"/>
                  <a:pt x="109590" y="499731"/>
                  <a:pt x="304662" y="304661"/>
                </a:cubicBezTo>
                <a:cubicBezTo>
                  <a:pt x="499733" y="109590"/>
                  <a:pt x="764306" y="1"/>
                  <a:pt x="1040178" y="2"/>
                </a:cubicBezTo>
                <a:cubicBezTo>
                  <a:pt x="1316050" y="2"/>
                  <a:pt x="1580623" y="109592"/>
                  <a:pt x="1775693" y="304664"/>
                </a:cubicBezTo>
                <a:cubicBezTo>
                  <a:pt x="1970764" y="499735"/>
                  <a:pt x="2080353" y="764308"/>
                  <a:pt x="2080352" y="1040180"/>
                </a:cubicBezTo>
                <a:cubicBezTo>
                  <a:pt x="2080352" y="1316052"/>
                  <a:pt x="1970762" y="1580625"/>
                  <a:pt x="1775691" y="1775696"/>
                </a:cubicBezTo>
                <a:cubicBezTo>
                  <a:pt x="1580620" y="1970767"/>
                  <a:pt x="1316047" y="2080356"/>
                  <a:pt x="1040175" y="2080356"/>
                </a:cubicBezTo>
                <a:cubicBezTo>
                  <a:pt x="764303" y="2080356"/>
                  <a:pt x="499730" y="1970766"/>
                  <a:pt x="304659" y="1775695"/>
                </a:cubicBezTo>
                <a:cubicBezTo>
                  <a:pt x="109588" y="1580624"/>
                  <a:pt x="-1" y="1316051"/>
                  <a:pt x="-1" y="1040179"/>
                </a:cubicBezTo>
                <a:cubicBezTo>
                  <a:pt x="-1" y="1040178"/>
                  <a:pt x="0" y="1040177"/>
                  <a:pt x="0" y="104017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521" tIns="327520" rIns="327521" bIns="3275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800" kern="1200" dirty="0" smtClean="0"/>
              <a:t>Забезпечення матеріально-технічної бази</a:t>
            </a:r>
            <a:endParaRPr lang="ru-RU" sz="1800" kern="1200" dirty="0"/>
          </a:p>
        </p:txBody>
      </p:sp>
      <p:sp>
        <p:nvSpPr>
          <p:cNvPr id="6" name="Полилиния 5"/>
          <p:cNvSpPr/>
          <p:nvPr/>
        </p:nvSpPr>
        <p:spPr>
          <a:xfrm>
            <a:off x="1585710" y="2718540"/>
            <a:ext cx="1206604" cy="1206604"/>
          </a:xfrm>
          <a:custGeom>
            <a:avLst/>
            <a:gdLst>
              <a:gd name="connsiteX0" fmla="*/ 159935 w 1206604"/>
              <a:gd name="connsiteY0" fmla="*/ 461405 h 1206604"/>
              <a:gd name="connsiteX1" fmla="*/ 461405 w 1206604"/>
              <a:gd name="connsiteY1" fmla="*/ 461405 h 1206604"/>
              <a:gd name="connsiteX2" fmla="*/ 461405 w 1206604"/>
              <a:gd name="connsiteY2" fmla="*/ 159935 h 1206604"/>
              <a:gd name="connsiteX3" fmla="*/ 745199 w 1206604"/>
              <a:gd name="connsiteY3" fmla="*/ 159935 h 1206604"/>
              <a:gd name="connsiteX4" fmla="*/ 745199 w 1206604"/>
              <a:gd name="connsiteY4" fmla="*/ 461405 h 1206604"/>
              <a:gd name="connsiteX5" fmla="*/ 1046669 w 1206604"/>
              <a:gd name="connsiteY5" fmla="*/ 461405 h 1206604"/>
              <a:gd name="connsiteX6" fmla="*/ 1046669 w 1206604"/>
              <a:gd name="connsiteY6" fmla="*/ 745199 h 1206604"/>
              <a:gd name="connsiteX7" fmla="*/ 745199 w 1206604"/>
              <a:gd name="connsiteY7" fmla="*/ 745199 h 1206604"/>
              <a:gd name="connsiteX8" fmla="*/ 745199 w 1206604"/>
              <a:gd name="connsiteY8" fmla="*/ 1046669 h 1206604"/>
              <a:gd name="connsiteX9" fmla="*/ 461405 w 1206604"/>
              <a:gd name="connsiteY9" fmla="*/ 1046669 h 1206604"/>
              <a:gd name="connsiteX10" fmla="*/ 461405 w 1206604"/>
              <a:gd name="connsiteY10" fmla="*/ 745199 h 1206604"/>
              <a:gd name="connsiteX11" fmla="*/ 159935 w 1206604"/>
              <a:gd name="connsiteY11" fmla="*/ 745199 h 1206604"/>
              <a:gd name="connsiteX12" fmla="*/ 159935 w 1206604"/>
              <a:gd name="connsiteY12" fmla="*/ 461405 h 120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6604" h="1206604">
                <a:moveTo>
                  <a:pt x="159935" y="461405"/>
                </a:moveTo>
                <a:lnTo>
                  <a:pt x="461405" y="461405"/>
                </a:lnTo>
                <a:lnTo>
                  <a:pt x="461405" y="159935"/>
                </a:lnTo>
                <a:lnTo>
                  <a:pt x="745199" y="159935"/>
                </a:lnTo>
                <a:lnTo>
                  <a:pt x="745199" y="461405"/>
                </a:lnTo>
                <a:lnTo>
                  <a:pt x="1046669" y="461405"/>
                </a:lnTo>
                <a:lnTo>
                  <a:pt x="1046669" y="745199"/>
                </a:lnTo>
                <a:lnTo>
                  <a:pt x="745199" y="745199"/>
                </a:lnTo>
                <a:lnTo>
                  <a:pt x="745199" y="1046669"/>
                </a:lnTo>
                <a:lnTo>
                  <a:pt x="461405" y="1046669"/>
                </a:lnTo>
                <a:lnTo>
                  <a:pt x="461405" y="745199"/>
                </a:lnTo>
                <a:lnTo>
                  <a:pt x="159935" y="745199"/>
                </a:lnTo>
                <a:lnTo>
                  <a:pt x="159935" y="46140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935" tIns="461405" rIns="159935" bIns="4614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/>
          </a:p>
        </p:txBody>
      </p:sp>
      <p:sp>
        <p:nvSpPr>
          <p:cNvPr id="7" name="Полилиния 6"/>
          <p:cNvSpPr/>
          <p:nvPr/>
        </p:nvSpPr>
        <p:spPr>
          <a:xfrm>
            <a:off x="1148836" y="4094069"/>
            <a:ext cx="2080352" cy="2080352"/>
          </a:xfrm>
          <a:custGeom>
            <a:avLst/>
            <a:gdLst>
              <a:gd name="connsiteX0" fmla="*/ 0 w 2080352"/>
              <a:gd name="connsiteY0" fmla="*/ 1040176 h 2080352"/>
              <a:gd name="connsiteX1" fmla="*/ 304662 w 2080352"/>
              <a:gd name="connsiteY1" fmla="*/ 304661 h 2080352"/>
              <a:gd name="connsiteX2" fmla="*/ 1040178 w 2080352"/>
              <a:gd name="connsiteY2" fmla="*/ 2 h 2080352"/>
              <a:gd name="connsiteX3" fmla="*/ 1775693 w 2080352"/>
              <a:gd name="connsiteY3" fmla="*/ 304664 h 2080352"/>
              <a:gd name="connsiteX4" fmla="*/ 2080352 w 2080352"/>
              <a:gd name="connsiteY4" fmla="*/ 1040180 h 2080352"/>
              <a:gd name="connsiteX5" fmla="*/ 1775691 w 2080352"/>
              <a:gd name="connsiteY5" fmla="*/ 1775696 h 2080352"/>
              <a:gd name="connsiteX6" fmla="*/ 1040175 w 2080352"/>
              <a:gd name="connsiteY6" fmla="*/ 2080356 h 2080352"/>
              <a:gd name="connsiteX7" fmla="*/ 304659 w 2080352"/>
              <a:gd name="connsiteY7" fmla="*/ 1775695 h 2080352"/>
              <a:gd name="connsiteX8" fmla="*/ -1 w 2080352"/>
              <a:gd name="connsiteY8" fmla="*/ 1040179 h 2080352"/>
              <a:gd name="connsiteX9" fmla="*/ 0 w 2080352"/>
              <a:gd name="connsiteY9" fmla="*/ 1040176 h 20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0352" h="2080352">
                <a:moveTo>
                  <a:pt x="0" y="1040176"/>
                </a:moveTo>
                <a:cubicBezTo>
                  <a:pt x="0" y="764304"/>
                  <a:pt x="109590" y="499731"/>
                  <a:pt x="304662" y="304661"/>
                </a:cubicBezTo>
                <a:cubicBezTo>
                  <a:pt x="499733" y="109590"/>
                  <a:pt x="764306" y="1"/>
                  <a:pt x="1040178" y="2"/>
                </a:cubicBezTo>
                <a:cubicBezTo>
                  <a:pt x="1316050" y="2"/>
                  <a:pt x="1580623" y="109592"/>
                  <a:pt x="1775693" y="304664"/>
                </a:cubicBezTo>
                <a:cubicBezTo>
                  <a:pt x="1970764" y="499735"/>
                  <a:pt x="2080353" y="764308"/>
                  <a:pt x="2080352" y="1040180"/>
                </a:cubicBezTo>
                <a:cubicBezTo>
                  <a:pt x="2080352" y="1316052"/>
                  <a:pt x="1970762" y="1580625"/>
                  <a:pt x="1775691" y="1775696"/>
                </a:cubicBezTo>
                <a:cubicBezTo>
                  <a:pt x="1580620" y="1970767"/>
                  <a:pt x="1316047" y="2080356"/>
                  <a:pt x="1040175" y="2080356"/>
                </a:cubicBezTo>
                <a:cubicBezTo>
                  <a:pt x="764303" y="2080356"/>
                  <a:pt x="499730" y="1970766"/>
                  <a:pt x="304659" y="1775695"/>
                </a:cubicBezTo>
                <a:cubicBezTo>
                  <a:pt x="109588" y="1580624"/>
                  <a:pt x="-1" y="1316051"/>
                  <a:pt x="-1" y="1040179"/>
                </a:cubicBezTo>
                <a:cubicBezTo>
                  <a:pt x="-1" y="1040178"/>
                  <a:pt x="0" y="1040177"/>
                  <a:pt x="0" y="104017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521" tIns="327520" rIns="327521" bIns="32752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800" kern="1200" dirty="0" smtClean="0"/>
              <a:t>Робота педагогічного колективу</a:t>
            </a:r>
            <a:endParaRPr lang="ru-RU" sz="1800" kern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3541241" y="2934897"/>
            <a:ext cx="661552" cy="773891"/>
          </a:xfrm>
          <a:custGeom>
            <a:avLst/>
            <a:gdLst>
              <a:gd name="connsiteX0" fmla="*/ 0 w 661552"/>
              <a:gd name="connsiteY0" fmla="*/ 154778 h 773891"/>
              <a:gd name="connsiteX1" fmla="*/ 330776 w 661552"/>
              <a:gd name="connsiteY1" fmla="*/ 154778 h 773891"/>
              <a:gd name="connsiteX2" fmla="*/ 330776 w 661552"/>
              <a:gd name="connsiteY2" fmla="*/ 0 h 773891"/>
              <a:gd name="connsiteX3" fmla="*/ 661552 w 661552"/>
              <a:gd name="connsiteY3" fmla="*/ 386946 h 773891"/>
              <a:gd name="connsiteX4" fmla="*/ 330776 w 661552"/>
              <a:gd name="connsiteY4" fmla="*/ 773891 h 773891"/>
              <a:gd name="connsiteX5" fmla="*/ 330776 w 661552"/>
              <a:gd name="connsiteY5" fmla="*/ 619113 h 773891"/>
              <a:gd name="connsiteX6" fmla="*/ 0 w 661552"/>
              <a:gd name="connsiteY6" fmla="*/ 619113 h 773891"/>
              <a:gd name="connsiteX7" fmla="*/ 0 w 661552"/>
              <a:gd name="connsiteY7" fmla="*/ 154778 h 77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52" h="773891">
                <a:moveTo>
                  <a:pt x="0" y="154778"/>
                </a:moveTo>
                <a:lnTo>
                  <a:pt x="330776" y="154778"/>
                </a:lnTo>
                <a:lnTo>
                  <a:pt x="330776" y="0"/>
                </a:lnTo>
                <a:lnTo>
                  <a:pt x="661552" y="386946"/>
                </a:lnTo>
                <a:lnTo>
                  <a:pt x="330776" y="773891"/>
                </a:lnTo>
                <a:lnTo>
                  <a:pt x="330776" y="619113"/>
                </a:lnTo>
                <a:lnTo>
                  <a:pt x="0" y="619113"/>
                </a:lnTo>
                <a:lnTo>
                  <a:pt x="0" y="15477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4778" rIns="198466" bIns="15477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/>
          </a:p>
        </p:txBody>
      </p:sp>
      <p:sp>
        <p:nvSpPr>
          <p:cNvPr id="9" name="Полилиния 8"/>
          <p:cNvSpPr/>
          <p:nvPr/>
        </p:nvSpPr>
        <p:spPr>
          <a:xfrm>
            <a:off x="4477400" y="1241490"/>
            <a:ext cx="4160705" cy="4160705"/>
          </a:xfrm>
          <a:custGeom>
            <a:avLst/>
            <a:gdLst>
              <a:gd name="connsiteX0" fmla="*/ 0 w 4160705"/>
              <a:gd name="connsiteY0" fmla="*/ 2080353 h 4160705"/>
              <a:gd name="connsiteX1" fmla="*/ 609323 w 4160705"/>
              <a:gd name="connsiteY1" fmla="*/ 609322 h 4160705"/>
              <a:gd name="connsiteX2" fmla="*/ 2080356 w 4160705"/>
              <a:gd name="connsiteY2" fmla="*/ 3 h 4160705"/>
              <a:gd name="connsiteX3" fmla="*/ 3551387 w 4160705"/>
              <a:gd name="connsiteY3" fmla="*/ 609326 h 4160705"/>
              <a:gd name="connsiteX4" fmla="*/ 4160706 w 4160705"/>
              <a:gd name="connsiteY4" fmla="*/ 2080359 h 4160705"/>
              <a:gd name="connsiteX5" fmla="*/ 3551384 w 4160705"/>
              <a:gd name="connsiteY5" fmla="*/ 3551391 h 4160705"/>
              <a:gd name="connsiteX6" fmla="*/ 2080352 w 4160705"/>
              <a:gd name="connsiteY6" fmla="*/ 4160712 h 4160705"/>
              <a:gd name="connsiteX7" fmla="*/ 609320 w 4160705"/>
              <a:gd name="connsiteY7" fmla="*/ 3551389 h 4160705"/>
              <a:gd name="connsiteX8" fmla="*/ 0 w 4160705"/>
              <a:gd name="connsiteY8" fmla="*/ 2080356 h 4160705"/>
              <a:gd name="connsiteX9" fmla="*/ 0 w 4160705"/>
              <a:gd name="connsiteY9" fmla="*/ 2080353 h 416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0705" h="4160705">
                <a:moveTo>
                  <a:pt x="0" y="2080353"/>
                </a:moveTo>
                <a:cubicBezTo>
                  <a:pt x="1" y="1528609"/>
                  <a:pt x="219181" y="999463"/>
                  <a:pt x="609323" y="609322"/>
                </a:cubicBezTo>
                <a:cubicBezTo>
                  <a:pt x="999466" y="219181"/>
                  <a:pt x="1528612" y="2"/>
                  <a:pt x="2080356" y="3"/>
                </a:cubicBezTo>
                <a:cubicBezTo>
                  <a:pt x="2632100" y="4"/>
                  <a:pt x="3161246" y="219184"/>
                  <a:pt x="3551387" y="609326"/>
                </a:cubicBezTo>
                <a:cubicBezTo>
                  <a:pt x="3941528" y="999469"/>
                  <a:pt x="4160707" y="1528615"/>
                  <a:pt x="4160706" y="2080359"/>
                </a:cubicBezTo>
                <a:cubicBezTo>
                  <a:pt x="4160706" y="2632103"/>
                  <a:pt x="3941526" y="3161249"/>
                  <a:pt x="3551384" y="3551391"/>
                </a:cubicBezTo>
                <a:cubicBezTo>
                  <a:pt x="3161242" y="3941533"/>
                  <a:pt x="2632096" y="4160712"/>
                  <a:pt x="2080352" y="4160712"/>
                </a:cubicBezTo>
                <a:cubicBezTo>
                  <a:pt x="1528608" y="4160712"/>
                  <a:pt x="999462" y="3941532"/>
                  <a:pt x="609320" y="3551389"/>
                </a:cubicBezTo>
                <a:cubicBezTo>
                  <a:pt x="219178" y="3161247"/>
                  <a:pt x="-1" y="2632100"/>
                  <a:pt x="0" y="2080356"/>
                </a:cubicBezTo>
                <a:lnTo>
                  <a:pt x="0" y="208035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0122" tIns="660121" rIns="660122" bIns="660121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4000" kern="1200" dirty="0" smtClean="0"/>
              <a:t>Якісна превентивна освіта</a:t>
            </a:r>
            <a:endParaRPr lang="ru-RU" sz="4000" kern="12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6600"/>
                </a:solidFill>
              </a:rPr>
              <a:t>Забезпечення </a:t>
            </a:r>
            <a:br>
              <a:rPr lang="uk-UA" b="1" dirty="0" smtClean="0">
                <a:solidFill>
                  <a:srgbClr val="006600"/>
                </a:solidFill>
              </a:rPr>
            </a:br>
            <a:r>
              <a:rPr lang="uk-UA" b="1" dirty="0" smtClean="0">
                <a:solidFill>
                  <a:srgbClr val="006600"/>
                </a:solidFill>
              </a:rPr>
              <a:t>матеріально-технічної бази</a:t>
            </a:r>
            <a:endParaRPr lang="ru-RU" b="1" dirty="0">
              <a:solidFill>
                <a:srgbClr val="0066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24000" y="1397000"/>
            <a:ext cx="6977090" cy="5175271"/>
            <a:chOff x="1524000" y="1397000"/>
            <a:chExt cx="6977090" cy="5175271"/>
          </a:xfrm>
        </p:grpSpPr>
        <p:sp>
          <p:nvSpPr>
            <p:cNvPr id="5" name="Полилиния 4"/>
            <p:cNvSpPr/>
            <p:nvPr/>
          </p:nvSpPr>
          <p:spPr>
            <a:xfrm>
              <a:off x="1524000" y="1397000"/>
              <a:ext cx="6977090" cy="1617272"/>
            </a:xfrm>
            <a:custGeom>
              <a:avLst/>
              <a:gdLst>
                <a:gd name="connsiteX0" fmla="*/ 0 w 6977090"/>
                <a:gd name="connsiteY0" fmla="*/ 161727 h 1617272"/>
                <a:gd name="connsiteX1" fmla="*/ 47369 w 6977090"/>
                <a:gd name="connsiteY1" fmla="*/ 47369 h 1617272"/>
                <a:gd name="connsiteX2" fmla="*/ 161727 w 6977090"/>
                <a:gd name="connsiteY2" fmla="*/ 0 h 1617272"/>
                <a:gd name="connsiteX3" fmla="*/ 6815363 w 6977090"/>
                <a:gd name="connsiteY3" fmla="*/ 0 h 1617272"/>
                <a:gd name="connsiteX4" fmla="*/ 6929721 w 6977090"/>
                <a:gd name="connsiteY4" fmla="*/ 47369 h 1617272"/>
                <a:gd name="connsiteX5" fmla="*/ 6977090 w 6977090"/>
                <a:gd name="connsiteY5" fmla="*/ 161727 h 1617272"/>
                <a:gd name="connsiteX6" fmla="*/ 6977090 w 6977090"/>
                <a:gd name="connsiteY6" fmla="*/ 1455545 h 1617272"/>
                <a:gd name="connsiteX7" fmla="*/ 6929721 w 6977090"/>
                <a:gd name="connsiteY7" fmla="*/ 1569903 h 1617272"/>
                <a:gd name="connsiteX8" fmla="*/ 6815363 w 6977090"/>
                <a:gd name="connsiteY8" fmla="*/ 1617272 h 1617272"/>
                <a:gd name="connsiteX9" fmla="*/ 161727 w 6977090"/>
                <a:gd name="connsiteY9" fmla="*/ 1617272 h 1617272"/>
                <a:gd name="connsiteX10" fmla="*/ 47369 w 6977090"/>
                <a:gd name="connsiteY10" fmla="*/ 1569903 h 1617272"/>
                <a:gd name="connsiteX11" fmla="*/ 0 w 6977090"/>
                <a:gd name="connsiteY11" fmla="*/ 1455545 h 1617272"/>
                <a:gd name="connsiteX12" fmla="*/ 0 w 6977090"/>
                <a:gd name="connsiteY12" fmla="*/ 161727 h 161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77090" h="1617272">
                  <a:moveTo>
                    <a:pt x="0" y="161727"/>
                  </a:moveTo>
                  <a:cubicBezTo>
                    <a:pt x="0" y="118834"/>
                    <a:pt x="17039" y="77698"/>
                    <a:pt x="47369" y="47369"/>
                  </a:cubicBezTo>
                  <a:cubicBezTo>
                    <a:pt x="77699" y="17039"/>
                    <a:pt x="118835" y="0"/>
                    <a:pt x="161727" y="0"/>
                  </a:cubicBezTo>
                  <a:lnTo>
                    <a:pt x="6815363" y="0"/>
                  </a:lnTo>
                  <a:cubicBezTo>
                    <a:pt x="6858256" y="0"/>
                    <a:pt x="6899392" y="17039"/>
                    <a:pt x="6929721" y="47369"/>
                  </a:cubicBezTo>
                  <a:cubicBezTo>
                    <a:pt x="6960051" y="77699"/>
                    <a:pt x="6977090" y="118835"/>
                    <a:pt x="6977090" y="161727"/>
                  </a:cubicBezTo>
                  <a:lnTo>
                    <a:pt x="6977090" y="1455545"/>
                  </a:lnTo>
                  <a:cubicBezTo>
                    <a:pt x="6977090" y="1498438"/>
                    <a:pt x="6960051" y="1539574"/>
                    <a:pt x="6929721" y="1569903"/>
                  </a:cubicBezTo>
                  <a:cubicBezTo>
                    <a:pt x="6899391" y="1600233"/>
                    <a:pt x="6858255" y="1617272"/>
                    <a:pt x="6815363" y="1617272"/>
                  </a:cubicBezTo>
                  <a:lnTo>
                    <a:pt x="161727" y="1617272"/>
                  </a:lnTo>
                  <a:cubicBezTo>
                    <a:pt x="118834" y="1617272"/>
                    <a:pt x="77698" y="1600233"/>
                    <a:pt x="47369" y="1569903"/>
                  </a:cubicBezTo>
                  <a:cubicBezTo>
                    <a:pt x="17039" y="1539573"/>
                    <a:pt x="0" y="1498437"/>
                    <a:pt x="0" y="1455545"/>
                  </a:cubicBezTo>
                  <a:lnTo>
                    <a:pt x="0" y="1617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5725" tIns="68580" rIns="68581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kern="1200" dirty="0" smtClean="0"/>
                <a:t>Супровід навчального процесу</a:t>
              </a:r>
              <a:endParaRPr lang="ru-RU" sz="18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/>
                <a:t>Методичний кабінет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/>
                <a:t>Кабінет психолога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/>
                <a:t>Кабінет логопеда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/>
                <a:t>Кабінет основ здоров</a:t>
              </a:r>
              <a:r>
                <a:rPr lang="en-US" sz="1400" kern="1200" dirty="0" smtClean="0"/>
                <a:t>’</a:t>
              </a:r>
              <a:r>
                <a:rPr lang="uk-UA" sz="1400" kern="1200" dirty="0" smtClean="0"/>
                <a:t>я</a:t>
              </a:r>
              <a:endParaRPr lang="ru-RU" sz="1400" kern="1200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685727" y="1558727"/>
              <a:ext cx="1395418" cy="1293818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1524000" y="3175999"/>
              <a:ext cx="6977090" cy="1617272"/>
            </a:xfrm>
            <a:custGeom>
              <a:avLst/>
              <a:gdLst>
                <a:gd name="connsiteX0" fmla="*/ 0 w 6977090"/>
                <a:gd name="connsiteY0" fmla="*/ 161727 h 1617272"/>
                <a:gd name="connsiteX1" fmla="*/ 47369 w 6977090"/>
                <a:gd name="connsiteY1" fmla="*/ 47369 h 1617272"/>
                <a:gd name="connsiteX2" fmla="*/ 161727 w 6977090"/>
                <a:gd name="connsiteY2" fmla="*/ 0 h 1617272"/>
                <a:gd name="connsiteX3" fmla="*/ 6815363 w 6977090"/>
                <a:gd name="connsiteY3" fmla="*/ 0 h 1617272"/>
                <a:gd name="connsiteX4" fmla="*/ 6929721 w 6977090"/>
                <a:gd name="connsiteY4" fmla="*/ 47369 h 1617272"/>
                <a:gd name="connsiteX5" fmla="*/ 6977090 w 6977090"/>
                <a:gd name="connsiteY5" fmla="*/ 161727 h 1617272"/>
                <a:gd name="connsiteX6" fmla="*/ 6977090 w 6977090"/>
                <a:gd name="connsiteY6" fmla="*/ 1455545 h 1617272"/>
                <a:gd name="connsiteX7" fmla="*/ 6929721 w 6977090"/>
                <a:gd name="connsiteY7" fmla="*/ 1569903 h 1617272"/>
                <a:gd name="connsiteX8" fmla="*/ 6815363 w 6977090"/>
                <a:gd name="connsiteY8" fmla="*/ 1617272 h 1617272"/>
                <a:gd name="connsiteX9" fmla="*/ 161727 w 6977090"/>
                <a:gd name="connsiteY9" fmla="*/ 1617272 h 1617272"/>
                <a:gd name="connsiteX10" fmla="*/ 47369 w 6977090"/>
                <a:gd name="connsiteY10" fmla="*/ 1569903 h 1617272"/>
                <a:gd name="connsiteX11" fmla="*/ 0 w 6977090"/>
                <a:gd name="connsiteY11" fmla="*/ 1455545 h 1617272"/>
                <a:gd name="connsiteX12" fmla="*/ 0 w 6977090"/>
                <a:gd name="connsiteY12" fmla="*/ 161727 h 161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77090" h="1617272">
                  <a:moveTo>
                    <a:pt x="0" y="161727"/>
                  </a:moveTo>
                  <a:cubicBezTo>
                    <a:pt x="0" y="118834"/>
                    <a:pt x="17039" y="77698"/>
                    <a:pt x="47369" y="47369"/>
                  </a:cubicBezTo>
                  <a:cubicBezTo>
                    <a:pt x="77699" y="17039"/>
                    <a:pt x="118835" y="0"/>
                    <a:pt x="161727" y="0"/>
                  </a:cubicBezTo>
                  <a:lnTo>
                    <a:pt x="6815363" y="0"/>
                  </a:lnTo>
                  <a:cubicBezTo>
                    <a:pt x="6858256" y="0"/>
                    <a:pt x="6899392" y="17039"/>
                    <a:pt x="6929721" y="47369"/>
                  </a:cubicBezTo>
                  <a:cubicBezTo>
                    <a:pt x="6960051" y="77699"/>
                    <a:pt x="6977090" y="118835"/>
                    <a:pt x="6977090" y="161727"/>
                  </a:cubicBezTo>
                  <a:lnTo>
                    <a:pt x="6977090" y="1455545"/>
                  </a:lnTo>
                  <a:cubicBezTo>
                    <a:pt x="6977090" y="1498438"/>
                    <a:pt x="6960051" y="1539574"/>
                    <a:pt x="6929721" y="1569903"/>
                  </a:cubicBezTo>
                  <a:cubicBezTo>
                    <a:pt x="6899391" y="1600233"/>
                    <a:pt x="6858255" y="1617272"/>
                    <a:pt x="6815363" y="1617272"/>
                  </a:cubicBezTo>
                  <a:lnTo>
                    <a:pt x="161727" y="1617272"/>
                  </a:lnTo>
                  <a:cubicBezTo>
                    <a:pt x="118834" y="1617272"/>
                    <a:pt x="77698" y="1600233"/>
                    <a:pt x="47369" y="1569903"/>
                  </a:cubicBezTo>
                  <a:cubicBezTo>
                    <a:pt x="17039" y="1539573"/>
                    <a:pt x="0" y="1498437"/>
                    <a:pt x="0" y="1455545"/>
                  </a:cubicBezTo>
                  <a:lnTo>
                    <a:pt x="0" y="1617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5725" tIns="68580" rIns="68581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kern="1200" dirty="0" smtClean="0"/>
                <a:t>Реалізація базових фізіологічних потреб</a:t>
              </a:r>
              <a:endParaRPr lang="ru-RU" sz="18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/>
                <a:t>Їдальня та гаряче харчування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/>
                <a:t>Питний фонтанчик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/>
                <a:t>Медичний кабінет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/>
                <a:t>Обладнані туалети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685727" y="3337727"/>
              <a:ext cx="1395418" cy="1293818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1524000" y="4954999"/>
              <a:ext cx="6977090" cy="1617272"/>
            </a:xfrm>
            <a:custGeom>
              <a:avLst/>
              <a:gdLst>
                <a:gd name="connsiteX0" fmla="*/ 0 w 6977090"/>
                <a:gd name="connsiteY0" fmla="*/ 161727 h 1617272"/>
                <a:gd name="connsiteX1" fmla="*/ 47369 w 6977090"/>
                <a:gd name="connsiteY1" fmla="*/ 47369 h 1617272"/>
                <a:gd name="connsiteX2" fmla="*/ 161727 w 6977090"/>
                <a:gd name="connsiteY2" fmla="*/ 0 h 1617272"/>
                <a:gd name="connsiteX3" fmla="*/ 6815363 w 6977090"/>
                <a:gd name="connsiteY3" fmla="*/ 0 h 1617272"/>
                <a:gd name="connsiteX4" fmla="*/ 6929721 w 6977090"/>
                <a:gd name="connsiteY4" fmla="*/ 47369 h 1617272"/>
                <a:gd name="connsiteX5" fmla="*/ 6977090 w 6977090"/>
                <a:gd name="connsiteY5" fmla="*/ 161727 h 1617272"/>
                <a:gd name="connsiteX6" fmla="*/ 6977090 w 6977090"/>
                <a:gd name="connsiteY6" fmla="*/ 1455545 h 1617272"/>
                <a:gd name="connsiteX7" fmla="*/ 6929721 w 6977090"/>
                <a:gd name="connsiteY7" fmla="*/ 1569903 h 1617272"/>
                <a:gd name="connsiteX8" fmla="*/ 6815363 w 6977090"/>
                <a:gd name="connsiteY8" fmla="*/ 1617272 h 1617272"/>
                <a:gd name="connsiteX9" fmla="*/ 161727 w 6977090"/>
                <a:gd name="connsiteY9" fmla="*/ 1617272 h 1617272"/>
                <a:gd name="connsiteX10" fmla="*/ 47369 w 6977090"/>
                <a:gd name="connsiteY10" fmla="*/ 1569903 h 1617272"/>
                <a:gd name="connsiteX11" fmla="*/ 0 w 6977090"/>
                <a:gd name="connsiteY11" fmla="*/ 1455545 h 1617272"/>
                <a:gd name="connsiteX12" fmla="*/ 0 w 6977090"/>
                <a:gd name="connsiteY12" fmla="*/ 161727 h 161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77090" h="1617272">
                  <a:moveTo>
                    <a:pt x="0" y="161727"/>
                  </a:moveTo>
                  <a:cubicBezTo>
                    <a:pt x="0" y="118834"/>
                    <a:pt x="17039" y="77698"/>
                    <a:pt x="47369" y="47369"/>
                  </a:cubicBezTo>
                  <a:cubicBezTo>
                    <a:pt x="77699" y="17039"/>
                    <a:pt x="118835" y="0"/>
                    <a:pt x="161727" y="0"/>
                  </a:cubicBezTo>
                  <a:lnTo>
                    <a:pt x="6815363" y="0"/>
                  </a:lnTo>
                  <a:cubicBezTo>
                    <a:pt x="6858256" y="0"/>
                    <a:pt x="6899392" y="17039"/>
                    <a:pt x="6929721" y="47369"/>
                  </a:cubicBezTo>
                  <a:cubicBezTo>
                    <a:pt x="6960051" y="77699"/>
                    <a:pt x="6977090" y="118835"/>
                    <a:pt x="6977090" y="161727"/>
                  </a:cubicBezTo>
                  <a:lnTo>
                    <a:pt x="6977090" y="1455545"/>
                  </a:lnTo>
                  <a:cubicBezTo>
                    <a:pt x="6977090" y="1498438"/>
                    <a:pt x="6960051" y="1539574"/>
                    <a:pt x="6929721" y="1569903"/>
                  </a:cubicBezTo>
                  <a:cubicBezTo>
                    <a:pt x="6899391" y="1600233"/>
                    <a:pt x="6858255" y="1617272"/>
                    <a:pt x="6815363" y="1617272"/>
                  </a:cubicBezTo>
                  <a:lnTo>
                    <a:pt x="161727" y="1617272"/>
                  </a:lnTo>
                  <a:cubicBezTo>
                    <a:pt x="118834" y="1617272"/>
                    <a:pt x="77698" y="1600233"/>
                    <a:pt x="47369" y="1569903"/>
                  </a:cubicBezTo>
                  <a:cubicBezTo>
                    <a:pt x="17039" y="1539573"/>
                    <a:pt x="0" y="1498437"/>
                    <a:pt x="0" y="1455545"/>
                  </a:cubicBezTo>
                  <a:lnTo>
                    <a:pt x="0" y="1617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5725" tIns="68580" rIns="68581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kern="1200" dirty="0" smtClean="0"/>
                <a:t>Психологічне та фізичне розвантаження</a:t>
              </a:r>
              <a:endParaRPr lang="ru-RU" sz="18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/>
                <a:t>Ігрова  кімната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/>
                <a:t>Ігрові куточки та зони психологічного розвантаження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/>
                <a:t>Спортивні майданчики</a:t>
              </a:r>
              <a:endParaRPr lang="ru-RU" sz="1400" kern="1200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685727" y="5116726"/>
              <a:ext cx="1395418" cy="1293818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25760" y="945131"/>
            <a:ext cx="8092611" cy="5824945"/>
            <a:chOff x="1025760" y="945131"/>
            <a:chExt cx="8092611" cy="5824945"/>
          </a:xfrm>
        </p:grpSpPr>
        <p:sp>
          <p:nvSpPr>
            <p:cNvPr id="6" name="Полилиния 5"/>
            <p:cNvSpPr/>
            <p:nvPr/>
          </p:nvSpPr>
          <p:spPr>
            <a:xfrm>
              <a:off x="5798329" y="4906094"/>
              <a:ext cx="2877522" cy="1863982"/>
            </a:xfrm>
            <a:custGeom>
              <a:avLst/>
              <a:gdLst>
                <a:gd name="connsiteX0" fmla="*/ 0 w 2877522"/>
                <a:gd name="connsiteY0" fmla="*/ 186398 h 1863982"/>
                <a:gd name="connsiteX1" fmla="*/ 54595 w 2877522"/>
                <a:gd name="connsiteY1" fmla="*/ 54595 h 1863982"/>
                <a:gd name="connsiteX2" fmla="*/ 186398 w 2877522"/>
                <a:gd name="connsiteY2" fmla="*/ 0 h 1863982"/>
                <a:gd name="connsiteX3" fmla="*/ 2691124 w 2877522"/>
                <a:gd name="connsiteY3" fmla="*/ 0 h 1863982"/>
                <a:gd name="connsiteX4" fmla="*/ 2822927 w 2877522"/>
                <a:gd name="connsiteY4" fmla="*/ 54595 h 1863982"/>
                <a:gd name="connsiteX5" fmla="*/ 2877522 w 2877522"/>
                <a:gd name="connsiteY5" fmla="*/ 186398 h 1863982"/>
                <a:gd name="connsiteX6" fmla="*/ 2877522 w 2877522"/>
                <a:gd name="connsiteY6" fmla="*/ 1677584 h 1863982"/>
                <a:gd name="connsiteX7" fmla="*/ 2822927 w 2877522"/>
                <a:gd name="connsiteY7" fmla="*/ 1809387 h 1863982"/>
                <a:gd name="connsiteX8" fmla="*/ 2691124 w 2877522"/>
                <a:gd name="connsiteY8" fmla="*/ 1863982 h 1863982"/>
                <a:gd name="connsiteX9" fmla="*/ 186398 w 2877522"/>
                <a:gd name="connsiteY9" fmla="*/ 1863982 h 1863982"/>
                <a:gd name="connsiteX10" fmla="*/ 54595 w 2877522"/>
                <a:gd name="connsiteY10" fmla="*/ 1809387 h 1863982"/>
                <a:gd name="connsiteX11" fmla="*/ 0 w 2877522"/>
                <a:gd name="connsiteY11" fmla="*/ 1677584 h 1863982"/>
                <a:gd name="connsiteX12" fmla="*/ 0 w 2877522"/>
                <a:gd name="connsiteY12" fmla="*/ 186398 h 186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7522" h="1863982">
                  <a:moveTo>
                    <a:pt x="0" y="186398"/>
                  </a:moveTo>
                  <a:cubicBezTo>
                    <a:pt x="0" y="136962"/>
                    <a:pt x="19638" y="89551"/>
                    <a:pt x="54595" y="54595"/>
                  </a:cubicBezTo>
                  <a:cubicBezTo>
                    <a:pt x="89551" y="19639"/>
                    <a:pt x="136963" y="0"/>
                    <a:pt x="186398" y="0"/>
                  </a:cubicBezTo>
                  <a:lnTo>
                    <a:pt x="2691124" y="0"/>
                  </a:lnTo>
                  <a:cubicBezTo>
                    <a:pt x="2740560" y="0"/>
                    <a:pt x="2787971" y="19638"/>
                    <a:pt x="2822927" y="54595"/>
                  </a:cubicBezTo>
                  <a:cubicBezTo>
                    <a:pt x="2857883" y="89551"/>
                    <a:pt x="2877522" y="136963"/>
                    <a:pt x="2877522" y="186398"/>
                  </a:cubicBezTo>
                  <a:lnTo>
                    <a:pt x="2877522" y="1677584"/>
                  </a:lnTo>
                  <a:cubicBezTo>
                    <a:pt x="2877522" y="1727020"/>
                    <a:pt x="2857884" y="1774431"/>
                    <a:pt x="2822927" y="1809387"/>
                  </a:cubicBezTo>
                  <a:cubicBezTo>
                    <a:pt x="2787971" y="1844343"/>
                    <a:pt x="2740559" y="1863982"/>
                    <a:pt x="2691124" y="1863982"/>
                  </a:cubicBezTo>
                  <a:lnTo>
                    <a:pt x="186398" y="1863982"/>
                  </a:lnTo>
                  <a:cubicBezTo>
                    <a:pt x="136962" y="1863982"/>
                    <a:pt x="89551" y="1844344"/>
                    <a:pt x="54595" y="1809387"/>
                  </a:cubicBezTo>
                  <a:cubicBezTo>
                    <a:pt x="19639" y="1774431"/>
                    <a:pt x="0" y="1727019"/>
                    <a:pt x="0" y="1677584"/>
                  </a:cubicBezTo>
                  <a:lnTo>
                    <a:pt x="0" y="18639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6622584"/>
                <a:satOff val="26541"/>
                <a:lumOff val="575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5163" tIns="567901" rIns="101906" bIns="101907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200" kern="1200" dirty="0" smtClean="0"/>
                <a:t>          Лекції</a:t>
              </a:r>
              <a:endParaRPr lang="ru-RU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200" kern="1200" dirty="0" smtClean="0"/>
                <a:t>  Тренінги</a:t>
              </a:r>
              <a:endParaRPr lang="ru-RU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200" kern="1200" dirty="0" smtClean="0"/>
                <a:t>Батьківські збори</a:t>
              </a:r>
              <a:endParaRPr lang="ru-RU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200" kern="1200" dirty="0" smtClean="0"/>
                <a:t>Консиліуми</a:t>
              </a:r>
              <a:endParaRPr lang="ru-RU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200" kern="1200" dirty="0" err="1" smtClean="0"/>
                <a:t>Медико-педагогічні</a:t>
              </a:r>
              <a:r>
                <a:rPr lang="uk-UA" sz="1200" kern="1200" dirty="0" smtClean="0"/>
                <a:t> ради</a:t>
              </a:r>
              <a:endParaRPr lang="ru-RU" sz="12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103425" y="4906094"/>
              <a:ext cx="2877522" cy="1863982"/>
            </a:xfrm>
            <a:custGeom>
              <a:avLst/>
              <a:gdLst>
                <a:gd name="connsiteX0" fmla="*/ 0 w 2877522"/>
                <a:gd name="connsiteY0" fmla="*/ 186398 h 1863982"/>
                <a:gd name="connsiteX1" fmla="*/ 54595 w 2877522"/>
                <a:gd name="connsiteY1" fmla="*/ 54595 h 1863982"/>
                <a:gd name="connsiteX2" fmla="*/ 186398 w 2877522"/>
                <a:gd name="connsiteY2" fmla="*/ 0 h 1863982"/>
                <a:gd name="connsiteX3" fmla="*/ 2691124 w 2877522"/>
                <a:gd name="connsiteY3" fmla="*/ 0 h 1863982"/>
                <a:gd name="connsiteX4" fmla="*/ 2822927 w 2877522"/>
                <a:gd name="connsiteY4" fmla="*/ 54595 h 1863982"/>
                <a:gd name="connsiteX5" fmla="*/ 2877522 w 2877522"/>
                <a:gd name="connsiteY5" fmla="*/ 186398 h 1863982"/>
                <a:gd name="connsiteX6" fmla="*/ 2877522 w 2877522"/>
                <a:gd name="connsiteY6" fmla="*/ 1677584 h 1863982"/>
                <a:gd name="connsiteX7" fmla="*/ 2822927 w 2877522"/>
                <a:gd name="connsiteY7" fmla="*/ 1809387 h 1863982"/>
                <a:gd name="connsiteX8" fmla="*/ 2691124 w 2877522"/>
                <a:gd name="connsiteY8" fmla="*/ 1863982 h 1863982"/>
                <a:gd name="connsiteX9" fmla="*/ 186398 w 2877522"/>
                <a:gd name="connsiteY9" fmla="*/ 1863982 h 1863982"/>
                <a:gd name="connsiteX10" fmla="*/ 54595 w 2877522"/>
                <a:gd name="connsiteY10" fmla="*/ 1809387 h 1863982"/>
                <a:gd name="connsiteX11" fmla="*/ 0 w 2877522"/>
                <a:gd name="connsiteY11" fmla="*/ 1677584 h 1863982"/>
                <a:gd name="connsiteX12" fmla="*/ 0 w 2877522"/>
                <a:gd name="connsiteY12" fmla="*/ 186398 h 186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7522" h="1863982">
                  <a:moveTo>
                    <a:pt x="0" y="186398"/>
                  </a:moveTo>
                  <a:cubicBezTo>
                    <a:pt x="0" y="136962"/>
                    <a:pt x="19638" y="89551"/>
                    <a:pt x="54595" y="54595"/>
                  </a:cubicBezTo>
                  <a:cubicBezTo>
                    <a:pt x="89551" y="19639"/>
                    <a:pt x="136963" y="0"/>
                    <a:pt x="186398" y="0"/>
                  </a:cubicBezTo>
                  <a:lnTo>
                    <a:pt x="2691124" y="0"/>
                  </a:lnTo>
                  <a:cubicBezTo>
                    <a:pt x="2740560" y="0"/>
                    <a:pt x="2787971" y="19638"/>
                    <a:pt x="2822927" y="54595"/>
                  </a:cubicBezTo>
                  <a:cubicBezTo>
                    <a:pt x="2857883" y="89551"/>
                    <a:pt x="2877522" y="136963"/>
                    <a:pt x="2877522" y="186398"/>
                  </a:cubicBezTo>
                  <a:lnTo>
                    <a:pt x="2877522" y="1677584"/>
                  </a:lnTo>
                  <a:cubicBezTo>
                    <a:pt x="2877522" y="1727020"/>
                    <a:pt x="2857884" y="1774431"/>
                    <a:pt x="2822927" y="1809387"/>
                  </a:cubicBezTo>
                  <a:cubicBezTo>
                    <a:pt x="2787971" y="1844343"/>
                    <a:pt x="2740559" y="1863982"/>
                    <a:pt x="2691124" y="1863982"/>
                  </a:cubicBezTo>
                  <a:lnTo>
                    <a:pt x="186398" y="1863982"/>
                  </a:lnTo>
                  <a:cubicBezTo>
                    <a:pt x="136962" y="1863982"/>
                    <a:pt x="89551" y="1844344"/>
                    <a:pt x="54595" y="1809387"/>
                  </a:cubicBezTo>
                  <a:cubicBezTo>
                    <a:pt x="19639" y="1774431"/>
                    <a:pt x="0" y="1727019"/>
                    <a:pt x="0" y="1677584"/>
                  </a:cubicBezTo>
                  <a:lnTo>
                    <a:pt x="0" y="18639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666" tIns="552661" rIns="949923" bIns="86667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200" kern="1200" dirty="0" smtClean="0"/>
                <a:t>Участь у ПМПК</a:t>
              </a:r>
              <a:endParaRPr lang="ru-RU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200" kern="1200" dirty="0" smtClean="0"/>
                <a:t>Навчання за визначеними програмами</a:t>
              </a:r>
              <a:endParaRPr lang="ru-RU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200" kern="1200" dirty="0" smtClean="0"/>
                <a:t>Супровід психолога</a:t>
              </a:r>
              <a:endParaRPr lang="ru-RU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200" kern="1200" dirty="0" smtClean="0"/>
                <a:t>Консультування батьків та педагогів</a:t>
              </a:r>
              <a:endParaRPr lang="ru-RU" sz="12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355809" y="945131"/>
              <a:ext cx="3762562" cy="1863982"/>
            </a:xfrm>
            <a:custGeom>
              <a:avLst/>
              <a:gdLst>
                <a:gd name="connsiteX0" fmla="*/ 0 w 3762562"/>
                <a:gd name="connsiteY0" fmla="*/ 186398 h 1863982"/>
                <a:gd name="connsiteX1" fmla="*/ 54595 w 3762562"/>
                <a:gd name="connsiteY1" fmla="*/ 54595 h 1863982"/>
                <a:gd name="connsiteX2" fmla="*/ 186398 w 3762562"/>
                <a:gd name="connsiteY2" fmla="*/ 0 h 1863982"/>
                <a:gd name="connsiteX3" fmla="*/ 3576164 w 3762562"/>
                <a:gd name="connsiteY3" fmla="*/ 0 h 1863982"/>
                <a:gd name="connsiteX4" fmla="*/ 3707967 w 3762562"/>
                <a:gd name="connsiteY4" fmla="*/ 54595 h 1863982"/>
                <a:gd name="connsiteX5" fmla="*/ 3762562 w 3762562"/>
                <a:gd name="connsiteY5" fmla="*/ 186398 h 1863982"/>
                <a:gd name="connsiteX6" fmla="*/ 3762562 w 3762562"/>
                <a:gd name="connsiteY6" fmla="*/ 1677584 h 1863982"/>
                <a:gd name="connsiteX7" fmla="*/ 3707967 w 3762562"/>
                <a:gd name="connsiteY7" fmla="*/ 1809387 h 1863982"/>
                <a:gd name="connsiteX8" fmla="*/ 3576164 w 3762562"/>
                <a:gd name="connsiteY8" fmla="*/ 1863982 h 1863982"/>
                <a:gd name="connsiteX9" fmla="*/ 186398 w 3762562"/>
                <a:gd name="connsiteY9" fmla="*/ 1863982 h 1863982"/>
                <a:gd name="connsiteX10" fmla="*/ 54595 w 3762562"/>
                <a:gd name="connsiteY10" fmla="*/ 1809387 h 1863982"/>
                <a:gd name="connsiteX11" fmla="*/ 0 w 3762562"/>
                <a:gd name="connsiteY11" fmla="*/ 1677584 h 1863982"/>
                <a:gd name="connsiteX12" fmla="*/ 0 w 3762562"/>
                <a:gd name="connsiteY12" fmla="*/ 186398 h 186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62562" h="1863982">
                  <a:moveTo>
                    <a:pt x="0" y="186398"/>
                  </a:moveTo>
                  <a:cubicBezTo>
                    <a:pt x="0" y="136962"/>
                    <a:pt x="19638" y="89551"/>
                    <a:pt x="54595" y="54595"/>
                  </a:cubicBezTo>
                  <a:cubicBezTo>
                    <a:pt x="89551" y="19639"/>
                    <a:pt x="136963" y="0"/>
                    <a:pt x="186398" y="0"/>
                  </a:cubicBezTo>
                  <a:lnTo>
                    <a:pt x="3576164" y="0"/>
                  </a:lnTo>
                  <a:cubicBezTo>
                    <a:pt x="3625600" y="0"/>
                    <a:pt x="3673011" y="19638"/>
                    <a:pt x="3707967" y="54595"/>
                  </a:cubicBezTo>
                  <a:cubicBezTo>
                    <a:pt x="3742923" y="89551"/>
                    <a:pt x="3762562" y="136963"/>
                    <a:pt x="3762562" y="186398"/>
                  </a:cubicBezTo>
                  <a:lnTo>
                    <a:pt x="3762562" y="1677584"/>
                  </a:lnTo>
                  <a:cubicBezTo>
                    <a:pt x="3762562" y="1727020"/>
                    <a:pt x="3742924" y="1774431"/>
                    <a:pt x="3707967" y="1809387"/>
                  </a:cubicBezTo>
                  <a:cubicBezTo>
                    <a:pt x="3673011" y="1844343"/>
                    <a:pt x="3625599" y="1863982"/>
                    <a:pt x="3576164" y="1863982"/>
                  </a:cubicBezTo>
                  <a:lnTo>
                    <a:pt x="186398" y="1863982"/>
                  </a:lnTo>
                  <a:cubicBezTo>
                    <a:pt x="136962" y="1863982"/>
                    <a:pt x="89551" y="1844344"/>
                    <a:pt x="54595" y="1809387"/>
                  </a:cubicBezTo>
                  <a:cubicBezTo>
                    <a:pt x="19639" y="1774431"/>
                    <a:pt x="0" y="1727019"/>
                    <a:pt x="0" y="1677584"/>
                  </a:cubicBezTo>
                  <a:lnTo>
                    <a:pt x="0" y="18639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-3311292"/>
                <a:satOff val="13270"/>
                <a:lumOff val="287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3055" tIns="94286" rIns="94286" bIns="560282" numCol="1" spcCol="1270" anchor="t" anchorCtr="0">
              <a:noAutofit/>
            </a:bodyPr>
            <a:lstStyle/>
            <a:p>
              <a:pPr marL="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>
                  <a:latin typeface="+mn-lt"/>
                  <a:cs typeface="Arial" pitchFamily="34" charset="0"/>
                </a:rPr>
                <a:t>Забезпечення рівного доступу до освіти дітей з особливими потребами</a:t>
              </a:r>
              <a:endParaRPr lang="ru-RU" sz="1400" kern="1200" dirty="0">
                <a:latin typeface="+mn-lt"/>
                <a:cs typeface="Arial" pitchFamily="34" charset="0"/>
              </a:endParaRPr>
            </a:p>
            <a:p>
              <a:pPr marL="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>
                  <a:latin typeface="+mn-lt"/>
                  <a:cs typeface="Arial" pitchFamily="34" charset="0"/>
                </a:rPr>
                <a:t>Супровід психолога</a:t>
              </a:r>
              <a:endParaRPr lang="ru-RU" sz="1400" kern="1200" dirty="0">
                <a:latin typeface="+mn-lt"/>
                <a:cs typeface="Arial" pitchFamily="34" charset="0"/>
              </a:endParaRPr>
            </a:p>
            <a:p>
              <a:pPr marL="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>
                  <a:latin typeface="+mn-lt"/>
                  <a:cs typeface="Arial" pitchFamily="34" charset="0"/>
                </a:rPr>
                <a:t>    Допомога асистента вчителя</a:t>
              </a:r>
              <a:endParaRPr lang="ru-RU" sz="1400" kern="1200" dirty="0">
                <a:latin typeface="+mn-lt"/>
                <a:cs typeface="Arial" pitchFamily="34" charset="0"/>
              </a:endParaRPr>
            </a:p>
            <a:p>
              <a:pPr marL="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>
                  <a:latin typeface="+mn-lt"/>
                  <a:cs typeface="Arial" pitchFamily="34" charset="0"/>
                </a:rPr>
                <a:t>            Індивідуальний підхід</a:t>
              </a:r>
              <a:endParaRPr lang="ru-RU" sz="1400" kern="1200" dirty="0">
                <a:latin typeface="+mn-lt"/>
                <a:cs typeface="Arial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025760" y="945131"/>
              <a:ext cx="3032851" cy="1863982"/>
            </a:xfrm>
            <a:custGeom>
              <a:avLst/>
              <a:gdLst>
                <a:gd name="connsiteX0" fmla="*/ 0 w 3032851"/>
                <a:gd name="connsiteY0" fmla="*/ 186398 h 1863982"/>
                <a:gd name="connsiteX1" fmla="*/ 54595 w 3032851"/>
                <a:gd name="connsiteY1" fmla="*/ 54595 h 1863982"/>
                <a:gd name="connsiteX2" fmla="*/ 186398 w 3032851"/>
                <a:gd name="connsiteY2" fmla="*/ 0 h 1863982"/>
                <a:gd name="connsiteX3" fmla="*/ 2846453 w 3032851"/>
                <a:gd name="connsiteY3" fmla="*/ 0 h 1863982"/>
                <a:gd name="connsiteX4" fmla="*/ 2978256 w 3032851"/>
                <a:gd name="connsiteY4" fmla="*/ 54595 h 1863982"/>
                <a:gd name="connsiteX5" fmla="*/ 3032851 w 3032851"/>
                <a:gd name="connsiteY5" fmla="*/ 186398 h 1863982"/>
                <a:gd name="connsiteX6" fmla="*/ 3032851 w 3032851"/>
                <a:gd name="connsiteY6" fmla="*/ 1677584 h 1863982"/>
                <a:gd name="connsiteX7" fmla="*/ 2978256 w 3032851"/>
                <a:gd name="connsiteY7" fmla="*/ 1809387 h 1863982"/>
                <a:gd name="connsiteX8" fmla="*/ 2846453 w 3032851"/>
                <a:gd name="connsiteY8" fmla="*/ 1863982 h 1863982"/>
                <a:gd name="connsiteX9" fmla="*/ 186398 w 3032851"/>
                <a:gd name="connsiteY9" fmla="*/ 1863982 h 1863982"/>
                <a:gd name="connsiteX10" fmla="*/ 54595 w 3032851"/>
                <a:gd name="connsiteY10" fmla="*/ 1809387 h 1863982"/>
                <a:gd name="connsiteX11" fmla="*/ 0 w 3032851"/>
                <a:gd name="connsiteY11" fmla="*/ 1677584 h 1863982"/>
                <a:gd name="connsiteX12" fmla="*/ 0 w 3032851"/>
                <a:gd name="connsiteY12" fmla="*/ 186398 h 186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2851" h="1863982">
                  <a:moveTo>
                    <a:pt x="0" y="186398"/>
                  </a:moveTo>
                  <a:cubicBezTo>
                    <a:pt x="0" y="136962"/>
                    <a:pt x="19638" y="89551"/>
                    <a:pt x="54595" y="54595"/>
                  </a:cubicBezTo>
                  <a:cubicBezTo>
                    <a:pt x="89551" y="19639"/>
                    <a:pt x="136963" y="0"/>
                    <a:pt x="186398" y="0"/>
                  </a:cubicBezTo>
                  <a:lnTo>
                    <a:pt x="2846453" y="0"/>
                  </a:lnTo>
                  <a:cubicBezTo>
                    <a:pt x="2895889" y="0"/>
                    <a:pt x="2943300" y="19638"/>
                    <a:pt x="2978256" y="54595"/>
                  </a:cubicBezTo>
                  <a:cubicBezTo>
                    <a:pt x="3013212" y="89551"/>
                    <a:pt x="3032851" y="136963"/>
                    <a:pt x="3032851" y="186398"/>
                  </a:cubicBezTo>
                  <a:lnTo>
                    <a:pt x="3032851" y="1677584"/>
                  </a:lnTo>
                  <a:cubicBezTo>
                    <a:pt x="3032851" y="1727020"/>
                    <a:pt x="3013213" y="1774431"/>
                    <a:pt x="2978256" y="1809387"/>
                  </a:cubicBezTo>
                  <a:cubicBezTo>
                    <a:pt x="2943300" y="1844343"/>
                    <a:pt x="2895888" y="1863982"/>
                    <a:pt x="2846453" y="1863982"/>
                  </a:cubicBezTo>
                  <a:lnTo>
                    <a:pt x="186398" y="1863982"/>
                  </a:lnTo>
                  <a:cubicBezTo>
                    <a:pt x="136962" y="1863982"/>
                    <a:pt x="89551" y="1844344"/>
                    <a:pt x="54595" y="1809387"/>
                  </a:cubicBezTo>
                  <a:cubicBezTo>
                    <a:pt x="19639" y="1774431"/>
                    <a:pt x="0" y="1727019"/>
                    <a:pt x="0" y="1677584"/>
                  </a:cubicBezTo>
                  <a:lnTo>
                    <a:pt x="0" y="18639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286" tIns="94286" rIns="1004142" bIns="560282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/>
                <a:t>1-4 класи (інваріантна складова)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/>
                <a:t>5-9 класи (інваріантна складова)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400" kern="1200" dirty="0" smtClean="0"/>
                <a:t>10-11 класи (спецкурси, факультативи)</a:t>
              </a:r>
              <a:endParaRPr lang="ru-RU" sz="14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491615" y="1277153"/>
              <a:ext cx="2522201" cy="2522201"/>
            </a:xfrm>
            <a:custGeom>
              <a:avLst/>
              <a:gdLst>
                <a:gd name="connsiteX0" fmla="*/ 0 w 2522201"/>
                <a:gd name="connsiteY0" fmla="*/ 2522201 h 2522201"/>
                <a:gd name="connsiteX1" fmla="*/ 738738 w 2522201"/>
                <a:gd name="connsiteY1" fmla="*/ 738736 h 2522201"/>
                <a:gd name="connsiteX2" fmla="*/ 2522205 w 2522201"/>
                <a:gd name="connsiteY2" fmla="*/ 3 h 2522201"/>
                <a:gd name="connsiteX3" fmla="*/ 2522201 w 2522201"/>
                <a:gd name="connsiteY3" fmla="*/ 2522201 h 2522201"/>
                <a:gd name="connsiteX4" fmla="*/ 0 w 2522201"/>
                <a:gd name="connsiteY4" fmla="*/ 2522201 h 252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201" h="2522201">
                  <a:moveTo>
                    <a:pt x="0" y="2522201"/>
                  </a:moveTo>
                  <a:cubicBezTo>
                    <a:pt x="1" y="1853271"/>
                    <a:pt x="265733" y="1211740"/>
                    <a:pt x="738738" y="738736"/>
                  </a:cubicBezTo>
                  <a:cubicBezTo>
                    <a:pt x="1211743" y="265732"/>
                    <a:pt x="1853276" y="2"/>
                    <a:pt x="2522205" y="3"/>
                  </a:cubicBezTo>
                  <a:cubicBezTo>
                    <a:pt x="2522204" y="840736"/>
                    <a:pt x="2522202" y="1681468"/>
                    <a:pt x="2522201" y="2522201"/>
                  </a:cubicBezTo>
                  <a:lnTo>
                    <a:pt x="0" y="252220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0978" tIns="880973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/>
                <a:t>Викладання курсу </a:t>
              </a:r>
              <a:r>
                <a:rPr lang="uk-UA" sz="2000" b="1" kern="1200" dirty="0" err="1" smtClean="0"/>
                <a:t>“Основи</a:t>
              </a:r>
              <a:r>
                <a:rPr lang="uk-UA" sz="2000" b="1" kern="1200" dirty="0" smtClean="0"/>
                <a:t> здоров</a:t>
              </a:r>
              <a:r>
                <a:rPr lang="en-US" sz="2000" b="1" kern="1200" dirty="0" smtClean="0"/>
                <a:t>’</a:t>
              </a:r>
              <a:r>
                <a:rPr lang="uk-UA" sz="2000" b="1" kern="1200" dirty="0" smtClean="0"/>
                <a:t>я”</a:t>
              </a:r>
              <a:endParaRPr lang="ru-RU" sz="2000" b="1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143506" y="1285841"/>
              <a:ext cx="2495819" cy="2504824"/>
            </a:xfrm>
            <a:custGeom>
              <a:avLst/>
              <a:gdLst>
                <a:gd name="connsiteX0" fmla="*/ 0 w 2504823"/>
                <a:gd name="connsiteY0" fmla="*/ 2495818 h 2495818"/>
                <a:gd name="connsiteX1" fmla="*/ 736841 w 2504823"/>
                <a:gd name="connsiteY1" fmla="*/ 727833 h 2495818"/>
                <a:gd name="connsiteX2" fmla="*/ 2504828 w 2504823"/>
                <a:gd name="connsiteY2" fmla="*/ 3 h 2495818"/>
                <a:gd name="connsiteX3" fmla="*/ 2504823 w 2504823"/>
                <a:gd name="connsiteY3" fmla="*/ 2495818 h 2495818"/>
                <a:gd name="connsiteX4" fmla="*/ 0 w 2504823"/>
                <a:gd name="connsiteY4" fmla="*/ 2495818 h 249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823" h="2495818">
                  <a:moveTo>
                    <a:pt x="1" y="0"/>
                  </a:moveTo>
                  <a:cubicBezTo>
                    <a:pt x="665884" y="1"/>
                    <a:pt x="1304362" y="264189"/>
                    <a:pt x="1774364" y="734192"/>
                  </a:cubicBezTo>
                  <a:cubicBezTo>
                    <a:pt x="2242158" y="1201988"/>
                    <a:pt x="2504821" y="1835447"/>
                    <a:pt x="2504819" y="2495822"/>
                  </a:cubicBezTo>
                  <a:cubicBezTo>
                    <a:pt x="1669880" y="2495820"/>
                    <a:pt x="834940" y="2495819"/>
                    <a:pt x="1" y="2495818"/>
                  </a:cubicBezTo>
                  <a:lnTo>
                    <a:pt x="1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04337" rIns="901695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0" kern="1200" dirty="0" err="1" smtClean="0">
                  <a:latin typeface="Arial" pitchFamily="34" charset="0"/>
                  <a:cs typeface="Arial" pitchFamily="34" charset="0"/>
                </a:rPr>
                <a:t>Інклю-зивне</a:t>
              </a:r>
              <a:r>
                <a:rPr lang="uk-UA" sz="2400" b="0" kern="1200" dirty="0" smtClean="0">
                  <a:latin typeface="Arial" pitchFamily="34" charset="0"/>
                  <a:cs typeface="Arial" pitchFamily="34" charset="0"/>
                </a:rPr>
                <a:t> навчання</a:t>
              </a:r>
              <a:endParaRPr lang="ru-RU" sz="2400" b="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 rot="21600000">
              <a:off x="5130315" y="3915852"/>
              <a:ext cx="2522201" cy="2522202"/>
            </a:xfrm>
            <a:custGeom>
              <a:avLst/>
              <a:gdLst>
                <a:gd name="connsiteX0" fmla="*/ 0 w 2522201"/>
                <a:gd name="connsiteY0" fmla="*/ 2522201 h 2522201"/>
                <a:gd name="connsiteX1" fmla="*/ 738738 w 2522201"/>
                <a:gd name="connsiteY1" fmla="*/ 738736 h 2522201"/>
                <a:gd name="connsiteX2" fmla="*/ 2522205 w 2522201"/>
                <a:gd name="connsiteY2" fmla="*/ 3 h 2522201"/>
                <a:gd name="connsiteX3" fmla="*/ 2522201 w 2522201"/>
                <a:gd name="connsiteY3" fmla="*/ 2522201 h 2522201"/>
                <a:gd name="connsiteX4" fmla="*/ 0 w 2522201"/>
                <a:gd name="connsiteY4" fmla="*/ 2522201 h 252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201" h="2522201">
                  <a:moveTo>
                    <a:pt x="2522201" y="0"/>
                  </a:moveTo>
                  <a:cubicBezTo>
                    <a:pt x="2522200" y="668930"/>
                    <a:pt x="2256468" y="1310461"/>
                    <a:pt x="1783463" y="1783465"/>
                  </a:cubicBezTo>
                  <a:cubicBezTo>
                    <a:pt x="1310458" y="2256469"/>
                    <a:pt x="668925" y="2522199"/>
                    <a:pt x="-3" y="2522198"/>
                  </a:cubicBezTo>
                  <a:cubicBezTo>
                    <a:pt x="-2" y="1681465"/>
                    <a:pt x="0" y="840733"/>
                    <a:pt x="0" y="0"/>
                  </a:cubicBezTo>
                  <a:lnTo>
                    <a:pt x="2522201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9" rIns="909426" bIns="90942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kern="1200" dirty="0" err="1" smtClean="0"/>
                <a:t>Просвіт-ницька</a:t>
              </a:r>
              <a:r>
                <a:rPr lang="uk-UA" sz="2400" kern="1200" dirty="0" smtClean="0"/>
                <a:t> робота</a:t>
              </a:r>
              <a:endParaRPr lang="ru-RU" sz="24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 rot="21600000">
              <a:off x="2491615" y="3915853"/>
              <a:ext cx="2522201" cy="2522201"/>
            </a:xfrm>
            <a:custGeom>
              <a:avLst/>
              <a:gdLst>
                <a:gd name="connsiteX0" fmla="*/ 0 w 2522201"/>
                <a:gd name="connsiteY0" fmla="*/ 2522201 h 2522201"/>
                <a:gd name="connsiteX1" fmla="*/ 738738 w 2522201"/>
                <a:gd name="connsiteY1" fmla="*/ 738736 h 2522201"/>
                <a:gd name="connsiteX2" fmla="*/ 2522205 w 2522201"/>
                <a:gd name="connsiteY2" fmla="*/ 3 h 2522201"/>
                <a:gd name="connsiteX3" fmla="*/ 2522201 w 2522201"/>
                <a:gd name="connsiteY3" fmla="*/ 2522201 h 2522201"/>
                <a:gd name="connsiteX4" fmla="*/ 0 w 2522201"/>
                <a:gd name="connsiteY4" fmla="*/ 2522201 h 252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201" h="2522201">
                  <a:moveTo>
                    <a:pt x="2522201" y="2522201"/>
                  </a:moveTo>
                  <a:cubicBezTo>
                    <a:pt x="1853271" y="2522200"/>
                    <a:pt x="1211740" y="2256468"/>
                    <a:pt x="738736" y="1783463"/>
                  </a:cubicBezTo>
                  <a:cubicBezTo>
                    <a:pt x="265732" y="1310458"/>
                    <a:pt x="2" y="668925"/>
                    <a:pt x="3" y="-4"/>
                  </a:cubicBezTo>
                  <a:cubicBezTo>
                    <a:pt x="840736" y="-3"/>
                    <a:pt x="1681468" y="-1"/>
                    <a:pt x="2522201" y="0"/>
                  </a:cubicBezTo>
                  <a:lnTo>
                    <a:pt x="2522201" y="252220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9422" tIns="170687" rIns="170687" bIns="90942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err="1" smtClean="0"/>
                <a:t>Індиві-дуальне</a:t>
              </a:r>
              <a:r>
                <a:rPr lang="uk-UA" sz="2400" b="1" kern="1200" dirty="0" smtClean="0"/>
                <a:t> навчання</a:t>
              </a:r>
              <a:endParaRPr lang="ru-RU" sz="2400" b="1" kern="1200" dirty="0"/>
            </a:p>
          </p:txBody>
        </p:sp>
        <p:sp>
          <p:nvSpPr>
            <p:cNvPr id="14" name="Круговая стрелка 13"/>
            <p:cNvSpPr/>
            <p:nvPr/>
          </p:nvSpPr>
          <p:spPr>
            <a:xfrm>
              <a:off x="4636651" y="3333358"/>
              <a:ext cx="870829" cy="757242"/>
            </a:xfrm>
            <a:prstGeom prst="circularArrow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Круговая стрелка 14"/>
            <p:cNvSpPr/>
            <p:nvPr/>
          </p:nvSpPr>
          <p:spPr>
            <a:xfrm rot="10800000">
              <a:off x="4636651" y="3624606"/>
              <a:ext cx="870829" cy="757242"/>
            </a:xfrm>
            <a:prstGeom prst="circularArrow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96908"/>
          </a:xfrm>
        </p:spPr>
        <p:txBody>
          <a:bodyPr/>
          <a:lstStyle/>
          <a:p>
            <a:r>
              <a:rPr lang="uk-UA" dirty="0" smtClean="0">
                <a:solidFill>
                  <a:srgbClr val="006600"/>
                </a:solidFill>
              </a:rPr>
              <a:t>Робота педагогічного колективу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248</Words>
  <Application>Microsoft Office PowerPoint</Application>
  <PresentationFormat>Экран (4:3)</PresentationFormat>
  <Paragraphs>84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1_Тема Office</vt:lpstr>
      <vt:lpstr>Впровадження моделі превентивної освіти в навчальному закладі</vt:lpstr>
      <vt:lpstr>Бориспільська загальноосвітня школа  І-ІІІ ступенів №6</vt:lpstr>
      <vt:lpstr>Слайд 3</vt:lpstr>
      <vt:lpstr>Слайд 4</vt:lpstr>
      <vt:lpstr>Якісний склад  педагогічних працівників</vt:lpstr>
      <vt:lpstr>bor-school6.com.ua bor_school_6@ukr.net</vt:lpstr>
      <vt:lpstr>Слайд 7</vt:lpstr>
      <vt:lpstr>Забезпечення  матеріально-технічної бази</vt:lpstr>
      <vt:lpstr>Робота педагогічного колективу</vt:lpstr>
      <vt:lpstr>Принципи роботи  педагогічного колективу</vt:lpstr>
      <vt:lpstr>Слайд 11</vt:lpstr>
      <vt:lpstr>Фотогалерея  “Йдемо у майбутнє, крокуємо впевнено!” </vt:lpstr>
      <vt:lpstr>Проведення семінару з ейдетики</vt:lpstr>
      <vt:lpstr>Шкільна фірмова символіка</vt:lpstr>
      <vt:lpstr>Навчальний тренінг для вчителів початкових класів</vt:lpstr>
      <vt:lpstr>Робота з учнями,  що мають особливі освітні потреби</vt:lpstr>
      <vt:lpstr>Куточки психологічного розвантаження</vt:lpstr>
      <vt:lpstr>Розвиток обдарованості учнів</vt:lpstr>
      <vt:lpstr>Виставка домашніх тварин</vt:lpstr>
      <vt:lpstr>Майстер-клас із писанкарства</vt:lpstr>
      <vt:lpstr>Майстер-клас по виготовленню виробів із солоного тіста</vt:lpstr>
      <vt:lpstr>Робота учнівського самоврядування</vt:lpstr>
      <vt:lpstr>Конкурс плакатів “Єдина країна – єдиная страна”</vt:lpstr>
      <vt:lpstr>Акція  “Діти Борисполя за мир!”</vt:lpstr>
      <vt:lpstr>Флешмоб  “Жива карта України”</vt:lpstr>
      <vt:lpstr>Дякуємо за увагу та гостинно запрошуємо  завітати у наш заклад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Sony</cp:lastModifiedBy>
  <cp:revision>21</cp:revision>
  <dcterms:created xsi:type="dcterms:W3CDTF">2014-05-28T15:59:00Z</dcterms:created>
  <dcterms:modified xsi:type="dcterms:W3CDTF">2014-09-09T10:33:20Z</dcterms:modified>
</cp:coreProperties>
</file>