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345" r:id="rId3"/>
    <p:sldId id="347" r:id="rId4"/>
    <p:sldId id="349" r:id="rId5"/>
    <p:sldId id="348" r:id="rId6"/>
    <p:sldId id="350" r:id="rId7"/>
    <p:sldId id="351" r:id="rId8"/>
    <p:sldId id="357" r:id="rId9"/>
    <p:sldId id="360" r:id="rId10"/>
    <p:sldId id="358" r:id="rId11"/>
    <p:sldId id="352" r:id="rId12"/>
    <p:sldId id="359" r:id="rId13"/>
    <p:sldId id="353" r:id="rId14"/>
    <p:sldId id="354" r:id="rId15"/>
    <p:sldId id="361" r:id="rId16"/>
    <p:sldId id="356" r:id="rId17"/>
    <p:sldId id="355" r:id="rId18"/>
    <p:sldId id="36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1B5566"/>
    <a:srgbClr val="489290"/>
    <a:srgbClr val="13A8D7"/>
    <a:srgbClr val="1577D1"/>
    <a:srgbClr val="0A4E66"/>
    <a:srgbClr val="0A4766"/>
    <a:srgbClr val="05468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2683" autoAdjust="0"/>
  </p:normalViewPr>
  <p:slideViewPr>
    <p:cSldViewPr>
      <p:cViewPr varScale="1">
        <p:scale>
          <a:sx n="99" d="100"/>
          <a:sy n="99" d="100"/>
        </p:scale>
        <p:origin x="-3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9C7CE6-1178-47E4-80BA-43F103F6E3EA}" type="datetimeFigureOut">
              <a:rPr lang="en-US" smtClean="0"/>
              <a:pPr/>
              <a:t>2/8/2015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7F4665-1AD5-4E5C-B9A8-6B6DA705F2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10443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F4665-1AD5-4E5C-B9A8-6B6DA705F2E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601188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F4665-1AD5-4E5C-B9A8-6B6DA705F2E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912384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F4665-1AD5-4E5C-B9A8-6B6DA705F2E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912384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F4665-1AD5-4E5C-B9A8-6B6DA705F2E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912384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F4665-1AD5-4E5C-B9A8-6B6DA705F2E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912384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F4665-1AD5-4E5C-B9A8-6B6DA705F2E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912384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F4665-1AD5-4E5C-B9A8-6B6DA705F2E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912384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F4665-1AD5-4E5C-B9A8-6B6DA705F2E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912384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F4665-1AD5-4E5C-B9A8-6B6DA705F2E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9123847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F4665-1AD5-4E5C-B9A8-6B6DA705F2E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912384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F4665-1AD5-4E5C-B9A8-6B6DA705F2E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912384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F4665-1AD5-4E5C-B9A8-6B6DA705F2E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912384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F4665-1AD5-4E5C-B9A8-6B6DA705F2E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912384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F4665-1AD5-4E5C-B9A8-6B6DA705F2E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912384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F4665-1AD5-4E5C-B9A8-6B6DA705F2E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912384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F4665-1AD5-4E5C-B9A8-6B6DA705F2E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912384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F4665-1AD5-4E5C-B9A8-6B6DA705F2E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912384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F4665-1AD5-4E5C-B9A8-6B6DA705F2E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91238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0D32-F53E-487A-966A-A2825082FDFA}" type="datetimeFigureOut">
              <a:rPr lang="en-US" smtClean="0"/>
              <a:pPr/>
              <a:t>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5D055-DF5E-49BD-B2F9-791EDF53B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0D32-F53E-487A-966A-A2825082FDFA}" type="datetimeFigureOut">
              <a:rPr lang="en-US" smtClean="0"/>
              <a:pPr/>
              <a:t>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5D055-DF5E-49BD-B2F9-791EDF53B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0D32-F53E-487A-966A-A2825082FDFA}" type="datetimeFigureOut">
              <a:rPr lang="en-US" smtClean="0"/>
              <a:pPr/>
              <a:t>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5D055-DF5E-49BD-B2F9-791EDF53B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0D32-F53E-487A-966A-A2825082FDFA}" type="datetimeFigureOut">
              <a:rPr lang="en-US" smtClean="0"/>
              <a:pPr/>
              <a:t>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5D055-DF5E-49BD-B2F9-791EDF53B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0D32-F53E-487A-966A-A2825082FDFA}" type="datetimeFigureOut">
              <a:rPr lang="en-US" smtClean="0"/>
              <a:pPr/>
              <a:t>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5D055-DF5E-49BD-B2F9-791EDF53B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0D32-F53E-487A-966A-A2825082FDFA}" type="datetimeFigureOut">
              <a:rPr lang="en-US" smtClean="0"/>
              <a:pPr/>
              <a:t>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5D055-DF5E-49BD-B2F9-791EDF53B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0D32-F53E-487A-966A-A2825082FDFA}" type="datetimeFigureOut">
              <a:rPr lang="en-US" smtClean="0"/>
              <a:pPr/>
              <a:t>2/8/2015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5D055-DF5E-49BD-B2F9-791EDF53B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0D32-F53E-487A-966A-A2825082FDFA}" type="datetimeFigureOut">
              <a:rPr lang="en-US" smtClean="0"/>
              <a:pPr/>
              <a:t>2/8/2015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5D055-DF5E-49BD-B2F9-791EDF53B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0D32-F53E-487A-966A-A2825082FDFA}" type="datetimeFigureOut">
              <a:rPr lang="en-US" smtClean="0"/>
              <a:pPr/>
              <a:t>2/8/2015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5D055-DF5E-49BD-B2F9-791EDF53B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0D32-F53E-487A-966A-A2825082FDFA}" type="datetimeFigureOut">
              <a:rPr lang="en-US" smtClean="0"/>
              <a:pPr/>
              <a:t>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5D055-DF5E-49BD-B2F9-791EDF53B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0D32-F53E-487A-966A-A2825082FDFA}" type="datetimeFigureOut">
              <a:rPr lang="en-US" smtClean="0"/>
              <a:pPr/>
              <a:t>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5D055-DF5E-49BD-B2F9-791EDF53B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50D32-F53E-487A-966A-A2825082FDFA}" type="datetimeFigureOut">
              <a:rPr lang="en-US" smtClean="0"/>
              <a:pPr/>
              <a:t>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5D055-DF5E-49BD-B2F9-791EDF53B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9144000" cy="1447800"/>
            <a:chOff x="0" y="0"/>
            <a:chExt cx="9144000" cy="1447800"/>
          </a:xfrm>
        </p:grpSpPr>
        <p:sp>
          <p:nvSpPr>
            <p:cNvPr id="5" name="Rectangle 6"/>
            <p:cNvSpPr txBox="1">
              <a:spLocks noChangeArrowheads="1"/>
            </p:cNvSpPr>
            <p:nvPr/>
          </p:nvSpPr>
          <p:spPr>
            <a:xfrm>
              <a:off x="1295400" y="0"/>
              <a:ext cx="7848600" cy="14351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vert="horz" lIns="91440" tIns="45720" rIns="91440" bIns="45720" rtlCol="0" anchor="ctr">
              <a:normAutofit fontScale="92500"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3800" b="1" dirty="0" smtClean="0">
                  <a:latin typeface="+mj-lt"/>
                  <a:ea typeface="+mj-ea"/>
                  <a:cs typeface="+mj-cs"/>
                </a:rPr>
                <a:t>Региональное экспертное совещание</a:t>
              </a:r>
            </a:p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3800" b="1" noProof="0" dirty="0" smtClean="0">
                  <a:latin typeface="+mj-lt"/>
                  <a:ea typeface="+mj-ea"/>
                  <a:cs typeface="+mj-cs"/>
                </a:rPr>
                <a:t>по профилактике насилия в школе</a:t>
              </a:r>
              <a:endParaRPr kumimoji="0" lang="en-GB" sz="3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sp>
          <p:nvSpPr>
            <p:cNvPr id="6" name="Line 10"/>
            <p:cNvSpPr>
              <a:spLocks noChangeShapeType="1"/>
            </p:cNvSpPr>
            <p:nvPr/>
          </p:nvSpPr>
          <p:spPr bwMode="auto">
            <a:xfrm>
              <a:off x="0" y="1447800"/>
              <a:ext cx="9144000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  <p:pic>
          <p:nvPicPr>
            <p:cNvPr id="7" name="Picture 8" descr="X:\SHARED FOLDERS\Blanks and forms\Logos\2009\Russian\unesco_logo_clear_rus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1295400" cy="144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9" name="Content Placeholder 2"/>
          <p:cNvSpPr>
            <a:spLocks noGrp="1"/>
          </p:cNvSpPr>
          <p:nvPr>
            <p:ph idx="1"/>
          </p:nvPr>
        </p:nvSpPr>
        <p:spPr>
          <a:xfrm>
            <a:off x="5486400" y="5715000"/>
            <a:ext cx="3505200" cy="990600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buNone/>
            </a:pPr>
            <a:r>
              <a:rPr lang="ru-RU" sz="2400" b="1" dirty="0" smtClean="0"/>
              <a:t>Минск 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2400" b="1" dirty="0" smtClean="0"/>
              <a:t>10-11 февраля 2015</a:t>
            </a:r>
            <a:endParaRPr lang="ru-RU" sz="2400" b="1" dirty="0"/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5257800" y="1676400"/>
            <a:ext cx="3581400" cy="2971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ru-RU" sz="2400" b="1" dirty="0"/>
              <a:t>Предотвращение насилия в школе и снижение его последствий</a:t>
            </a:r>
            <a:r>
              <a:rPr lang="ru-RU" sz="2400" b="1" dirty="0" smtClean="0"/>
              <a:t>.</a:t>
            </a:r>
          </a:p>
          <a:p>
            <a:endParaRPr lang="ru-RU" sz="2400" dirty="0"/>
          </a:p>
          <a:p>
            <a:r>
              <a:rPr lang="ru-RU" sz="2400" b="1" dirty="0"/>
              <a:t>Методическое пособие для педагогических работников.</a:t>
            </a:r>
            <a:endParaRPr lang="ru-RU" sz="2400" dirty="0"/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0" y="6096000"/>
            <a:ext cx="5257800" cy="762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000" b="1" dirty="0" smtClean="0"/>
              <a:t>Л.А. Глазырина</a:t>
            </a: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000" b="1" dirty="0" smtClean="0"/>
              <a:t> Челябинский педагогический университет 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Picture 10" descr="Дети уходят из жизни / Общество / Статьи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828800"/>
            <a:ext cx="4762500" cy="3095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33600"/>
            <a:ext cx="9144000" cy="380999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600" b="1" dirty="0" smtClean="0"/>
              <a:t>Школьный план мероприятий по предотвращению насилия                      </a:t>
            </a:r>
            <a:r>
              <a:rPr lang="ru-RU" sz="2600" dirty="0" smtClean="0"/>
              <a:t>Его цель – скоординировать действия администрации, педагогического коллектива, ученического сообщества, родительской общественности, специалистов служб сопровождения, вспомогательного и технического персонала по предотвращению случаев насилия в образовательном учреждении. </a:t>
            </a:r>
          </a:p>
          <a:p>
            <a:pPr>
              <a:buFontTx/>
              <a:buNone/>
            </a:pPr>
            <a:r>
              <a:rPr lang="ru-RU" sz="2600" i="1" dirty="0" smtClean="0"/>
              <a:t>       Предлагается форма плана, примерные мероприятия </a:t>
            </a:r>
          </a:p>
          <a:p>
            <a:pPr>
              <a:buNone/>
            </a:pPr>
            <a:endParaRPr lang="ru-RU" sz="2600" dirty="0" smtClean="0"/>
          </a:p>
          <a:p>
            <a:pPr>
              <a:buNone/>
            </a:pPr>
            <a:endParaRPr lang="ru-RU" sz="2600" dirty="0" smtClean="0"/>
          </a:p>
          <a:p>
            <a:pPr>
              <a:buNone/>
            </a:pPr>
            <a:endParaRPr lang="ru-RU" sz="2600" dirty="0" smtClean="0"/>
          </a:p>
        </p:txBody>
      </p:sp>
      <p:grpSp>
        <p:nvGrpSpPr>
          <p:cNvPr id="4" name="Group 9"/>
          <p:cNvGrpSpPr/>
          <p:nvPr/>
        </p:nvGrpSpPr>
        <p:grpSpPr>
          <a:xfrm>
            <a:off x="0" y="0"/>
            <a:ext cx="9144000" cy="1447800"/>
            <a:chOff x="0" y="0"/>
            <a:chExt cx="9144000" cy="1447800"/>
          </a:xfrm>
        </p:grpSpPr>
        <p:sp>
          <p:nvSpPr>
            <p:cNvPr id="11" name="Rectangle 6"/>
            <p:cNvSpPr txBox="1">
              <a:spLocks noChangeArrowheads="1"/>
            </p:cNvSpPr>
            <p:nvPr/>
          </p:nvSpPr>
          <p:spPr>
            <a:xfrm>
              <a:off x="1295400" y="12700"/>
              <a:ext cx="7848600" cy="14351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vert="horz" lIns="91440" tIns="45720" rIns="91440" bIns="45720" rtlCol="0" anchor="ctr">
              <a:normAutofit fontScale="77500" lnSpcReduction="20000"/>
            </a:bodyPr>
            <a:lstStyle/>
            <a:p>
              <a:pPr algn="ctr">
                <a:buFontTx/>
                <a:buNone/>
              </a:pPr>
              <a:r>
                <a:rPr lang="ru-RU" sz="4000" b="1" dirty="0" smtClean="0"/>
                <a:t>Нормативное регулирование вопросов предупреждения и реагирования на случаи насилия в образовательном учреждении</a:t>
              </a:r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>
              <a:off x="0" y="1447800"/>
              <a:ext cx="9144000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  <p:pic>
          <p:nvPicPr>
            <p:cNvPr id="13" name="Picture 8" descr="X:\SHARED FOLDERS\Blanks and forms\Logos\2009\Russian\unesco_logo_clear_rus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1295400" cy="144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10539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600" dirty="0" smtClean="0"/>
              <a:t>Важность закрепления ответственности, функций и возможных действий по предотвращению насилия среди администрации, педагогического, вспомогательного и технического персонала</a:t>
            </a:r>
          </a:p>
          <a:p>
            <a:pPr>
              <a:defRPr/>
            </a:pPr>
            <a:r>
              <a:rPr lang="ru-RU" sz="2600" dirty="0" smtClean="0"/>
              <a:t>Обязанности </a:t>
            </a:r>
            <a:r>
              <a:rPr lang="ru-RU" sz="2600" b="1" dirty="0" smtClean="0"/>
              <a:t>руководителя образовательного учреждения</a:t>
            </a:r>
            <a:r>
              <a:rPr lang="ru-RU" sz="2600" dirty="0" smtClean="0"/>
              <a:t>, его действия в случае, если стало известно о  насилии с различным исходом</a:t>
            </a:r>
          </a:p>
          <a:p>
            <a:pPr>
              <a:defRPr/>
            </a:pPr>
            <a:r>
              <a:rPr lang="ru-RU" sz="2600" dirty="0" smtClean="0"/>
              <a:t>Ответственность за применение руководителем или кем-то из педагогов или других сотрудников образовательного учреждения, в том числе, однократное, методов воспитания,  связанных с физическим и (или) психическим насилием над личностью учащегося</a:t>
            </a:r>
          </a:p>
          <a:p>
            <a:pPr>
              <a:defRPr/>
            </a:pPr>
            <a:r>
              <a:rPr lang="ru-RU" sz="2600" dirty="0" smtClean="0"/>
              <a:t>Ответственность и функции </a:t>
            </a:r>
            <a:r>
              <a:rPr lang="ru-RU" sz="2600" b="1" dirty="0" smtClean="0"/>
              <a:t>заместителей директора школы </a:t>
            </a:r>
          </a:p>
          <a:p>
            <a:endParaRPr lang="ru-RU" sz="2600" dirty="0" smtClean="0"/>
          </a:p>
        </p:txBody>
      </p:sp>
      <p:grpSp>
        <p:nvGrpSpPr>
          <p:cNvPr id="4" name="Group 9"/>
          <p:cNvGrpSpPr/>
          <p:nvPr/>
        </p:nvGrpSpPr>
        <p:grpSpPr>
          <a:xfrm>
            <a:off x="0" y="0"/>
            <a:ext cx="9144000" cy="1447800"/>
            <a:chOff x="0" y="0"/>
            <a:chExt cx="9144000" cy="1447800"/>
          </a:xfrm>
        </p:grpSpPr>
        <p:sp>
          <p:nvSpPr>
            <p:cNvPr id="11" name="Rectangle 6"/>
            <p:cNvSpPr txBox="1">
              <a:spLocks noChangeArrowheads="1"/>
            </p:cNvSpPr>
            <p:nvPr/>
          </p:nvSpPr>
          <p:spPr>
            <a:xfrm>
              <a:off x="1295400" y="12700"/>
              <a:ext cx="7848600" cy="14351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vert="horz" lIns="91440" tIns="45720" rIns="91440" bIns="45720" rtlCol="0" anchor="ctr">
              <a:normAutofit fontScale="77500" lnSpcReduction="20000"/>
            </a:bodyPr>
            <a:lstStyle/>
            <a:p>
              <a:r>
                <a:rPr lang="ru-RU" sz="4000" b="1" dirty="0" smtClean="0"/>
                <a:t>Ответственность и действия сотрудников образовательного учреждения по предотвращению случаев насилия</a:t>
              </a:r>
              <a:endParaRPr lang="ru-RU" sz="4000" dirty="0"/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>
              <a:off x="0" y="1447800"/>
              <a:ext cx="9144000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  <p:pic>
          <p:nvPicPr>
            <p:cNvPr id="13" name="Picture 8" descr="X:\SHARED FOLDERS\Blanks and forms\Logos\2009\Russian\unesco_logo_clear_rus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1295400" cy="144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10539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600" dirty="0" smtClean="0"/>
              <a:t>Дополнение должностных инструкций </a:t>
            </a:r>
            <a:r>
              <a:rPr lang="ru-RU" sz="2600" b="1" dirty="0" smtClean="0"/>
              <a:t>учителя </a:t>
            </a:r>
            <a:r>
              <a:rPr lang="ru-RU" sz="2600" dirty="0" smtClean="0"/>
              <a:t>и функциональных обязанностей </a:t>
            </a:r>
            <a:r>
              <a:rPr lang="ru-RU" sz="2600" b="1" dirty="0" smtClean="0"/>
              <a:t>классного руководителя </a:t>
            </a:r>
            <a:r>
              <a:rPr lang="ru-RU" sz="2600" dirty="0" smtClean="0"/>
              <a:t>(воспитателя) специальными позициями, отражающими ответственность за недопущение насильственных проявлений в ученической среде.</a:t>
            </a:r>
          </a:p>
          <a:p>
            <a:pPr>
              <a:buNone/>
              <a:defRPr/>
            </a:pPr>
            <a:endParaRPr lang="ru-RU" sz="500" dirty="0" smtClean="0"/>
          </a:p>
          <a:p>
            <a:pPr>
              <a:defRPr/>
            </a:pPr>
            <a:r>
              <a:rPr lang="ru-RU" sz="2600" dirty="0" smtClean="0"/>
              <a:t>Функции </a:t>
            </a:r>
            <a:r>
              <a:rPr lang="ru-RU" sz="2600" b="1" dirty="0" smtClean="0"/>
              <a:t>вспомогательного персонала </a:t>
            </a:r>
            <a:r>
              <a:rPr lang="ru-RU" sz="2600" dirty="0" smtClean="0"/>
              <a:t>(медицинского работника, охранника, библиотекаря, работников школьной столовой, гардероба, лаборантов, секретарей). </a:t>
            </a:r>
          </a:p>
          <a:p>
            <a:pPr>
              <a:buNone/>
              <a:defRPr/>
            </a:pPr>
            <a:endParaRPr lang="ru-RU" sz="500" dirty="0" smtClean="0"/>
          </a:p>
          <a:p>
            <a:pPr>
              <a:defRPr/>
            </a:pPr>
            <a:r>
              <a:rPr lang="ru-RU" sz="2600" dirty="0" smtClean="0"/>
              <a:t>Роль </a:t>
            </a:r>
            <a:r>
              <a:rPr lang="ru-RU" sz="2600" b="1" dirty="0" smtClean="0"/>
              <a:t>технического персонала </a:t>
            </a:r>
            <a:r>
              <a:rPr lang="ru-RU" sz="2600" dirty="0" smtClean="0"/>
              <a:t>(уборщиц, водителя школьного автобуса, дворника, электрика, слесаря) наблюдение за укромными местами (в подвалах, кладовых, бойлерных, гаражах, под лестничными клетками) </a:t>
            </a:r>
          </a:p>
        </p:txBody>
      </p:sp>
      <p:grpSp>
        <p:nvGrpSpPr>
          <p:cNvPr id="4" name="Group 9"/>
          <p:cNvGrpSpPr/>
          <p:nvPr/>
        </p:nvGrpSpPr>
        <p:grpSpPr>
          <a:xfrm>
            <a:off x="0" y="0"/>
            <a:ext cx="9144000" cy="1447800"/>
            <a:chOff x="0" y="0"/>
            <a:chExt cx="9144000" cy="1447800"/>
          </a:xfrm>
        </p:grpSpPr>
        <p:sp>
          <p:nvSpPr>
            <p:cNvPr id="11" name="Rectangle 6"/>
            <p:cNvSpPr txBox="1">
              <a:spLocks noChangeArrowheads="1"/>
            </p:cNvSpPr>
            <p:nvPr/>
          </p:nvSpPr>
          <p:spPr>
            <a:xfrm>
              <a:off x="1295400" y="12700"/>
              <a:ext cx="7848600" cy="14351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vert="horz" lIns="91440" tIns="45720" rIns="91440" bIns="45720" rtlCol="0" anchor="ctr">
              <a:normAutofit fontScale="77500" lnSpcReduction="20000"/>
            </a:bodyPr>
            <a:lstStyle/>
            <a:p>
              <a:r>
                <a:rPr lang="ru-RU" sz="4000" b="1" dirty="0" smtClean="0"/>
                <a:t>Ответственность и действия сотрудников образовательного учреждения по предотвращению случаев насилия</a:t>
              </a:r>
              <a:endParaRPr lang="ru-RU" sz="4000" dirty="0"/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>
              <a:off x="0" y="1447800"/>
              <a:ext cx="9144000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  <p:pic>
          <p:nvPicPr>
            <p:cNvPr id="13" name="Picture 8" descr="X:\SHARED FOLDERS\Blanks and forms\Logos\2009\Russian\unesco_logo_clear_rus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1295400" cy="144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1"/>
            <a:ext cx="9144000" cy="5105399"/>
          </a:xfrm>
        </p:spPr>
        <p:txBody>
          <a:bodyPr>
            <a:noAutofit/>
          </a:bodyPr>
          <a:lstStyle/>
          <a:p>
            <a:pPr>
              <a:buFontTx/>
              <a:buNone/>
              <a:defRPr/>
            </a:pPr>
            <a:r>
              <a:rPr lang="ru-RU" sz="2600" dirty="0" smtClean="0"/>
              <a:t>Задача</a:t>
            </a:r>
            <a:r>
              <a:rPr lang="ru-RU" sz="2600" b="1" dirty="0" smtClean="0"/>
              <a:t> сотрудников служб сопровождения образовательного процесса – психолога, социального педагога, школьного уполномоченного по правам ребенка, </a:t>
            </a:r>
            <a:r>
              <a:rPr lang="ru-RU" sz="2600" b="1" dirty="0" err="1" smtClean="0"/>
              <a:t>тьютора</a:t>
            </a:r>
            <a:r>
              <a:rPr lang="ru-RU" sz="2600" b="1" dirty="0" smtClean="0"/>
              <a:t>, логопеда </a:t>
            </a:r>
            <a:r>
              <a:rPr lang="ru-RU" sz="2600" dirty="0" smtClean="0"/>
              <a:t>заключается в распознавании предпосылок к насильственному  или жертвенному  поведению; в выявлении учеников групп риска, способных как проявить насилие, так и оказаться жертвами насилия или травли;  оказании своевременной и квалифицированной помощи всем участникам всем участникам конфликтной ситуации.</a:t>
            </a:r>
          </a:p>
          <a:p>
            <a:pPr algn="just">
              <a:buFontTx/>
              <a:buNone/>
              <a:defRPr/>
            </a:pPr>
            <a:endParaRPr lang="ru-RU" sz="1800" i="1" dirty="0" smtClean="0"/>
          </a:p>
          <a:p>
            <a:pPr algn="just">
              <a:buFontTx/>
              <a:buNone/>
              <a:defRPr/>
            </a:pPr>
            <a:r>
              <a:rPr lang="ru-RU" sz="2600" i="1" dirty="0" smtClean="0"/>
              <a:t>Определены обязанности психолога, социального педагога, </a:t>
            </a:r>
            <a:r>
              <a:rPr lang="ru-RU" sz="2600" i="1" dirty="0" err="1" smtClean="0"/>
              <a:t>тьютора</a:t>
            </a:r>
            <a:r>
              <a:rPr lang="ru-RU" sz="2600" i="1" dirty="0" smtClean="0"/>
              <a:t>, школьного уполномоченного по правам ребенка</a:t>
            </a:r>
          </a:p>
          <a:p>
            <a:pPr algn="ctr">
              <a:buNone/>
            </a:pPr>
            <a:endParaRPr lang="ru-RU" sz="2400" dirty="0" smtClean="0"/>
          </a:p>
        </p:txBody>
      </p:sp>
      <p:grpSp>
        <p:nvGrpSpPr>
          <p:cNvPr id="4" name="Group 9"/>
          <p:cNvGrpSpPr/>
          <p:nvPr/>
        </p:nvGrpSpPr>
        <p:grpSpPr>
          <a:xfrm>
            <a:off x="0" y="0"/>
            <a:ext cx="9144000" cy="1447800"/>
            <a:chOff x="0" y="0"/>
            <a:chExt cx="9144000" cy="1447800"/>
          </a:xfrm>
        </p:grpSpPr>
        <p:sp>
          <p:nvSpPr>
            <p:cNvPr id="11" name="Rectangle 6"/>
            <p:cNvSpPr txBox="1">
              <a:spLocks noChangeArrowheads="1"/>
            </p:cNvSpPr>
            <p:nvPr/>
          </p:nvSpPr>
          <p:spPr>
            <a:xfrm>
              <a:off x="1295400" y="12700"/>
              <a:ext cx="7848600" cy="14351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vert="horz" lIns="91440" tIns="45720" rIns="91440" bIns="45720" rtlCol="0" anchor="ctr">
              <a:noAutofit/>
            </a:bodyPr>
            <a:lstStyle/>
            <a:p>
              <a:r>
                <a:rPr lang="ru-RU" sz="2600" b="1" dirty="0" smtClean="0"/>
                <a:t>Привлечение служб сопровождения образовательного процесса к профилактике насилия и реагированию на случаи его проявления</a:t>
              </a:r>
              <a:endParaRPr lang="ru-RU" sz="2600" dirty="0"/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>
              <a:off x="0" y="1447800"/>
              <a:ext cx="9144000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  <p:pic>
          <p:nvPicPr>
            <p:cNvPr id="13" name="Picture 8" descr="X:\SHARED FOLDERS\Blanks and forms\Logos\2009\Russian\unesco_logo_clear_rus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1295400" cy="144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105399"/>
          </a:xfrm>
        </p:spPr>
        <p:txBody>
          <a:bodyPr>
            <a:noAutofit/>
          </a:bodyPr>
          <a:lstStyle/>
          <a:p>
            <a:pPr>
              <a:buFontTx/>
              <a:buNone/>
            </a:pPr>
            <a:r>
              <a:rPr lang="ru-RU" sz="2600" dirty="0" smtClean="0"/>
              <a:t>Определены уровни взаимодействия в вопросах предотвращения насилия, субъекты взаимодействия и возможности сотрудничества</a:t>
            </a:r>
          </a:p>
          <a:p>
            <a:r>
              <a:rPr lang="ru-RU" sz="2600" i="1" dirty="0" smtClean="0"/>
              <a:t>ведомственное взаимодействие – с вышестоящими органами управления образованием (районными/городскими/областными), другими образовательными учреждениями, откуда и куда дети переходят, медико-психолого-педагогическими комиссиями;</a:t>
            </a:r>
          </a:p>
          <a:p>
            <a:r>
              <a:rPr lang="ru-RU" sz="2600" i="1" dirty="0" smtClean="0"/>
              <a:t>межведомственное взаимодействие – с ОВД, органами социальной защиты, медицинскими учреждениями, органами управления здравоохранением;</a:t>
            </a:r>
          </a:p>
        </p:txBody>
      </p:sp>
      <p:grpSp>
        <p:nvGrpSpPr>
          <p:cNvPr id="4" name="Group 9"/>
          <p:cNvGrpSpPr/>
          <p:nvPr/>
        </p:nvGrpSpPr>
        <p:grpSpPr>
          <a:xfrm>
            <a:off x="0" y="0"/>
            <a:ext cx="9144000" cy="1447800"/>
            <a:chOff x="0" y="0"/>
            <a:chExt cx="9144000" cy="1447800"/>
          </a:xfrm>
        </p:grpSpPr>
        <p:sp>
          <p:nvSpPr>
            <p:cNvPr id="11" name="Rectangle 6"/>
            <p:cNvSpPr txBox="1">
              <a:spLocks noChangeArrowheads="1"/>
            </p:cNvSpPr>
            <p:nvPr/>
          </p:nvSpPr>
          <p:spPr>
            <a:xfrm>
              <a:off x="1295400" y="12700"/>
              <a:ext cx="7848600" cy="14351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vert="horz" lIns="91440" tIns="45720" rIns="91440" bIns="45720" rtlCol="0" anchor="ctr">
              <a:normAutofit/>
            </a:bodyPr>
            <a:lstStyle/>
            <a:p>
              <a:r>
                <a:rPr lang="ru-RU" sz="2600" b="1" dirty="0" smtClean="0"/>
                <a:t>Определение партнерских организаций и механизмов взаимодействия для оказания помощи пострадавшим, свидетелям, а также обидчикам </a:t>
              </a:r>
              <a:endParaRPr lang="ru-RU" sz="2600" dirty="0"/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>
              <a:off x="0" y="1447800"/>
              <a:ext cx="9144000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  <p:pic>
          <p:nvPicPr>
            <p:cNvPr id="13" name="Picture 8" descr="X:\SHARED FOLDERS\Blanks and forms\Logos\2009\Russian\unesco_logo_clear_rus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1295400" cy="144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105399"/>
          </a:xfrm>
        </p:spPr>
        <p:txBody>
          <a:bodyPr>
            <a:noAutofit/>
          </a:bodyPr>
          <a:lstStyle/>
          <a:p>
            <a:pPr>
              <a:buFontTx/>
              <a:buNone/>
            </a:pPr>
            <a:r>
              <a:rPr lang="ru-RU" sz="2600" dirty="0" smtClean="0"/>
              <a:t>Определены уровни взаимодействия в вопросах предотвращения насилия, субъекты взаимодействия и возможности сотрудничества</a:t>
            </a:r>
          </a:p>
          <a:p>
            <a:r>
              <a:rPr lang="ru-RU" sz="2600" i="1" dirty="0" smtClean="0"/>
              <a:t>территориально-административное взаимодействие – с органами  местного самоуправления;</a:t>
            </a:r>
          </a:p>
          <a:p>
            <a:r>
              <a:rPr lang="ru-RU" sz="2600" i="1" dirty="0" smtClean="0"/>
              <a:t>взаимодействие со специалистами – с психологическими консультациями, центрами поддержки семьи;</a:t>
            </a:r>
          </a:p>
          <a:p>
            <a:r>
              <a:rPr lang="ru-RU" sz="2600" i="1" dirty="0" smtClean="0"/>
              <a:t>общественное (социальное) взаимодействие –  с общественными организациями, занимающимися защитой прав детей, противодействием насилию, защитой интересов жертв и пострадавших.</a:t>
            </a:r>
          </a:p>
          <a:p>
            <a:pPr>
              <a:buNone/>
            </a:pPr>
            <a:endParaRPr lang="ru-RU" sz="2600" dirty="0" smtClean="0"/>
          </a:p>
        </p:txBody>
      </p:sp>
      <p:grpSp>
        <p:nvGrpSpPr>
          <p:cNvPr id="4" name="Group 9"/>
          <p:cNvGrpSpPr/>
          <p:nvPr/>
        </p:nvGrpSpPr>
        <p:grpSpPr>
          <a:xfrm>
            <a:off x="0" y="0"/>
            <a:ext cx="9144000" cy="1447800"/>
            <a:chOff x="0" y="0"/>
            <a:chExt cx="9144000" cy="1447800"/>
          </a:xfrm>
        </p:grpSpPr>
        <p:sp>
          <p:nvSpPr>
            <p:cNvPr id="11" name="Rectangle 6"/>
            <p:cNvSpPr txBox="1">
              <a:spLocks noChangeArrowheads="1"/>
            </p:cNvSpPr>
            <p:nvPr/>
          </p:nvSpPr>
          <p:spPr>
            <a:xfrm>
              <a:off x="1295400" y="12700"/>
              <a:ext cx="7848600" cy="14351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vert="horz" lIns="91440" tIns="45720" rIns="91440" bIns="45720" rtlCol="0" anchor="ctr">
              <a:normAutofit/>
            </a:bodyPr>
            <a:lstStyle/>
            <a:p>
              <a:r>
                <a:rPr lang="ru-RU" sz="2600" b="1" dirty="0" smtClean="0"/>
                <a:t>Определение партнерских организаций и механизмов взаимодействия для оказания помощи пострадавшим, свидетелям, а также обидчикам </a:t>
              </a:r>
              <a:endParaRPr lang="ru-RU" sz="2600" dirty="0"/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>
              <a:off x="0" y="1447800"/>
              <a:ext cx="9144000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  <p:pic>
          <p:nvPicPr>
            <p:cNvPr id="13" name="Picture 8" descr="X:\SHARED FOLDERS\Blanks and forms\Logos\2009\Russian\unesco_logo_clear_rus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1295400" cy="144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105399"/>
          </a:xfrm>
        </p:spPr>
        <p:txBody>
          <a:bodyPr>
            <a:noAutofit/>
          </a:bodyPr>
          <a:lstStyle/>
          <a:p>
            <a:r>
              <a:rPr lang="ru-RU" sz="2600" dirty="0" smtClean="0"/>
              <a:t>Важность и необходимость обучения руководителей и педагогов образовательного учреждения</a:t>
            </a:r>
          </a:p>
          <a:p>
            <a:r>
              <a:rPr lang="ru-RU" sz="2600" dirty="0" smtClean="0"/>
              <a:t>Рекомендации по проведению обучающих семинаров</a:t>
            </a:r>
          </a:p>
          <a:p>
            <a:r>
              <a:rPr lang="ru-RU" sz="2600" dirty="0" smtClean="0"/>
              <a:t>Примерные программы  семинаров для обучения руководителей и педагогов общеобразовательных учреждений по предотвращению насилия и мерам реагирования</a:t>
            </a:r>
          </a:p>
          <a:p>
            <a:r>
              <a:rPr lang="ru-RU" sz="2600" dirty="0" smtClean="0"/>
              <a:t>Способы, формы и средства информирования  родителей  о проблеме насилия и его профилактике</a:t>
            </a:r>
          </a:p>
          <a:p>
            <a:r>
              <a:rPr lang="ru-RU" sz="2600" dirty="0" smtClean="0"/>
              <a:t>Рекомендации по организации обучения учащихся навыкам общения и бесконфликтного поведения (задачи и содержание программ).</a:t>
            </a:r>
          </a:p>
          <a:p>
            <a:pPr algn="ctr">
              <a:buNone/>
            </a:pPr>
            <a:endParaRPr lang="ru-RU" sz="3600" dirty="0" smtClean="0"/>
          </a:p>
        </p:txBody>
      </p:sp>
      <p:grpSp>
        <p:nvGrpSpPr>
          <p:cNvPr id="4" name="Group 9"/>
          <p:cNvGrpSpPr/>
          <p:nvPr/>
        </p:nvGrpSpPr>
        <p:grpSpPr>
          <a:xfrm>
            <a:off x="0" y="0"/>
            <a:ext cx="9144000" cy="1447800"/>
            <a:chOff x="0" y="0"/>
            <a:chExt cx="9144000" cy="1447800"/>
          </a:xfrm>
        </p:grpSpPr>
        <p:sp>
          <p:nvSpPr>
            <p:cNvPr id="11" name="Rectangle 6"/>
            <p:cNvSpPr txBox="1">
              <a:spLocks noChangeArrowheads="1"/>
            </p:cNvSpPr>
            <p:nvPr/>
          </p:nvSpPr>
          <p:spPr>
            <a:xfrm>
              <a:off x="1295400" y="12700"/>
              <a:ext cx="7848600" cy="14351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vert="horz" lIns="91440" tIns="45720" rIns="91440" bIns="45720" rtlCol="0" anchor="ctr">
              <a:noAutofit/>
            </a:bodyPr>
            <a:lstStyle/>
            <a:p>
              <a:pPr>
                <a:spcBef>
                  <a:spcPct val="0"/>
                </a:spcBef>
              </a:pPr>
              <a:r>
                <a:rPr lang="ru-RU" sz="2800" b="1" dirty="0" smtClean="0"/>
                <a:t>Обучение и информационно-профилактическая работа в целях профилактики насилия в школе</a:t>
              </a:r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>
              <a:off x="0" y="1447800"/>
              <a:ext cx="9144000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  <p:pic>
          <p:nvPicPr>
            <p:cNvPr id="13" name="Picture 8" descr="X:\SHARED FOLDERS\Blanks and forms\Logos\2009\Russian\unesco_logo_clear_rus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1295400" cy="144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105399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2400" dirty="0" smtClean="0"/>
              <a:t>Информирование о случаях насилия (формы и способы сообщения о случаях насилия)</a:t>
            </a:r>
          </a:p>
          <a:p>
            <a:pPr>
              <a:spcBef>
                <a:spcPts val="0"/>
              </a:spcBef>
            </a:pPr>
            <a:r>
              <a:rPr lang="ru-RU" sz="2400" dirty="0" smtClean="0"/>
              <a:t>Рекомендации по поддержанию позитивного климата в классе </a:t>
            </a:r>
          </a:p>
          <a:p>
            <a:pPr>
              <a:spcBef>
                <a:spcPts val="0"/>
              </a:spcBef>
            </a:pPr>
            <a:r>
              <a:rPr lang="ru-RU" sz="2400" dirty="0" smtClean="0"/>
              <a:t>Правила поведения учителя при общении с учащимися</a:t>
            </a:r>
          </a:p>
          <a:p>
            <a:pPr>
              <a:spcBef>
                <a:spcPts val="0"/>
              </a:spcBef>
            </a:pPr>
            <a:r>
              <a:rPr lang="ru-RU" sz="2400" dirty="0" smtClean="0"/>
              <a:t>Рекомендации по раннему выявлению, предупреждению и реагированию</a:t>
            </a:r>
          </a:p>
          <a:p>
            <a:pPr>
              <a:spcBef>
                <a:spcPts val="0"/>
              </a:spcBef>
            </a:pPr>
            <a:r>
              <a:rPr lang="ru-RU" sz="2400" dirty="0" smtClean="0"/>
              <a:t>Разбор случаев насилия и дискриминации</a:t>
            </a:r>
          </a:p>
          <a:p>
            <a:pPr>
              <a:spcBef>
                <a:spcPts val="0"/>
              </a:spcBef>
            </a:pPr>
            <a:r>
              <a:rPr lang="ru-RU" sz="2400" dirty="0" smtClean="0"/>
              <a:t>Помощь пострадавшему</a:t>
            </a:r>
          </a:p>
          <a:p>
            <a:pPr>
              <a:spcBef>
                <a:spcPts val="0"/>
              </a:spcBef>
            </a:pPr>
            <a:r>
              <a:rPr lang="ru-RU" sz="2400" dirty="0" smtClean="0"/>
              <a:t>Работа с обидчиком                         </a:t>
            </a:r>
          </a:p>
          <a:p>
            <a:pPr>
              <a:spcBef>
                <a:spcPts val="0"/>
              </a:spcBef>
            </a:pPr>
            <a:r>
              <a:rPr lang="ru-RU" sz="2400" dirty="0" smtClean="0"/>
              <a:t>Работа со свидетелями</a:t>
            </a:r>
          </a:p>
          <a:p>
            <a:pPr>
              <a:spcBef>
                <a:spcPts val="0"/>
              </a:spcBef>
            </a:pPr>
            <a:r>
              <a:rPr lang="ru-RU" sz="2400" dirty="0" smtClean="0"/>
              <a:t>Привлечение учеников к предотвращению и разрешению конфликтов (рекомендации по созданию школьной службы примирения)</a:t>
            </a:r>
          </a:p>
          <a:p>
            <a:pPr>
              <a:spcBef>
                <a:spcPts val="0"/>
              </a:spcBef>
            </a:pPr>
            <a:r>
              <a:rPr lang="ru-RU" sz="2400" dirty="0" smtClean="0"/>
              <a:t>Работа с родителями  (советы родителям обижаемого ребенка, советы родителям обидчика)</a:t>
            </a:r>
          </a:p>
          <a:p>
            <a:pPr>
              <a:spcBef>
                <a:spcPts val="0"/>
              </a:spcBef>
            </a:pPr>
            <a:endParaRPr lang="ru-RU" sz="2400" dirty="0" smtClean="0"/>
          </a:p>
        </p:txBody>
      </p:sp>
      <p:grpSp>
        <p:nvGrpSpPr>
          <p:cNvPr id="4" name="Group 9"/>
          <p:cNvGrpSpPr/>
          <p:nvPr/>
        </p:nvGrpSpPr>
        <p:grpSpPr>
          <a:xfrm>
            <a:off x="0" y="0"/>
            <a:ext cx="9144000" cy="1447800"/>
            <a:chOff x="0" y="0"/>
            <a:chExt cx="9144000" cy="1447800"/>
          </a:xfrm>
        </p:grpSpPr>
        <p:sp>
          <p:nvSpPr>
            <p:cNvPr id="11" name="Rectangle 6"/>
            <p:cNvSpPr txBox="1">
              <a:spLocks noChangeArrowheads="1"/>
            </p:cNvSpPr>
            <p:nvPr/>
          </p:nvSpPr>
          <p:spPr>
            <a:xfrm>
              <a:off x="1295400" y="12700"/>
              <a:ext cx="7848600" cy="14351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vert="horz" lIns="91440" tIns="45720" rIns="91440" bIns="45720" rtlCol="0" anchor="ctr">
              <a:noAutofit/>
            </a:bodyPr>
            <a:lstStyle/>
            <a:p>
              <a:r>
                <a:rPr lang="ru-RU" sz="2500" b="1" dirty="0" smtClean="0"/>
                <a:t>Реализация профилактических мер и текущей работы по выявлению, реагированию на случаи насилия, оказанию помощи, мониторингу и оценке ситуации</a:t>
              </a:r>
              <a:endParaRPr lang="ru-RU" sz="2500" dirty="0"/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>
              <a:off x="0" y="1447800"/>
              <a:ext cx="9144000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  <p:pic>
          <p:nvPicPr>
            <p:cNvPr id="13" name="Picture 8" descr="X:\SHARED FOLDERS\Blanks and forms\Logos\2009\Russian\unesco_logo_clear_rus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1295400" cy="144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105399"/>
          </a:xfrm>
        </p:spPr>
        <p:txBody>
          <a:bodyPr>
            <a:noAutofit/>
          </a:bodyPr>
          <a:lstStyle/>
          <a:p>
            <a:r>
              <a:rPr lang="ru-RU" sz="2600" dirty="0" smtClean="0"/>
              <a:t>Таким образом, </a:t>
            </a:r>
            <a:r>
              <a:rPr lang="ru-RU" sz="2600" smtClean="0"/>
              <a:t>вторая </a:t>
            </a:r>
            <a:r>
              <a:rPr lang="ru-RU" sz="2600" smtClean="0"/>
              <a:t>глава: </a:t>
            </a:r>
            <a:endParaRPr lang="ru-RU" sz="2600" dirty="0" smtClean="0"/>
          </a:p>
          <a:p>
            <a:r>
              <a:rPr lang="ru-RU" sz="2600" dirty="0" smtClean="0"/>
              <a:t>раскрывает </a:t>
            </a:r>
            <a:r>
              <a:rPr lang="ru-RU" sz="2600" dirty="0" smtClean="0"/>
              <a:t>наиболее важные направления профилактики насилия в образовательной среде, </a:t>
            </a:r>
            <a:endParaRPr lang="ru-RU" sz="2600" dirty="0" smtClean="0"/>
          </a:p>
          <a:p>
            <a:r>
              <a:rPr lang="ru-RU" sz="2600" dirty="0" smtClean="0"/>
              <a:t>содержит </a:t>
            </a:r>
            <a:r>
              <a:rPr lang="ru-RU" sz="2600" dirty="0" smtClean="0"/>
              <a:t>конкретные рекомендации для всех категорий работников образовательного учреждения, </a:t>
            </a:r>
            <a:endParaRPr lang="ru-RU" sz="2600" dirty="0" smtClean="0"/>
          </a:p>
          <a:p>
            <a:r>
              <a:rPr lang="ru-RU" sz="2600" dirty="0" smtClean="0"/>
              <a:t>описывает </a:t>
            </a:r>
            <a:r>
              <a:rPr lang="ru-RU" sz="2600" dirty="0" smtClean="0"/>
              <a:t>структуру, содержание и механизмы разработки локальных нормативно-правовых актов, </a:t>
            </a:r>
            <a:endParaRPr lang="ru-RU" sz="2600" dirty="0" smtClean="0"/>
          </a:p>
          <a:p>
            <a:r>
              <a:rPr lang="ru-RU" sz="2600" dirty="0" smtClean="0"/>
              <a:t>демонстрирует </a:t>
            </a:r>
            <a:r>
              <a:rPr lang="ru-RU" sz="2600" dirty="0" smtClean="0"/>
              <a:t>подходы, практики, методы и формы деятельности, ориентированные на предотвращение и преодоление насилия в образовательных учреждениях.</a:t>
            </a:r>
          </a:p>
          <a:p>
            <a:r>
              <a:rPr lang="ru-RU" sz="2600" dirty="0" smtClean="0"/>
              <a:t>носит </a:t>
            </a:r>
            <a:r>
              <a:rPr lang="ru-RU" sz="2600" dirty="0" smtClean="0"/>
              <a:t>практико-ориентированный характер</a:t>
            </a:r>
          </a:p>
          <a:p>
            <a:endParaRPr lang="ru-RU" sz="2600" dirty="0" smtClean="0"/>
          </a:p>
        </p:txBody>
      </p:sp>
      <p:grpSp>
        <p:nvGrpSpPr>
          <p:cNvPr id="4" name="Group 9"/>
          <p:cNvGrpSpPr/>
          <p:nvPr/>
        </p:nvGrpSpPr>
        <p:grpSpPr>
          <a:xfrm>
            <a:off x="0" y="0"/>
            <a:ext cx="9144000" cy="1447800"/>
            <a:chOff x="0" y="0"/>
            <a:chExt cx="9144000" cy="1447800"/>
          </a:xfrm>
        </p:grpSpPr>
        <p:sp>
          <p:nvSpPr>
            <p:cNvPr id="11" name="Rectangle 6"/>
            <p:cNvSpPr txBox="1">
              <a:spLocks noChangeArrowheads="1"/>
            </p:cNvSpPr>
            <p:nvPr/>
          </p:nvSpPr>
          <p:spPr>
            <a:xfrm>
              <a:off x="1295400" y="12700"/>
              <a:ext cx="7848600" cy="14351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vert="horz" lIns="91440" tIns="45720" rIns="91440" bIns="45720" rtlCol="0" anchor="ctr">
              <a:noAutofit/>
            </a:bodyPr>
            <a:lstStyle/>
            <a:p>
              <a:r>
                <a:rPr lang="ru-RU" sz="2800" b="1" dirty="0" smtClean="0"/>
                <a:t>Глава 2.	</a:t>
              </a:r>
            </a:p>
            <a:p>
              <a:r>
                <a:rPr lang="ru-RU" sz="2800" b="1" dirty="0" smtClean="0"/>
                <a:t>Профилактика, выявление и реагирование                  на случаи насилия в школе</a:t>
              </a:r>
              <a:r>
                <a:rPr lang="ru-RU" sz="2800" dirty="0" smtClean="0"/>
                <a:t>.</a:t>
              </a:r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>
              <a:off x="0" y="1447800"/>
              <a:ext cx="9144000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  <p:pic>
          <p:nvPicPr>
            <p:cNvPr id="13" name="Picture 8" descr="X:\SHARED FOLDERS\Blanks and forms\Logos\2009\Russian\unesco_logo_clear_rus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1295400" cy="144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458200" cy="48767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400" b="1" dirty="0" smtClean="0"/>
              <a:t>Глава 2.	</a:t>
            </a:r>
          </a:p>
          <a:p>
            <a:pPr marL="0" indent="0">
              <a:buNone/>
            </a:pPr>
            <a:r>
              <a:rPr lang="ru-RU" sz="3400" b="1" dirty="0" smtClean="0"/>
              <a:t>Профилактика, выявление и реагирование                  на случаи насилия в школе</a:t>
            </a:r>
            <a:r>
              <a:rPr lang="ru-RU" sz="3400" dirty="0" smtClean="0"/>
              <a:t>.</a:t>
            </a:r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sz="2800" b="1" dirty="0" smtClean="0"/>
              <a:t>Организационно-управленческие меры. </a:t>
            </a:r>
          </a:p>
          <a:p>
            <a:pPr marL="0" indent="0">
              <a:buNone/>
            </a:pPr>
            <a:r>
              <a:rPr lang="ru-RU" sz="2800" b="1" dirty="0" smtClean="0"/>
              <a:t>Обучение и информационно-просветительская работа.</a:t>
            </a:r>
            <a:endParaRPr lang="ru-RU" sz="2800" dirty="0"/>
          </a:p>
        </p:txBody>
      </p:sp>
      <p:grpSp>
        <p:nvGrpSpPr>
          <p:cNvPr id="4" name="Group 9"/>
          <p:cNvGrpSpPr/>
          <p:nvPr/>
        </p:nvGrpSpPr>
        <p:grpSpPr>
          <a:xfrm>
            <a:off x="0" y="0"/>
            <a:ext cx="9144000" cy="1447800"/>
            <a:chOff x="0" y="0"/>
            <a:chExt cx="9144000" cy="1447800"/>
          </a:xfrm>
        </p:grpSpPr>
        <p:sp>
          <p:nvSpPr>
            <p:cNvPr id="11" name="Rectangle 6"/>
            <p:cNvSpPr txBox="1">
              <a:spLocks noChangeArrowheads="1"/>
            </p:cNvSpPr>
            <p:nvPr/>
          </p:nvSpPr>
          <p:spPr>
            <a:xfrm>
              <a:off x="1295400" y="12700"/>
              <a:ext cx="7848600" cy="14351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vert="horz" lIns="91440" tIns="45720" rIns="91440" bIns="45720" rtlCol="0" anchor="ctr">
              <a:normAutofit/>
            </a:bodyPr>
            <a:lstStyle/>
            <a:p>
              <a:r>
                <a:rPr lang="ru-RU" sz="4000" b="1" dirty="0" smtClean="0"/>
                <a:t>Методическое пособие для педагогических работников</a:t>
              </a:r>
              <a:endParaRPr lang="ru-RU" sz="4000" dirty="0"/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>
              <a:off x="0" y="1447800"/>
              <a:ext cx="9144000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  <p:pic>
          <p:nvPicPr>
            <p:cNvPr id="13" name="Picture 8" descr="X:\SHARED FOLDERS\Blanks and forms\Logos\2009\Russian\unesco_logo_clear_rus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1295400" cy="144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534400" cy="4876799"/>
          </a:xfrm>
        </p:spPr>
        <p:txBody>
          <a:bodyPr>
            <a:noAutofit/>
          </a:bodyPr>
          <a:lstStyle/>
          <a:p>
            <a:pPr marL="0" indent="-457200">
              <a:spcBef>
                <a:spcPts val="0"/>
              </a:spcBef>
              <a:buNone/>
            </a:pPr>
            <a:r>
              <a:rPr lang="ru-RU" sz="2800" b="1" dirty="0" smtClean="0"/>
              <a:t>2.1. Обеспечение безопасности на территории школы</a:t>
            </a:r>
          </a:p>
          <a:p>
            <a:pPr marL="0" indent="-457200">
              <a:spcBef>
                <a:spcPts val="0"/>
              </a:spcBef>
              <a:buNone/>
            </a:pPr>
            <a:endParaRPr lang="en-US" sz="2000" dirty="0" smtClean="0"/>
          </a:p>
          <a:p>
            <a:pPr marL="0" indent="-457200">
              <a:spcBef>
                <a:spcPts val="0"/>
              </a:spcBef>
              <a:buNone/>
            </a:pPr>
            <a:r>
              <a:rPr lang="ru-RU" sz="2800" b="1" dirty="0" smtClean="0"/>
              <a:t>2.2. Анализ социально-психологического климата в школе</a:t>
            </a:r>
            <a:endParaRPr lang="en-US" sz="2800" dirty="0" smtClean="0"/>
          </a:p>
          <a:p>
            <a:pPr marL="0" indent="-457200">
              <a:spcBef>
                <a:spcPts val="0"/>
              </a:spcBef>
              <a:buNone/>
            </a:pPr>
            <a:endParaRPr lang="ru-RU" sz="2000" b="1" dirty="0" smtClean="0"/>
          </a:p>
          <a:p>
            <a:pPr marL="0" indent="-457200">
              <a:spcBef>
                <a:spcPts val="0"/>
              </a:spcBef>
              <a:buNone/>
            </a:pPr>
            <a:r>
              <a:rPr lang="ru-RU" sz="2800" b="1" dirty="0" smtClean="0"/>
              <a:t>2.3. Нормативное регулирование вопросов предупреждения и реагирования на случаи насилия в образовательном учреждении</a:t>
            </a:r>
          </a:p>
          <a:p>
            <a:pPr marL="0" indent="-457200">
              <a:spcBef>
                <a:spcPts val="0"/>
              </a:spcBef>
              <a:buNone/>
            </a:pPr>
            <a:endParaRPr lang="ru-RU" sz="2000" b="1" dirty="0" smtClean="0"/>
          </a:p>
          <a:p>
            <a:pPr marL="0" indent="-457200">
              <a:spcBef>
                <a:spcPts val="0"/>
              </a:spcBef>
              <a:buNone/>
            </a:pPr>
            <a:r>
              <a:rPr lang="ru-RU" sz="2800" b="1" dirty="0" smtClean="0"/>
              <a:t>2.4. Привлечение служб сопровождения образовательного процесса к профилактике насилия и реагированию на случаи его проявления </a:t>
            </a:r>
          </a:p>
          <a:p>
            <a:pPr marL="0" indent="-457200">
              <a:spcBef>
                <a:spcPts val="0"/>
              </a:spcBef>
              <a:buNone/>
            </a:pPr>
            <a:endParaRPr lang="en-US" sz="2000" dirty="0" smtClean="0"/>
          </a:p>
          <a:p>
            <a:pPr marL="0">
              <a:spcBef>
                <a:spcPts val="0"/>
              </a:spcBef>
              <a:buNone/>
            </a:pPr>
            <a:endParaRPr lang="en-US" sz="2800" dirty="0" smtClean="0"/>
          </a:p>
          <a:p>
            <a:pPr marL="0">
              <a:spcBef>
                <a:spcPts val="0"/>
              </a:spcBef>
              <a:buNone/>
            </a:pPr>
            <a:r>
              <a:rPr lang="ru-RU" sz="2800" b="1" dirty="0" smtClean="0"/>
              <a:t> </a:t>
            </a:r>
            <a:endParaRPr lang="en-US" sz="2800" dirty="0" smtClean="0"/>
          </a:p>
          <a:p>
            <a:pPr marL="0">
              <a:spcBef>
                <a:spcPts val="0"/>
              </a:spcBef>
              <a:buNone/>
            </a:pPr>
            <a:endParaRPr lang="en-US" sz="2800" dirty="0"/>
          </a:p>
        </p:txBody>
      </p:sp>
      <p:grpSp>
        <p:nvGrpSpPr>
          <p:cNvPr id="4" name="Group 9"/>
          <p:cNvGrpSpPr/>
          <p:nvPr/>
        </p:nvGrpSpPr>
        <p:grpSpPr>
          <a:xfrm>
            <a:off x="0" y="0"/>
            <a:ext cx="9144000" cy="1447800"/>
            <a:chOff x="0" y="0"/>
            <a:chExt cx="9144000" cy="1447800"/>
          </a:xfrm>
        </p:grpSpPr>
        <p:sp>
          <p:nvSpPr>
            <p:cNvPr id="11" name="Rectangle 6"/>
            <p:cNvSpPr txBox="1">
              <a:spLocks noChangeArrowheads="1"/>
            </p:cNvSpPr>
            <p:nvPr/>
          </p:nvSpPr>
          <p:spPr>
            <a:xfrm>
              <a:off x="1295400" y="12700"/>
              <a:ext cx="7848600" cy="14351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vert="horz" lIns="91440" tIns="45720" rIns="91440" bIns="45720" rtlCol="0" anchor="ctr">
              <a:normAutofit/>
            </a:bodyPr>
            <a:lstStyle/>
            <a:p>
              <a:r>
                <a:rPr lang="ru-RU" sz="4000" b="1" dirty="0" smtClean="0"/>
                <a:t>Методическое пособие для педагогических работников</a:t>
              </a:r>
              <a:endParaRPr lang="ru-RU" sz="4000" dirty="0"/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>
              <a:off x="0" y="1447800"/>
              <a:ext cx="9144000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  <p:pic>
          <p:nvPicPr>
            <p:cNvPr id="13" name="Picture 8" descr="X:\SHARED FOLDERS\Blanks and forms\Logos\2009\Russian\unesco_logo_clear_rus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1295400" cy="144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534400" cy="4876799"/>
          </a:xfrm>
        </p:spPr>
        <p:txBody>
          <a:bodyPr>
            <a:noAutofit/>
          </a:bodyPr>
          <a:lstStyle/>
          <a:p>
            <a:pPr marL="0">
              <a:spcBef>
                <a:spcPts val="0"/>
              </a:spcBef>
              <a:buNone/>
            </a:pPr>
            <a:r>
              <a:rPr lang="ru-RU" sz="2800" b="1" dirty="0" smtClean="0"/>
              <a:t>2.5. Определение партнерских организаций и механизмов взаимодействия для оказания помощи пострадавшим, свидетелям, а также обидчикам</a:t>
            </a:r>
          </a:p>
          <a:p>
            <a:pPr marL="0">
              <a:spcBef>
                <a:spcPts val="0"/>
              </a:spcBef>
              <a:buNone/>
            </a:pPr>
            <a:endParaRPr lang="ru-RU" sz="2000" b="1" dirty="0" smtClean="0"/>
          </a:p>
          <a:p>
            <a:pPr marL="0">
              <a:spcBef>
                <a:spcPts val="0"/>
              </a:spcBef>
              <a:buNone/>
            </a:pPr>
            <a:r>
              <a:rPr lang="ru-RU" sz="2800" b="1" dirty="0" smtClean="0"/>
              <a:t>2.6. Реализация профилактических мер и текущей работы по профилактике, выявлению, реагированию на случаи насилия, оказанию помощи, мониторингу и оценке ситуации</a:t>
            </a:r>
          </a:p>
          <a:p>
            <a:pPr marL="0">
              <a:spcBef>
                <a:spcPts val="0"/>
              </a:spcBef>
              <a:buNone/>
            </a:pPr>
            <a:endParaRPr lang="ru-RU" sz="2000" b="1" dirty="0" smtClean="0"/>
          </a:p>
          <a:p>
            <a:pPr marL="0">
              <a:spcBef>
                <a:spcPts val="0"/>
              </a:spcBef>
              <a:buNone/>
            </a:pPr>
            <a:r>
              <a:rPr lang="ru-RU" sz="2800" b="1" dirty="0" smtClean="0"/>
              <a:t>2.7. Обучение и информационно-просветительская работа в целях профилактики насилия</a:t>
            </a:r>
            <a:endParaRPr lang="en-US" sz="2800" dirty="0" smtClean="0"/>
          </a:p>
          <a:p>
            <a:pPr marL="0">
              <a:spcBef>
                <a:spcPts val="0"/>
              </a:spcBef>
              <a:buNone/>
            </a:pPr>
            <a:endParaRPr lang="en-US" sz="2800" dirty="0" smtClean="0"/>
          </a:p>
          <a:p>
            <a:pPr marL="0">
              <a:spcBef>
                <a:spcPts val="0"/>
              </a:spcBef>
              <a:buNone/>
            </a:pPr>
            <a:r>
              <a:rPr lang="ru-RU" sz="2800" b="1" dirty="0" smtClean="0"/>
              <a:t> </a:t>
            </a:r>
            <a:endParaRPr lang="en-US" sz="2800" dirty="0" smtClean="0"/>
          </a:p>
          <a:p>
            <a:pPr marL="0">
              <a:spcBef>
                <a:spcPts val="0"/>
              </a:spcBef>
              <a:buNone/>
            </a:pPr>
            <a:endParaRPr lang="en-US" sz="2800" dirty="0"/>
          </a:p>
        </p:txBody>
      </p:sp>
      <p:grpSp>
        <p:nvGrpSpPr>
          <p:cNvPr id="4" name="Group 9"/>
          <p:cNvGrpSpPr/>
          <p:nvPr/>
        </p:nvGrpSpPr>
        <p:grpSpPr>
          <a:xfrm>
            <a:off x="0" y="0"/>
            <a:ext cx="9144000" cy="1447800"/>
            <a:chOff x="0" y="0"/>
            <a:chExt cx="9144000" cy="1447800"/>
          </a:xfrm>
        </p:grpSpPr>
        <p:sp>
          <p:nvSpPr>
            <p:cNvPr id="11" name="Rectangle 6"/>
            <p:cNvSpPr txBox="1">
              <a:spLocks noChangeArrowheads="1"/>
            </p:cNvSpPr>
            <p:nvPr/>
          </p:nvSpPr>
          <p:spPr>
            <a:xfrm>
              <a:off x="1295400" y="12700"/>
              <a:ext cx="7848600" cy="14351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vert="horz" lIns="91440" tIns="45720" rIns="91440" bIns="45720" rtlCol="0" anchor="ctr">
              <a:normAutofit/>
            </a:bodyPr>
            <a:lstStyle/>
            <a:p>
              <a:r>
                <a:rPr lang="ru-RU" sz="4000" b="1" dirty="0" smtClean="0"/>
                <a:t>Методическое пособие для педагогических работников</a:t>
              </a:r>
              <a:endParaRPr lang="ru-RU" sz="4000" dirty="0"/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>
              <a:off x="0" y="1447800"/>
              <a:ext cx="9144000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  <p:pic>
          <p:nvPicPr>
            <p:cNvPr id="13" name="Picture 8" descr="X:\SHARED FOLDERS\Blanks and forms\Logos\2009\Russian\unesco_logo_clear_rus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1295400" cy="144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105399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400" b="1" u="sng" dirty="0" smtClean="0"/>
              <a:t>Факторы, способствующие созданию в школе безопасной, свободной от насилия и способствующей успешному обучению среды:</a:t>
            </a:r>
          </a:p>
          <a:p>
            <a:r>
              <a:rPr lang="ru-RU" sz="2400" dirty="0" smtClean="0"/>
              <a:t>безопасная инфраструктура школьных помещений и территорий;</a:t>
            </a:r>
          </a:p>
          <a:p>
            <a:pPr>
              <a:buNone/>
            </a:pPr>
            <a:r>
              <a:rPr lang="ru-RU" sz="2400" dirty="0" smtClean="0"/>
              <a:t>•	наличие поста охраны, обеспечение контрольно-пропускного режима и наблюдение за местами общего пользования;</a:t>
            </a:r>
          </a:p>
          <a:p>
            <a:pPr>
              <a:buNone/>
            </a:pPr>
            <a:r>
              <a:rPr lang="ru-RU" sz="2400" dirty="0" smtClean="0"/>
              <a:t>•	наличие </a:t>
            </a:r>
            <a:r>
              <a:rPr lang="ru-RU" sz="2800" dirty="0" smtClean="0"/>
              <a:t>документа</a:t>
            </a:r>
            <a:r>
              <a:rPr lang="ru-RU" sz="2400" dirty="0" smtClean="0"/>
              <a:t>, регламентирующего политику школы в отношении предупреждения и реагирования на случаи насилия;</a:t>
            </a:r>
          </a:p>
          <a:p>
            <a:pPr>
              <a:buNone/>
            </a:pPr>
            <a:r>
              <a:rPr lang="ru-RU" sz="2400" dirty="0" smtClean="0"/>
              <a:t>•	наличие системы сообщения о случаях насилия;</a:t>
            </a:r>
          </a:p>
          <a:p>
            <a:pPr>
              <a:buNone/>
            </a:pPr>
            <a:r>
              <a:rPr lang="ru-RU" sz="2400" dirty="0" smtClean="0"/>
              <a:t>•	использование педагогических практик и воспитательных мер, исключающих насилие и дискриминацию в отношении детей со стороны педагогов и других работников школы;</a:t>
            </a:r>
          </a:p>
          <a:p>
            <a:pPr>
              <a:buNone/>
            </a:pPr>
            <a:r>
              <a:rPr lang="ru-RU" sz="2400" dirty="0" smtClean="0"/>
              <a:t>•	</a:t>
            </a:r>
            <a:endParaRPr lang="ru-RU" sz="3600" dirty="0" smtClean="0"/>
          </a:p>
        </p:txBody>
      </p:sp>
      <p:grpSp>
        <p:nvGrpSpPr>
          <p:cNvPr id="4" name="Group 9"/>
          <p:cNvGrpSpPr/>
          <p:nvPr/>
        </p:nvGrpSpPr>
        <p:grpSpPr>
          <a:xfrm>
            <a:off x="0" y="0"/>
            <a:ext cx="9144000" cy="1447800"/>
            <a:chOff x="0" y="0"/>
            <a:chExt cx="9144000" cy="1447800"/>
          </a:xfrm>
        </p:grpSpPr>
        <p:sp>
          <p:nvSpPr>
            <p:cNvPr id="11" name="Rectangle 6"/>
            <p:cNvSpPr txBox="1">
              <a:spLocks noChangeArrowheads="1"/>
            </p:cNvSpPr>
            <p:nvPr/>
          </p:nvSpPr>
          <p:spPr>
            <a:xfrm>
              <a:off x="1295400" y="12700"/>
              <a:ext cx="7848600" cy="14351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vert="horz" lIns="91440" tIns="45720" rIns="91440" bIns="45720" rtlCol="0" anchor="ctr">
              <a:normAutofit/>
            </a:bodyPr>
            <a:lstStyle/>
            <a:p>
              <a:r>
                <a:rPr lang="ru-RU" sz="3600" b="1" dirty="0" smtClean="0"/>
                <a:t>Обеспечение безопасности на территории школы</a:t>
              </a:r>
              <a:endParaRPr lang="ru-RU" sz="3600" dirty="0"/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>
              <a:off x="0" y="1447800"/>
              <a:ext cx="9144000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  <p:pic>
          <p:nvPicPr>
            <p:cNvPr id="13" name="Picture 8" descr="X:\SHARED FOLDERS\Blanks and forms\Logos\2009\Russian\unesco_logo_clear_rus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1295400" cy="144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105399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800" b="1" u="sng" dirty="0" smtClean="0"/>
              <a:t>Позитивный климат в школе – важнейший элемент профилактики насилия</a:t>
            </a:r>
          </a:p>
          <a:p>
            <a:r>
              <a:rPr lang="ru-RU" sz="2400" dirty="0" smtClean="0"/>
              <a:t>Признаки школы с позитивным климатом; </a:t>
            </a:r>
          </a:p>
          <a:p>
            <a:r>
              <a:rPr lang="ru-RU" sz="2400" dirty="0" smtClean="0"/>
              <a:t>Рекомендации по оценке школьного климата;</a:t>
            </a:r>
          </a:p>
          <a:p>
            <a:r>
              <a:rPr lang="ru-RU" sz="2400" dirty="0" smtClean="0"/>
              <a:t>Влияние взрослого сообщества на школьный климат, его роль в инициировании профилактики насилия;</a:t>
            </a:r>
          </a:p>
          <a:p>
            <a:r>
              <a:rPr lang="ru-RU" sz="2400" dirty="0" smtClean="0"/>
              <a:t>Деятельность рабочей группы по выработке общей точки зрения на вопросы безопасности учащихся в школе и недопустимость насилия и дискриминации в отношении всех участников образовательного процесса, доведение ее до </a:t>
            </a:r>
            <a:r>
              <a:rPr lang="ru-RU" sz="2400" dirty="0" err="1" smtClean="0"/>
              <a:t>педколлектива</a:t>
            </a:r>
            <a:r>
              <a:rPr lang="ru-RU" sz="2400" dirty="0" smtClean="0"/>
              <a:t>, разработка плана мероприятий и карты мониторинга ситуации, организация обучения и др.</a:t>
            </a:r>
          </a:p>
          <a:p>
            <a:pPr>
              <a:buNone/>
            </a:pPr>
            <a:endParaRPr lang="ru-RU" sz="2400" dirty="0" smtClean="0"/>
          </a:p>
        </p:txBody>
      </p:sp>
      <p:grpSp>
        <p:nvGrpSpPr>
          <p:cNvPr id="4" name="Group 9"/>
          <p:cNvGrpSpPr/>
          <p:nvPr/>
        </p:nvGrpSpPr>
        <p:grpSpPr>
          <a:xfrm>
            <a:off x="0" y="0"/>
            <a:ext cx="9144000" cy="1447800"/>
            <a:chOff x="0" y="0"/>
            <a:chExt cx="9144000" cy="1447800"/>
          </a:xfrm>
        </p:grpSpPr>
        <p:sp>
          <p:nvSpPr>
            <p:cNvPr id="11" name="Rectangle 6"/>
            <p:cNvSpPr txBox="1">
              <a:spLocks noChangeArrowheads="1"/>
            </p:cNvSpPr>
            <p:nvPr/>
          </p:nvSpPr>
          <p:spPr>
            <a:xfrm>
              <a:off x="1295400" y="12700"/>
              <a:ext cx="7848600" cy="14351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vert="horz" lIns="91440" tIns="45720" rIns="91440" bIns="45720" rtlCol="0" anchor="ctr">
              <a:noAutofit/>
            </a:bodyPr>
            <a:lstStyle/>
            <a:p>
              <a:r>
                <a:rPr lang="ru-RU" sz="3600" b="1" dirty="0" smtClean="0"/>
                <a:t/>
              </a:r>
              <a:br>
                <a:rPr lang="ru-RU" sz="3600" b="1" dirty="0" smtClean="0"/>
              </a:br>
              <a:r>
                <a:rPr lang="ru-RU" sz="3600" b="1" dirty="0" smtClean="0"/>
                <a:t>Анализ социально-психологического климата в школе</a:t>
              </a:r>
              <a:r>
                <a:rPr lang="ru-RU" sz="3600" dirty="0" smtClean="0"/>
                <a:t/>
              </a:r>
              <a:br>
                <a:rPr lang="ru-RU" sz="3600" dirty="0" smtClean="0"/>
              </a:br>
              <a:endParaRPr lang="ru-RU" sz="3600" dirty="0"/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>
              <a:off x="0" y="1447800"/>
              <a:ext cx="9144000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  <p:pic>
          <p:nvPicPr>
            <p:cNvPr id="13" name="Picture 8" descr="X:\SHARED FOLDERS\Blanks and forms\Logos\2009\Russian\unesco_logo_clear_rus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1295400" cy="144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09801"/>
            <a:ext cx="9144000" cy="380999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600" b="1" dirty="0" smtClean="0"/>
              <a:t>Политика школы</a:t>
            </a:r>
            <a:r>
              <a:rPr lang="ru-RU" sz="2600" dirty="0" smtClean="0"/>
              <a:t> </a:t>
            </a:r>
            <a:r>
              <a:rPr lang="ru-RU" sz="2600" b="1" dirty="0" smtClean="0"/>
              <a:t>в отношении насилия – </a:t>
            </a:r>
            <a:r>
              <a:rPr lang="ru-RU" sz="2600" dirty="0" smtClean="0"/>
              <a:t>документ, определяющий </a:t>
            </a:r>
            <a:r>
              <a:rPr lang="ru-RU" sz="2600" i="1" dirty="0" smtClean="0"/>
              <a:t>общее понимание</a:t>
            </a:r>
            <a:r>
              <a:rPr lang="ru-RU" sz="2600" dirty="0" smtClean="0"/>
              <a:t> насилия, его видов и форм администрацией  и педагогическим коллективом школы, учащимися и их родителями, </a:t>
            </a:r>
            <a:r>
              <a:rPr lang="ru-RU" sz="2600" i="1" dirty="0" smtClean="0"/>
              <a:t>общую позицию</a:t>
            </a:r>
            <a:r>
              <a:rPr lang="ru-RU" sz="2600" dirty="0" smtClean="0"/>
              <a:t> по недопустимости любых проявлений насилия в школе и </a:t>
            </a:r>
            <a:r>
              <a:rPr lang="ru-RU" sz="2600" i="1" dirty="0" smtClean="0"/>
              <a:t>общую приверженность</a:t>
            </a:r>
            <a:r>
              <a:rPr lang="ru-RU" sz="2600" dirty="0" smtClean="0"/>
              <a:t> противостоять им посредством комплекса профилактических мер, четких правил поведения в школе и алгоритмов действий всех участников образовательного процесса  по предотвращению и реагированию на случаи насилия.  </a:t>
            </a:r>
          </a:p>
          <a:p>
            <a:pPr>
              <a:buNone/>
            </a:pPr>
            <a:endParaRPr lang="ru-RU" sz="2600" dirty="0" smtClean="0"/>
          </a:p>
          <a:p>
            <a:pPr>
              <a:buNone/>
            </a:pPr>
            <a:endParaRPr lang="ru-RU" sz="2600" dirty="0" smtClean="0"/>
          </a:p>
        </p:txBody>
      </p:sp>
      <p:grpSp>
        <p:nvGrpSpPr>
          <p:cNvPr id="4" name="Group 9"/>
          <p:cNvGrpSpPr/>
          <p:nvPr/>
        </p:nvGrpSpPr>
        <p:grpSpPr>
          <a:xfrm>
            <a:off x="0" y="0"/>
            <a:ext cx="9144000" cy="1447800"/>
            <a:chOff x="0" y="0"/>
            <a:chExt cx="9144000" cy="1447800"/>
          </a:xfrm>
        </p:grpSpPr>
        <p:sp>
          <p:nvSpPr>
            <p:cNvPr id="11" name="Rectangle 6"/>
            <p:cNvSpPr txBox="1">
              <a:spLocks noChangeArrowheads="1"/>
            </p:cNvSpPr>
            <p:nvPr/>
          </p:nvSpPr>
          <p:spPr>
            <a:xfrm>
              <a:off x="1295400" y="12700"/>
              <a:ext cx="7848600" cy="14351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vert="horz" lIns="91440" tIns="45720" rIns="91440" bIns="45720" rtlCol="0" anchor="ctr">
              <a:normAutofit fontScale="77500" lnSpcReduction="20000"/>
            </a:bodyPr>
            <a:lstStyle/>
            <a:p>
              <a:pPr algn="ctr">
                <a:buFontTx/>
                <a:buNone/>
              </a:pPr>
              <a:r>
                <a:rPr lang="ru-RU" sz="4000" b="1" dirty="0" smtClean="0"/>
                <a:t>Нормативное регулирование вопросов предупреждения и реагирования на случаи насилия в образовательном учреждении</a:t>
              </a:r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>
              <a:off x="0" y="1447800"/>
              <a:ext cx="9144000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  <p:pic>
          <p:nvPicPr>
            <p:cNvPr id="13" name="Picture 8" descr="X:\SHARED FOLDERS\Blanks and forms\Logos\2009\Russian\unesco_logo_clear_rus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1295400" cy="144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362201"/>
            <a:ext cx="9144000" cy="380999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600" b="1" dirty="0" smtClean="0"/>
              <a:t>Устав школы </a:t>
            </a:r>
            <a:r>
              <a:rPr lang="ru-RU" sz="2600" dirty="0" smtClean="0"/>
              <a:t>- приводятся положения о недопустимости насилия и дискриминации в отношениях между всеми участниками образовательных отношений, их права, обязанности и действия в этой связи. Устав обеспечивает юридическую основу для принятия мер по предотвращению насилия и реагированию на случаи его проявления в образовательном учреждении.  </a:t>
            </a:r>
          </a:p>
          <a:p>
            <a:pPr>
              <a:buNone/>
            </a:pPr>
            <a:endParaRPr lang="ru-RU" sz="2600" dirty="0" smtClean="0"/>
          </a:p>
          <a:p>
            <a:pPr>
              <a:buNone/>
            </a:pPr>
            <a:endParaRPr lang="ru-RU" sz="2600" dirty="0" smtClean="0"/>
          </a:p>
          <a:p>
            <a:pPr>
              <a:buNone/>
            </a:pPr>
            <a:endParaRPr lang="ru-RU" sz="2600" dirty="0" smtClean="0"/>
          </a:p>
        </p:txBody>
      </p:sp>
      <p:grpSp>
        <p:nvGrpSpPr>
          <p:cNvPr id="4" name="Group 9"/>
          <p:cNvGrpSpPr/>
          <p:nvPr/>
        </p:nvGrpSpPr>
        <p:grpSpPr>
          <a:xfrm>
            <a:off x="0" y="0"/>
            <a:ext cx="9144000" cy="1447800"/>
            <a:chOff x="0" y="0"/>
            <a:chExt cx="9144000" cy="1447800"/>
          </a:xfrm>
        </p:grpSpPr>
        <p:sp>
          <p:nvSpPr>
            <p:cNvPr id="11" name="Rectangle 6"/>
            <p:cNvSpPr txBox="1">
              <a:spLocks noChangeArrowheads="1"/>
            </p:cNvSpPr>
            <p:nvPr/>
          </p:nvSpPr>
          <p:spPr>
            <a:xfrm>
              <a:off x="1295400" y="12700"/>
              <a:ext cx="7848600" cy="14351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vert="horz" lIns="91440" tIns="45720" rIns="91440" bIns="45720" rtlCol="0" anchor="ctr">
              <a:normAutofit fontScale="77500" lnSpcReduction="20000"/>
            </a:bodyPr>
            <a:lstStyle/>
            <a:p>
              <a:pPr algn="ctr">
                <a:buFontTx/>
                <a:buNone/>
              </a:pPr>
              <a:r>
                <a:rPr lang="ru-RU" sz="4000" b="1" dirty="0" smtClean="0"/>
                <a:t>Нормативное регулирование вопросов предупреждения и реагирования на случаи насилия в образовательном учреждении</a:t>
              </a:r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>
              <a:off x="0" y="1447800"/>
              <a:ext cx="9144000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  <p:pic>
          <p:nvPicPr>
            <p:cNvPr id="13" name="Picture 8" descr="X:\SHARED FOLDERS\Blanks and forms\Logos\2009\Russian\unesco_logo_clear_rus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1295400" cy="144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1201"/>
            <a:ext cx="9144000" cy="3809999"/>
          </a:xfrm>
        </p:spPr>
        <p:txBody>
          <a:bodyPr>
            <a:noAutofit/>
          </a:bodyPr>
          <a:lstStyle/>
          <a:p>
            <a:pPr>
              <a:buFontTx/>
              <a:buNone/>
            </a:pPr>
            <a:r>
              <a:rPr lang="ru-RU" sz="2600" b="1" dirty="0" smtClean="0"/>
              <a:t>Кодекс или правила поведения</a:t>
            </a:r>
            <a:r>
              <a:rPr lang="ru-RU" sz="2600" dirty="0" smtClean="0"/>
              <a:t> -  детальное описание требований к поведению учащихся на уроке, на спортивных и иных занятиях, на переменах, в помещениях (раздевалке, коридорах, столовой, библиотеке и других) и на территории школы, во время дежурства, экскурсий и других школьных мероприятий, происходящих на территории школы и вне ее. </a:t>
            </a:r>
          </a:p>
          <a:p>
            <a:pPr algn="just">
              <a:buFontTx/>
              <a:buNone/>
            </a:pPr>
            <a:endParaRPr lang="ru-RU" sz="2600" i="1" dirty="0" smtClean="0"/>
          </a:p>
          <a:p>
            <a:pPr algn="just">
              <a:buFontTx/>
              <a:buNone/>
            </a:pPr>
            <a:r>
              <a:rPr lang="ru-RU" sz="2600" i="1" dirty="0" smtClean="0"/>
              <a:t>Какие позиции должны содержать правила поведения, как их разрабатывать, с какими документами должны соотноситься.</a:t>
            </a:r>
          </a:p>
          <a:p>
            <a:pPr>
              <a:buNone/>
            </a:pPr>
            <a:endParaRPr lang="ru-RU" sz="2600" dirty="0" smtClean="0"/>
          </a:p>
          <a:p>
            <a:pPr>
              <a:buNone/>
            </a:pPr>
            <a:endParaRPr lang="ru-RU" sz="2600" dirty="0" smtClean="0"/>
          </a:p>
          <a:p>
            <a:pPr>
              <a:buNone/>
            </a:pPr>
            <a:endParaRPr lang="ru-RU" sz="2600" dirty="0" smtClean="0"/>
          </a:p>
        </p:txBody>
      </p:sp>
      <p:grpSp>
        <p:nvGrpSpPr>
          <p:cNvPr id="4" name="Group 9"/>
          <p:cNvGrpSpPr/>
          <p:nvPr/>
        </p:nvGrpSpPr>
        <p:grpSpPr>
          <a:xfrm>
            <a:off x="0" y="0"/>
            <a:ext cx="9144000" cy="1447800"/>
            <a:chOff x="0" y="0"/>
            <a:chExt cx="9144000" cy="1447800"/>
          </a:xfrm>
        </p:grpSpPr>
        <p:sp>
          <p:nvSpPr>
            <p:cNvPr id="11" name="Rectangle 6"/>
            <p:cNvSpPr txBox="1">
              <a:spLocks noChangeArrowheads="1"/>
            </p:cNvSpPr>
            <p:nvPr/>
          </p:nvSpPr>
          <p:spPr>
            <a:xfrm>
              <a:off x="1295400" y="12700"/>
              <a:ext cx="7848600" cy="14351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vert="horz" lIns="91440" tIns="45720" rIns="91440" bIns="45720" rtlCol="0" anchor="ctr">
              <a:normAutofit fontScale="77500" lnSpcReduction="20000"/>
            </a:bodyPr>
            <a:lstStyle/>
            <a:p>
              <a:pPr algn="ctr">
                <a:buFontTx/>
                <a:buNone/>
              </a:pPr>
              <a:r>
                <a:rPr lang="ru-RU" sz="4000" b="1" dirty="0" smtClean="0"/>
                <a:t>Нормативное регулирование вопросов предупреждения и реагирования на случаи насилия в образовательном учреждении</a:t>
              </a:r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>
              <a:off x="0" y="1447800"/>
              <a:ext cx="9144000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  <p:pic>
          <p:nvPicPr>
            <p:cNvPr id="13" name="Picture 8" descr="X:\SHARED FOLDERS\Blanks and forms\Logos\2009\Russian\unesco_logo_clear_rus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1295400" cy="144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2147</TotalTime>
  <Words>1203</Words>
  <Application>Microsoft Office PowerPoint</Application>
  <PresentationFormat>Экран (4:3)</PresentationFormat>
  <Paragraphs>129</Paragraphs>
  <Slides>18</Slides>
  <Notes>18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jkgl</dc:title>
  <dc:creator>tigran</dc:creator>
  <cp:lastModifiedBy>Chaser174</cp:lastModifiedBy>
  <cp:revision>170</cp:revision>
  <dcterms:created xsi:type="dcterms:W3CDTF">2013-11-23T16:47:39Z</dcterms:created>
  <dcterms:modified xsi:type="dcterms:W3CDTF">2015-02-08T04:02:19Z</dcterms:modified>
</cp:coreProperties>
</file>