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1" r:id="rId5"/>
    <p:sldId id="267" r:id="rId6"/>
    <p:sldId id="260" r:id="rId7"/>
    <p:sldId id="268" r:id="rId8"/>
    <p:sldId id="262" r:id="rId9"/>
    <p:sldId id="269" r:id="rId10"/>
    <p:sldId id="270" r:id="rId11"/>
    <p:sldId id="271" r:id="rId12"/>
    <p:sldId id="272" r:id="rId13"/>
    <p:sldId id="274" r:id="rId14"/>
    <p:sldId id="263" r:id="rId15"/>
    <p:sldId id="275" r:id="rId16"/>
    <p:sldId id="264" r:id="rId17"/>
    <p:sldId id="265" r:id="rId18"/>
    <p:sldId id="266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B67D8-0588-4168-A7C9-522A637F9E2C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CA362-0CBB-4D32-9EC4-C773A0E15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54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A362-0CBB-4D32-9EC4-C773A0E150D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78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DC6-7063-470B-B96C-C3AA05A73A3F}" type="datetimeFigureOut">
              <a:rPr lang="uk-UA" smtClean="0"/>
              <a:pPr/>
              <a:t>02.09.2014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C25-A90E-454E-A252-6D30B451AD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DC6-7063-470B-B96C-C3AA05A73A3F}" type="datetimeFigureOut">
              <a:rPr lang="uk-UA" smtClean="0"/>
              <a:pPr/>
              <a:t>02.09.2014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C25-A90E-454E-A252-6D30B451AD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DC6-7063-470B-B96C-C3AA05A73A3F}" type="datetimeFigureOut">
              <a:rPr lang="uk-UA" smtClean="0"/>
              <a:pPr/>
              <a:t>02.09.2014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C25-A90E-454E-A252-6D30B451AD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DC6-7063-470B-B96C-C3AA05A73A3F}" type="datetimeFigureOut">
              <a:rPr lang="uk-UA" smtClean="0"/>
              <a:pPr/>
              <a:t>02.09.2014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C25-A90E-454E-A252-6D30B451AD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DC6-7063-470B-B96C-C3AA05A73A3F}" type="datetimeFigureOut">
              <a:rPr lang="uk-UA" smtClean="0"/>
              <a:pPr/>
              <a:t>02.09.2014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C25-A90E-454E-A252-6D30B451AD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DC6-7063-470B-B96C-C3AA05A73A3F}" type="datetimeFigureOut">
              <a:rPr lang="uk-UA" smtClean="0"/>
              <a:pPr/>
              <a:t>02.09.2014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C25-A90E-454E-A252-6D30B451AD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DC6-7063-470B-B96C-C3AA05A73A3F}" type="datetimeFigureOut">
              <a:rPr lang="uk-UA" smtClean="0"/>
              <a:pPr/>
              <a:t>02.09.2014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C25-A90E-454E-A252-6D30B451AD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DC6-7063-470B-B96C-C3AA05A73A3F}" type="datetimeFigureOut">
              <a:rPr lang="uk-UA" smtClean="0"/>
              <a:pPr/>
              <a:t>02.09.2014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C25-A90E-454E-A252-6D30B451AD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DC6-7063-470B-B96C-C3AA05A73A3F}" type="datetimeFigureOut">
              <a:rPr lang="uk-UA" smtClean="0"/>
              <a:pPr/>
              <a:t>02.09.2014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C25-A90E-454E-A252-6D30B451AD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DC6-7063-470B-B96C-C3AA05A73A3F}" type="datetimeFigureOut">
              <a:rPr lang="uk-UA" smtClean="0"/>
              <a:pPr/>
              <a:t>02.09.2014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C25-A90E-454E-A252-6D30B451AD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DC6-7063-470B-B96C-C3AA05A73A3F}" type="datetimeFigureOut">
              <a:rPr lang="uk-UA" smtClean="0"/>
              <a:pPr/>
              <a:t>02.09.2014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AC25-A90E-454E-A252-6D30B451AD4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00DC6-7063-470B-B96C-C3AA05A73A3F}" type="datetimeFigureOut">
              <a:rPr lang="uk-UA" smtClean="0"/>
              <a:pPr/>
              <a:t>02.09.2014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4AC25-A90E-454E-A252-6D30B451AD4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568952" cy="8640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В'язівська загальноосвітня школа І – ІІІ ступенів</a:t>
            </a:r>
            <a:b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Городищенської районної ради</a:t>
            </a:r>
            <a:b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Черкаської області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3214686"/>
            <a:ext cx="3714776" cy="2786082"/>
          </a:xfrm>
        </p:spPr>
        <p:txBody>
          <a:bodyPr>
            <a:norm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</a:t>
            </a:r>
            <a:endParaRPr lang="uk-UA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I:\фото семінар заступників - копия\SAM_758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3925229"/>
            <a:ext cx="3744416" cy="2528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8022" y="1691516"/>
            <a:ext cx="82304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Модель превентивної </a:t>
            </a:r>
          </a:p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освіти у</a:t>
            </a:r>
          </a:p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Школі, дружній до дитини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383" y="4112784"/>
            <a:ext cx="2272672" cy="215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63" y="476672"/>
            <a:ext cx="7896877" cy="592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652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6652"/>
            <a:ext cx="8136904" cy="61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76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28925" cy="624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199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12901" cy="608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975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214422"/>
            <a:ext cx="878684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uk-U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32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Здоровим бути модно</a:t>
            </a:r>
            <a:r>
              <a:rPr kumimoji="0" lang="uk-UA" sz="32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3200" b="1" i="0" u="none" strike="noStrike" normalizeH="0" baseline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Підпроекти:</a:t>
            </a:r>
            <a:endParaRPr kumimoji="0" lang="uk-UA" sz="1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"Будемо здоровими"- 1 - 4 класи</a:t>
            </a:r>
            <a:endParaRPr kumimoji="0" lang="uk-UA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Безпечне довкілля: дорога до школи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- 5 клас</a:t>
            </a:r>
            <a:endParaRPr kumimoji="0" lang="uk-UA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Безпечне довкілля: пожежна безпека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- 6 клас</a:t>
            </a:r>
            <a:endParaRPr kumimoji="0" lang="uk-UA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Учись вчитися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- 7 клас</a:t>
            </a:r>
            <a:endParaRPr kumimoji="0" lang="uk-UA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Шануй себе та інших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- 8 клас</a:t>
            </a:r>
            <a:endParaRPr kumimoji="0" lang="uk-UA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спілкування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- 9 клас</a:t>
            </a:r>
            <a:endParaRPr kumimoji="0" lang="uk-UA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Безпечне довкілля серед людей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- 10 клас</a:t>
            </a:r>
            <a:endParaRPr kumimoji="0" lang="uk-UA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Безпечне довкілля серед природи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- 11 клас</a:t>
            </a:r>
            <a:endParaRPr kumimoji="0" lang="uk-UA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71414"/>
            <a:ext cx="832100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Справа року 2013 – </a:t>
            </a:r>
          </a:p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загальношкільний проект учнівського </a:t>
            </a:r>
          </a:p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самоврядування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D:\Саранцева\фото тижня права\IMG_031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4500570"/>
            <a:ext cx="2853366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школа\фото шкільні\SAM_4134.JPG"/>
          <p:cNvPicPr/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>
            <a:off x="214282" y="4500570"/>
            <a:ext cx="2928958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школа\шкільні фото\4.12.09-збр.сили\IMGA030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500570"/>
            <a:ext cx="2775419" cy="2145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61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183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290"/>
            <a:ext cx="635550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  “ ситуації успіху ”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Ситуація успіху може стати пусковим механізмом подальшого розвитку особистості. Безперечно, переживання успіху навіює людині впевненість у власних силах</a:t>
            </a:r>
            <a:r>
              <a:rPr lang="uk-UA" sz="2400" dirty="0" smtClean="0"/>
              <a:t>. </a:t>
            </a:r>
            <a:endParaRPr lang="uk-UA" sz="2400" dirty="0"/>
          </a:p>
        </p:txBody>
      </p:sp>
      <p:pic>
        <p:nvPicPr>
          <p:cNvPr id="4" name="Рисунок 3" descr="C:\Users\Адмін\Desktop\Н.В\9 Травня 2012\SAM_574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643182"/>
            <a:ext cx="3357586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:\фото червоний хрест\SAM_763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4286256"/>
            <a:ext cx="2855906" cy="2338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:\школа\фото шкільні\свято осені поч. класи\SAM_4680.JPG"/>
          <p:cNvPicPr/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3786182" y="3000372"/>
            <a:ext cx="2143140" cy="3429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1429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Навчання лідерству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D:\школа\фото шкільні\самоврядування\PA04268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3" y="1000108"/>
            <a:ext cx="364333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школа\фото шкільні\самоврядування\PA04273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000108"/>
            <a:ext cx="3571900" cy="271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школа\фото шкільні\самоврядування\PA04269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929066"/>
            <a:ext cx="364333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:\школа\Н.В\PA02264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929066"/>
            <a:ext cx="3683936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14393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Головне завдання сьогоднішньої школи - створення виховного простору. Виховний простір - це духовний простір учня і педагога, це простір культури, що впливає на розвиток особистості. 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D:\школа\фото шкільні\SAM_549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286124"/>
            <a:ext cx="4279900" cy="3209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:\школа\Н.В\P615222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286124"/>
            <a:ext cx="421105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232915" cy="61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274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Ресурси педагогічної превенції: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000108"/>
            <a:ext cx="64294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Загальнолюдські моральні цінності;</a:t>
            </a:r>
          </a:p>
          <a:p>
            <a:pPr>
              <a:buFontTx/>
              <a:buChar char="-"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національні традиції;</a:t>
            </a:r>
          </a:p>
          <a:p>
            <a:pPr>
              <a:buFontTx/>
              <a:buChar char="-"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народна педагогіка;</a:t>
            </a:r>
          </a:p>
          <a:p>
            <a:pPr>
              <a:buFontTx/>
              <a:buChar char="-"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Закони  держави;</a:t>
            </a:r>
          </a:p>
          <a:p>
            <a:pPr>
              <a:buFontTx/>
              <a:buChar char="-"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християнська мораль;</a:t>
            </a:r>
          </a:p>
          <a:p>
            <a:pPr>
              <a:buFontTx/>
              <a:buChar char="-"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родинні цінності;</a:t>
            </a:r>
          </a:p>
          <a:p>
            <a:pPr>
              <a:buFontTx/>
              <a:buChar char="-"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особистий приклад вихователя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C:\Users\Адмін\Pictures\1.09.2012\IMG_8876.JPG"/>
          <p:cNvPicPr/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4714876" y="3643314"/>
            <a:ext cx="4268624" cy="3047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школа\фото шкільні\свято осені поч. класи\SAM_467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643314"/>
            <a:ext cx="3714744" cy="2847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3796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7982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7392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670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5949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670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880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676"/>
            <a:ext cx="7920880" cy="59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4556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61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6075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84910" cy="613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5706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136904" cy="61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2979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124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929647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Дотримання правил педагогічної етики –</a:t>
            </a:r>
          </a:p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первинна умова успішного виховання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7411" name="Picture 3" descr="P31012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3131862"/>
            <a:ext cx="4429156" cy="332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:\Урок права Саранцевій\IMG_044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00174"/>
            <a:ext cx="4214842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3829839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1089" y="254432"/>
            <a:ext cx="383845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683" y="3442866"/>
            <a:ext cx="3962997" cy="297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280" y="3442867"/>
            <a:ext cx="3960075" cy="297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208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85861"/>
            <a:ext cx="50720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пропонує творчий пошук системи співробітництва;</a:t>
            </a:r>
            <a:b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звернена в першу чергу на облагородження душі дитини, а знання мислиться як необхідна умова творчості, творення блага;</a:t>
            </a:r>
            <a:b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приймає й вбирає дитину цілком такою, як вона є;</a:t>
            </a:r>
            <a:b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виховує дітей самим життям;</a:t>
            </a:r>
            <a:b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діалогічна;</a:t>
            </a:r>
            <a:b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йде шляхом творчості й інновацій, тому далека від консерватизму;</a:t>
            </a:r>
            <a:b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вважає основою духовну субстанцію.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35716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Гуманна  педагогіка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C:\Users\Адмін\Desktop\Н.В\PA18279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3857628"/>
            <a:ext cx="3695700" cy="2838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C:\Users\Адмін\Desktop\Н.В\P615222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285860"/>
            <a:ext cx="3663314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429684" cy="7572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Правила взаємовідносин учителя та учня</a:t>
            </a:r>
            <a:endParaRPr lang="uk-UA" sz="18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49" name="Рисунок 9" descr="SO00190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2571744"/>
            <a:ext cx="4733925" cy="40100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00010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495925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Прийняті добровільно за двосторонньою згодою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495925" algn="l"/>
              </a:tabLst>
            </a:pPr>
            <a:endParaRPr lang="uk-UA" sz="2000" dirty="0" smtClean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495925" algn="l"/>
              </a:tabLst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495925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ПРАВИЛА ПОВЕДІНКИ УЧНЯ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 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ПРАВИЛА ПОВЕДІНКИ УЧИТЕЛЯ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4959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ПОВАЖАЙТЕ САМИХ СЕБЕ!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495925" algn="l"/>
              </a:tabLst>
            </a:pPr>
            <a:endParaRPr lang="uk-UA" sz="1600" b="1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495925" algn="l"/>
              </a:tabLst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495925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ПОВАЖАТИ УЧИТЕЛЯ!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ЛЮБИТИ ДИТИНУ!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495925" algn="l"/>
              </a:tabLst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714620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056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056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ВИКОНУВАТИ ПРАВИЛА ДЛЯ УЧНІВ!   	ПОВАЖАТИ ДИТИНУ!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056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	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056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ВІДПОВІДАТИ ЗА  СВОЇ СЛОВА І ВЧИНКИ!                                                                        ВІРИТИ В ДИТИНУ!                                                                                                                                          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05625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ПАМЯТАЙ, КОЖЕН В КЛАСІ ПОВИНЕН ПОЧУВАТИ                                                         РОЗУМІТИ ДИТИНУ!</a:t>
            </a:r>
            <a:b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СЕБЕ В БЕЗПЕЦІ                                                                                                         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05625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ЗНАТИ ДИТИНУ!                                                                      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05625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ВЗАЄМОРОЗУМІННЯ - ПРЯМИЙ ШЛЯХ ДО УСПІХУ                                                          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05625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Навчаючи дітей, навчайся сам.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05625" algn="l"/>
              </a:tabLst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ОБМАНЮЙ, ЗАВЖДИ ГОВОРИ ПРАВДУ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Вимагаючи від дітей результату,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05625" algn="l"/>
              </a:tabLst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в першу чергу вимагай цього від себе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42974" y="285728"/>
            <a:ext cx="1021563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 сприятливого</a:t>
            </a:r>
          </a:p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мікроклімату у школі: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500175"/>
            <a:ext cx="75296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впровадження ідей гуманної педагогіки;</a:t>
            </a:r>
          </a:p>
          <a:p>
            <a:pPr>
              <a:buFontTx/>
              <a:buChar char="-"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партнерські відносини між учнем та вчителем;</a:t>
            </a:r>
          </a:p>
          <a:p>
            <a:pPr>
              <a:buFontTx/>
              <a:buChar char="-"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створення ситуації успіху;</a:t>
            </a:r>
          </a:p>
          <a:p>
            <a:pPr>
              <a:buFontTx/>
              <a:buChar char="-"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розвиток творчих здібностей кожної дитини</a:t>
            </a:r>
          </a:p>
          <a:p>
            <a:r>
              <a:rPr lang="uk-UA" dirty="0" smtClean="0"/>
              <a:t> </a:t>
            </a:r>
          </a:p>
          <a:p>
            <a:endParaRPr lang="uk-UA" dirty="0" smtClean="0"/>
          </a:p>
          <a:p>
            <a:endParaRPr lang="uk-UA" dirty="0" smtClean="0"/>
          </a:p>
        </p:txBody>
      </p:sp>
      <p:pic>
        <p:nvPicPr>
          <p:cNvPr id="4" name="Рисунок 3" descr="D:\школа\фото шкільні\самоврядування\PA04274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3786190"/>
            <a:ext cx="3396543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школа\фото шкільні\SAM_554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86235" y="3914237"/>
            <a:ext cx="2970736" cy="228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школа\фото шкільні\шкільні фото\Новий рік\SAM_4333.JPG"/>
          <p:cNvPicPr/>
          <p:nvPr/>
        </p:nvPicPr>
        <p:blipFill>
          <a:blip r:embed="rId4" cstate="email">
            <a:lum bright="30000" contrast="40000"/>
          </a:blip>
          <a:srcRect/>
          <a:stretch>
            <a:fillRect/>
          </a:stretch>
        </p:blipFill>
        <p:spPr bwMode="auto">
          <a:xfrm rot="5400000">
            <a:off x="6310321" y="3833819"/>
            <a:ext cx="2952746" cy="228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668" y="692696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Проектна діяльність закладу як</a:t>
            </a:r>
          </a:p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Школи сприяння здоров'ю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832388" cy="297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42750"/>
            <a:ext cx="4011613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2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8572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Шкільні проекти: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928670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 Здоровий мікроклімат у школі ”</a:t>
            </a:r>
          </a:p>
          <a:p>
            <a:pPr>
              <a:buFontTx/>
              <a:buChar char="-"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“ Здоров'я дитини – майбутнє нації ”</a:t>
            </a:r>
          </a:p>
          <a:p>
            <a:pPr>
              <a:buFontTx/>
              <a:buChar char="-"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“ Школа безпеки ”</a:t>
            </a:r>
          </a:p>
          <a:p>
            <a:pPr>
              <a:buFontTx/>
              <a:buChar char="-"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“ Кожна дитина має талант ”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I:\фото червоний хрест\SAM_762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786190"/>
            <a:ext cx="2676525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:\фото червоний хрест\SAM_762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3714752"/>
            <a:ext cx="2790820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:\школа\Н.В\PA18278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4643446"/>
            <a:ext cx="3066047" cy="2066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школа\Н.В\P615223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242886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школа\фото шкільні\шкільні фото\Новий рік\SAM_4349.JPG"/>
          <p:cNvPicPr/>
          <p:nvPr/>
        </p:nvPicPr>
        <p:blipFill>
          <a:blip r:embed="rId6" cstate="email">
            <a:lum bright="20000" contrast="30000"/>
          </a:blip>
          <a:srcRect/>
          <a:stretch>
            <a:fillRect/>
          </a:stretch>
        </p:blipFill>
        <p:spPr bwMode="auto">
          <a:xfrm>
            <a:off x="4929190" y="2428868"/>
            <a:ext cx="3071834" cy="220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464" y="237665"/>
            <a:ext cx="825691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3048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473</TotalTime>
  <Words>304</Words>
  <Application>Microsoft Office PowerPoint</Application>
  <PresentationFormat>Экран (4:3)</PresentationFormat>
  <Paragraphs>68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В'язівська загальноосвітня школа І – ІІІ ступенів Городищенської районної ради Черкаської області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Адмін</dc:creator>
  <cp:lastModifiedBy>Sony</cp:lastModifiedBy>
  <cp:revision>48</cp:revision>
  <dcterms:created xsi:type="dcterms:W3CDTF">2013-01-11T13:21:33Z</dcterms:created>
  <dcterms:modified xsi:type="dcterms:W3CDTF">2014-09-02T07:17:44Z</dcterms:modified>
</cp:coreProperties>
</file>