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273" r:id="rId3"/>
    <p:sldId id="289" r:id="rId4"/>
    <p:sldId id="263" r:id="rId5"/>
    <p:sldId id="261" r:id="rId6"/>
    <p:sldId id="286" r:id="rId7"/>
    <p:sldId id="262" r:id="rId8"/>
    <p:sldId id="277" r:id="rId9"/>
    <p:sldId id="280" r:id="rId10"/>
    <p:sldId id="278" r:id="rId11"/>
    <p:sldId id="279" r:id="rId12"/>
    <p:sldId id="269" r:id="rId13"/>
    <p:sldId id="283" r:id="rId14"/>
    <p:sldId id="284" r:id="rId15"/>
    <p:sldId id="265" r:id="rId16"/>
    <p:sldId id="271" r:id="rId17"/>
    <p:sldId id="268" r:id="rId18"/>
    <p:sldId id="276" r:id="rId19"/>
    <p:sldId id="272" r:id="rId20"/>
    <p:sldId id="274" r:id="rId21"/>
    <p:sldId id="266" r:id="rId22"/>
    <p:sldId id="267" r:id="rId23"/>
    <p:sldId id="281" r:id="rId24"/>
    <p:sldId id="270" r:id="rId25"/>
    <p:sldId id="288" r:id="rId26"/>
    <p:sldId id="27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CC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8" autoAdjust="0"/>
    <p:restoredTop sz="94203" autoAdjust="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2F3E40-ECDF-48B1-82E5-67B32607584D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41E0C79-CC4A-4AD0-9350-911255C9C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D40A6D-E87B-48E2-8C18-42DAA6EAE35E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D287-0776-43A4-95C9-1FAB3100F750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4CA82-75DA-48CD-9F8B-1855BA2FB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2EBC-C57E-4026-A895-7B5D340AC255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DA744-6A08-48B6-A220-4CA2FD2BE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79463-CF01-443F-950B-4CCCD29A67D1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B0E1E-9BAC-469B-9476-EED3D19B5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02830-1142-4977-91F4-3EBCBFD489AE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D103-6EF1-4ED4-9989-E3250F7E4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03EA-1659-4F10-99C0-E3A29B9E5CDD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41E37-2D1A-47C2-B76B-AF1D8498A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D0245-709D-4B80-AE50-36918525FB1E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7E2FB-54A0-4E5F-BB3E-9975255F9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01CCB-C0B2-4CD2-B2F3-1B2D2A40E61F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FBFDE-FEBB-44C7-A3C9-35C2C75C5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24F6C-895B-425C-8D05-EDB80894B441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FA234-B2D6-40FC-8789-DD9BF894E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F96B4-D4F5-4203-A8CD-DBFD95F83397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EAE04-F221-42A2-BEE4-029FF35A4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18AF7-2019-474F-AC12-7F83131FC306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5430-7DC7-4460-943C-EC0AE903A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6BCEA-5978-4EF6-BB38-F72335531E81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2478C-98D0-4AF7-91E6-7AF330A80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2E8679-B543-44E5-898B-F81566CCE56C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0C5338-A7C1-485E-93A0-1306DDCBF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142852"/>
            <a:ext cx="542928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Житомирська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загальноос</a:t>
            </a:r>
            <a:r>
              <a:rPr lang="uk-UA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тня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школа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І-ІІІ ст. №28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71612"/>
            <a:ext cx="7752849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Модель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превентивної освіти 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Школі, дружній до дитини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28\IMG_260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214818"/>
            <a:ext cx="3643338" cy="24288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F:\28\IMG_254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142984"/>
            <a:ext cx="3786214" cy="26432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F:\28\IMG_255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1071546"/>
            <a:ext cx="4000528" cy="27146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F:\28\IMG_255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4286256"/>
            <a:ext cx="3862389" cy="23793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Позитивні емоції – це здоров'я,                                 знають всі учасники НВП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3786190"/>
            <a:ext cx="600079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dirty="0"/>
              <a:t> </a:t>
            </a:r>
            <a:r>
              <a:rPr lang="uk-UA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Тиждень соціально-психологічної служби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28\IMG_263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571480"/>
            <a:ext cx="4357718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Рисунок 3" descr="F:\28\IMG_263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286124"/>
            <a:ext cx="4429156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 descr="F:\28\IMG_263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500042"/>
            <a:ext cx="4286280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 descr="F:\28\IMG_263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3286124"/>
            <a:ext cx="4071966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42844" y="0"/>
            <a:ext cx="885831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Профілактика  для старшокласників .        Безпечна </a:t>
            </a:r>
            <a:r>
              <a:rPr lang="uk-UA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поведінка-</a:t>
            </a:r>
            <a:r>
              <a:rPr lang="uk-UA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все в твоїх </a:t>
            </a:r>
            <a:r>
              <a:rPr lang="uk-UA" sz="2400" b="1" dirty="0" err="1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руках.Тренінги</a:t>
            </a:r>
            <a:r>
              <a:rPr lang="uk-UA" sz="24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sz="2400" b="1" dirty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-57482" y="0"/>
            <a:ext cx="920148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dirty="0">
                <a:ln>
                  <a:prstDash val="solid"/>
                </a:ln>
                <a:solidFill>
                  <a:srgbClr val="0066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</a:rPr>
              <a:t>Участь у фестивалі </a:t>
            </a:r>
            <a:r>
              <a:rPr lang="uk-UA" sz="4000" b="1" dirty="0" err="1">
                <a:ln>
                  <a:prstDash val="solid"/>
                </a:ln>
                <a:solidFill>
                  <a:srgbClr val="0066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</a:rPr>
              <a:t>“Молодь</a:t>
            </a:r>
            <a:r>
              <a:rPr lang="uk-UA" sz="4000" b="1" dirty="0">
                <a:ln>
                  <a:prstDash val="solid"/>
                </a:ln>
                <a:solidFill>
                  <a:srgbClr val="0066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</a:rPr>
              <a:t> обирає здоров</a:t>
            </a:r>
            <a:r>
              <a:rPr lang="en-US" sz="4000" b="1" dirty="0">
                <a:ln>
                  <a:prstDash val="solid"/>
                </a:ln>
                <a:solidFill>
                  <a:srgbClr val="0066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</a:rPr>
              <a:t>’</a:t>
            </a:r>
            <a:r>
              <a:rPr lang="uk-UA" sz="4000" b="1" dirty="0">
                <a:ln>
                  <a:prstDash val="solid"/>
                </a:ln>
                <a:solidFill>
                  <a:srgbClr val="0066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</a:rPr>
              <a:t>я”</a:t>
            </a:r>
            <a:endParaRPr lang="ru-RU" sz="4000" b="1" dirty="0">
              <a:ln>
                <a:prstDash val="solid"/>
              </a:ln>
              <a:solidFill>
                <a:srgbClr val="0066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9" name="Рисунок 8" descr="C:\Documents and Settings\Администратор\Мои документы\фото заходи\23 квітня\13188018_32694590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071546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Documents and Settings\Администратор\Мои документы\фото заходи\23 квітня\13188018_32694662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1142984"/>
            <a:ext cx="407196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Documents and Settings\Администратор\Мои документы\фото заходи\23 квітня\13188018_32694675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929066"/>
            <a:ext cx="4000528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Documents and Settings\Администратор\Мои документы\фото заходи\23 квітня\48337098_328170873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4071942"/>
            <a:ext cx="4214842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20" name="TextBox 12"/>
          <p:cNvSpPr txBox="1">
            <a:spLocks noChangeArrowheads="1"/>
          </p:cNvSpPr>
          <p:nvPr/>
        </p:nvSpPr>
        <p:spPr bwMode="auto">
          <a:xfrm>
            <a:off x="428625" y="3571875"/>
            <a:ext cx="8358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/>
              <a:t>Неодноразові переможці Всеукраїнського фестивалю агітколектив школи “</a:t>
            </a:r>
            <a:r>
              <a:rPr lang="en-US" sz="2000"/>
              <a:t>Cool girls</a:t>
            </a:r>
            <a:r>
              <a:rPr lang="uk-UA" sz="2000"/>
              <a:t>”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:\Фото\семінар права людини\DSC0844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929066"/>
            <a:ext cx="421484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:\Фото\семінар права людини\DSC0845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1142984"/>
            <a:ext cx="3543300" cy="265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:\Фото\семінар права людини\DSC0850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3929066"/>
            <a:ext cx="3959867" cy="275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Консиліуми та круглі столи для </a:t>
            </a:r>
            <a:r>
              <a:rPr lang="uk-UA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педагогів-</a:t>
            </a: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кращій обмін </a:t>
            </a:r>
            <a:r>
              <a:rPr lang="uk-UA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досвідом.Наші</a:t>
            </a: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вчителі-</a:t>
            </a: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мудрі, сучасні і креативні.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5609" name="Picture 9" descr="C:\Users\user\Desktop\Рисунок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24" y="1214422"/>
            <a:ext cx="400052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ото\педрада 12.01.2012\DSC0807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214422"/>
            <a:ext cx="3857652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:\Фото\педрада 12.01.2012\DSC0807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1142984"/>
            <a:ext cx="4357718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D:\Фото\педрада 12.01.2012\DSC0808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3929066"/>
            <a:ext cx="4214842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:\Фото\педрада 12.01.2012\DSC0807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4000504"/>
            <a:ext cx="4286280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500034" y="1"/>
            <a:ext cx="842968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ІНТЕРАКТИВНІ ПЕДРАДИ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DSC067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285860"/>
            <a:ext cx="3715032" cy="37169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437" name="Picture 5" descr="DSC0678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1500174"/>
            <a:ext cx="4176713" cy="3095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438" name="Picture 6" descr="DSC0675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86050" y="4140180"/>
            <a:ext cx="3935068" cy="27178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714348" y="0"/>
            <a:ext cx="800105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Піклування про навколишнє       середовище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фото заходи\Школа безпеки\100_37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785794"/>
            <a:ext cx="350043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F:\фото заходи\Школа безпеки\100_38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785794"/>
            <a:ext cx="371477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F:\фото заходи\Школа безпеки\100_38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137525"/>
            <a:ext cx="3714776" cy="2577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F:\фото заходи\Школа безпеки\DSC_980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070" y="4143380"/>
            <a:ext cx="3928500" cy="2612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857224" y="0"/>
            <a:ext cx="7056799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Ми -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майбутні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захисники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України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3286124"/>
            <a:ext cx="54562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Школа безпеки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2844" y="0"/>
            <a:ext cx="882594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ДЯКУЄМО ВАМ , ВЕТЕРАНИ 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Рисунок 9" descr="C:\Documents and Settings\Администратор\Мои документы\фото заходи\ветераны\P104012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928688"/>
            <a:ext cx="4000500" cy="2643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C:\Documents and Settings\Администратор\Мои документы\фото заходи\ветераны\P104012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0" y="4286250"/>
            <a:ext cx="3857625" cy="242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C:\Documents and Settings\Администратор\Мои документы\фото заходи\ветераны\P104014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4214813"/>
            <a:ext cx="4286250" cy="242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C:\Documents and Settings\Администратор\Мои документы\фото заходи\ветераны\P1040117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3" y="928688"/>
            <a:ext cx="3771900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642938" y="3571875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C00000"/>
                </a:solidFill>
              </a:rPr>
              <a:t>З</a:t>
            </a:r>
            <a:r>
              <a:rPr lang="uk-UA" sz="2000" b="1">
                <a:solidFill>
                  <a:srgbClr val="C00000"/>
                </a:solidFill>
              </a:rPr>
              <a:t>устріч з ветеранами ВВВ присвячена 67 – річчю Великої  Перемоги</a:t>
            </a:r>
            <a:endParaRPr lang="ru-RU" sz="2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Мои документы\фото заходи\Небесна сотня\IMG83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857250"/>
            <a:ext cx="3857625" cy="2714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Documents and Settings\Администратор\Мои документы\фото заходи\Небесна сотня\IMG84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8" y="1000125"/>
            <a:ext cx="4286250" cy="2500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Documents and Settings\Администратор\Мои документы\фото заходи\Небесна сотня\IMG85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8" y="3857625"/>
            <a:ext cx="3643312" cy="2757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Documents and Settings\Администратор\Мои документы\фото заходи\Небесна сотня\IMG852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7688" y="3714750"/>
            <a:ext cx="4248150" cy="2900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ПАМЯТАЄМО…НЕБЕСНА</a:t>
            </a:r>
            <a:r>
              <a:rPr lang="uk-UA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СОТНЯ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Администратор\Мои документы\фото заходи\Акція 565\DSC0676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4071942"/>
            <a:ext cx="407193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Администратор\Мои документы\фото заходи\Акція 565\DSC0676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1428750"/>
            <a:ext cx="4071938" cy="250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Администратор\Мои документы\фото заходи\Акція 565\DSC0677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143380"/>
            <a:ext cx="4143404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Администратор\Мои документы\фото заходи\Акція 565\DSC06773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1142984"/>
            <a:ext cx="428628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07262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 залишайся байдужим </a:t>
            </a:r>
            <a:r>
              <a:rPr lang="uk-UA" sz="36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-допоможи</a:t>
            </a:r>
            <a:r>
              <a:rPr lang="uk-UA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українській армії. Участь учнів школи</a:t>
            </a:r>
          </a:p>
          <a:p>
            <a:pPr algn="ctr">
              <a:defRPr/>
            </a:pPr>
            <a:r>
              <a:rPr lang="uk-UA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 акції 565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6" name="Picture 5" descr="E:\Воспитание\ВОСПЕТ работа\рисунки\учителя\ee362b4e71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5750"/>
            <a:ext cx="40005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57625" y="428625"/>
            <a:ext cx="528637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buClr>
                <a:srgbClr val="FF0000"/>
              </a:buClr>
              <a:defRPr/>
            </a:pPr>
            <a:r>
              <a:rPr lang="uk-UA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ПЛАНУВАННЯ ПРИВЕНТИВНОГО ВИХОВАННЯ.</a:t>
            </a:r>
          </a:p>
          <a:p>
            <a:pPr marL="274320" indent="-27432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Виховні заходи з превентивного виховання учнів  1-11 класів;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Заходи з попередження правопорушень , безпритульності  та асоціальної поведінки учнів;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формування навичок здорового способу життя </a:t>
            </a:r>
          </a:p>
          <a:p>
            <a:pPr marL="274320" indent="-27432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сумісної профілактичної діяльності школи і відповідних служб містечка;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комплексний та індивідуальні плани роботи з дітьми девіантної поведінки ;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комплексний план заходів роботи з батьками ( батьківський лекторій, заходи з попередження насилля в родині,) та індивідуальні плани роботи з асоціальними родинами. 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Admin\Documents\захисти себе вид вил фото\ВІЛ.СНІД\DSCF034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2071678"/>
            <a:ext cx="292895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875" y="-214313"/>
            <a:ext cx="9286875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Администратор\Мои документы\фото заходи\вишиванки\100_41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4000500"/>
            <a:ext cx="4071937" cy="2643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Documents and Settings\Администратор\Мои документы\фото заходи\вишиванки\100_41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1071563"/>
            <a:ext cx="3714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3077" name="Picture 5" descr="C:\Documents and Settings\Администратор\Мои документы\фото заходи\вишиванки\100_41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5" y="4000500"/>
            <a:ext cx="35718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-142900"/>
            <a:ext cx="8929718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 – УКРАЇНЦІ</a:t>
            </a:r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ДЕНЬ ВИШИВАНКИ В НАШІЙ ШКОЛІ.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2428875" y="3571875"/>
            <a:ext cx="3786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0070C0"/>
                </a:solidFill>
              </a:rPr>
              <a:t>УКРАЇНА - ЄДИНА</a:t>
            </a:r>
            <a:endParaRPr lang="ru-RU" sz="2800" b="1">
              <a:solidFill>
                <a:srgbClr val="0070C0"/>
              </a:solidFill>
            </a:endParaRPr>
          </a:p>
        </p:txBody>
      </p:sp>
      <p:pic>
        <p:nvPicPr>
          <p:cNvPr id="10" name="Picture 3" descr="C:\Documents and Settings\Администратор\Мои документы\фото заходи\вишиванки\100_4126.jpg"/>
          <p:cNvPicPr>
            <a:picLocks noChangeAspect="1" noChangeArrowheads="1"/>
          </p:cNvPicPr>
          <p:nvPr/>
        </p:nvPicPr>
        <p:blipFill>
          <a:blip r:embed="rId6" cstate="email"/>
          <a:srcRect b="-9095"/>
          <a:stretch>
            <a:fillRect/>
          </a:stretch>
        </p:blipFill>
        <p:spPr bwMode="auto">
          <a:xfrm>
            <a:off x="4786313" y="1071563"/>
            <a:ext cx="4000500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IMG_31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4214818"/>
            <a:ext cx="2058174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2" name="Picture 6" descr="IMG_315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1357298"/>
            <a:ext cx="2143139" cy="2736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3" name="Picture 7" descr="IMG_355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1428736"/>
            <a:ext cx="3960813" cy="2708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4" name="Picture 8" descr="IMG_359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4278313"/>
            <a:ext cx="4103687" cy="2579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28690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Ми вміємо цінувати прекрасне </a:t>
            </a: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Шкільний </a:t>
            </a:r>
            <a:r>
              <a:rPr lang="uk-UA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конкурс“Коса-дівОча</a:t>
            </a: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краса”</a:t>
            </a: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100_357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500174"/>
            <a:ext cx="3743325" cy="23764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5" name="Picture 5" descr="DSC066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4143380"/>
            <a:ext cx="3459162" cy="25955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F:\фото заходи\Тиждень образотворчого мистецтва\100_356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4572008"/>
            <a:ext cx="3214710" cy="2122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F:\фото заходи\Тиждень образотворчого мистецтва\DSC06662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5428428" y="1000939"/>
            <a:ext cx="2928958" cy="34988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14282" y="142852"/>
            <a:ext cx="8429653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uk-UA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Шкільний </a:t>
            </a:r>
            <a:r>
              <a:rPr lang="uk-UA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конкурс“Руки</a:t>
            </a:r>
            <a:r>
              <a:rPr lang="uk-UA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мої </a:t>
            </a:r>
            <a:r>
              <a:rPr lang="uk-UA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золотії”</a:t>
            </a:r>
            <a:r>
              <a:rPr lang="uk-UA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D:\Фото\ДЕРКАЧ.Н.В волонтери\P51717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642918"/>
            <a:ext cx="3571900" cy="2619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D:\Фото\ДЕРКАЧ.Н.В волонтери\P51717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571480"/>
            <a:ext cx="3524856" cy="26438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D:\Фото\ДЕРКАЧ.Н.В волонтери\P51717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000504"/>
            <a:ext cx="417912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P616199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143504" y="3929066"/>
            <a:ext cx="3500462" cy="2669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-92695" y="0"/>
            <a:ext cx="9022414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ЗРОБІТЬ ЛЮДИНІ ДОБРО І ВОНА ВАМ ВІДДЯЧИТЬ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357562"/>
            <a:ext cx="680455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ШКОЛА ВОЛОНТЕРІВ </a:t>
            </a:r>
            <a:r>
              <a:rPr lang="uk-UA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“Доброта”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://pedsovet.su/_ld/328/808627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ЗІРКОВА ГОСТЯ школи -  народна артистка  України   Р. НЕДАШКІВСЬКА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C:\Documents and Settings\Администратор\Мои документы\фото заходи\Раїса Недашківська\DSC_004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285860"/>
            <a:ext cx="4286280" cy="25431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C:\Documents and Settings\Администратор\Мои документы\фото заходи\Раїса Недашківська\DSC_005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000504"/>
            <a:ext cx="4286711" cy="26432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8" name="Picture 2" descr="C:\Documents and Settings\Администратор\Мои документы\фото заходи\Раїса Недашківська\DSC_006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80" y="1214422"/>
            <a:ext cx="3586698" cy="53578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44" y="1"/>
            <a:ext cx="9001156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Наша </a:t>
            </a:r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стратегія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Кожен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день </a:t>
            </a:r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дитиною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починати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радістю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закінчувати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миром.</a:t>
            </a:r>
          </a:p>
          <a:p>
            <a:pPr algn="r">
              <a:defRPr/>
            </a:pPr>
            <a:r>
              <a:rPr lang="uk-UA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В.Леві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sz="5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6628" name="Рисунок 14" descr="F:\28\IMG_25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71875"/>
            <a:ext cx="32861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7"/>
          <p:cNvSpPr>
            <a:spLocks noChangeArrowheads="1"/>
          </p:cNvSpPr>
          <p:nvPr/>
        </p:nvSpPr>
        <p:spPr bwMode="auto">
          <a:xfrm>
            <a:off x="0" y="428625"/>
            <a:ext cx="821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uk-UA" b="1" i="1">
                <a:solidFill>
                  <a:srgbClr val="002060"/>
                </a:solidFill>
              </a:rPr>
              <a:t> </a:t>
            </a:r>
            <a:endParaRPr lang="ru-RU" b="1" i="1">
              <a:solidFill>
                <a:srgbClr val="002060"/>
              </a:solidFill>
            </a:endParaRPr>
          </a:p>
        </p:txBody>
      </p:sp>
      <p:sp>
        <p:nvSpPr>
          <p:cNvPr id="27652" name="Прямоугольник 6"/>
          <p:cNvSpPr>
            <a:spLocks noChangeArrowheads="1"/>
          </p:cNvSpPr>
          <p:nvPr/>
        </p:nvSpPr>
        <p:spPr bwMode="auto">
          <a:xfrm>
            <a:off x="428625" y="0"/>
            <a:ext cx="87153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buClr>
                <a:srgbClr val="C00000"/>
              </a:buClr>
              <a:buSzPct val="90000"/>
            </a:pPr>
            <a:r>
              <a:rPr lang="uk-UA" sz="2000" b="1" i="1">
                <a:solidFill>
                  <a:srgbClr val="0000FF"/>
                </a:solidFill>
              </a:rPr>
              <a:t>Показники успішності превентивного виховання в нашій загальноосвітній школі № 28.                       </a:t>
            </a:r>
            <a:endParaRPr lang="ru-RU" sz="2000" b="1" i="1">
              <a:solidFill>
                <a:srgbClr val="0000FF"/>
              </a:solidFill>
            </a:endParaRPr>
          </a:p>
          <a:p>
            <a:pPr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000" b="1" i="1">
                <a:solidFill>
                  <a:srgbClr val="0000FF"/>
                </a:solidFill>
              </a:rPr>
              <a:t> Збільшення рівня  загальної вихованості учнів школи та підвищення їх рівня самооцінки;</a:t>
            </a:r>
            <a:endParaRPr lang="ru-RU" sz="2000" b="1" i="1">
              <a:solidFill>
                <a:srgbClr val="0000FF"/>
              </a:solidFill>
            </a:endParaRPr>
          </a:p>
          <a:p>
            <a:pPr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000" b="1" i="1">
                <a:solidFill>
                  <a:srgbClr val="0000FF"/>
                </a:solidFill>
              </a:rPr>
              <a:t>Орієнтація школярів  на здоровий спосіб життя, дотримання його норм в повсякденні;</a:t>
            </a:r>
            <a:endParaRPr lang="ru-RU" sz="2000" b="1" i="1">
              <a:solidFill>
                <a:srgbClr val="0000FF"/>
              </a:solidFill>
            </a:endParaRPr>
          </a:p>
          <a:p>
            <a:pPr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000" b="1" i="1">
                <a:solidFill>
                  <a:srgbClr val="0000FF"/>
                </a:solidFill>
              </a:rPr>
              <a:t>Зменшення  шкідливих звичок у дітей і підлітків;</a:t>
            </a:r>
          </a:p>
          <a:p>
            <a:pPr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000" b="1" i="1">
                <a:solidFill>
                  <a:srgbClr val="0000FF"/>
                </a:solidFill>
              </a:rPr>
              <a:t>Близько 400 дітей успішно пройшли “Маршрут БЕЗПЕКИ”,як комунікативний метод для пропагування здорового способу життя, підготолвлено за2012-2014р. 64 учня- фасилітатора, проведено тренінги та семінари.</a:t>
            </a:r>
          </a:p>
          <a:p>
            <a:pPr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000" b="1" i="1">
                <a:solidFill>
                  <a:srgbClr val="0000FF"/>
                </a:solidFill>
              </a:rPr>
              <a:t>На курсі “Захисти себе від ВІЛ” успішно навчаються 248 учнів;</a:t>
            </a:r>
            <a:endParaRPr lang="ru-RU" sz="2000" b="1" i="1">
              <a:solidFill>
                <a:srgbClr val="0000FF"/>
              </a:solidFill>
            </a:endParaRPr>
          </a:p>
          <a:p>
            <a:pPr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000" b="1" i="1">
                <a:solidFill>
                  <a:srgbClr val="0000FF"/>
                </a:solidFill>
              </a:rPr>
              <a:t>Зменшення правопорушень,  злочинів учнями школи , ступеня їх важкості;</a:t>
            </a:r>
            <a:endParaRPr lang="ru-RU" sz="2000" b="1" i="1">
              <a:solidFill>
                <a:srgbClr val="0000FF"/>
              </a:solidFill>
            </a:endParaRPr>
          </a:p>
          <a:p>
            <a:pPr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000" b="1" i="1">
                <a:solidFill>
                  <a:srgbClr val="0000FF"/>
                </a:solidFill>
              </a:rPr>
              <a:t>Зменшення показника кількості учнів , що знаходяться на обліку  в дитячій кімнаті міліції.</a:t>
            </a:r>
          </a:p>
          <a:p>
            <a:pPr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000" b="1" i="1">
                <a:solidFill>
                  <a:srgbClr val="0000FF"/>
                </a:solidFill>
              </a:rPr>
              <a:t> Зменшення динаміки пропусків занять учнями без поважних причин.</a:t>
            </a:r>
          </a:p>
          <a:p>
            <a:pPr>
              <a:buClr>
                <a:srgbClr val="C00000"/>
              </a:buClr>
              <a:buSzPct val="90000"/>
            </a:pPr>
            <a:endParaRPr lang="uk-UA" sz="2000" b="1" i="1">
              <a:solidFill>
                <a:srgbClr val="0000FF"/>
              </a:solidFill>
            </a:endParaRPr>
          </a:p>
          <a:p>
            <a:pPr>
              <a:buClr>
                <a:srgbClr val="C00000"/>
              </a:buClr>
              <a:buSzPct val="90000"/>
              <a:buFont typeface="Wingdings" pitchFamily="2" charset="2"/>
              <a:buChar char="Ø"/>
            </a:pPr>
            <a:endParaRPr lang="ru-RU" sz="2000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26"/>
          <p:cNvSpPr>
            <a:spLocks noChangeArrowheads="1"/>
          </p:cNvSpPr>
          <p:nvPr/>
        </p:nvSpPr>
        <p:spPr bwMode="auto">
          <a:xfrm>
            <a:off x="4214813" y="1143000"/>
            <a:ext cx="485775" cy="2174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2263" y="1357313"/>
            <a:ext cx="8607425" cy="1500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uk-UA" sz="1200" b="1" dirty="0">
                <a:latin typeface="+mj-lt"/>
              </a:rPr>
              <a:t>Завдання:</a:t>
            </a:r>
          </a:p>
          <a:p>
            <a:pPr>
              <a:spcAft>
                <a:spcPts val="0"/>
              </a:spcAft>
              <a:defRPr/>
            </a:pPr>
            <a:r>
              <a:rPr lang="uk-UA" sz="1200" b="1" dirty="0">
                <a:latin typeface="+mj-lt"/>
              </a:rPr>
              <a:t>- н</a:t>
            </a:r>
            <a:r>
              <a:rPr lang="uk-UA" sz="1200" dirty="0">
                <a:latin typeface="+mj-lt"/>
              </a:rPr>
              <a:t>адавати </a:t>
            </a:r>
            <a:r>
              <a:rPr lang="uk-UA" sz="1200" dirty="0" err="1">
                <a:latin typeface="+mj-lt"/>
              </a:rPr>
              <a:t>консультаційно</a:t>
            </a:r>
            <a:r>
              <a:rPr lang="uk-UA" sz="1200" dirty="0">
                <a:latin typeface="+mj-lt"/>
              </a:rPr>
              <a:t> - методичну допомогу всім учасникам НВП;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uk-UA" sz="1200" dirty="0">
                <a:latin typeface="+mj-lt"/>
              </a:rPr>
              <a:t> створювати умови для розвитку здібностей та сприяти розвитку позитивного самооцінювання особистості;</a:t>
            </a:r>
          </a:p>
          <a:p>
            <a:pPr>
              <a:defRPr/>
            </a:pPr>
            <a:r>
              <a:rPr lang="uk-UA" sz="1200" dirty="0">
                <a:latin typeface="+mj-lt"/>
              </a:rPr>
              <a:t>- здійснювати соціально – психологічний супровід дітей, що мають проблеми з навчанням та поведінкою;</a:t>
            </a:r>
          </a:p>
          <a:p>
            <a:pPr>
              <a:defRPr/>
            </a:pPr>
            <a:r>
              <a:rPr lang="uk-UA" sz="1200" dirty="0">
                <a:latin typeface="+mj-lt"/>
              </a:rPr>
              <a:t> - просвіта всіх учасників НВП щодо запобігання протиправній поведінці, шкідливим звичкам, захворюванням;</a:t>
            </a:r>
          </a:p>
          <a:p>
            <a:pPr>
              <a:defRPr/>
            </a:pPr>
            <a:r>
              <a:rPr lang="uk-UA" sz="1200" dirty="0">
                <a:latin typeface="+mj-lt"/>
              </a:rPr>
              <a:t>- підвищувати правову культуру;</a:t>
            </a:r>
          </a:p>
          <a:p>
            <a:pPr>
              <a:defRPr/>
            </a:pPr>
            <a:r>
              <a:rPr lang="uk-UA" sz="1200" dirty="0">
                <a:latin typeface="+mj-lt"/>
              </a:rPr>
              <a:t>- попереджувати асоціальні прояви серед учнів та профілактика дитячої бездоглядності.</a:t>
            </a:r>
            <a:endParaRPr lang="ru-RU" dirty="0">
              <a:latin typeface="+mj-lt"/>
            </a:endParaRPr>
          </a:p>
        </p:txBody>
      </p:sp>
      <p:sp>
        <p:nvSpPr>
          <p:cNvPr id="4101" name="AutoShape 27"/>
          <p:cNvSpPr>
            <a:spLocks noChangeArrowheads="1"/>
          </p:cNvSpPr>
          <p:nvPr/>
        </p:nvSpPr>
        <p:spPr bwMode="auto">
          <a:xfrm>
            <a:off x="4214813" y="2857500"/>
            <a:ext cx="485775" cy="1460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2" name="Oval 8"/>
          <p:cNvSpPr>
            <a:spLocks noChangeArrowheads="1"/>
          </p:cNvSpPr>
          <p:nvPr/>
        </p:nvSpPr>
        <p:spPr bwMode="auto">
          <a:xfrm>
            <a:off x="3571875" y="3000375"/>
            <a:ext cx="1727200" cy="428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sz="1100">
                <a:latin typeface="Calibri" pitchFamily="34" charset="0"/>
              </a:rPr>
              <a:t>   Учасники НВП</a:t>
            </a:r>
            <a:endParaRPr lang="ru-RU"/>
          </a:p>
        </p:txBody>
      </p:sp>
      <p:cxnSp>
        <p:nvCxnSpPr>
          <p:cNvPr id="4103" name="AutoShape 23"/>
          <p:cNvCxnSpPr>
            <a:cxnSpLocks noChangeShapeType="1"/>
          </p:cNvCxnSpPr>
          <p:nvPr/>
        </p:nvCxnSpPr>
        <p:spPr bwMode="auto">
          <a:xfrm flipH="1">
            <a:off x="2928938" y="3214688"/>
            <a:ext cx="635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04" name="AutoShape 22"/>
          <p:cNvCxnSpPr>
            <a:cxnSpLocks noChangeShapeType="1"/>
          </p:cNvCxnSpPr>
          <p:nvPr/>
        </p:nvCxnSpPr>
        <p:spPr bwMode="auto">
          <a:xfrm>
            <a:off x="5286375" y="3214688"/>
            <a:ext cx="27305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105" name="Oval 7"/>
          <p:cNvSpPr>
            <a:spLocks noChangeArrowheads="1"/>
          </p:cNvSpPr>
          <p:nvPr/>
        </p:nvSpPr>
        <p:spPr bwMode="auto">
          <a:xfrm>
            <a:off x="1571625" y="3071813"/>
            <a:ext cx="1368425" cy="2857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sz="1100">
                <a:latin typeface="Calibri" pitchFamily="34" charset="0"/>
              </a:rPr>
              <a:t>        Учні</a:t>
            </a:r>
            <a:endParaRPr lang="ru-RU"/>
          </a:p>
        </p:txBody>
      </p:sp>
      <p:cxnSp>
        <p:nvCxnSpPr>
          <p:cNvPr id="4106" name="AutoShape 19"/>
          <p:cNvCxnSpPr>
            <a:cxnSpLocks noChangeShapeType="1"/>
          </p:cNvCxnSpPr>
          <p:nvPr/>
        </p:nvCxnSpPr>
        <p:spPr bwMode="auto">
          <a:xfrm rot="16200000" flipH="1">
            <a:off x="7679531" y="2964657"/>
            <a:ext cx="2143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6929438" y="3071813"/>
            <a:ext cx="1624012" cy="714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100">
                <a:latin typeface="Calibri" pitchFamily="34" charset="0"/>
              </a:rPr>
              <a:t>   Громадські           </a:t>
            </a:r>
          </a:p>
          <a:p>
            <a:pPr algn="ctr">
              <a:spcAft>
                <a:spcPts val="1000"/>
              </a:spcAft>
            </a:pPr>
            <a:r>
              <a:rPr lang="uk-UA" sz="1100">
                <a:latin typeface="Calibri" pitchFamily="34" charset="0"/>
              </a:rPr>
              <a:t>   організації</a:t>
            </a:r>
            <a:endParaRPr lang="ru-RU"/>
          </a:p>
        </p:txBody>
      </p:sp>
      <p:sp>
        <p:nvSpPr>
          <p:cNvPr id="4108" name="Oval 9"/>
          <p:cNvSpPr>
            <a:spLocks noChangeArrowheads="1"/>
          </p:cNvSpPr>
          <p:nvPr/>
        </p:nvSpPr>
        <p:spPr bwMode="auto">
          <a:xfrm>
            <a:off x="5572125" y="3071813"/>
            <a:ext cx="1296988" cy="290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sz="1100">
                <a:latin typeface="Calibri" pitchFamily="34" charset="0"/>
              </a:rPr>
              <a:t>   Педагоги</a:t>
            </a:r>
            <a:endParaRPr lang="ru-RU"/>
          </a:p>
        </p:txBody>
      </p:sp>
      <p:cxnSp>
        <p:nvCxnSpPr>
          <p:cNvPr id="4109" name="AutoShape 21"/>
          <p:cNvCxnSpPr>
            <a:cxnSpLocks noChangeShapeType="1"/>
          </p:cNvCxnSpPr>
          <p:nvPr/>
        </p:nvCxnSpPr>
        <p:spPr bwMode="auto">
          <a:xfrm rot="5400000">
            <a:off x="2036763" y="3463925"/>
            <a:ext cx="21431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10" name="AutoShape 18"/>
          <p:cNvCxnSpPr>
            <a:cxnSpLocks noChangeShapeType="1"/>
          </p:cNvCxnSpPr>
          <p:nvPr/>
        </p:nvCxnSpPr>
        <p:spPr bwMode="auto">
          <a:xfrm rot="16200000" flipH="1">
            <a:off x="4184650" y="3530600"/>
            <a:ext cx="214313" cy="111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11" name="AutoShape 21"/>
          <p:cNvCxnSpPr>
            <a:cxnSpLocks noChangeShapeType="1"/>
          </p:cNvCxnSpPr>
          <p:nvPr/>
        </p:nvCxnSpPr>
        <p:spPr bwMode="auto">
          <a:xfrm rot="16200000" flipH="1">
            <a:off x="6077744" y="3505994"/>
            <a:ext cx="2873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12" name="AutoShape 19"/>
          <p:cNvCxnSpPr>
            <a:cxnSpLocks noChangeShapeType="1"/>
          </p:cNvCxnSpPr>
          <p:nvPr/>
        </p:nvCxnSpPr>
        <p:spPr bwMode="auto">
          <a:xfrm rot="16200000" flipH="1">
            <a:off x="7714457" y="3885406"/>
            <a:ext cx="214312" cy="15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113" name="AutoShape 24"/>
          <p:cNvSpPr>
            <a:spLocks noChangeArrowheads="1"/>
          </p:cNvSpPr>
          <p:nvPr/>
        </p:nvSpPr>
        <p:spPr bwMode="auto">
          <a:xfrm>
            <a:off x="857250" y="3571875"/>
            <a:ext cx="1979613" cy="1714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sz="1200">
                <a:latin typeface="Calibri" pitchFamily="34" charset="0"/>
              </a:rPr>
              <a:t>тренінги, лекції, виховні години з використанням ІКТ, екскурсії, акції</a:t>
            </a:r>
            <a:r>
              <a:rPr lang="uk-UA" sz="1200">
                <a:latin typeface="Times New Roman" pitchFamily="18" charset="0"/>
              </a:rPr>
              <a:t>,</a:t>
            </a:r>
            <a:r>
              <a:rPr lang="uk-UA" sz="1200">
                <a:latin typeface="Calibri" pitchFamily="34" charset="0"/>
              </a:rPr>
              <a:t> захист проектів, організація діяльності волонтерських груп за методом « рівний – рівному», агітбригада</a:t>
            </a:r>
            <a:endParaRPr lang="ru-RU"/>
          </a:p>
        </p:txBody>
      </p:sp>
      <p:sp>
        <p:nvSpPr>
          <p:cNvPr id="4114" name="Oval 10"/>
          <p:cNvSpPr>
            <a:spLocks noChangeArrowheads="1"/>
          </p:cNvSpPr>
          <p:nvPr/>
        </p:nvSpPr>
        <p:spPr bwMode="auto">
          <a:xfrm>
            <a:off x="3571875" y="3643313"/>
            <a:ext cx="1368425" cy="2857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sz="1100">
                <a:latin typeface="Calibri" pitchFamily="34" charset="0"/>
              </a:rPr>
              <a:t>       Батьки</a:t>
            </a:r>
            <a:endParaRPr lang="ru-RU"/>
          </a:p>
        </p:txBody>
      </p:sp>
      <p:sp>
        <p:nvSpPr>
          <p:cNvPr id="4115" name="AutoShape 25"/>
          <p:cNvSpPr>
            <a:spLocks noChangeArrowheads="1"/>
          </p:cNvSpPr>
          <p:nvPr/>
        </p:nvSpPr>
        <p:spPr bwMode="auto">
          <a:xfrm>
            <a:off x="5143500" y="3643313"/>
            <a:ext cx="1839913" cy="16430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sz="1200">
                <a:latin typeface="Calibri" pitchFamily="34" charset="0"/>
              </a:rPr>
              <a:t>педагогічні ради, настановчі ради,моніторинг, мережева взаємодія з</a:t>
            </a:r>
            <a:r>
              <a:rPr lang="uk-UA" sz="1100">
                <a:latin typeface="Calibri" pitchFamily="34" charset="0"/>
              </a:rPr>
              <a:t> </a:t>
            </a:r>
            <a:r>
              <a:rPr lang="uk-UA" sz="1200">
                <a:latin typeface="Calibri" pitchFamily="34" charset="0"/>
              </a:rPr>
              <a:t>батьками, майстер – класи, конференції, консиліуми</a:t>
            </a:r>
            <a:endParaRPr lang="ru-RU"/>
          </a:p>
        </p:txBody>
      </p:sp>
      <p:sp>
        <p:nvSpPr>
          <p:cNvPr id="4116" name="AutoShape 13"/>
          <p:cNvSpPr>
            <a:spLocks noChangeArrowheads="1"/>
          </p:cNvSpPr>
          <p:nvPr/>
        </p:nvSpPr>
        <p:spPr bwMode="auto">
          <a:xfrm>
            <a:off x="7072313" y="4000500"/>
            <a:ext cx="1512887" cy="857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sz="1200">
                <a:latin typeface="Calibri" pitchFamily="34" charset="0"/>
              </a:rPr>
              <a:t>лекції, бесіди, дискусії, екскурсії, відеолекторії, тренінги, екскурсії</a:t>
            </a:r>
            <a:endParaRPr lang="ru-RU"/>
          </a:p>
        </p:txBody>
      </p:sp>
      <p:cxnSp>
        <p:nvCxnSpPr>
          <p:cNvPr id="4117" name="AutoShape 16"/>
          <p:cNvCxnSpPr>
            <a:cxnSpLocks noChangeShapeType="1"/>
          </p:cNvCxnSpPr>
          <p:nvPr/>
        </p:nvCxnSpPr>
        <p:spPr bwMode="auto">
          <a:xfrm rot="5400000">
            <a:off x="4102101" y="4060825"/>
            <a:ext cx="285750" cy="22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118" name="AutoShape 12"/>
          <p:cNvSpPr>
            <a:spLocks noChangeArrowheads="1"/>
          </p:cNvSpPr>
          <p:nvPr/>
        </p:nvSpPr>
        <p:spPr bwMode="auto">
          <a:xfrm>
            <a:off x="3286125" y="4214813"/>
            <a:ext cx="1655763" cy="10001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sz="1200">
                <a:latin typeface="Calibri" pitchFamily="34" charset="0"/>
              </a:rPr>
              <a:t>круглі столи, батьківські збори, рада</a:t>
            </a:r>
            <a:r>
              <a:rPr lang="uk-UA" sz="1100">
                <a:latin typeface="Calibri" pitchFamily="34" charset="0"/>
              </a:rPr>
              <a:t> </a:t>
            </a:r>
            <a:r>
              <a:rPr lang="uk-UA" sz="1200">
                <a:latin typeface="Calibri" pitchFamily="34" charset="0"/>
              </a:rPr>
              <a:t>профілактики, лекторії, рейди</a:t>
            </a:r>
            <a:endParaRPr lang="ru-RU"/>
          </a:p>
        </p:txBody>
      </p:sp>
      <p:cxnSp>
        <p:nvCxnSpPr>
          <p:cNvPr id="4119" name="AutoShape 20"/>
          <p:cNvCxnSpPr>
            <a:cxnSpLocks noChangeShapeType="1"/>
          </p:cNvCxnSpPr>
          <p:nvPr/>
        </p:nvCxnSpPr>
        <p:spPr bwMode="auto">
          <a:xfrm rot="16200000" flipV="1">
            <a:off x="2536031" y="5322094"/>
            <a:ext cx="428625" cy="3571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20" name="AutoShape 21"/>
          <p:cNvCxnSpPr>
            <a:cxnSpLocks noChangeShapeType="1"/>
          </p:cNvCxnSpPr>
          <p:nvPr/>
        </p:nvCxnSpPr>
        <p:spPr bwMode="auto">
          <a:xfrm rot="5400000" flipH="1" flipV="1">
            <a:off x="3608388" y="5464175"/>
            <a:ext cx="50006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21" name="AutoShape 21"/>
          <p:cNvCxnSpPr>
            <a:cxnSpLocks noChangeShapeType="1"/>
          </p:cNvCxnSpPr>
          <p:nvPr/>
        </p:nvCxnSpPr>
        <p:spPr bwMode="auto">
          <a:xfrm rot="5400000" flipH="1" flipV="1">
            <a:off x="5643563" y="5502275"/>
            <a:ext cx="43021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22" name="AutoShape 21"/>
          <p:cNvCxnSpPr>
            <a:cxnSpLocks noChangeShapeType="1"/>
          </p:cNvCxnSpPr>
          <p:nvPr/>
        </p:nvCxnSpPr>
        <p:spPr bwMode="auto">
          <a:xfrm rot="5400000" flipH="1" flipV="1">
            <a:off x="6677025" y="5038725"/>
            <a:ext cx="862013" cy="5000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123" name="Rectangle 14"/>
          <p:cNvSpPr>
            <a:spLocks noChangeArrowheads="1"/>
          </p:cNvSpPr>
          <p:nvPr/>
        </p:nvSpPr>
        <p:spPr bwMode="auto">
          <a:xfrm>
            <a:off x="2357438" y="5715000"/>
            <a:ext cx="45974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sz="1200" b="1" i="1">
                <a:latin typeface="Calibri" pitchFamily="34" charset="0"/>
              </a:rPr>
              <a:t>                                         Форми і методи роботи</a:t>
            </a: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4500563" y="6072188"/>
            <a:ext cx="484187" cy="14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25" name="Rectangle 15"/>
          <p:cNvSpPr>
            <a:spLocks noChangeArrowheads="1"/>
          </p:cNvSpPr>
          <p:nvPr/>
        </p:nvSpPr>
        <p:spPr bwMode="auto">
          <a:xfrm>
            <a:off x="2357438" y="6205538"/>
            <a:ext cx="4608512" cy="652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sz="1200" b="1" i="1">
                <a:latin typeface="Calibri" pitchFamily="34" charset="0"/>
              </a:rPr>
              <a:t>Очікуваний результат:</a:t>
            </a:r>
            <a:r>
              <a:rPr lang="uk-UA" sz="1200">
                <a:latin typeface="Calibri" pitchFamily="34" charset="0"/>
              </a:rPr>
              <a:t> розвиток морально – етичних, культурних цінностей в освітньому середовищі з метою пропаганди ЗСШ за період впровадження проекту “ Школа, дружня до дитини ”.  </a:t>
            </a:r>
            <a:endParaRPr lang="ru-RU"/>
          </a:p>
        </p:txBody>
      </p:sp>
      <p:sp>
        <p:nvSpPr>
          <p:cNvPr id="4126" name="Rectangle 5"/>
          <p:cNvSpPr>
            <a:spLocks noChangeArrowheads="1"/>
          </p:cNvSpPr>
          <p:nvPr/>
        </p:nvSpPr>
        <p:spPr bwMode="auto">
          <a:xfrm>
            <a:off x="0" y="333375"/>
            <a:ext cx="9144000" cy="809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sz="1200" b="1">
                <a:latin typeface="Calibri" pitchFamily="34" charset="0"/>
              </a:rPr>
              <a:t>Мета діяльності ЗНЗ як школи, дружньої до дитини:</a:t>
            </a:r>
            <a:r>
              <a:rPr lang="uk-UA" sz="1200">
                <a:latin typeface="Calibri" pitchFamily="34" charset="0"/>
              </a:rPr>
              <a:t> забезпечення умов для формування соціально – позитивної спрямованості особистості та вдосконалення особистих якостей учнів, особливості життєдіяльності та створення умов соціального супроводу школярів, активного залучення дітей до участі в суспільному житті, успішної соціалізації та пропагування здорового способу життя, а також становлення особистості як творця і проектувальника власного життя, гармонізація відносин між учнями і педагогами, школою і сім</a:t>
            </a:r>
            <a:r>
              <a:rPr lang="uk-UA" sz="1200"/>
              <a:t>'</a:t>
            </a:r>
            <a:r>
              <a:rPr lang="uk-UA" sz="1200">
                <a:latin typeface="Calibri" pitchFamily="34" charset="0"/>
              </a:rPr>
              <a:t>єю.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116013" y="2565400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5367" name="Picture 7" descr="DSC_937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1071546"/>
            <a:ext cx="6000792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8" name="Picture 8" descr="DSC_954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143380"/>
            <a:ext cx="3786214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0" name="Picture 10" descr="DSC_947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4071942"/>
            <a:ext cx="3786214" cy="2609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34" y="0"/>
            <a:ext cx="7212424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Флешмоб</a:t>
            </a:r>
            <a:r>
              <a:rPr lang="uk-UA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“Єдина</a:t>
            </a:r>
            <a:r>
              <a:rPr lang="uk-UA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країна”</a:t>
            </a:r>
            <a:endParaRPr lang="uk-UA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У заході прийняли участь понад 1300 учнів школи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13188018_3269460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142984"/>
            <a:ext cx="5357850" cy="24556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F:\фото заходи\23 квітня\13188018_32694608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857628"/>
            <a:ext cx="371477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F:\фото заходи\23 квітня\13188018_32694611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4071942"/>
            <a:ext cx="357190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 rot="20988342" flipH="1">
            <a:off x="5365750" y="3563938"/>
            <a:ext cx="31686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Калина- дерево </a:t>
            </a:r>
            <a:r>
              <a:rPr lang="uk-UA" b="1" i="1" dirty="0" err="1">
                <a:solidFill>
                  <a:schemeClr val="accent6">
                    <a:lumMod val="75000"/>
                  </a:schemeClr>
                </a:solidFill>
              </a:rPr>
              <a:t>є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днання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Флешмоб</a:t>
            </a:r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“Ми</a:t>
            </a:r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 </a:t>
            </a:r>
            <a:r>
              <a:rPr lang="uk-UA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мир”</a:t>
            </a:r>
            <a:endParaRPr lang="uk-UA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</a:rPr>
              <a:t>Виховання патріотичного ставлення учнів до рідного краю</a:t>
            </a: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Фото\Фото\Консиліум - 5 кс. фото\PA31013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929066"/>
            <a:ext cx="371477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 виховуємо не носія знань, а людину, яка може жити в суспільстві і приносити йому користь. </a:t>
            </a: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О.</a:t>
            </a:r>
            <a:r>
              <a:rPr lang="uk-UA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Сухомовський</a:t>
            </a: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002060"/>
                </a:solidFill>
              </a:rPr>
              <a:t> ЗОШ № 28    - це школа, в якій забезпечується єдність фізичного,      духовного, морального розвитку особистості;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002060"/>
                </a:solidFill>
              </a:rPr>
              <a:t>   - це школа педагогічної підтримки і захисту дитини;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002060"/>
                </a:solidFill>
              </a:rPr>
              <a:t>   - це школа, яка допомагає орієнтуватися у системі цінностей,патріотизмі та формувати своє життєве кредо, вчить планувати стратегію власного життя в умовах ринкової економіки</a:t>
            </a: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C:\Documents and Settings\Администратор\Мои документы\фото заходи\вишиванки\100_41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5" y="3929063"/>
            <a:ext cx="3786187" cy="2643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Проведення</a:t>
            </a:r>
            <a:r>
              <a:rPr lang="uk-UA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36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“МАРШРУТів</a:t>
            </a:r>
            <a:r>
              <a:rPr lang="uk-UA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uk-UA" sz="36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Безпеки”</a:t>
            </a:r>
            <a:r>
              <a:rPr lang="uk-UA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51" name="Picture 7" descr="C:\Users\user\Desktop\Рисунок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714356"/>
            <a:ext cx="3857652" cy="3079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2" name="Picture 8" descr="C:\Users\user\Desktop\Рисунок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714356"/>
            <a:ext cx="4429156" cy="3040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3" name="Picture 9" descr="C:\Users\user\Desktop\Рисунок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5" y="4000504"/>
            <a:ext cx="4000528" cy="2449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4" name="Picture 10" descr="C:\Users\user\Desktop\Рисунок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9124" y="4000504"/>
            <a:ext cx="4429156" cy="254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28\IMG_249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00174"/>
            <a:ext cx="3714776" cy="2400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F:\28\IMG_253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4071942"/>
            <a:ext cx="3476625" cy="26078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F:\28\IMG_257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1428736"/>
            <a:ext cx="3643338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F:\28\IMG_258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4214818"/>
            <a:ext cx="3530048" cy="2505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928662" y="0"/>
            <a:ext cx="794448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Тренінгові заняття “ Ми за здоровий спосіб </a:t>
            </a:r>
            <a:r>
              <a:rPr lang="uk-UA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життя”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pedsovet.su/_ld/328/80862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857250"/>
            <a:ext cx="9144000" cy="1078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D:\Фото\ДЕРКАЧ.Н.В волонтери\P42613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3714750"/>
            <a:ext cx="3714750" cy="2786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1" name="Picture 3" descr="D:\Фото\ДЕРКАЧ.Н.В волонтери\P42613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" y="714375"/>
            <a:ext cx="3714750" cy="2643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2" name="Picture 4" descr="D:\Фото\ДЕРКАЧ.Н.В волонтери\P42613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5" y="642938"/>
            <a:ext cx="3714750" cy="2786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D:\Фото\ДЕРКАЧ.Н.В волонтери\Изображение 022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5" y="3786188"/>
            <a:ext cx="3857625" cy="2686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1006</TotalTime>
  <Words>773</Words>
  <Application>Microsoft Office PowerPoint</Application>
  <PresentationFormat>Экран (4:3)</PresentationFormat>
  <Paragraphs>82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Sony2</cp:lastModifiedBy>
  <cp:revision>81</cp:revision>
  <dcterms:created xsi:type="dcterms:W3CDTF">2014-05-22T19:36:52Z</dcterms:created>
  <dcterms:modified xsi:type="dcterms:W3CDTF">2014-09-02T12:08:51Z</dcterms:modified>
</cp:coreProperties>
</file>