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40"/>
  </p:notesMasterIdLst>
  <p:sldIdLst>
    <p:sldId id="256" r:id="rId5"/>
    <p:sldId id="264" r:id="rId6"/>
    <p:sldId id="268" r:id="rId7"/>
    <p:sldId id="257" r:id="rId8"/>
    <p:sldId id="267" r:id="rId9"/>
    <p:sldId id="270" r:id="rId10"/>
    <p:sldId id="271" r:id="rId11"/>
    <p:sldId id="276" r:id="rId12"/>
    <p:sldId id="277" r:id="rId13"/>
    <p:sldId id="278" r:id="rId14"/>
    <p:sldId id="282" r:id="rId15"/>
    <p:sldId id="283" r:id="rId16"/>
    <p:sldId id="280" r:id="rId17"/>
    <p:sldId id="258" r:id="rId18"/>
    <p:sldId id="259" r:id="rId19"/>
    <p:sldId id="281" r:id="rId20"/>
    <p:sldId id="260" r:id="rId21"/>
    <p:sldId id="262" r:id="rId22"/>
    <p:sldId id="266" r:id="rId23"/>
    <p:sldId id="265" r:id="rId24"/>
    <p:sldId id="284" r:id="rId25"/>
    <p:sldId id="263" r:id="rId26"/>
    <p:sldId id="288" r:id="rId27"/>
    <p:sldId id="286" r:id="rId28"/>
    <p:sldId id="287" r:id="rId29"/>
    <p:sldId id="289" r:id="rId30"/>
    <p:sldId id="290" r:id="rId31"/>
    <p:sldId id="294" r:id="rId32"/>
    <p:sldId id="291" r:id="rId33"/>
    <p:sldId id="292" r:id="rId34"/>
    <p:sldId id="295" r:id="rId35"/>
    <p:sldId id="279" r:id="rId36"/>
    <p:sldId id="297" r:id="rId37"/>
    <p:sldId id="298" r:id="rId38"/>
    <p:sldId id="299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B0F"/>
    <a:srgbClr val="C70735"/>
    <a:srgbClr val="AC06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06B3D1-BCE5-42D4-BFBC-89101646F1FD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3DE3B-5090-4E63-A1C9-29ABA755F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E489AA-8235-42AA-99D2-369E9B98571B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64D9F6-3818-4B85-BA35-0FBB22FB96F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65B922-0D88-41FC-B0F2-BEC6AC1098D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533D0B-9419-4213-B7A8-70DD4127D8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654F0B-2D60-4B93-8FBF-B35CC0D4833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44BB12-72D9-4CF0-A011-BFACABD369A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20AA27-8A6D-4E01-942A-7947CAFCE2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BC9C41-5C6A-4D9C-B912-01DCFACF34A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137779-E608-482B-A6FA-A989BBE445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7F4BE8-0EE4-48B9-8E40-E67DF5B7177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D2DAB8-FC47-4C34-8DD1-8F66363E6A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22CCC6-B763-44FA-8EC2-6F1AFF480FA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F379F3-7CAA-4C44-92BF-3B05360A705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DD829A-EA0B-4955-A790-A558178AFAC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110342-967B-4849-A8C3-445929D53F5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5207EA-7D45-44A1-A403-477E111B44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CC4B89-30CD-498B-B2B4-541C347787C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28336E-4FFB-47A6-8B3F-59002F0D7C3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E35A56-47B1-4A43-9013-397C2989AAF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B1CF63-2ECF-49F9-8E8C-B5CBF078A47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C9A822-78B8-4007-8E10-3E3707364BF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FBC1D0-295B-481A-B5AD-96EBAC1E0E1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D1DCF3-0B2B-4CBB-A562-9BF1940CBD0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407E2A-53B1-41A0-AEDE-869F658A4CA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ADB059-F6D8-4F76-8114-BDB9C1B2D93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2A15BC-E08F-4B77-963D-8ECCF0FDA1F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2A73A5-90F7-4E4D-ACAC-3B0D798401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0F9409-0CB7-45EC-9A6E-78BE84BF797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4F6E42-455C-488D-8BE1-3A63EE6EC2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36C608-97F1-481D-931D-C554E32FF1D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F1E5AF-A656-4F91-A1A9-19775381C1B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ACF373-94E2-4B9D-AA16-CEC544FBC9F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04524C-14D8-4699-AF34-6390D8211F4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21658C-751A-484A-B0F2-BDCA44955D5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3243D5-3AA3-412D-90EF-357A78CB58E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EFF2F8-1138-4A5D-8B56-B32417FFA2F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5A11FC-E7C7-4B02-AE05-B477F280619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6B68EF-0B60-4BE2-9E93-34C7FC9319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8622BC-69EB-4A0E-A6DB-B4E9004D52B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B87273-8F17-402B-A0B4-C1C23AD4703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4D7682-31AC-46A1-B511-BACC31CE05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361BC4-1DDE-4775-9A1B-A38C8CA45A0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8E188C-5941-4093-BD23-37AAEAE5EE8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A3F6FC-3547-494C-9557-E24A1EB43E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7B4E37-D4AF-4C1B-A825-E7ADDCBDF94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6E21A60-A7B0-4BAF-9433-5EFF7EB1075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FE45497-58E0-4876-BC38-6B9A17C403C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5A26DD0-444A-4CED-8AC8-2E14FB49CB3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57C3015-5205-4BCE-B998-06D2A12D70D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4"/>
          <p:cNvSpPr>
            <a:spLocks noChangeArrowheads="1" noChangeShapeType="1" noTextEdit="1"/>
          </p:cNvSpPr>
          <p:nvPr/>
        </p:nvSpPr>
        <p:spPr bwMode="auto">
          <a:xfrm>
            <a:off x="2057400" y="1143000"/>
            <a:ext cx="59436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963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FFCC00">
                      <a:alpha val="79999"/>
                    </a:srgbClr>
                  </a:outerShdw>
                </a:effectLst>
                <a:latin typeface="Monotype Corsiva"/>
              </a:rPr>
              <a:t>Модель превентивної </a:t>
            </a:r>
          </a:p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FFCC00">
                      <a:alpha val="79999"/>
                    </a:srgbClr>
                  </a:outerShdw>
                </a:effectLst>
                <a:latin typeface="Monotype Corsiva"/>
              </a:rPr>
              <a:t>освіти у </a:t>
            </a:r>
          </a:p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FFCC00">
                      <a:alpha val="79999"/>
                    </a:srgbClr>
                  </a:outerShdw>
                </a:effectLst>
                <a:latin typeface="Monotype Corsiva"/>
              </a:rPr>
              <a:t>школі , дружній  до дитини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6863" y="476250"/>
            <a:ext cx="8504237" cy="604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uk-UA" sz="2800" b="1" smtClean="0">
                <a:solidFill>
                  <a:srgbClr val="FF0000"/>
                </a:solidFill>
                <a:latin typeface="Times New Roman" pitchFamily="18" charset="0"/>
              </a:rPr>
              <a:t>Створення здоров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’</a:t>
            </a:r>
            <a:r>
              <a:rPr lang="uk-UA" sz="2800" b="1" smtClean="0">
                <a:solidFill>
                  <a:srgbClr val="FF0000"/>
                </a:solidFill>
                <a:latin typeface="Times New Roman" pitchFamily="18" charset="0"/>
              </a:rPr>
              <a:t>язбережувального навчально-виховного середовища в системі роботи початкової школи (уроки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uk-UA" sz="2800" b="1" smtClean="0">
                <a:solidFill>
                  <a:srgbClr val="FF0000"/>
                </a:solidFill>
                <a:latin typeface="Times New Roman" pitchFamily="18" charset="0"/>
              </a:rPr>
              <a:t>Основ здоров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’</a:t>
            </a:r>
            <a:r>
              <a:rPr lang="uk-UA" sz="2800" b="1" smtClean="0">
                <a:solidFill>
                  <a:srgbClr val="FF0000"/>
                </a:solidFill>
                <a:latin typeface="Times New Roman" pitchFamily="18" charset="0"/>
              </a:rPr>
              <a:t>я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r>
              <a:rPr lang="uk-UA" sz="2800" b="1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ru-RU" sz="28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0419" name="Picture 2" descr="C:\Users\муля\Desktop\SAM_7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1628775"/>
            <a:ext cx="3954462" cy="2965450"/>
          </a:xfrm>
        </p:spPr>
      </p:pic>
      <p:pic>
        <p:nvPicPr>
          <p:cNvPr id="60420" name="Picture 2" descr="C:\Users\муля\Desktop\ШКОЛА 0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1916113"/>
            <a:ext cx="32400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</a:rPr>
              <a:t>Проведення уроків доброти</a:t>
            </a:r>
            <a:endParaRPr lang="ru-RU" sz="32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1443" name="Picture 2" descr="C:\Users\муля\Desktop\IMG_24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1628775"/>
            <a:ext cx="3017837" cy="4525963"/>
          </a:xfrm>
        </p:spPr>
      </p:pic>
      <p:pic>
        <p:nvPicPr>
          <p:cNvPr id="61444" name="Picture 3" descr="C:\Users\муля\Desktop\SAM_70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0063" y="1989138"/>
            <a:ext cx="36576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8302625" cy="9271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Уроки фізичної культури</a:t>
            </a:r>
            <a:r>
              <a:rPr lang="ru-RU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32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2467" name="Picture 2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00563" y="2924175"/>
            <a:ext cx="3671887" cy="2617788"/>
          </a:xfrm>
        </p:spPr>
      </p:pic>
      <p:pic>
        <p:nvPicPr>
          <p:cNvPr id="62468" name="Picture 5" descr="PC2970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125538"/>
            <a:ext cx="38877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4"/>
          <p:cNvSpPr>
            <a:spLocks noChangeArrowheads="1" noChangeShapeType="1" noTextEdit="1"/>
          </p:cNvSpPr>
          <p:nvPr/>
        </p:nvSpPr>
        <p:spPr bwMode="auto">
          <a:xfrm>
            <a:off x="2057400" y="1143000"/>
            <a:ext cx="59436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963"/>
              </a:avLst>
            </a:prstTxWarp>
          </a:bodyPr>
          <a:lstStyle/>
          <a:p>
            <a:pPr algn="ctr"/>
            <a:endParaRPr lang="ru-RU" sz="2800" b="1" i="1" kern="1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FFCC00">
                    <a:alpha val="79999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63491" name="Заголовок 2"/>
          <p:cNvSpPr>
            <a:spLocks noGrp="1"/>
          </p:cNvSpPr>
          <p:nvPr>
            <p:ph type="title"/>
          </p:nvPr>
        </p:nvSpPr>
        <p:spPr>
          <a:xfrm>
            <a:off x="684213" y="260350"/>
            <a:ext cx="8229600" cy="1598613"/>
          </a:xfrm>
        </p:spPr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Ранкова гімнастика в початкових класах</a:t>
            </a:r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63492" name="Объект 5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76375" y="1412875"/>
            <a:ext cx="5937250" cy="4384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4"/>
          <p:cNvSpPr>
            <a:spLocks noChangeArrowheads="1" noChangeShapeType="1" noTextEdit="1"/>
          </p:cNvSpPr>
          <p:nvPr/>
        </p:nvSpPr>
        <p:spPr bwMode="auto">
          <a:xfrm>
            <a:off x="2057400" y="1143000"/>
            <a:ext cx="59436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963"/>
              </a:avLst>
            </a:prstTxWarp>
          </a:bodyPr>
          <a:lstStyle/>
          <a:p>
            <a:pPr algn="ctr"/>
            <a:endParaRPr lang="ru-RU" sz="2800" b="1" i="1" kern="1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FFCC00">
                    <a:alpha val="79999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755650" y="620713"/>
            <a:ext cx="7704138" cy="1136650"/>
          </a:xfrm>
        </p:spPr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Динамічні паузи</a:t>
            </a: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smtClean="0"/>
              <a:t> 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64516" name="Picture 4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27088" y="1335088"/>
            <a:ext cx="2743200" cy="3533775"/>
          </a:xfrm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4300" y="1989138"/>
            <a:ext cx="4537075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</a:rPr>
              <a:t>Комплекс вправ  для очей</a:t>
            </a:r>
            <a:endParaRPr lang="ru-RU" sz="3200" b="1" smtClean="0">
              <a:solidFill>
                <a:srgbClr val="FF0000"/>
              </a:solidFill>
            </a:endParaRPr>
          </a:p>
        </p:txBody>
      </p:sp>
      <p:pic>
        <p:nvPicPr>
          <p:cNvPr id="65539" name="Рисунок 2" descr="G:\DCIM\100CANON\IMG_01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412875"/>
            <a:ext cx="3817937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Рисунок 3" descr="G:\DCIM\100CANON\IMG_02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2708275"/>
            <a:ext cx="388937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</a:rPr>
              <a:t>Рухливі ігри під час перерви</a:t>
            </a:r>
            <a:endParaRPr lang="ru-RU" sz="3200" smtClean="0"/>
          </a:p>
        </p:txBody>
      </p:sp>
      <p:pic>
        <p:nvPicPr>
          <p:cNvPr id="66563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352550"/>
            <a:ext cx="360045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12" descr="DSCN038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2565400"/>
            <a:ext cx="3641725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8004175" cy="19478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 інтерактивних технологій на уроках “Основ  здоров’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я” </a:t>
            </a:r>
            <a:r>
              <a:rPr lang="ru-RU" sz="32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32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7587" name="Рисунок 2" descr="G:\DCIM\100CANON\IMG_01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717675"/>
            <a:ext cx="316865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Рисунок 3" descr="G:\DCIM\100CANON\IMG_01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2852738"/>
            <a:ext cx="356076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611188" y="-315913"/>
            <a:ext cx="8075612" cy="302418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Впровадження курсу                     “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 здоров</a:t>
            </a: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ого способу життя та профілактика ВІЛ/СНІДу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32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320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8611" name="Рисунок 2" descr="G:\DCIM\100CANON\IMG_01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063" y="1846263"/>
            <a:ext cx="41052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2997200"/>
            <a:ext cx="3741737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5150" y="549275"/>
            <a:ext cx="7058025" cy="49545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Я не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боюся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ще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і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ще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раз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повторити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турбота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про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здоров’я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це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найважлива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справа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вчителя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Від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життєрадісності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бадьорості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    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дітей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залежить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їхнє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духовне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життя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світосприймання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   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розумовий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розвиток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міцність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знань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віра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у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свої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сили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                      В. О.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Сухомлинський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Інтерактивна гра “Маршрут Безпеки”</a:t>
            </a:r>
            <a:r>
              <a:rPr lang="ru-RU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32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9635" name="Рисунок 2" descr="C:\Users\муля\Desktop\фото превентивна освіта\фото  БЗШ № 21\SDC102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09875" y="1079500"/>
            <a:ext cx="352425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390525" y="971550"/>
            <a:ext cx="8362950" cy="6524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Інтерактивний профілактичний проект       </a:t>
            </a: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FAIR PLAY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Чесна гра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” </a:t>
            </a: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/>
            </a:r>
            <a:br>
              <a:rPr lang="ru-RU" sz="32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endParaRPr lang="ru-RU" sz="3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5363" y="1624013"/>
            <a:ext cx="46132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36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 толерантного ставлення до ВІЛ-позитивних дітей</a:t>
            </a:r>
            <a:r>
              <a:rPr lang="ru-RU" sz="32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320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1683" name="Рисунок 2" descr="I:\DCIM\100CANON\IMG_01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628775"/>
            <a:ext cx="41052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Рисунок 3" descr="I:\DCIM\100CANON\IMG_01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2924175"/>
            <a:ext cx="35448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36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Зайнятість учнів у спортивних секціях</a:t>
            </a:r>
            <a:r>
              <a:rPr lang="ru-RU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32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412875"/>
            <a:ext cx="295275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2133600"/>
            <a:ext cx="2735262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3575050"/>
            <a:ext cx="273685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362950" cy="227647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Акції</a:t>
            </a:r>
            <a:r>
              <a:rPr lang="ru-RU" sz="320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“Ми за здоровий спосіб життя”,           “Міняю пачку на жувачку”</a:t>
            </a:r>
            <a:r>
              <a:rPr lang="ru-RU" sz="3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2775" y="1631950"/>
            <a:ext cx="3519488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2563813"/>
            <a:ext cx="3922712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</a:rPr>
              <a:t>Проект  “Королівська постава”</a:t>
            </a:r>
            <a:endParaRPr lang="ru-RU" sz="3200" smtClean="0"/>
          </a:p>
        </p:txBody>
      </p:sp>
      <p:pic>
        <p:nvPicPr>
          <p:cNvPr id="74755" name="Рисунок 2" descr="C:\Users\муля\Desktop\img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341438"/>
            <a:ext cx="295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Рисунок 3" descr="C:\Users\муля\Desktop\skolioz-lfk-300x2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2708275"/>
            <a:ext cx="3582988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7848600" cy="136842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плакатів та малюнків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“Бути здоровим –престижно”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200" b="1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9" name="Рисунок 2" descr="IMG_216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7350" y="1773238"/>
            <a:ext cx="38735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Рисунок 3" descr="IMG_21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2781300"/>
            <a:ext cx="380365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18487" cy="1012825"/>
          </a:xfrm>
        </p:spPr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</a:rPr>
              <a:t>Заняття з учнями групи ризику         “Обери життя сам”</a:t>
            </a:r>
            <a:endParaRPr lang="ru-RU" sz="3200" smtClean="0"/>
          </a:p>
        </p:txBody>
      </p:sp>
      <p:pic>
        <p:nvPicPr>
          <p:cNvPr id="76803" name="Рисунок 2" descr="C:\Users\муля\Desktop\IMG_01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628775"/>
            <a:ext cx="39592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2133600"/>
            <a:ext cx="3024188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208963" cy="18716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Тренінгові заняття з учителями                         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Сучасний підхід до викладання основ здоров’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початкових класах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endParaRPr lang="ru-RU" sz="32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7827" name="Рисунок 2" descr="C:\Users\муля\Desktop\IMG_03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2133600"/>
            <a:ext cx="32718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Рисунок 3" descr="C:\Users\муля\Desktop\IMG_03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2770188"/>
            <a:ext cx="36242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147050" cy="172878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Батьківські збори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</a:t>
            </a: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“Роль  батьків                                                                    у превентивному вихованні дітей”</a:t>
            </a:r>
            <a:r>
              <a:rPr lang="ru-RU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32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8851" name="Picture 6" descr="C:\Users\муля\Desktop\Новая папка\DSCN07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844675"/>
            <a:ext cx="3635375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3" descr="C:\Users\муля\Desktop\Новая папка\DSCN0741 - копия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3009900"/>
            <a:ext cx="3779838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685800"/>
            <a:ext cx="84042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Заголовок 2"/>
          <p:cNvSpPr>
            <a:spLocks noGrp="1"/>
          </p:cNvSpPr>
          <p:nvPr>
            <p:ph type="title"/>
          </p:nvPr>
        </p:nvSpPr>
        <p:spPr>
          <a:xfrm>
            <a:off x="539750" y="114300"/>
            <a:ext cx="8229600" cy="1143000"/>
          </a:xfrm>
        </p:spPr>
        <p:txBody>
          <a:bodyPr/>
          <a:lstStyle/>
          <a:p>
            <a:r>
              <a:rPr lang="uk-UA" alt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Моніторинг стану здоров’я учнів </a:t>
            </a:r>
            <a:endParaRPr lang="ru-RU" sz="3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82650"/>
          </a:xfrm>
        </p:spPr>
        <p:txBody>
          <a:bodyPr/>
          <a:lstStyle/>
          <a:p>
            <a:r>
              <a:rPr lang="uk-UA" sz="3600" b="1" smtClean="0">
                <a:solidFill>
                  <a:srgbClr val="FF0000"/>
                </a:solidFill>
                <a:latin typeface="Times New Roman" pitchFamily="18" charset="0"/>
              </a:rPr>
              <a:t>Зустрічі з працівниками ДАІ</a:t>
            </a:r>
            <a:endParaRPr lang="ru-RU" sz="36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9875" name="Picture 2" descr="C:\Users\муля\Desktop\Фото14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341438"/>
            <a:ext cx="316865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 descr="DSCN15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2565400"/>
            <a:ext cx="36718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</a:rPr>
              <a:t>Огляд учнів школи лікарями</a:t>
            </a:r>
            <a:endParaRPr lang="ru-RU" sz="32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0899" name="Picture 2" descr="C:\Users\муля\Desktop\IMG_02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1341438"/>
            <a:ext cx="240030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3" descr="C:\Users\муля\Desktop\IMG_02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1125538"/>
            <a:ext cx="2316163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4" descr="C:\Users\муля\Desktop\IMG_02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284538"/>
            <a:ext cx="2746375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6" descr="C:\Users\муля\Desktop\IMG_02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2138" y="3644900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</a:rPr>
              <a:t>Кисневі коктейлі </a:t>
            </a:r>
            <a:endParaRPr lang="ru-RU" sz="3200" smtClean="0"/>
          </a:p>
        </p:txBody>
      </p:sp>
      <p:pic>
        <p:nvPicPr>
          <p:cNvPr id="81923" name="Picture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4213" y="1125538"/>
            <a:ext cx="3600450" cy="4535487"/>
          </a:xfrm>
        </p:spPr>
      </p:pic>
      <p:pic>
        <p:nvPicPr>
          <p:cNvPr id="81924" name="Picture 4" descr="SDC100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060575"/>
            <a:ext cx="374491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</a:rPr>
              <a:t>Результати роботи:</a:t>
            </a:r>
            <a:endParaRPr lang="ru-RU" sz="32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263" y="1219200"/>
            <a:ext cx="8266112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Обмін досвідом із колегами області</a:t>
            </a:r>
            <a:endParaRPr lang="ru-RU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1" name="Picture 2" descr="F:\Для виступу в Києві\Іщук В.В. заступник Білоцерківської ЗОШ №21 (базовий навчальний заклад) обмінюється досвідом впровадження моделі превентивної освіти у навчальному закладі з вчителями основ здоровя\P91195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628775"/>
            <a:ext cx="403225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3" descr="F:\Для виступу в Києві\Іщук В.В. заступник Білоцерківської ЗОШ №21 (базовий навчальний заклад) обмінюється досвідом впровадження моделі превентивної освіти у навчальному закладі з вчителями основ здоровя\P91195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2636838"/>
            <a:ext cx="360045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457200" y="1484313"/>
            <a:ext cx="8229600" cy="2881312"/>
          </a:xfrm>
        </p:spPr>
        <p:txBody>
          <a:bodyPr/>
          <a:lstStyle/>
          <a:p>
            <a:r>
              <a:rPr lang="uk-UA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Дякуємо за увагу !</a:t>
            </a:r>
            <a:endParaRPr lang="ru-RU" sz="5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4"/>
          <p:cNvSpPr>
            <a:spLocks noChangeArrowheads="1" noChangeShapeType="1" noTextEdit="1"/>
          </p:cNvSpPr>
          <p:nvPr/>
        </p:nvSpPr>
        <p:spPr bwMode="auto">
          <a:xfrm>
            <a:off x="2057400" y="1143000"/>
            <a:ext cx="59436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963"/>
              </a:avLst>
            </a:prstTxWarp>
          </a:bodyPr>
          <a:lstStyle/>
          <a:p>
            <a:pPr algn="ctr"/>
            <a:endParaRPr lang="ru-RU" sz="2800" b="1" i="1" kern="1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FFCC00">
                    <a:alpha val="79999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54275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08962" cy="12954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ічна рада</a:t>
            </a:r>
            <a:br>
              <a:rPr lang="uk-UA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”Створення умов щодо впровадження превентивної освіти в школі”</a:t>
            </a:r>
            <a:endParaRPr lang="ru-RU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Объект 4" descr="E:\Валентина Володимирівна 2\фото бран\100_2300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390775" y="1773238"/>
            <a:ext cx="5578475" cy="4240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2"/>
          <p:cNvGraphicFramePr>
            <a:graphicFrameLocks noChangeAspect="1"/>
          </p:cNvGraphicFramePr>
          <p:nvPr/>
        </p:nvGraphicFramePr>
        <p:xfrm>
          <a:off x="2987675" y="404813"/>
          <a:ext cx="4402138" cy="6170612"/>
        </p:xfrm>
        <a:graphic>
          <a:graphicData uri="http://schemas.openxmlformats.org/presentationml/2006/ole">
            <p:oleObj spid="_x0000_s1026" name="Документ" r:id="rId3" imgW="7567809" imgH="1060980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035050"/>
            <a:ext cx="83788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 txBox="1">
            <a:spLocks noChangeArrowheads="1"/>
          </p:cNvSpPr>
          <p:nvPr/>
        </p:nvSpPr>
        <p:spPr bwMode="auto">
          <a:xfrm>
            <a:off x="533400" y="0"/>
            <a:ext cx="83788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uk-UA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Напрями діяльності школи, </a:t>
            </a:r>
          </a:p>
          <a:p>
            <a:pPr algn="ctr">
              <a:spcBef>
                <a:spcPct val="20000"/>
              </a:spcBef>
            </a:pPr>
            <a:r>
              <a:rPr lang="uk-UA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дружньої  до дитини</a:t>
            </a:r>
            <a:endParaRPr lang="ru-RU" alt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1157288"/>
          </a:xfrm>
        </p:spPr>
        <p:txBody>
          <a:bodyPr/>
          <a:lstStyle/>
          <a:p>
            <a:r>
              <a:rPr lang="uk-UA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 і завдання навчального закладу як школи, дружньої до дитини: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218487" cy="50006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здоров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язберігаючого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середовища в навчальному закладі та інтеграція зусиль школи-родини, сім’ї та позашкільних закладів у формуванні національно-свідомої, духовно багатої, здорової, творчої особистості.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позитивної мотивації на здоровий спосіб життя, збереження та зміцнення здоров’я учнівської молоді та педагогічного колективу.</a:t>
            </a:r>
          </a:p>
          <a:p>
            <a:pPr>
              <a:defRPr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у школярів стійких переконань щодо пріоритету здоров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як основної умови реалізації фізичного, психічного, соціального та духовного потенціалу людини з урахуванням її індивідуальних особливостей.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системи роботи з профілактики та запобіганню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тютюнопаління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наркоманії, алкоголізму, травматизму. Навчати дітей правилам та нормам безпечної поведінки виживання в  умовах цивілізованого суспільства та навколишнього середовища.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умов для проведення школярами змістовної, корисної, екологічної, фізкультурно-оздоровчої та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корекційно-розвиваючої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системи профілактично-оздоровчої роботи в школі.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учнів із основними принципами та закономірностями життєдіяльності людини в природному та соціальному середовищах, спрямованої на збереження життя і зміцнення здоров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в учнів сталої мотиваційної установки на здоровий спосіб життя як провідної умови  збереження та зміцнення здоров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навичок здорового способу життя.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 зусиль педагогів, медичних працівників, учителів фізичного виховання, батьків для реалізації права дітей і підлітків на збереження та зміцнення фізичного та психічного здоров’я.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школи як осередку розвитку громади та формування толерантного ставлення до ВІЛ-позитивних дітей.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 cstate="email"/>
          <a:srcRect l="11378" t="19263" r="14107" b="9125"/>
          <a:stretch>
            <a:fillRect/>
          </a:stretch>
        </p:blipFill>
        <p:spPr bwMode="auto">
          <a:xfrm>
            <a:off x="355600" y="838200"/>
            <a:ext cx="8443913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 txBox="1">
            <a:spLocks noChangeArrowheads="1"/>
          </p:cNvSpPr>
          <p:nvPr/>
        </p:nvSpPr>
        <p:spPr bwMode="auto">
          <a:xfrm>
            <a:off x="334963" y="0"/>
            <a:ext cx="8378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uk-UA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формування превентивної освіти</a:t>
            </a:r>
            <a:endParaRPr lang="ru-RU" alt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8578850" cy="1223963"/>
          </a:xfrm>
        </p:spPr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 і методи роботи у школі-родині, дружньої до дитини, з превентивної освіти</a:t>
            </a: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57" name="Group 17"/>
          <p:cNvGraphicFramePr>
            <a:graphicFrameLocks noGrp="1"/>
          </p:cNvGraphicFramePr>
          <p:nvPr>
            <p:ph idx="1"/>
          </p:nvPr>
        </p:nvGraphicFramePr>
        <p:xfrm>
          <a:off x="1547813" y="1773238"/>
          <a:ext cx="6099175" cy="3619500"/>
        </p:xfrm>
        <a:graphic>
          <a:graphicData uri="http://schemas.openxmlformats.org/drawingml/2006/table">
            <a:tbl>
              <a:tblPr/>
              <a:tblGrid>
                <a:gridCol w="2203450"/>
                <a:gridCol w="2117725"/>
                <a:gridCol w="177800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Вчителі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Учні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Батьки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905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905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30238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курси підвищення кваліфікації;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905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30238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семінари;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905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30238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педради;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905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30238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педконсіліуми;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905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30238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наради при директорі;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905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30238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профспілкові збори;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905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30238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індивідуальні, групові консультації;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905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30238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тренінги;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905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30238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зустрічі;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905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30238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методичні об'єднання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76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476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години спілкування;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476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індивідуальні, групові консультації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476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тренінги;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476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диспути;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476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круглі столи;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476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клубні форми роботи;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476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ігри, конкурси;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476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брейн-ринги;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476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бесіди;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476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вечори запитань і відповідей;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4765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зустрічі.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індивідуальні, групові консультації;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тренінги;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вечір запитань і відповідей;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бесіди;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зустрічі;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прес конференції;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виховні заходи, присвячені Дню сім’ї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478</Words>
  <Application>Microsoft Office PowerPoint</Application>
  <PresentationFormat>Экран (4:3)</PresentationFormat>
  <Paragraphs>93</Paragraphs>
  <Slides>35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Arial</vt:lpstr>
      <vt:lpstr>Calibri</vt:lpstr>
      <vt:lpstr>Monotype Corsiva</vt:lpstr>
      <vt:lpstr>Times New Roman</vt:lpstr>
      <vt:lpstr>Symbol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Документ</vt:lpstr>
      <vt:lpstr>Слайд 1</vt:lpstr>
      <vt:lpstr>Слайд 2</vt:lpstr>
      <vt:lpstr>Моніторинг стану здоров’я учнів </vt:lpstr>
      <vt:lpstr>Педагогічна рада  ”Створення умов щодо впровадження превентивної освіти в школі”</vt:lpstr>
      <vt:lpstr>Слайд 5</vt:lpstr>
      <vt:lpstr>Слайд 6</vt:lpstr>
      <vt:lpstr>Мета і завдання навчального закладу як школи, дружньої до дитини: </vt:lpstr>
      <vt:lpstr>Слайд 8</vt:lpstr>
      <vt:lpstr>Форми і методи роботи у школі-родині, дружньої до дитини, з превентивної освіти </vt:lpstr>
      <vt:lpstr>Слайд 10</vt:lpstr>
      <vt:lpstr>Створення здоров’язбережувального навчально-виховного середовища в системі роботи початкової школи (уроки “Основ здоров’я”)</vt:lpstr>
      <vt:lpstr>Проведення уроків доброти</vt:lpstr>
      <vt:lpstr>Уроки фізичної культури </vt:lpstr>
      <vt:lpstr>Ранкова гімнастика в початкових класах </vt:lpstr>
      <vt:lpstr>Динамічні паузи   </vt:lpstr>
      <vt:lpstr>Комплекс вправ  для очей</vt:lpstr>
      <vt:lpstr>Рухливі ігри під час перерви</vt:lpstr>
      <vt:lpstr>Використання інтерактивних технологій на уроках “Основ  здоров’я”   </vt:lpstr>
      <vt:lpstr>Впровадження курсу                     “Формування здорового способу життя та профілактика ВІЛ/СНІДу” </vt:lpstr>
      <vt:lpstr>Інтерактивна гра “Маршрут Безпеки” </vt:lpstr>
      <vt:lpstr>Інтерактивний профілактичний проект       “FAIR PLAY- Чесна гра”  </vt:lpstr>
      <vt:lpstr>  Формування толерантного ставлення до ВІЛ-позитивних дітей </vt:lpstr>
      <vt:lpstr>  Зайнятість учнів у спортивних секціях </vt:lpstr>
      <vt:lpstr>Акції  “Ми за здоровий спосіб життя”,           “Міняю пачку на жувачку” </vt:lpstr>
      <vt:lpstr>Проект  “Королівська постава”</vt:lpstr>
      <vt:lpstr>Конкурс плакатів та малюнків  “Бути здоровим –престижно” </vt:lpstr>
      <vt:lpstr>Заняття з учнями групи ризику         “Обери життя сам”</vt:lpstr>
      <vt:lpstr>Тренінгові заняття з учителями                         ”Сучасний підхід до викладання основ здоров’я у початкових класах”</vt:lpstr>
      <vt:lpstr>Батьківські збори                                                          “Роль  батьків                                                                    у превентивному вихованні дітей” </vt:lpstr>
      <vt:lpstr>Зустрічі з працівниками ДАІ</vt:lpstr>
      <vt:lpstr>Огляд учнів школи лікарями</vt:lpstr>
      <vt:lpstr>Кисневі коктейлі </vt:lpstr>
      <vt:lpstr>Результати роботи:</vt:lpstr>
      <vt:lpstr>Обмін досвідом із колегами області</vt:lpstr>
      <vt:lpstr>Дякуємо за увагу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муля</dc:creator>
  <cp:lastModifiedBy>Sony</cp:lastModifiedBy>
  <cp:revision>75</cp:revision>
  <dcterms:created xsi:type="dcterms:W3CDTF">2014-09-14T16:33:34Z</dcterms:created>
  <dcterms:modified xsi:type="dcterms:W3CDTF">2014-09-22T08:31:48Z</dcterms:modified>
</cp:coreProperties>
</file>