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90" r:id="rId3"/>
    <p:sldId id="289" r:id="rId4"/>
    <p:sldId id="291" r:id="rId5"/>
    <p:sldId id="292" r:id="rId6"/>
    <p:sldId id="293" r:id="rId7"/>
    <p:sldId id="294" r:id="rId8"/>
    <p:sldId id="296" r:id="rId9"/>
    <p:sldId id="295" r:id="rId10"/>
    <p:sldId id="298" r:id="rId11"/>
    <p:sldId id="299" r:id="rId12"/>
    <p:sldId id="300" r:id="rId13"/>
    <p:sldId id="301" r:id="rId14"/>
    <p:sldId id="256" r:id="rId15"/>
    <p:sldId id="269" r:id="rId16"/>
    <p:sldId id="271" r:id="rId17"/>
    <p:sldId id="288" r:id="rId18"/>
    <p:sldId id="277" r:id="rId19"/>
    <p:sldId id="272" r:id="rId20"/>
    <p:sldId id="268" r:id="rId21"/>
    <p:sldId id="276" r:id="rId22"/>
    <p:sldId id="263" r:id="rId23"/>
    <p:sldId id="265" r:id="rId24"/>
    <p:sldId id="278" r:id="rId25"/>
    <p:sldId id="267" r:id="rId26"/>
    <p:sldId id="280" r:id="rId27"/>
    <p:sldId id="283" r:id="rId28"/>
    <p:sldId id="284" r:id="rId29"/>
    <p:sldId id="282" r:id="rId30"/>
    <p:sldId id="281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66D7F-76EA-4240-8878-BA1ECA79D8A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E0E6-F0D4-48BA-B249-49DE4C619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2E0E6-F0D4-48BA-B249-49DE4C6194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2E0E6-F0D4-48BA-B249-49DE4C6194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Комунальний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заклад «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Запорізька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спеціальна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загальноосвітня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школа-інтернат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Джерело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ЗОР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94" y="4286256"/>
            <a:ext cx="89693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превентивної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школі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дружньої до дитини </a:t>
            </a:r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“Джерело”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E:\Джерело\Фото\Школа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357298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Удосконалення фізкультурно-оздоровчої роботи.</a:t>
            </a:r>
          </a:p>
          <a:p>
            <a:pPr indent="449263"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раціонально організувати руховий режим вихованців для нормального фізичного розвитку та підвищення адаптивних можливостей дитячого організму.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складання комплексу ранкової гімнастики з урахуванням стану здоров'я та функціональних можливостей організму вихованців;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проведення рухливих ігор на перервах для зняття статичного навантаження;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здійснення контролю за навантаженням учнів, віднесених за станом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здоров'я до основної, підготовчої та спеціальних груп, під час проведення уроків фізкультури;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систематичне проведення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фізкультхвилин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фізкультпауз під час уроку.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залучення вихованців до спортивних секцій та різноманітних гуртків;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поквартальне проведення загальношкільних змагань та днів здоров'я,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самостійне заняття фізкультурою. </a:t>
            </a:r>
          </a:p>
          <a:p>
            <a:pPr indent="449263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організація фізкультурно-оздоровчої роботи в класах на уроках, під час перерви та у позакласний час;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вирішення проблеми зайнятості дітей та профілактика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гіподінамії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Профілактика та динамічне спостереження за станом здоров'я.</a:t>
            </a:r>
          </a:p>
          <a:p>
            <a:pPr indent="449263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систематично проводити роботу з профілактики та динамічного спостереження за станом здоров'я учнів.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обстеження стану здоров'я учнів з обговоренням на педрадах для врахування інформації кожним педагогом під час роботи;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раціональне впровадження комплексної педагогічної соціальне-психологічної допомоги дітям, що потребують спеціальної педагогічної корекції;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пропагування здорового способу життя серед вихованців.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систематичний комплексний медичний огляд учнів Центру;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паспортизація класів з метою накопичення інформації і відстеження захворювань;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медико-реабілітаційна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діяльність медичних спеціалістів;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здоров'язбережувальна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діяльність соціальне - психологічної служби.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Просвітницько-вихована  робота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створення умов для зміцнення фізичного, духовного здоров'я 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психологічного комфорту та соціального благополуччя дітей шляхом визначення пріоритету здорового способу життя . Утвердження свідомого ставлення та громадянської відповідальності за власне здоров'я.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виховання дітей бережливому відношенню до свого здоров'я, розумінню його цінностей та важливості бути здоровими;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навчання дітей нормам здорового способу життя (включаючи саморегуляцію таких якостей, як витривалість, енергійність, врівноваженість), розвиток здібностей та нахилів до різних видів спорту, формування і вдосконалення рухових навичок;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зміцнення здоров'я учнів, загартування організму, сприяння фізичному розвитку школярів, а також профілактика найбільш поширених захворювань, вдосконалення уважності, зосередженості, пам'яті. </a:t>
            </a:r>
          </a:p>
          <a:p>
            <a:pPr>
              <a:buFontTx/>
              <a:buChar char="-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усвідомлене ставлення дітей та їх батьків до свого стану здоров'я як основного фактору успіху майбутнього життя;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введення оптимального режиму праці і відпочинку дітей для урівноваження фізичних навантажень;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підвищення рівня фізичного, психічного та соціального здоров'я дітей.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Модель створення єдиного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корекційно-реабілітаційного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простору в школі-інтернаті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" y="540329"/>
            <a:ext cx="9144000" cy="6317671"/>
            <a:chOff x="-1" y="540329"/>
            <a:chExt cx="9144000" cy="6317671"/>
          </a:xfrm>
        </p:grpSpPr>
        <p:pic>
          <p:nvPicPr>
            <p:cNvPr id="1026" name="Picture 2" descr="E:\Коршунова\нку456 297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5400000">
              <a:off x="1413163" y="-872835"/>
              <a:ext cx="6317671" cy="9144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143372" y="3929066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flipV="1">
              <a:off x="5857884" y="5429264"/>
              <a:ext cx="50006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Джерело\Фото\Жук\Фото Коршунова\Фото0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17943"/>
            <a:ext cx="6786578" cy="584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E:\Джерело\Фото\Жук\Фото Коршунова\Фото08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076" y="3748999"/>
            <a:ext cx="2428924" cy="310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E:\Джерело\Фото\Жук\Фото Коршунова\Фото08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071546"/>
            <a:ext cx="3214678" cy="267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357166"/>
            <a:ext cx="7119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основ здоров'я в 5-му класі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Джерело\Фото\Жук\Фото Коршунова\Фото1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428736"/>
            <a:ext cx="4857784" cy="364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3" descr="E:\Джерело\Фото\Жук\Фото Коршунова\Фото1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88993">
            <a:off x="-45876" y="2900283"/>
            <a:ext cx="2621289" cy="375557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8" name="Picture 4" descr="E:\Джерело\Фото\Жук\Фото Коршунова\Фото1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35268" flipH="1">
            <a:off x="6376686" y="3168672"/>
            <a:ext cx="3277216" cy="3775931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1643042" y="428604"/>
            <a:ext cx="5571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Навчаємося спілкуватися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Джерело\Фото\2011-2012\27. Центр\katrankatok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3380"/>
            <a:ext cx="4071934" cy="2714620"/>
          </a:xfrm>
          <a:prstGeom prst="rect">
            <a:avLst/>
          </a:prstGeom>
          <a:noFill/>
        </p:spPr>
      </p:pic>
      <p:pic>
        <p:nvPicPr>
          <p:cNvPr id="32771" name="Picture 3" descr="E:\Джерело\Фото\2011-2012\27. Центр\katrankatok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714488"/>
            <a:ext cx="5072066" cy="5143512"/>
          </a:xfrm>
          <a:prstGeom prst="rect">
            <a:avLst/>
          </a:prstGeom>
          <a:noFill/>
        </p:spPr>
      </p:pic>
      <p:pic>
        <p:nvPicPr>
          <p:cNvPr id="32772" name="Picture 4" descr="E:\Джерело\Фото\2011-2012\27. Центр\katrankatok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00200"/>
            <a:ext cx="4071934" cy="24431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Спортивно-оздоровчий захід, каток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“Катран”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Джерело\Фото\2011-2012\24. Спид\DSC002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482578"/>
            <a:ext cx="3786182" cy="337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E:\Джерело\Фото\2011-2012\24. Спид\Изображение 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5643570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E:\Джерело\Фото\2011-2012\24. Спид\Изображение 0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0"/>
            <a:ext cx="3786182" cy="3487142"/>
          </a:xfrm>
          <a:prstGeom prst="roundRect">
            <a:avLst>
              <a:gd name="adj" fmla="val 107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214422"/>
            <a:ext cx="53578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 з психологом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КДМ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Харлан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І.І.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Джерело\Фото\Жук\Фото Коршунова\Фото1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429156" cy="332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 descr="E:\Джерело\Фото\Жук\Фото Коршунова\Фото1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4429124" cy="3321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 descr="E:\Джерело\Фото\Жук\Фото Коршунова\Фото1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29028"/>
            <a:ext cx="4305296" cy="3228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00562" y="357166"/>
            <a:ext cx="46434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Тренінгове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заняття за курсом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“Захисти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себе від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ВІЛ”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C:\Documents and Settings\Пользователь\Мои документы\Мои рисунки\Imported on 20.06.2009\Альбом камеры\WP_001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000504"/>
            <a:ext cx="2716375" cy="2857497"/>
          </a:xfrm>
          <a:prstGeom prst="rect">
            <a:avLst/>
          </a:prstGeom>
          <a:noFill/>
        </p:spPr>
      </p:pic>
      <p:pic>
        <p:nvPicPr>
          <p:cNvPr id="13319" name="Picture 7" descr="C:\Documents and Settings\Пользователь\Мои документы\Мои рисунки\Imported on 20.06.2009\Альбом камеры\WP_001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5" y="3786190"/>
            <a:ext cx="2928925" cy="3071810"/>
          </a:xfrm>
          <a:prstGeom prst="rect">
            <a:avLst/>
          </a:prstGeom>
          <a:noFill/>
        </p:spPr>
      </p:pic>
      <p:pic>
        <p:nvPicPr>
          <p:cNvPr id="13320" name="Picture 8" descr="C:\Documents and Settings\Пользователь\Мои документы\Мои рисунки\Imported on 20.06.2009\Альбом камеры\WP_001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795119"/>
            <a:ext cx="3500430" cy="3062881"/>
          </a:xfrm>
          <a:prstGeom prst="rect">
            <a:avLst/>
          </a:prstGeom>
          <a:noFill/>
        </p:spPr>
      </p:pic>
      <p:pic>
        <p:nvPicPr>
          <p:cNvPr id="13321" name="Picture 9" descr="C:\Documents and Settings\Пользователь\Мои документы\Мои рисунки\Imported on 20.06.2009\Альбом камеры\WP_001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1"/>
            <a:ext cx="2714612" cy="4033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1357298"/>
            <a:ext cx="60722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Батьківські збори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“Успішна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родина – успішна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рямоугольник 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Концептуальна модель навчання, виховання і реабілітації дітей в школі-інтернаті </a:t>
            </a:r>
            <a:r>
              <a:rPr lang="uk-UA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“Джерело”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1000108"/>
            <a:ext cx="42148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Навчально-виховний процес, його основні компоненти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71546"/>
            <a:ext cx="13573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1071546"/>
            <a:ext cx="13573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214554"/>
            <a:ext cx="22860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Генеральна мета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214686"/>
            <a:ext cx="22860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857628"/>
            <a:ext cx="292895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Зміст, методи, технології реабілітаційного простору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857760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Психологічна реабілітація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5572140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Медична реабілітація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4857760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Педагогічна реабілітація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5572140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Соціальна реабілітація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000240"/>
            <a:ext cx="264320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Формування ціннісного ставлення учнів до власного здоров'я 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1857364"/>
            <a:ext cx="285752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Оволодіння знаннями, вміннями та навичками формування, збереження, зміцнення та відновлення здоров'я на емоційно-почуттєвому та  раціональному рівнях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071810"/>
            <a:ext cx="264320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Забезпечення умов для формування у дітей ціннісного ставлення до здоров'я через свідомість, почуття та інше. 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3357562"/>
            <a:ext cx="285752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Вироблення особливих навичок, ціннісного ставлення до власного здоров'я.  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6" idx="1"/>
            <a:endCxn id="7" idx="3"/>
          </p:cNvCxnSpPr>
          <p:nvPr/>
        </p:nvCxnSpPr>
        <p:spPr>
          <a:xfrm rot="10800000">
            <a:off x="2071670" y="1256212"/>
            <a:ext cx="285752" cy="67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1"/>
            <a:endCxn id="6" idx="3"/>
          </p:cNvCxnSpPr>
          <p:nvPr/>
        </p:nvCxnSpPr>
        <p:spPr>
          <a:xfrm rot="10800000" flipV="1">
            <a:off x="6572264" y="1256212"/>
            <a:ext cx="428628" cy="67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1"/>
            <a:endCxn id="16" idx="3"/>
          </p:cNvCxnSpPr>
          <p:nvPr/>
        </p:nvCxnSpPr>
        <p:spPr>
          <a:xfrm rot="10800000">
            <a:off x="2928926" y="2369572"/>
            <a:ext cx="357190" cy="29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1"/>
            <a:endCxn id="18" idx="3"/>
          </p:cNvCxnSpPr>
          <p:nvPr/>
        </p:nvCxnSpPr>
        <p:spPr>
          <a:xfrm rot="10800000" flipV="1">
            <a:off x="2928926" y="3399352"/>
            <a:ext cx="357190" cy="149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1"/>
            <a:endCxn id="9" idx="3"/>
          </p:cNvCxnSpPr>
          <p:nvPr/>
        </p:nvCxnSpPr>
        <p:spPr>
          <a:xfrm rot="10800000">
            <a:off x="5572132" y="2399220"/>
            <a:ext cx="428628" cy="150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1"/>
            <a:endCxn id="10" idx="3"/>
          </p:cNvCxnSpPr>
          <p:nvPr/>
        </p:nvCxnSpPr>
        <p:spPr>
          <a:xfrm rot="10800000">
            <a:off x="5572132" y="3399352"/>
            <a:ext cx="428628" cy="3275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4" idx="1"/>
            <a:endCxn id="12" idx="3"/>
          </p:cNvCxnSpPr>
          <p:nvPr/>
        </p:nvCxnSpPr>
        <p:spPr>
          <a:xfrm rot="10800000">
            <a:off x="3143240" y="5042426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2"/>
            <a:endCxn id="15" idx="0"/>
          </p:cNvCxnSpPr>
          <p:nvPr/>
        </p:nvCxnSpPr>
        <p:spPr>
          <a:xfrm rot="5400000">
            <a:off x="6756930" y="5113864"/>
            <a:ext cx="34504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2" idx="2"/>
            <a:endCxn id="13" idx="0"/>
          </p:cNvCxnSpPr>
          <p:nvPr/>
        </p:nvCxnSpPr>
        <p:spPr>
          <a:xfrm rot="16200000" flipH="1">
            <a:off x="2042022" y="4899550"/>
            <a:ext cx="345048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1"/>
            <a:endCxn id="13" idx="3"/>
          </p:cNvCxnSpPr>
          <p:nvPr/>
        </p:nvCxnSpPr>
        <p:spPr>
          <a:xfrm rot="10800000">
            <a:off x="4143372" y="5756806"/>
            <a:ext cx="10715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1" idx="2"/>
            <a:endCxn id="13" idx="0"/>
          </p:cNvCxnSpPr>
          <p:nvPr/>
        </p:nvCxnSpPr>
        <p:spPr>
          <a:xfrm rot="5400000">
            <a:off x="3194137" y="4301434"/>
            <a:ext cx="791182" cy="17502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1" idx="2"/>
            <a:endCxn id="15" idx="0"/>
          </p:cNvCxnSpPr>
          <p:nvPr/>
        </p:nvCxnSpPr>
        <p:spPr>
          <a:xfrm rot="16200000" flipH="1">
            <a:off x="5158681" y="4087119"/>
            <a:ext cx="791182" cy="21788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1" idx="3"/>
            <a:endCxn id="14" idx="0"/>
          </p:cNvCxnSpPr>
          <p:nvPr/>
        </p:nvCxnSpPr>
        <p:spPr>
          <a:xfrm>
            <a:off x="5929322" y="4319293"/>
            <a:ext cx="1285884" cy="538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0"/>
            <a:endCxn id="11" idx="1"/>
          </p:cNvCxnSpPr>
          <p:nvPr/>
        </p:nvCxnSpPr>
        <p:spPr>
          <a:xfrm rot="5400000" flipH="1" flipV="1">
            <a:off x="2088189" y="3945585"/>
            <a:ext cx="538467" cy="1285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8" idx="2"/>
            <a:endCxn id="17" idx="0"/>
          </p:cNvCxnSpPr>
          <p:nvPr/>
        </p:nvCxnSpPr>
        <p:spPr>
          <a:xfrm rot="5400000">
            <a:off x="7346294" y="1524105"/>
            <a:ext cx="416486" cy="250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7" idx="2"/>
            <a:endCxn id="16" idx="0"/>
          </p:cNvCxnSpPr>
          <p:nvPr/>
        </p:nvCxnSpPr>
        <p:spPr>
          <a:xfrm rot="16200000" flipH="1">
            <a:off x="1220485" y="1613402"/>
            <a:ext cx="55936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-2322561" y="3750471"/>
            <a:ext cx="5072892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14282" y="6286520"/>
            <a:ext cx="8715436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357156" y="3786190"/>
            <a:ext cx="5144330" cy="7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214282" y="121442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8" idx="3"/>
          </p:cNvCxnSpPr>
          <p:nvPr/>
        </p:nvCxnSpPr>
        <p:spPr>
          <a:xfrm rot="10800000" flipV="1">
            <a:off x="8358214" y="1214422"/>
            <a:ext cx="571504" cy="41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9" idx="0"/>
            <a:endCxn id="6" idx="2"/>
          </p:cNvCxnSpPr>
          <p:nvPr/>
        </p:nvCxnSpPr>
        <p:spPr>
          <a:xfrm rot="5400000" flipH="1" flipV="1">
            <a:off x="4162926" y="1912638"/>
            <a:ext cx="568115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10" idx="0"/>
            <a:endCxn id="9" idx="2"/>
          </p:cNvCxnSpPr>
          <p:nvPr/>
        </p:nvCxnSpPr>
        <p:spPr>
          <a:xfrm rot="5400000" flipH="1" flipV="1">
            <a:off x="4113724" y="2899286"/>
            <a:ext cx="630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Джерело\Фото\Жук\Фото Коршунова\Фото09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67699">
            <a:off x="3842144" y="1637594"/>
            <a:ext cx="6375986" cy="396240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20484" name="Picture 4" descr="E:\Джерело\Фото\Жук\Фото Коршунова\Фото09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27231">
            <a:off x="-1047228" y="1958511"/>
            <a:ext cx="6502863" cy="393948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20483" name="Picture 3" descr="E:\Джерело\Фото\Жук\Фото Коршунова\Фото09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3254583"/>
            <a:ext cx="5000660" cy="3603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6228" y="285728"/>
            <a:ext cx="8717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Інтерактивна вправа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“Червона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стрічка”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жерело\Фото\2013-2014\5 клас\Новая папка\DSC058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00108"/>
            <a:ext cx="4572000" cy="296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E:\Джерело\Фото\2013-2014\5 клас\Новая папка\DSC05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929066"/>
            <a:ext cx="457200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E:\Джерело\Фото\2013-2014\5 клас\Новая папка\DSC058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6"/>
            <a:ext cx="4572000" cy="292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E:\Джерело\Фото\2013-2014\5 клас\Новая папка\DSC058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00108"/>
            <a:ext cx="457200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357166"/>
            <a:ext cx="5703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Психологічний проект </a:t>
            </a:r>
            <a:r>
              <a:rPr lang="uk-UA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“Дружба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це…”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жерело\Фото\2013-2014\5 клас\Песочная фантазиция ДК Шевченка\DSC_08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000108"/>
            <a:ext cx="4214810" cy="2775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3" name="Picture 3" descr="E:\Джерело\Фото\2013-2014\5 клас\Песочная фантазиция ДК Шевченка\DSC_0828.jpg"/>
          <p:cNvPicPr>
            <a:picLocks noChangeAspect="1" noChangeArrowheads="1"/>
          </p:cNvPicPr>
          <p:nvPr/>
        </p:nvPicPr>
        <p:blipFill>
          <a:blip r:embed="rId3" cstate="email"/>
          <a:srcRect b="-814"/>
          <a:stretch>
            <a:fillRect/>
          </a:stretch>
        </p:blipFill>
        <p:spPr bwMode="auto">
          <a:xfrm>
            <a:off x="-357222" y="3859001"/>
            <a:ext cx="4214810" cy="299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4" name="Picture 4" descr="E:\Джерело\Фото\2013-2014\5 клас\Песочная фантазиция ДК Шевченка\DSC_08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058714"/>
            <a:ext cx="3071802" cy="3799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5" name="Picture 5" descr="E:\Джерело\Фото\2013-2014\5 клас\Песочная фантазиция ДК Шевченка\DSC_08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8975">
            <a:off x="2143108" y="714356"/>
            <a:ext cx="2504041" cy="3780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14414" y="357166"/>
            <a:ext cx="7115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Піскові анімації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“Малюємо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E:\Джерело\Фото\2011-2012\38. 6-Б\DSC_03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85850" y="2500306"/>
            <a:ext cx="6715172" cy="39290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22531" name="Picture 3" descr="E:\Джерело\Фото\2011-2012\38. 6-Б\DSC_03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571744"/>
            <a:ext cx="6643702" cy="38933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8614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 круглого столу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“Чисті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легені”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жерело\Фото\2012-2013\5. Турслет\181020122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6215074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 descr="E:\Джерело\Фото\2012-2013\5. Турслет\181020122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3214686"/>
            <a:ext cx="3048475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E:\Джерело\Фото\2012-2013\5. Турслет\18102012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0"/>
            <a:ext cx="3643370" cy="31710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5715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Туриськокраєзнавчий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зліт при підтримці кафедри реабілітації та ЗСЖ ЗНУ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Джерело\Фото\2011-2012\36. Запорізька Січ\Изображение 4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500438"/>
            <a:ext cx="5357818" cy="3357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24578" name="Picture 2" descr="E:\Джерело\Фото\2011-2012\36. Запорізька Січ\Изображение 4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0"/>
            <a:ext cx="5357818" cy="3457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37861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“Подорожуємо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запорізьким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краєм”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е</a:t>
            </a:r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кскурсія на о. Хортицю при підтримці шефів - БПС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E:\Джерело\Фото\2011-2012\20. БПС\Изображение 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71942"/>
            <a:ext cx="430572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E:\Джерело\Фото\2011-2012\20. БПС\Изображение 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7" y="1428736"/>
            <a:ext cx="4857753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E:\Джерело\Фото\2011-2012\20. БПС\Изображение 2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28736"/>
            <a:ext cx="4286248" cy="267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428604"/>
            <a:ext cx="60390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 з інспекторами руху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Джерело\Фото\2012-2013\Патруль на Хортице\IMAG1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22"/>
            <a:ext cx="457200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E:\Джерело\Фото\2012-2013\Патруль на Хортице\IMAG1166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572000" y="1071522"/>
            <a:ext cx="457200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357166"/>
            <a:ext cx="4723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Заняття з </a:t>
            </a:r>
            <a:r>
              <a:rPr lang="uk-UA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іппотерапії</a:t>
            </a:r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E:\Джерело\Фото\2011-2012\3. Говерла 5.09-10.09.11\P906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4143380"/>
            <a:ext cx="6500826" cy="2714620"/>
          </a:xfrm>
          <a:prstGeom prst="rect">
            <a:avLst/>
          </a:prstGeom>
          <a:noFill/>
        </p:spPr>
      </p:pic>
      <p:pic>
        <p:nvPicPr>
          <p:cNvPr id="26628" name="Picture 4" descr="E:\Джерело\Фото\2011-2012\3. Говерла 5.09-10.09.11\P906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5"/>
            <a:ext cx="2714644" cy="5333995"/>
          </a:xfrm>
          <a:prstGeom prst="rect">
            <a:avLst/>
          </a:prstGeom>
          <a:noFill/>
        </p:spPr>
      </p:pic>
      <p:pic>
        <p:nvPicPr>
          <p:cNvPr id="26629" name="Picture 5" descr="E:\Джерело\Фото\2011-2012\3. Говерла 5.09-10.09.11\P90600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428736"/>
            <a:ext cx="6429388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516" y="285728"/>
            <a:ext cx="9072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проекті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“Сходження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Говерлу”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підтримці БФ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“Щаслива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E:\Джерело\Фото\2011-2012\5. Увага! Йдемо до школи! 15.09.11\IMG_01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428737"/>
            <a:ext cx="4714876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E:\Джерело\Фото\2011-2012\5. Увага! Йдемо до школи! 15.09.11\IMG_0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268072"/>
            <a:ext cx="4714876" cy="258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E:\Джерело\Фото\2011-2012\5. Увага! Йдемо до школи! 15.09.11\IMG_0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1428736"/>
            <a:ext cx="4445051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0232" y="357166"/>
            <a:ext cx="52491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Місячник безпеки руху </a:t>
            </a:r>
          </a:p>
          <a:p>
            <a:pPr algn="ctr"/>
            <a:r>
              <a:rPr lang="uk-UA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“Увага</a:t>
            </a:r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Діти на дорозі!”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71934" y="428604"/>
            <a:ext cx="4857784" cy="52322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Психологічна реабілітація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214818"/>
            <a:ext cx="7143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корекційно-відновлювальні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заняття з розвитку пізнавальної діяльності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85860"/>
            <a:ext cx="3929090" cy="830997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Корекційно-відновлювальна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71480"/>
            <a:ext cx="285752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Гурток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“Психологія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спілкування”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357562"/>
            <a:ext cx="628654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Практикум зі здібними дітьми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“Мої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можливості – моє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майбутнє”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428868"/>
            <a:ext cx="528641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Спеціальні розвивальні вправи для розвитку емоційної сфери дошкільників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“Мій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настрій”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335755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Заняття з гіперактивними дітьми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“Врівноважую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себе”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878" y="5929330"/>
            <a:ext cx="821540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Психологічні ігри для дітей середньої ланки з профілактики конфліктної поведінки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“Скрутні</a:t>
            </a: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ситуації можуть навчити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мене”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072074"/>
            <a:ext cx="7715304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Програма занять з формування емоційної стабільності та позитивної самооцінки молодших школярів “Я навчаюсь володіти </a:t>
            </a:r>
            <a:r>
              <a:rPr lang="uk-UA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собою”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7" idx="0"/>
          </p:cNvCxnSpPr>
          <p:nvPr/>
        </p:nvCxnSpPr>
        <p:spPr>
          <a:xfrm rot="16200000" flipV="1">
            <a:off x="6340091" y="1089405"/>
            <a:ext cx="357190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4282" y="2786058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394066" y="4178702"/>
            <a:ext cx="50713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214282" y="6715148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-2715470" y="3786190"/>
            <a:ext cx="585871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214282" y="4500570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14282" y="5286388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14282" y="6286520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214282" y="3714752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214282" y="1857364"/>
            <a:ext cx="3929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>
            <a:off x="8501090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214282" y="857232"/>
            <a:ext cx="4286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E:\Джерело\Фото\2011-2012\28. СК Святослав\Изображение 4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64950">
            <a:off x="4967751" y="1136491"/>
            <a:ext cx="4086798" cy="275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E:\Джерело\Фото\2011-2012\28. СК Святослав\Изображение 3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3731">
            <a:off x="4421218" y="3684153"/>
            <a:ext cx="4428233" cy="346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E:\Джерело\Фото\2011-2012\28. СК Святослав\Изображение 3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68432">
            <a:off x="143935" y="1866513"/>
            <a:ext cx="4796420" cy="322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5876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“Гартуємо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тіло й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дух”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секція зі східної 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боротьби 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таеквон-до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“Святослав”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285728"/>
            <a:ext cx="485778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Медична реабілітація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714488"/>
            <a:ext cx="364333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Лікувально-охороний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4429132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Фізіотерапія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29132"/>
            <a:ext cx="214314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Бальнеотерапія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20717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Огляд спеціалістів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3116"/>
            <a:ext cx="22860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Раціональне харчування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000372"/>
            <a:ext cx="24288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Лікарські засоби </a:t>
            </a:r>
          </a:p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(адаптогени, біостимулятори, полівітаміни)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1214422"/>
            <a:ext cx="20717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Лікувальний масаж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2357430"/>
            <a:ext cx="25717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ЛФК, лампа Чижевського (іонотерапія)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3500438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Фітотерапія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4071942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Ароматерапія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5072074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Лікувальні ванни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5572140"/>
            <a:ext cx="20717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Циркулярний душ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5500702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Вітафон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УВЧ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6000768"/>
            <a:ext cx="20717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Ультразвукові інгаляції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5000636"/>
            <a:ext cx="207170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Електрофорез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018356" y="1268001"/>
            <a:ext cx="857256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 rot="16200000" flipH="1">
            <a:off x="4000497" y="2786058"/>
            <a:ext cx="2286015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0"/>
          </p:cNvCxnSpPr>
          <p:nvPr/>
        </p:nvCxnSpPr>
        <p:spPr>
          <a:xfrm rot="5400000">
            <a:off x="2518159" y="2661043"/>
            <a:ext cx="2286014" cy="12501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679158" y="2393149"/>
            <a:ext cx="1357321" cy="8572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1"/>
          </p:cNvCxnSpPr>
          <p:nvPr/>
        </p:nvCxnSpPr>
        <p:spPr>
          <a:xfrm>
            <a:off x="5214942" y="2143116"/>
            <a:ext cx="1143008" cy="6759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3" idx="1"/>
          </p:cNvCxnSpPr>
          <p:nvPr/>
        </p:nvCxnSpPr>
        <p:spPr>
          <a:xfrm flipV="1">
            <a:off x="6357950" y="1537588"/>
            <a:ext cx="500066" cy="3197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3"/>
          </p:cNvCxnSpPr>
          <p:nvPr/>
        </p:nvCxnSpPr>
        <p:spPr>
          <a:xfrm>
            <a:off x="2285984" y="1537588"/>
            <a:ext cx="428628" cy="3197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0" idx="3"/>
          </p:cNvCxnSpPr>
          <p:nvPr/>
        </p:nvCxnSpPr>
        <p:spPr>
          <a:xfrm rot="10800000" flipV="1">
            <a:off x="2500298" y="2143116"/>
            <a:ext cx="785818" cy="323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2517310" y="2268980"/>
            <a:ext cx="1394736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5572132" y="4929197"/>
            <a:ext cx="785819" cy="5000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7" idx="0"/>
          </p:cNvCxnSpPr>
          <p:nvPr/>
        </p:nvCxnSpPr>
        <p:spPr>
          <a:xfrm>
            <a:off x="6715140" y="4786322"/>
            <a:ext cx="821537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6" idx="0"/>
          </p:cNvCxnSpPr>
          <p:nvPr/>
        </p:nvCxnSpPr>
        <p:spPr>
          <a:xfrm>
            <a:off x="6858016" y="3857628"/>
            <a:ext cx="1035851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20" idx="0"/>
          </p:cNvCxnSpPr>
          <p:nvPr/>
        </p:nvCxnSpPr>
        <p:spPr>
          <a:xfrm rot="16200000" flipH="1">
            <a:off x="3089663" y="5197092"/>
            <a:ext cx="1214444" cy="3929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9" idx="0"/>
          </p:cNvCxnSpPr>
          <p:nvPr/>
        </p:nvCxnSpPr>
        <p:spPr>
          <a:xfrm rot="5400000">
            <a:off x="2411002" y="4911339"/>
            <a:ext cx="714379" cy="4643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1" idx="0"/>
          </p:cNvCxnSpPr>
          <p:nvPr/>
        </p:nvCxnSpPr>
        <p:spPr>
          <a:xfrm rot="10800000" flipV="1">
            <a:off x="1321572" y="4786322"/>
            <a:ext cx="714381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14546" y="2786058"/>
            <a:ext cx="4857784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Педагогічна реабілітація</a:t>
            </a:r>
            <a:endParaRPr lang="ru-RU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3857628"/>
            <a:ext cx="3071834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Фізкультурно-оздоровчі заняття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143116"/>
            <a:ext cx="3071834" cy="40011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Освітньо-виховні</a:t>
            </a:r>
            <a:r>
              <a:rPr lang="uk-UA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засоби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357562"/>
            <a:ext cx="2786082" cy="181588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Спеціальні фізичні заняття:</a:t>
            </a:r>
          </a:p>
          <a:p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 фізкультури;</a:t>
            </a:r>
          </a:p>
          <a:p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 плавання;</a:t>
            </a:r>
          </a:p>
          <a:p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 хореографії;</a:t>
            </a:r>
          </a:p>
          <a:p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музично-ритмічні вправи;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ранкова гімнастика;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рухливі ігри, пішохідні подорожі.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500702"/>
            <a:ext cx="3286148" cy="116955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Фізичні вправи протягом дня: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фізкультурні хвилинки;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фізичні паузи;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музичні паузи;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паузи з пасивним відпочинком.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3357562"/>
            <a:ext cx="2500362" cy="203132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Психокорекція: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дендротерапія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звукова терапія;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психогімнастика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артикулярний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масаж;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хромотерапія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фітотерапія;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арттерапія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музикотерапія;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лялькотерапія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57166"/>
            <a:ext cx="2714644" cy="1600438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Оздоровчі методики: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уроки з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заняття з валеології та основ здоров'я; 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заняття з логіки, </a:t>
            </a:r>
            <a:r>
              <a:rPr lang="uk-UA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психоігри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уроки українознавства;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уроки-фантазії.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785794"/>
            <a:ext cx="2428892" cy="116955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Інноваційні технології: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сюжетні, ділові ігри;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інтерактивні заняття;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психотренінги, мімічні вправи.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142852"/>
            <a:ext cx="3071834" cy="181588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Заходи з формування </a:t>
            </a:r>
            <a:r>
              <a:rPr lang="uk-UA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здоров‘ятворчого</a:t>
            </a:r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свуітогляду</a:t>
            </a:r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масові розваги;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свята здоров'я; 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КВК різноманітної тематики;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інтелектуально-розважальні ігри;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мозкові штурми;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круглі столи.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00702"/>
            <a:ext cx="4000528" cy="116955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Спеціальні </a:t>
            </a:r>
            <a:r>
              <a:rPr lang="uk-UA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загартовуючі</a:t>
            </a:r>
            <a:r>
              <a:rPr lang="uk-UA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процедури: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дотримання температурного режиму;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повітряні процедури;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гігієнічна гімнастика після денного сну;</a:t>
            </a:r>
          </a:p>
          <a:p>
            <a:pPr>
              <a:buFontTx/>
              <a:buChar char="-"/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загартовування за допомогою морської солі.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5" idx="0"/>
            <a:endCxn id="4" idx="2"/>
          </p:cNvCxnSpPr>
          <p:nvPr/>
        </p:nvCxnSpPr>
        <p:spPr>
          <a:xfrm rot="16200000" flipV="1">
            <a:off x="4387123" y="3565593"/>
            <a:ext cx="548350" cy="3571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0"/>
          </p:cNvCxnSpPr>
          <p:nvPr/>
        </p:nvCxnSpPr>
        <p:spPr>
          <a:xfrm rot="16200000" flipV="1">
            <a:off x="5393538" y="4321976"/>
            <a:ext cx="928694" cy="142875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715008" y="4572008"/>
            <a:ext cx="714380" cy="35719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000364" y="4643446"/>
            <a:ext cx="642942" cy="14287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857488" y="4643446"/>
            <a:ext cx="1285884" cy="8572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0"/>
            <a:endCxn id="6" idx="2"/>
          </p:cNvCxnSpPr>
          <p:nvPr/>
        </p:nvCxnSpPr>
        <p:spPr>
          <a:xfrm rot="16200000" flipV="1">
            <a:off x="4504163" y="2646782"/>
            <a:ext cx="242832" cy="3571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4468443" y="2032358"/>
            <a:ext cx="242832" cy="3571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3"/>
          </p:cNvCxnSpPr>
          <p:nvPr/>
        </p:nvCxnSpPr>
        <p:spPr>
          <a:xfrm flipV="1">
            <a:off x="6143636" y="1928802"/>
            <a:ext cx="1357323" cy="41436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6" idx="1"/>
          </p:cNvCxnSpPr>
          <p:nvPr/>
        </p:nvCxnSpPr>
        <p:spPr>
          <a:xfrm rot="16200000" flipH="1">
            <a:off x="2056352" y="1327721"/>
            <a:ext cx="387826" cy="164307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14546" y="285728"/>
            <a:ext cx="485778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Соціальна реабілітація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071942"/>
            <a:ext cx="35719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Корекційно-профілактична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2357422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Психодіагностика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2571736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Куточок довіри</a:t>
            </a:r>
          </a:p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“Хто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мені допоможе, якщо…”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928934"/>
            <a:ext cx="278605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Семінар-практум</a:t>
            </a:r>
            <a:endPara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“Психологічна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безпека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вчителя”</a:t>
            </a:r>
            <a:endPara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2428868"/>
            <a:ext cx="3143272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Просвітницько-іфнормаційний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тренінг для батьків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“Етика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сімейних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відносин”</a:t>
            </a:r>
            <a:endParaRPr lang="uk-UA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1071546"/>
            <a:ext cx="2928926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Тренінг професійного самовизначення </a:t>
            </a:r>
            <a:r>
              <a:rPr lang="uk-UA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“Ким</a:t>
            </a:r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бути?”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4929198"/>
            <a:ext cx="2928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Тренінг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“Соціалізація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девіантних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підлітків”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5715016"/>
            <a:ext cx="35719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Психологічні вправи  з регулюванням  власного стану на заняттях з йоги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4929198"/>
            <a:ext cx="285752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Робота з гіперактивними дітьми.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5643578"/>
            <a:ext cx="35719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Профілактично-практичні заняття  “Я подолаю свої шкідливі </a:t>
            </a:r>
            <a:r>
              <a:rPr lang="uk-UA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звички”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rot="16200000" flipH="1">
            <a:off x="3071802" y="2428868"/>
            <a:ext cx="3214710" cy="7143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3"/>
          </p:cNvCxnSpPr>
          <p:nvPr/>
        </p:nvCxnSpPr>
        <p:spPr>
          <a:xfrm rot="5400000">
            <a:off x="2710713" y="1861231"/>
            <a:ext cx="2579534" cy="57153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3"/>
          </p:cNvCxnSpPr>
          <p:nvPr/>
        </p:nvCxnSpPr>
        <p:spPr>
          <a:xfrm rot="5400000">
            <a:off x="2675010" y="1182554"/>
            <a:ext cx="1507964" cy="71444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3"/>
          </p:cNvCxnSpPr>
          <p:nvPr/>
        </p:nvCxnSpPr>
        <p:spPr>
          <a:xfrm rot="5400000">
            <a:off x="2650320" y="850054"/>
            <a:ext cx="557245" cy="42872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</p:cNvCxnSpPr>
          <p:nvPr/>
        </p:nvCxnSpPr>
        <p:spPr>
          <a:xfrm rot="10800000">
            <a:off x="5572134" y="785796"/>
            <a:ext cx="357189" cy="79358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1"/>
          </p:cNvCxnSpPr>
          <p:nvPr/>
        </p:nvCxnSpPr>
        <p:spPr>
          <a:xfrm rot="10800000">
            <a:off x="5072066" y="785794"/>
            <a:ext cx="500066" cy="230479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0"/>
          </p:cNvCxnSpPr>
          <p:nvPr/>
        </p:nvCxnSpPr>
        <p:spPr>
          <a:xfrm rot="16200000" flipV="1">
            <a:off x="6715141" y="4143380"/>
            <a:ext cx="571504" cy="100013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4714876" y="4786322"/>
            <a:ext cx="1143008" cy="85725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500430" y="4786322"/>
            <a:ext cx="928694" cy="92869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0"/>
          </p:cNvCxnSpPr>
          <p:nvPr/>
        </p:nvCxnSpPr>
        <p:spPr>
          <a:xfrm rot="5400000" flipH="1" flipV="1">
            <a:off x="2125248" y="4125521"/>
            <a:ext cx="500066" cy="1107289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E:\Коршунова\нку456 2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498388" y="-1284097"/>
            <a:ext cx="614722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здоров‘язбережувальної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інфраструктури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створити умови, що сприяють покращенню стану здоров'я вихованців Центру «Джерело».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організація навчально-виховного процесу на основі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здоров'язбережувальних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технологій, повноцінне забезпечення навчальної діяльності, фізкультурно-оздоровчих заходів, просвітницько-виховної роботи;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забезпечення комплексних умов для розвитку та збереження здоров'я учнів шляхом удосконалення методів роботи соціальне - психологічної, логопедичної та медичної служб.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Очікувані результати: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використання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здоров'язбережувальних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методів, засобів та форм у всіх ланках педагогічного процесу;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забезпечення зв'язку соціальне - реабілітаційних служб з педагогічним процесом;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створення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здоров'язбережувальних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умов для всіх суб’єктів освітнього процесу; на збереження і зміцнення здоров'я дітей;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вплив всієї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здоров'язбережувальної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інфраструктури на зміцнення здоров'я дітей;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реалізація девізу «Здорова дитина - відмінні успіхи в навчанні».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Раціональна організація навчального процесу</a:t>
            </a:r>
          </a:p>
          <a:p>
            <a:pPr indent="536575"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створити умови для зняття перевантаження методом почергових змін різних видів діяльності та підвищити ефективність навчального процесу шляхом використання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здоров'язбережувальних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технологій.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дотримання гігієнічних норм та вимог щодо організації навчального та виховного процесу;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 використання при складанні розкладу уроків нової шкали складності навчальних предметів з урахуванням можливостей вікових груп учнів.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 застосування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здоров'язбережувальних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технологій у навчальному процесі;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 здійснення переходу до профільного навчання як засіб, що дозволяє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врахувати здібності учнів. </a:t>
            </a:r>
          </a:p>
          <a:p>
            <a:pPr indent="536575" algn="just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Очікувані результати: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запобігання надмірного функціонального напруження та перевтоми під час навчального процесу;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створення базового підґрунтя для переходу до профільного навчання.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1276</Words>
  <Application>Microsoft Office PowerPoint</Application>
  <PresentationFormat>Экран (4:3)</PresentationFormat>
  <Paragraphs>195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47</cp:revision>
  <dcterms:modified xsi:type="dcterms:W3CDTF">2014-08-25T17:28:42Z</dcterms:modified>
</cp:coreProperties>
</file>