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89" r:id="rId4"/>
    <p:sldId id="259" r:id="rId5"/>
    <p:sldId id="260" r:id="rId6"/>
    <p:sldId id="263" r:id="rId7"/>
    <p:sldId id="264" r:id="rId8"/>
    <p:sldId id="265" r:id="rId9"/>
    <p:sldId id="292" r:id="rId10"/>
    <p:sldId id="266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7" r:id="rId25"/>
    <p:sldId id="285" r:id="rId26"/>
    <p:sldId id="282" r:id="rId27"/>
    <p:sldId id="291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FF66"/>
    <a:srgbClr val="99FF66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hPercent val="66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2500000000000014E-2"/>
          <c:y val="3.3582089552238799E-2"/>
          <c:w val="0.73958333333333348"/>
          <c:h val="0.83208955223880621"/>
        </c:manualLayout>
      </c:layout>
      <c:bar3DChart>
        <c:barDir val="col"/>
        <c:grouping val="stacked"/>
        <c:ser>
          <c:idx val="0"/>
          <c:order val="0"/>
          <c:spPr>
            <a:solidFill>
              <a:srgbClr val="9999FF"/>
            </a:solidFill>
            <a:ln w="10777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CCFF"/>
              </a:solidFill>
              <a:ln w="10777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FFFF00"/>
              </a:solidFill>
              <a:ln w="10777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00FF00"/>
              </a:solidFill>
              <a:ln w="10777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1555">
                <a:noFill/>
              </a:ln>
            </c:spPr>
            <c:txPr>
              <a:bodyPr/>
              <a:lstStyle/>
              <a:p>
                <a:pPr>
                  <a:defRPr sz="80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Лист1!$B$6:$D$6</c:f>
              <c:strCache>
                <c:ptCount val="3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</c:strCache>
            </c:strRef>
          </c:cat>
          <c:val>
            <c:numRef>
              <c:f>Лист1!$B$7:$D$7</c:f>
              <c:numCache>
                <c:formatCode>General</c:formatCode>
                <c:ptCount val="3"/>
                <c:pt idx="0">
                  <c:v>42</c:v>
                </c:pt>
                <c:pt idx="1">
                  <c:v>47</c:v>
                </c:pt>
                <c:pt idx="2">
                  <c:v>52</c:v>
                </c:pt>
              </c:numCache>
            </c:numRef>
          </c:val>
        </c:ser>
        <c:dLbls>
          <c:showVal val="1"/>
        </c:dLbls>
        <c:shape val="box"/>
        <c:axId val="389284224"/>
        <c:axId val="389285760"/>
        <c:axId val="0"/>
      </c:bar3DChart>
      <c:catAx>
        <c:axId val="389284224"/>
        <c:scaling>
          <c:orientation val="minMax"/>
        </c:scaling>
        <c:axPos val="b"/>
        <c:numFmt formatCode="General" sourceLinked="1"/>
        <c:tickLblPos val="low"/>
        <c:spPr>
          <a:ln w="269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6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89285760"/>
        <c:crosses val="autoZero"/>
        <c:auto val="1"/>
        <c:lblAlgn val="ctr"/>
        <c:lblOffset val="100"/>
        <c:tickLblSkip val="1"/>
        <c:tickMarkSkip val="1"/>
      </c:catAx>
      <c:valAx>
        <c:axId val="389285760"/>
        <c:scaling>
          <c:orientation val="minMax"/>
        </c:scaling>
        <c:axPos val="l"/>
        <c:majorGridlines>
          <c:spPr>
            <a:ln w="2694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269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6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89284224"/>
        <c:crosses val="autoZero"/>
        <c:crossBetween val="between"/>
      </c:valAx>
      <c:spPr>
        <a:noFill/>
        <a:ln w="21555">
          <a:noFill/>
        </a:ln>
      </c:spPr>
    </c:plotArea>
    <c:legend>
      <c:legendPos val="r"/>
      <c:layout>
        <c:manualLayout>
          <c:xMode val="edge"/>
          <c:yMode val="edge"/>
          <c:x val="0.82500000000000007"/>
          <c:y val="0.38059701492537312"/>
          <c:w val="0.16666666666666669"/>
          <c:h val="0.23880597014925373"/>
        </c:manualLayout>
      </c:layout>
      <c:spPr>
        <a:solidFill>
          <a:srgbClr val="FFFFFF"/>
        </a:solidFill>
        <a:ln w="2694">
          <a:solidFill>
            <a:srgbClr val="000000"/>
          </a:solidFill>
          <a:prstDash val="solid"/>
        </a:ln>
      </c:spPr>
      <c:txPr>
        <a:bodyPr/>
        <a:lstStyle/>
        <a:p>
          <a:pPr>
            <a:defRPr sz="738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2694">
      <a:solidFill>
        <a:srgbClr val="000000"/>
      </a:solidFill>
      <a:prstDash val="solid"/>
    </a:ln>
  </c:spPr>
  <c:txPr>
    <a:bodyPr/>
    <a:lstStyle/>
    <a:p>
      <a:pPr>
        <a:defRPr sz="806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919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t>Творчі конкурси </a:t>
            </a:r>
          </a:p>
        </c:rich>
      </c:tx>
      <c:layout>
        <c:manualLayout>
          <c:xMode val="edge"/>
          <c:yMode val="edge"/>
          <c:x val="0.36637931034482768"/>
          <c:y val="1.872659176029963E-2"/>
        </c:manualLayout>
      </c:layout>
      <c:spPr>
        <a:noFill/>
        <a:ln w="20760">
          <a:noFill/>
        </a:ln>
      </c:spPr>
    </c:title>
    <c:plotArea>
      <c:layout>
        <c:manualLayout>
          <c:layoutTarget val="inner"/>
          <c:xMode val="edge"/>
          <c:yMode val="edge"/>
          <c:x val="9.4827586206896561E-2"/>
          <c:y val="0.22846441947565543"/>
          <c:w val="0.55387931034482774"/>
          <c:h val="0.62172284644194764"/>
        </c:manualLayout>
      </c:layout>
      <c:barChart>
        <c:barDir val="col"/>
        <c:grouping val="clustered"/>
        <c:ser>
          <c:idx val="0"/>
          <c:order val="0"/>
          <c:tx>
            <c:strRef>
              <c:f>Лист2!$B$5</c:f>
              <c:strCache>
                <c:ptCount val="1"/>
                <c:pt idx="0">
                  <c:v>"Барви Слобожанщини"</c:v>
                </c:pt>
              </c:strCache>
            </c:strRef>
          </c:tx>
          <c:spPr>
            <a:solidFill>
              <a:srgbClr val="9999FF"/>
            </a:solidFill>
            <a:ln w="10380">
              <a:solidFill>
                <a:srgbClr val="000000"/>
              </a:solidFill>
              <a:prstDash val="solid"/>
            </a:ln>
          </c:spPr>
          <c:dLbls>
            <c:spPr>
              <a:noFill/>
              <a:ln w="20760">
                <a:noFill/>
              </a:ln>
            </c:spPr>
            <c:txPr>
              <a:bodyPr/>
              <a:lstStyle/>
              <a:p>
                <a:pPr>
                  <a:defRPr sz="77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Лист2!$C$4:$E$4</c:f>
              <c:strCache>
                <c:ptCount val="3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</c:strCache>
            </c:strRef>
          </c:cat>
          <c:val>
            <c:numRef>
              <c:f>Лист2!$C$5:$E$5</c:f>
              <c:numCache>
                <c:formatCode>General</c:formatCode>
                <c:ptCount val="3"/>
                <c:pt idx="0">
                  <c:v>48</c:v>
                </c:pt>
                <c:pt idx="1">
                  <c:v>60</c:v>
                </c:pt>
                <c:pt idx="2">
                  <c:v>92</c:v>
                </c:pt>
              </c:numCache>
            </c:numRef>
          </c:val>
        </c:ser>
        <c:ser>
          <c:idx val="1"/>
          <c:order val="1"/>
          <c:tx>
            <c:strRef>
              <c:f>Лист2!$B$6</c:f>
              <c:strCache>
                <c:ptCount val="1"/>
                <c:pt idx="0">
                  <c:v>"Новорічна писанка"</c:v>
                </c:pt>
              </c:strCache>
            </c:strRef>
          </c:tx>
          <c:spPr>
            <a:solidFill>
              <a:srgbClr val="993366"/>
            </a:solidFill>
            <a:ln w="10380">
              <a:solidFill>
                <a:srgbClr val="000000"/>
              </a:solidFill>
              <a:prstDash val="solid"/>
            </a:ln>
          </c:spPr>
          <c:dLbls>
            <c:spPr>
              <a:noFill/>
              <a:ln w="20760">
                <a:noFill/>
              </a:ln>
            </c:spPr>
            <c:txPr>
              <a:bodyPr/>
              <a:lstStyle/>
              <a:p>
                <a:pPr>
                  <a:defRPr sz="77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Лист2!$C$4:$E$4</c:f>
              <c:strCache>
                <c:ptCount val="3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</c:strCache>
            </c:strRef>
          </c:cat>
          <c:val>
            <c:numRef>
              <c:f>Лист2!$C$6:$E$6</c:f>
              <c:numCache>
                <c:formatCode>General</c:formatCode>
                <c:ptCount val="3"/>
                <c:pt idx="0">
                  <c:v>36</c:v>
                </c:pt>
                <c:pt idx="1">
                  <c:v>47</c:v>
                </c:pt>
                <c:pt idx="2">
                  <c:v>57</c:v>
                </c:pt>
              </c:numCache>
            </c:numRef>
          </c:val>
        </c:ser>
        <c:ser>
          <c:idx val="2"/>
          <c:order val="2"/>
          <c:tx>
            <c:strRef>
              <c:f>Лист2!$B$7</c:f>
              <c:strCache>
                <c:ptCount val="1"/>
                <c:pt idx="0">
                  <c:v>"Замість ялинки - новорічний букет"</c:v>
                </c:pt>
              </c:strCache>
            </c:strRef>
          </c:tx>
          <c:spPr>
            <a:solidFill>
              <a:srgbClr val="FFFFCC"/>
            </a:solidFill>
            <a:ln w="10380">
              <a:solidFill>
                <a:srgbClr val="000000"/>
              </a:solidFill>
              <a:prstDash val="solid"/>
            </a:ln>
          </c:spPr>
          <c:dLbls>
            <c:spPr>
              <a:noFill/>
              <a:ln w="20760">
                <a:noFill/>
              </a:ln>
            </c:spPr>
            <c:txPr>
              <a:bodyPr/>
              <a:lstStyle/>
              <a:p>
                <a:pPr>
                  <a:defRPr sz="77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Лист2!$C$4:$E$4</c:f>
              <c:strCache>
                <c:ptCount val="3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</c:strCache>
            </c:strRef>
          </c:cat>
          <c:val>
            <c:numRef>
              <c:f>Лист2!$C$7:$E$7</c:f>
              <c:numCache>
                <c:formatCode>General</c:formatCode>
                <c:ptCount val="3"/>
                <c:pt idx="0">
                  <c:v>42</c:v>
                </c:pt>
                <c:pt idx="1">
                  <c:v>54</c:v>
                </c:pt>
                <c:pt idx="2">
                  <c:v>63</c:v>
                </c:pt>
              </c:numCache>
            </c:numRef>
          </c:val>
        </c:ser>
        <c:ser>
          <c:idx val="3"/>
          <c:order val="3"/>
          <c:tx>
            <c:strRef>
              <c:f>Лист2!$B$8</c:f>
              <c:strCache>
                <c:ptCount val="1"/>
                <c:pt idx="0">
                  <c:v>"Жива вода - Дельта"</c:v>
                </c:pt>
              </c:strCache>
            </c:strRef>
          </c:tx>
          <c:spPr>
            <a:solidFill>
              <a:srgbClr val="CCFFFF"/>
            </a:solidFill>
            <a:ln w="10380">
              <a:solidFill>
                <a:srgbClr val="000000"/>
              </a:solidFill>
              <a:prstDash val="solid"/>
            </a:ln>
          </c:spPr>
          <c:dLbls>
            <c:spPr>
              <a:noFill/>
              <a:ln w="20760">
                <a:noFill/>
              </a:ln>
            </c:spPr>
            <c:txPr>
              <a:bodyPr/>
              <a:lstStyle/>
              <a:p>
                <a:pPr>
                  <a:defRPr sz="77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Лист2!$C$4:$E$4</c:f>
              <c:strCache>
                <c:ptCount val="3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</c:strCache>
            </c:strRef>
          </c:cat>
          <c:val>
            <c:numRef>
              <c:f>Лист2!$C$8:$E$8</c:f>
              <c:numCache>
                <c:formatCode>General</c:formatCode>
                <c:ptCount val="3"/>
                <c:pt idx="0">
                  <c:v>33</c:v>
                </c:pt>
                <c:pt idx="1">
                  <c:v>48</c:v>
                </c:pt>
                <c:pt idx="2">
                  <c:v>54</c:v>
                </c:pt>
              </c:numCache>
            </c:numRef>
          </c:val>
        </c:ser>
        <c:ser>
          <c:idx val="4"/>
          <c:order val="4"/>
          <c:tx>
            <c:strRef>
              <c:f>Лист2!$B$9</c:f>
              <c:strCache>
                <c:ptCount val="1"/>
                <c:pt idx="0">
                  <c:v>"Українська лялька"</c:v>
                </c:pt>
              </c:strCache>
            </c:strRef>
          </c:tx>
          <c:spPr>
            <a:solidFill>
              <a:srgbClr val="660066"/>
            </a:solidFill>
            <a:ln w="10380">
              <a:solidFill>
                <a:srgbClr val="000000"/>
              </a:solidFill>
              <a:prstDash val="solid"/>
            </a:ln>
          </c:spPr>
          <c:dLbls>
            <c:spPr>
              <a:noFill/>
              <a:ln w="20760">
                <a:noFill/>
              </a:ln>
            </c:spPr>
            <c:txPr>
              <a:bodyPr/>
              <a:lstStyle/>
              <a:p>
                <a:pPr>
                  <a:defRPr sz="77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Лист2!$C$4:$E$4</c:f>
              <c:strCache>
                <c:ptCount val="3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</c:strCache>
            </c:strRef>
          </c:cat>
          <c:val>
            <c:numRef>
              <c:f>Лист2!$C$9:$E$9</c:f>
              <c:numCache>
                <c:formatCode>General</c:formatCode>
                <c:ptCount val="3"/>
                <c:pt idx="0">
                  <c:v>23</c:v>
                </c:pt>
                <c:pt idx="1">
                  <c:v>31</c:v>
                </c:pt>
                <c:pt idx="2">
                  <c:v>42</c:v>
                </c:pt>
              </c:numCache>
            </c:numRef>
          </c:val>
        </c:ser>
        <c:dLbls>
          <c:showVal val="1"/>
        </c:dLbls>
        <c:axId val="377436416"/>
        <c:axId val="377450496"/>
      </c:barChart>
      <c:catAx>
        <c:axId val="377436416"/>
        <c:scaling>
          <c:orientation val="minMax"/>
        </c:scaling>
        <c:axPos val="b"/>
        <c:numFmt formatCode="General" sourceLinked="1"/>
        <c:tickLblPos val="nextTo"/>
        <c:spPr>
          <a:ln w="25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76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77450496"/>
        <c:crosses val="autoZero"/>
        <c:auto val="1"/>
        <c:lblAlgn val="ctr"/>
        <c:lblOffset val="100"/>
        <c:tickLblSkip val="1"/>
        <c:tickMarkSkip val="1"/>
      </c:catAx>
      <c:valAx>
        <c:axId val="377450496"/>
        <c:scaling>
          <c:orientation val="minMax"/>
        </c:scaling>
        <c:axPos val="l"/>
        <c:majorGridlines>
          <c:spPr>
            <a:ln w="259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25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76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77436416"/>
        <c:crosses val="autoZero"/>
        <c:crossBetween val="between"/>
      </c:valAx>
      <c:spPr>
        <a:solidFill>
          <a:srgbClr val="C0C0C0"/>
        </a:solidFill>
        <a:ln w="1038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7025862068965525"/>
          <c:y val="0.22471910112359553"/>
          <c:w val="0.32112068965517254"/>
          <c:h val="0.69662921348314644"/>
        </c:manualLayout>
      </c:layout>
      <c:spPr>
        <a:solidFill>
          <a:srgbClr val="FFFFFF"/>
        </a:solidFill>
        <a:ln w="2595">
          <a:solidFill>
            <a:srgbClr val="000000"/>
          </a:solidFill>
          <a:prstDash val="solid"/>
        </a:ln>
      </c:spPr>
      <c:txPr>
        <a:bodyPr/>
        <a:lstStyle/>
        <a:p>
          <a:pPr>
            <a:defRPr sz="711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2595">
      <a:solidFill>
        <a:srgbClr val="000000"/>
      </a:solidFill>
      <a:prstDash val="solid"/>
    </a:ln>
  </c:spPr>
  <c:txPr>
    <a:bodyPr/>
    <a:lstStyle/>
    <a:p>
      <a:pPr>
        <a:defRPr sz="776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005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t>Інтелектуальні конкурси</a:t>
            </a:r>
          </a:p>
        </c:rich>
      </c:tx>
      <c:layout>
        <c:manualLayout>
          <c:xMode val="edge"/>
          <c:yMode val="edge"/>
          <c:x val="0.33211009174311934"/>
          <c:y val="2.0942408376963352E-2"/>
        </c:manualLayout>
      </c:layout>
      <c:spPr>
        <a:noFill/>
        <a:ln w="22198">
          <a:noFill/>
        </a:ln>
      </c:spPr>
    </c:title>
    <c:plotArea>
      <c:layout>
        <c:manualLayout>
          <c:layoutTarget val="inner"/>
          <c:xMode val="edge"/>
          <c:yMode val="edge"/>
          <c:x val="8.0733944954128445E-2"/>
          <c:y val="0.17015706806282724"/>
          <c:w val="0.54495412844036684"/>
          <c:h val="0.72513089005235598"/>
        </c:manualLayout>
      </c:layout>
      <c:barChart>
        <c:barDir val="col"/>
        <c:grouping val="clustered"/>
        <c:ser>
          <c:idx val="0"/>
          <c:order val="0"/>
          <c:tx>
            <c:strRef>
              <c:f>Лист1!$A$6</c:f>
              <c:strCache>
                <c:ptCount val="1"/>
                <c:pt idx="0">
                  <c:v>Міжнародний учнівський конкурс юних істориків</c:v>
                </c:pt>
              </c:strCache>
            </c:strRef>
          </c:tx>
          <c:spPr>
            <a:solidFill>
              <a:srgbClr val="9999FF"/>
            </a:solidFill>
            <a:ln w="11099">
              <a:solidFill>
                <a:srgbClr val="000000"/>
              </a:solidFill>
              <a:prstDash val="solid"/>
            </a:ln>
          </c:spPr>
          <c:dLbls>
            <c:spPr>
              <a:noFill/>
              <a:ln w="22198">
                <a:noFill/>
              </a:ln>
            </c:spPr>
            <c:txPr>
              <a:bodyPr/>
              <a:lstStyle/>
              <a:p>
                <a:pPr>
                  <a:defRPr sz="83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Лист1!$B$5:$D$5</c:f>
              <c:strCache>
                <c:ptCount val="3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</c:strCache>
            </c:strRef>
          </c:cat>
          <c:val>
            <c:numRef>
              <c:f>Лист1!$B$6:$D$6</c:f>
              <c:numCache>
                <c:formatCode>General</c:formatCode>
                <c:ptCount val="3"/>
                <c:pt idx="0">
                  <c:v>34</c:v>
                </c:pt>
                <c:pt idx="1">
                  <c:v>37</c:v>
                </c:pt>
                <c:pt idx="2">
                  <c:v>40</c:v>
                </c:pt>
              </c:numCache>
            </c:numRef>
          </c:val>
        </c:ser>
        <c:ser>
          <c:idx val="1"/>
          <c:order val="1"/>
          <c:tx>
            <c:strRef>
              <c:f>Лист1!$A$7</c:f>
              <c:strCache>
                <c:ptCount val="1"/>
                <c:pt idx="0">
                  <c:v>Міжнародний математичний конкурс "Кенгуру"</c:v>
                </c:pt>
              </c:strCache>
            </c:strRef>
          </c:tx>
          <c:spPr>
            <a:solidFill>
              <a:srgbClr val="993366"/>
            </a:solidFill>
            <a:ln w="11099">
              <a:solidFill>
                <a:srgbClr val="000000"/>
              </a:solidFill>
              <a:prstDash val="solid"/>
            </a:ln>
          </c:spPr>
          <c:dLbls>
            <c:spPr>
              <a:noFill/>
              <a:ln w="22198">
                <a:noFill/>
              </a:ln>
            </c:spPr>
            <c:txPr>
              <a:bodyPr/>
              <a:lstStyle/>
              <a:p>
                <a:pPr>
                  <a:defRPr sz="83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Лист1!$B$5:$D$5</c:f>
              <c:strCache>
                <c:ptCount val="3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</c:strCache>
            </c:strRef>
          </c:cat>
          <c:val>
            <c:numRef>
              <c:f>Лист1!$B$7:$D$7</c:f>
              <c:numCache>
                <c:formatCode>General</c:formatCode>
                <c:ptCount val="3"/>
                <c:pt idx="0">
                  <c:v>96</c:v>
                </c:pt>
                <c:pt idx="1">
                  <c:v>96</c:v>
                </c:pt>
                <c:pt idx="2">
                  <c:v>98</c:v>
                </c:pt>
              </c:numCache>
            </c:numRef>
          </c:val>
        </c:ser>
        <c:ser>
          <c:idx val="2"/>
          <c:order val="2"/>
          <c:tx>
            <c:strRef>
              <c:f>Лист1!$A$8</c:f>
              <c:strCache>
                <c:ptCount val="1"/>
                <c:pt idx="0">
                  <c:v>Всеукраїнська українознавча гра "Соняшник"</c:v>
                </c:pt>
              </c:strCache>
            </c:strRef>
          </c:tx>
          <c:spPr>
            <a:solidFill>
              <a:srgbClr val="FFFFCC"/>
            </a:solidFill>
            <a:ln w="11099">
              <a:solidFill>
                <a:srgbClr val="000000"/>
              </a:solidFill>
              <a:prstDash val="solid"/>
            </a:ln>
          </c:spPr>
          <c:dLbls>
            <c:spPr>
              <a:noFill/>
              <a:ln w="22198">
                <a:noFill/>
              </a:ln>
            </c:spPr>
            <c:txPr>
              <a:bodyPr/>
              <a:lstStyle/>
              <a:p>
                <a:pPr>
                  <a:defRPr sz="83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Лист1!$B$5:$D$5</c:f>
              <c:strCache>
                <c:ptCount val="3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</c:strCache>
            </c:strRef>
          </c:cat>
          <c:val>
            <c:numRef>
              <c:f>Лист1!$B$8:$D$8</c:f>
              <c:numCache>
                <c:formatCode>General</c:formatCode>
                <c:ptCount val="3"/>
                <c:pt idx="0">
                  <c:v>94</c:v>
                </c:pt>
                <c:pt idx="1">
                  <c:v>95</c:v>
                </c:pt>
                <c:pt idx="2">
                  <c:v>97</c:v>
                </c:pt>
              </c:numCache>
            </c:numRef>
          </c:val>
        </c:ser>
        <c:ser>
          <c:idx val="3"/>
          <c:order val="3"/>
          <c:tx>
            <c:strRef>
              <c:f>Лист1!$A$9</c:f>
              <c:strCache>
                <c:ptCount val="1"/>
                <c:pt idx="0">
                  <c:v>Міжнародний фізичний конкурс "Левеня"</c:v>
                </c:pt>
              </c:strCache>
            </c:strRef>
          </c:tx>
          <c:spPr>
            <a:solidFill>
              <a:srgbClr val="CCFFFF"/>
            </a:solidFill>
            <a:ln w="11099">
              <a:solidFill>
                <a:srgbClr val="000000"/>
              </a:solidFill>
              <a:prstDash val="solid"/>
            </a:ln>
          </c:spPr>
          <c:dLbls>
            <c:spPr>
              <a:noFill/>
              <a:ln w="22198">
                <a:noFill/>
              </a:ln>
            </c:spPr>
            <c:txPr>
              <a:bodyPr/>
              <a:lstStyle/>
              <a:p>
                <a:pPr>
                  <a:defRPr sz="83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Лист1!$B$5:$D$5</c:f>
              <c:strCache>
                <c:ptCount val="3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</c:strCache>
            </c:strRef>
          </c:cat>
          <c:val>
            <c:numRef>
              <c:f>Лист1!$B$9:$D$9</c:f>
              <c:numCache>
                <c:formatCode>General</c:formatCode>
                <c:ptCount val="3"/>
                <c:pt idx="0">
                  <c:v>21</c:v>
                </c:pt>
                <c:pt idx="1">
                  <c:v>23</c:v>
                </c:pt>
                <c:pt idx="2">
                  <c:v>22</c:v>
                </c:pt>
              </c:numCache>
            </c:numRef>
          </c:val>
        </c:ser>
        <c:ser>
          <c:idx val="4"/>
          <c:order val="4"/>
          <c:tx>
            <c:strRef>
              <c:f>Лист1!$A$10</c:f>
              <c:strCache>
                <c:ptCount val="1"/>
                <c:pt idx="0">
                  <c:v>Конкурс російської мови "Лукоморье"</c:v>
                </c:pt>
              </c:strCache>
            </c:strRef>
          </c:tx>
          <c:spPr>
            <a:solidFill>
              <a:srgbClr val="660066"/>
            </a:solidFill>
            <a:ln w="11099">
              <a:solidFill>
                <a:srgbClr val="000000"/>
              </a:solidFill>
              <a:prstDash val="solid"/>
            </a:ln>
          </c:spPr>
          <c:dLbls>
            <c:spPr>
              <a:noFill/>
              <a:ln w="22198">
                <a:noFill/>
              </a:ln>
            </c:spPr>
            <c:txPr>
              <a:bodyPr/>
              <a:lstStyle/>
              <a:p>
                <a:pPr>
                  <a:defRPr sz="83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Лист1!$B$5:$D$5</c:f>
              <c:strCache>
                <c:ptCount val="3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</c:strCache>
            </c:strRef>
          </c:cat>
          <c:val>
            <c:numRef>
              <c:f>Лист1!$B$10:$D$10</c:f>
              <c:numCache>
                <c:formatCode>General</c:formatCode>
                <c:ptCount val="3"/>
                <c:pt idx="0">
                  <c:v>22</c:v>
                </c:pt>
                <c:pt idx="1">
                  <c:v>20</c:v>
                </c:pt>
                <c:pt idx="2">
                  <c:v>23</c:v>
                </c:pt>
              </c:numCache>
            </c:numRef>
          </c:val>
        </c:ser>
        <c:ser>
          <c:idx val="5"/>
          <c:order val="5"/>
          <c:tx>
            <c:strRef>
              <c:f>Лист1!$A$11</c:f>
              <c:strCache>
                <c:ptCount val="1"/>
                <c:pt idx="0">
                  <c:v>Всеукраїнський конкурс "Кришталева сова"</c:v>
                </c:pt>
              </c:strCache>
            </c:strRef>
          </c:tx>
          <c:spPr>
            <a:solidFill>
              <a:srgbClr val="FF8080"/>
            </a:solidFill>
            <a:ln w="11099">
              <a:solidFill>
                <a:srgbClr val="000000"/>
              </a:solidFill>
              <a:prstDash val="solid"/>
            </a:ln>
          </c:spPr>
          <c:dLbls>
            <c:spPr>
              <a:noFill/>
              <a:ln w="22198">
                <a:noFill/>
              </a:ln>
            </c:spPr>
            <c:txPr>
              <a:bodyPr/>
              <a:lstStyle/>
              <a:p>
                <a:pPr>
                  <a:defRPr sz="83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Лист1!$B$5:$D$5</c:f>
              <c:strCache>
                <c:ptCount val="3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</c:strCache>
            </c:strRef>
          </c:cat>
          <c:val>
            <c:numRef>
              <c:f>Лист1!$B$11:$D$11</c:f>
              <c:numCache>
                <c:formatCode>General</c:formatCode>
                <c:ptCount val="3"/>
                <c:pt idx="0">
                  <c:v>36</c:v>
                </c:pt>
                <c:pt idx="1">
                  <c:v>38</c:v>
                </c:pt>
                <c:pt idx="2">
                  <c:v>40</c:v>
                </c:pt>
              </c:numCache>
            </c:numRef>
          </c:val>
        </c:ser>
        <c:dLbls>
          <c:showVal val="1"/>
        </c:dLbls>
        <c:axId val="390342528"/>
        <c:axId val="390344064"/>
      </c:barChart>
      <c:catAx>
        <c:axId val="390342528"/>
        <c:scaling>
          <c:orientation val="minMax"/>
        </c:scaling>
        <c:axPos val="b"/>
        <c:numFmt formatCode="General" sourceLinked="1"/>
        <c:tickLblPos val="nextTo"/>
        <c:spPr>
          <a:ln w="27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3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90344064"/>
        <c:crosses val="autoZero"/>
        <c:auto val="1"/>
        <c:lblAlgn val="ctr"/>
        <c:lblOffset val="100"/>
        <c:tickLblSkip val="1"/>
        <c:tickMarkSkip val="1"/>
      </c:catAx>
      <c:valAx>
        <c:axId val="390344064"/>
        <c:scaling>
          <c:orientation val="minMax"/>
        </c:scaling>
        <c:axPos val="l"/>
        <c:majorGridlines>
          <c:spPr>
            <a:ln w="27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27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3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90342528"/>
        <c:crosses val="autoZero"/>
        <c:crossBetween val="between"/>
      </c:valAx>
      <c:spPr>
        <a:solidFill>
          <a:srgbClr val="C0C0C0"/>
        </a:solidFill>
        <a:ln w="11099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4954128440366987"/>
          <c:y val="0.26963350785340312"/>
          <c:w val="0.35045871559633035"/>
          <c:h val="0.52356020942408377"/>
        </c:manualLayout>
      </c:layout>
      <c:spPr>
        <a:solidFill>
          <a:srgbClr val="FFFFFF"/>
        </a:solidFill>
        <a:ln w="2775">
          <a:solidFill>
            <a:srgbClr val="000000"/>
          </a:solidFill>
          <a:prstDash val="solid"/>
        </a:ln>
      </c:spPr>
      <c:txPr>
        <a:bodyPr/>
        <a:lstStyle/>
        <a:p>
          <a:pPr>
            <a:defRPr sz="642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2775">
      <a:solidFill>
        <a:srgbClr val="000000"/>
      </a:solidFill>
      <a:prstDash val="solid"/>
    </a:ln>
  </c:spPr>
  <c:txPr>
    <a:bodyPr/>
    <a:lstStyle/>
    <a:p>
      <a:pPr>
        <a:defRPr sz="83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929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t>Результат участі учнів у районних спортивних змаганнях (місця)</a:t>
            </a:r>
          </a:p>
        </c:rich>
      </c:tx>
      <c:layout>
        <c:manualLayout>
          <c:xMode val="edge"/>
          <c:yMode val="edge"/>
          <c:x val="0.11790393013100436"/>
          <c:y val="8.2644628099173573E-3"/>
        </c:manualLayout>
      </c:layout>
      <c:spPr>
        <a:noFill/>
        <a:ln w="23012">
          <a:noFill/>
        </a:ln>
      </c:spPr>
    </c:title>
    <c:plotArea>
      <c:layout>
        <c:manualLayout>
          <c:layoutTarget val="inner"/>
          <c:xMode val="edge"/>
          <c:yMode val="edge"/>
          <c:x val="7.8602620087336275E-2"/>
          <c:y val="0.30165289256198347"/>
          <c:w val="0.62445414847161562"/>
          <c:h val="0.54958677685950408"/>
        </c:manualLayout>
      </c:layout>
      <c:barChart>
        <c:barDir val="col"/>
        <c:grouping val="clustered"/>
        <c:ser>
          <c:idx val="0"/>
          <c:order val="0"/>
          <c:tx>
            <c:strRef>
              <c:f>Лист2!$B$29</c:f>
              <c:strCache>
                <c:ptCount val="1"/>
                <c:pt idx="0">
                  <c:v>Футбол</c:v>
                </c:pt>
              </c:strCache>
            </c:strRef>
          </c:tx>
          <c:spPr>
            <a:solidFill>
              <a:srgbClr val="9999FF"/>
            </a:solidFill>
            <a:ln w="11506">
              <a:solidFill>
                <a:srgbClr val="000000"/>
              </a:solidFill>
              <a:prstDash val="solid"/>
            </a:ln>
          </c:spPr>
          <c:cat>
            <c:strRef>
              <c:f>Лист2!$C$28:$E$28</c:f>
              <c:strCache>
                <c:ptCount val="3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</c:strCache>
            </c:strRef>
          </c:cat>
          <c:val>
            <c:numRef>
              <c:f>Лист2!$C$29:$E$29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Лист2!$B$30</c:f>
              <c:strCache>
                <c:ptCount val="1"/>
                <c:pt idx="0">
                  <c:v>Волейбол (дівчата)</c:v>
                </c:pt>
              </c:strCache>
            </c:strRef>
          </c:tx>
          <c:spPr>
            <a:solidFill>
              <a:srgbClr val="993366"/>
            </a:solidFill>
            <a:ln w="11506">
              <a:solidFill>
                <a:srgbClr val="000000"/>
              </a:solidFill>
              <a:prstDash val="solid"/>
            </a:ln>
          </c:spPr>
          <c:cat>
            <c:strRef>
              <c:f>Лист2!$C$28:$E$28</c:f>
              <c:strCache>
                <c:ptCount val="3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</c:strCache>
            </c:strRef>
          </c:cat>
          <c:val>
            <c:numRef>
              <c:f>Лист2!$C$30:$E$30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Лист2!$B$31</c:f>
              <c:strCache>
                <c:ptCount val="1"/>
                <c:pt idx="0">
                  <c:v>Волейбол (хлопці)</c:v>
                </c:pt>
              </c:strCache>
            </c:strRef>
          </c:tx>
          <c:spPr>
            <a:solidFill>
              <a:srgbClr val="FFFFCC"/>
            </a:solidFill>
            <a:ln w="11506">
              <a:solidFill>
                <a:srgbClr val="000000"/>
              </a:solidFill>
              <a:prstDash val="solid"/>
            </a:ln>
          </c:spPr>
          <c:cat>
            <c:strRef>
              <c:f>Лист2!$C$28:$E$28</c:f>
              <c:strCache>
                <c:ptCount val="3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</c:strCache>
            </c:strRef>
          </c:cat>
          <c:val>
            <c:numRef>
              <c:f>Лист2!$C$31:$E$31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Лист2!$B$32</c:f>
              <c:strCache>
                <c:ptCount val="1"/>
                <c:pt idx="0">
                  <c:v>Баскетбол</c:v>
                </c:pt>
              </c:strCache>
            </c:strRef>
          </c:tx>
          <c:spPr>
            <a:solidFill>
              <a:srgbClr val="CCFFFF"/>
            </a:solidFill>
            <a:ln w="11506">
              <a:solidFill>
                <a:srgbClr val="000000"/>
              </a:solidFill>
              <a:prstDash val="solid"/>
            </a:ln>
          </c:spPr>
          <c:cat>
            <c:strRef>
              <c:f>Лист2!$C$28:$E$28</c:f>
              <c:strCache>
                <c:ptCount val="3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</c:strCache>
            </c:strRef>
          </c:cat>
          <c:val>
            <c:numRef>
              <c:f>Лист2!$C$32:$E$32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ser>
          <c:idx val="4"/>
          <c:order val="4"/>
          <c:tx>
            <c:strRef>
              <c:f>Лист2!$B$33</c:f>
              <c:strCache>
                <c:ptCount val="1"/>
                <c:pt idx="0">
                  <c:v>"Біла тура"</c:v>
                </c:pt>
              </c:strCache>
            </c:strRef>
          </c:tx>
          <c:spPr>
            <a:solidFill>
              <a:srgbClr val="660066"/>
            </a:solidFill>
            <a:ln w="11506">
              <a:solidFill>
                <a:srgbClr val="000000"/>
              </a:solidFill>
              <a:prstDash val="solid"/>
            </a:ln>
          </c:spPr>
          <c:cat>
            <c:strRef>
              <c:f>Лист2!$C$28:$E$28</c:f>
              <c:strCache>
                <c:ptCount val="3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</c:strCache>
            </c:strRef>
          </c:cat>
          <c:val>
            <c:numRef>
              <c:f>Лист2!$C$33:$E$33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ser>
          <c:idx val="5"/>
          <c:order val="5"/>
          <c:tx>
            <c:strRef>
              <c:f>Лист2!$B$34</c:f>
              <c:strCache>
                <c:ptCount val="1"/>
                <c:pt idx="0">
                  <c:v>"Старти надій"</c:v>
                </c:pt>
              </c:strCache>
            </c:strRef>
          </c:tx>
          <c:spPr>
            <a:solidFill>
              <a:srgbClr val="FF8080"/>
            </a:solidFill>
            <a:ln w="11506">
              <a:solidFill>
                <a:srgbClr val="000000"/>
              </a:solidFill>
              <a:prstDash val="solid"/>
            </a:ln>
          </c:spPr>
          <c:cat>
            <c:strRef>
              <c:f>Лист2!$C$28:$E$28</c:f>
              <c:strCache>
                <c:ptCount val="3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</c:strCache>
            </c:strRef>
          </c:cat>
          <c:val>
            <c:numRef>
              <c:f>Лист2!$C$34:$E$34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6"/>
          <c:order val="6"/>
          <c:tx>
            <c:strRef>
              <c:f>Лист2!$B$35</c:f>
              <c:strCache>
                <c:ptCount val="1"/>
                <c:pt idx="0">
                  <c:v>Малі олімпійські  ігри</c:v>
                </c:pt>
              </c:strCache>
            </c:strRef>
          </c:tx>
          <c:spPr>
            <a:solidFill>
              <a:srgbClr val="0066CC"/>
            </a:solidFill>
            <a:ln w="11506">
              <a:solidFill>
                <a:srgbClr val="000000"/>
              </a:solidFill>
              <a:prstDash val="solid"/>
            </a:ln>
          </c:spPr>
          <c:cat>
            <c:strRef>
              <c:f>Лист2!$C$28:$E$28</c:f>
              <c:strCache>
                <c:ptCount val="3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</c:strCache>
            </c:strRef>
          </c:cat>
          <c:val>
            <c:numRef>
              <c:f>Лист2!$C$35:$E$35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axId val="390410240"/>
        <c:axId val="390411776"/>
      </c:barChart>
      <c:catAx>
        <c:axId val="390410240"/>
        <c:scaling>
          <c:orientation val="minMax"/>
        </c:scaling>
        <c:axPos val="b"/>
        <c:numFmt formatCode="General" sourceLinked="1"/>
        <c:tickLblPos val="nextTo"/>
        <c:spPr>
          <a:ln w="287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7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90411776"/>
        <c:crosses val="autoZero"/>
        <c:auto val="1"/>
        <c:lblAlgn val="ctr"/>
        <c:lblOffset val="100"/>
        <c:tickLblSkip val="1"/>
        <c:tickMarkSkip val="1"/>
      </c:catAx>
      <c:valAx>
        <c:axId val="390411776"/>
        <c:scaling>
          <c:orientation val="minMax"/>
        </c:scaling>
        <c:axPos val="l"/>
        <c:majorGridlines>
          <c:spPr>
            <a:ln w="2876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287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7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90410240"/>
        <c:crosses val="autoZero"/>
        <c:crossBetween val="between"/>
      </c:valAx>
      <c:spPr>
        <a:solidFill>
          <a:srgbClr val="C0C0C0"/>
        </a:solidFill>
        <a:ln w="11506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2489082969432339"/>
          <c:y val="0.32644628099173562"/>
          <c:w val="0.26637554585152839"/>
          <c:h val="0.55371900826446285"/>
        </c:manualLayout>
      </c:layout>
      <c:spPr>
        <a:solidFill>
          <a:srgbClr val="FFFFFF"/>
        </a:solidFill>
        <a:ln w="2876">
          <a:solidFill>
            <a:srgbClr val="000000"/>
          </a:solidFill>
          <a:prstDash val="solid"/>
        </a:ln>
      </c:spPr>
      <c:txPr>
        <a:bodyPr/>
        <a:lstStyle/>
        <a:p>
          <a:pPr>
            <a:defRPr sz="707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2876">
      <a:solidFill>
        <a:srgbClr val="000000"/>
      </a:solidFill>
      <a:prstDash val="solid"/>
    </a:ln>
  </c:spPr>
  <c:txPr>
    <a:bodyPr/>
    <a:lstStyle/>
    <a:p>
      <a:pPr>
        <a:defRPr sz="77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6.7241379310344809E-2"/>
          <c:y val="5.3240740740740741E-2"/>
          <c:w val="0.58793103448275852"/>
          <c:h val="0.85185185185185197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Лист1!$A$29</c:f>
              <c:strCache>
                <c:ptCount val="1"/>
                <c:pt idx="0">
                  <c:v>Біологія, медицина</c:v>
                </c:pt>
              </c:strCache>
            </c:strRef>
          </c:tx>
          <c:spPr>
            <a:solidFill>
              <a:srgbClr val="9999FF"/>
            </a:solidFill>
            <a:ln w="11345">
              <a:solidFill>
                <a:srgbClr val="000000"/>
              </a:solidFill>
              <a:prstDash val="solid"/>
            </a:ln>
          </c:spPr>
          <c:dLbls>
            <c:spPr>
              <a:noFill/>
              <a:ln w="22690">
                <a:noFill/>
              </a:ln>
            </c:spPr>
            <c:txPr>
              <a:bodyPr/>
              <a:lstStyle/>
              <a:p>
                <a:pPr>
                  <a:defRPr sz="96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Лист1!$B$28</c:f>
              <c:strCache>
                <c:ptCount val="1"/>
                <c:pt idx="0">
                  <c:v>9 клас</c:v>
                </c:pt>
              </c:strCache>
            </c:strRef>
          </c:cat>
          <c:val>
            <c:numRef>
              <c:f>Лист1!$B$29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</c:ser>
        <c:ser>
          <c:idx val="1"/>
          <c:order val="1"/>
          <c:tx>
            <c:strRef>
              <c:f>Лист1!$A$30</c:f>
              <c:strCache>
                <c:ptCount val="1"/>
                <c:pt idx="0">
                  <c:v>Фізкультура і спорт</c:v>
                </c:pt>
              </c:strCache>
            </c:strRef>
          </c:tx>
          <c:spPr>
            <a:solidFill>
              <a:srgbClr val="993366"/>
            </a:solidFill>
            <a:ln w="11345">
              <a:solidFill>
                <a:srgbClr val="000000"/>
              </a:solidFill>
              <a:prstDash val="solid"/>
            </a:ln>
          </c:spPr>
          <c:dLbls>
            <c:spPr>
              <a:noFill/>
              <a:ln w="22690">
                <a:noFill/>
              </a:ln>
            </c:spPr>
            <c:txPr>
              <a:bodyPr/>
              <a:lstStyle/>
              <a:p>
                <a:pPr>
                  <a:defRPr sz="96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Лист1!$B$28</c:f>
              <c:strCache>
                <c:ptCount val="1"/>
                <c:pt idx="0">
                  <c:v>9 клас</c:v>
                </c:pt>
              </c:strCache>
            </c:strRef>
          </c:cat>
          <c:val>
            <c:numRef>
              <c:f>Лист1!$B$30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ser>
          <c:idx val="2"/>
          <c:order val="2"/>
          <c:tx>
            <c:strRef>
              <c:f>Лист1!$A$31</c:f>
              <c:strCache>
                <c:ptCount val="1"/>
                <c:pt idx="0">
                  <c:v>Історія і правознавство</c:v>
                </c:pt>
              </c:strCache>
            </c:strRef>
          </c:tx>
          <c:spPr>
            <a:solidFill>
              <a:srgbClr val="FFFFCC"/>
            </a:solidFill>
            <a:ln w="11345">
              <a:solidFill>
                <a:srgbClr val="000000"/>
              </a:solidFill>
              <a:prstDash val="solid"/>
            </a:ln>
          </c:spPr>
          <c:dLbls>
            <c:spPr>
              <a:noFill/>
              <a:ln w="22690">
                <a:noFill/>
              </a:ln>
            </c:spPr>
            <c:txPr>
              <a:bodyPr/>
              <a:lstStyle/>
              <a:p>
                <a:pPr>
                  <a:defRPr sz="96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Лист1!$B$28</c:f>
              <c:strCache>
                <c:ptCount val="1"/>
                <c:pt idx="0">
                  <c:v>9 клас</c:v>
                </c:pt>
              </c:strCache>
            </c:strRef>
          </c:cat>
          <c:val>
            <c:numRef>
              <c:f>Лист1!$B$31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ser>
          <c:idx val="3"/>
          <c:order val="3"/>
          <c:tx>
            <c:strRef>
              <c:f>Лист1!$A$32</c:f>
              <c:strCache>
                <c:ptCount val="1"/>
                <c:pt idx="0">
                  <c:v>Математика, економіка</c:v>
                </c:pt>
              </c:strCache>
            </c:strRef>
          </c:tx>
          <c:spPr>
            <a:solidFill>
              <a:srgbClr val="CCFFFF"/>
            </a:solidFill>
            <a:ln w="11345">
              <a:solidFill>
                <a:srgbClr val="000000"/>
              </a:solidFill>
              <a:prstDash val="solid"/>
            </a:ln>
          </c:spPr>
          <c:dLbls>
            <c:spPr>
              <a:noFill/>
              <a:ln w="22690">
                <a:noFill/>
              </a:ln>
            </c:spPr>
            <c:txPr>
              <a:bodyPr/>
              <a:lstStyle/>
              <a:p>
                <a:pPr>
                  <a:defRPr sz="96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Лист1!$B$28</c:f>
              <c:strCache>
                <c:ptCount val="1"/>
                <c:pt idx="0">
                  <c:v>9 клас</c:v>
                </c:pt>
              </c:strCache>
            </c:strRef>
          </c:cat>
          <c:val>
            <c:numRef>
              <c:f>Лист1!$B$32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4"/>
          <c:order val="4"/>
          <c:tx>
            <c:strRef>
              <c:f>Лист1!$A$33</c:f>
              <c:strCache>
                <c:ptCount val="1"/>
                <c:pt idx="0">
                  <c:v>Сценічне мистецтво, музика</c:v>
                </c:pt>
              </c:strCache>
            </c:strRef>
          </c:tx>
          <c:spPr>
            <a:solidFill>
              <a:srgbClr val="660066"/>
            </a:solidFill>
            <a:ln w="11345">
              <a:solidFill>
                <a:srgbClr val="000000"/>
              </a:solidFill>
              <a:prstDash val="solid"/>
            </a:ln>
          </c:spPr>
          <c:dLbls>
            <c:spPr>
              <a:noFill/>
              <a:ln w="22690">
                <a:noFill/>
              </a:ln>
            </c:spPr>
            <c:txPr>
              <a:bodyPr/>
              <a:lstStyle/>
              <a:p>
                <a:pPr>
                  <a:defRPr sz="96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Лист1!$B$28</c:f>
              <c:strCache>
                <c:ptCount val="1"/>
                <c:pt idx="0">
                  <c:v>9 клас</c:v>
                </c:pt>
              </c:strCache>
            </c:strRef>
          </c:cat>
          <c:val>
            <c:numRef>
              <c:f>Лист1!$B$33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5"/>
          <c:order val="5"/>
          <c:tx>
            <c:strRef>
              <c:f>Лист1!$A$34</c:f>
              <c:strCache>
                <c:ptCount val="1"/>
                <c:pt idx="0">
                  <c:v>Педагогіка</c:v>
                </c:pt>
              </c:strCache>
            </c:strRef>
          </c:tx>
          <c:spPr>
            <a:solidFill>
              <a:srgbClr val="FF8080"/>
            </a:solidFill>
            <a:ln w="11345">
              <a:solidFill>
                <a:srgbClr val="000000"/>
              </a:solidFill>
              <a:prstDash val="solid"/>
            </a:ln>
          </c:spPr>
          <c:dLbls>
            <c:spPr>
              <a:noFill/>
              <a:ln w="22690">
                <a:noFill/>
              </a:ln>
            </c:spPr>
            <c:txPr>
              <a:bodyPr/>
              <a:lstStyle/>
              <a:p>
                <a:pPr>
                  <a:defRPr sz="96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Лист1!$B$28</c:f>
              <c:strCache>
                <c:ptCount val="1"/>
                <c:pt idx="0">
                  <c:v>9 клас</c:v>
                </c:pt>
              </c:strCache>
            </c:strRef>
          </c:cat>
          <c:val>
            <c:numRef>
              <c:f>Лист1!$B$34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6"/>
          <c:order val="6"/>
          <c:tx>
            <c:strRef>
              <c:f>Лист1!$A$35</c:f>
              <c:strCache>
                <c:ptCount val="1"/>
                <c:pt idx="0">
                  <c:v>Література і журналістика</c:v>
                </c:pt>
              </c:strCache>
            </c:strRef>
          </c:tx>
          <c:spPr>
            <a:solidFill>
              <a:srgbClr val="0066CC"/>
            </a:solidFill>
            <a:ln w="11345">
              <a:solidFill>
                <a:srgbClr val="000000"/>
              </a:solidFill>
              <a:prstDash val="solid"/>
            </a:ln>
          </c:spPr>
          <c:dLbls>
            <c:spPr>
              <a:noFill/>
              <a:ln w="22690">
                <a:noFill/>
              </a:ln>
            </c:spPr>
            <c:txPr>
              <a:bodyPr/>
              <a:lstStyle/>
              <a:p>
                <a:pPr>
                  <a:defRPr sz="96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Лист1!$B$28</c:f>
              <c:strCache>
                <c:ptCount val="1"/>
                <c:pt idx="0">
                  <c:v>9 клас</c:v>
                </c:pt>
              </c:strCache>
            </c:strRef>
          </c:cat>
          <c:val>
            <c:numRef>
              <c:f>Лист1!$B$35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7"/>
          <c:order val="7"/>
          <c:tx>
            <c:strRef>
              <c:f>Лист1!$A$36</c:f>
              <c:strCache>
                <c:ptCount val="1"/>
                <c:pt idx="0">
                  <c:v>Торгівля, сфера обслуговування</c:v>
                </c:pt>
              </c:strCache>
            </c:strRef>
          </c:tx>
          <c:spPr>
            <a:solidFill>
              <a:srgbClr val="CCCCFF"/>
            </a:solidFill>
            <a:ln w="11345">
              <a:solidFill>
                <a:srgbClr val="000000"/>
              </a:solidFill>
              <a:prstDash val="solid"/>
            </a:ln>
          </c:spPr>
          <c:dLbls>
            <c:spPr>
              <a:noFill/>
              <a:ln w="22690">
                <a:noFill/>
              </a:ln>
            </c:spPr>
            <c:txPr>
              <a:bodyPr/>
              <a:lstStyle/>
              <a:p>
                <a:pPr>
                  <a:defRPr sz="96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Лист1!$B$28</c:f>
              <c:strCache>
                <c:ptCount val="1"/>
                <c:pt idx="0">
                  <c:v>9 клас</c:v>
                </c:pt>
              </c:strCache>
            </c:strRef>
          </c:cat>
          <c:val>
            <c:numRef>
              <c:f>Лист1!$B$36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8"/>
          <c:order val="8"/>
          <c:tx>
            <c:strRef>
              <c:f>Лист1!$A$37</c:f>
              <c:strCache>
                <c:ptCount val="1"/>
                <c:pt idx="0">
                  <c:v>Військові спеціальності</c:v>
                </c:pt>
              </c:strCache>
            </c:strRef>
          </c:tx>
          <c:spPr>
            <a:solidFill>
              <a:srgbClr val="000080"/>
            </a:solidFill>
            <a:ln w="11345">
              <a:solidFill>
                <a:srgbClr val="000000"/>
              </a:solidFill>
              <a:prstDash val="solid"/>
            </a:ln>
          </c:spPr>
          <c:dLbls>
            <c:spPr>
              <a:noFill/>
              <a:ln w="22690">
                <a:noFill/>
              </a:ln>
            </c:spPr>
            <c:txPr>
              <a:bodyPr/>
              <a:lstStyle/>
              <a:p>
                <a:pPr>
                  <a:defRPr sz="96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Лист1!$B$28</c:f>
              <c:strCache>
                <c:ptCount val="1"/>
                <c:pt idx="0">
                  <c:v>9 клас</c:v>
                </c:pt>
              </c:strCache>
            </c:strRef>
          </c:cat>
          <c:val>
            <c:numRef>
              <c:f>Лист1!$B$37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ser>
          <c:idx val="9"/>
          <c:order val="9"/>
          <c:tx>
            <c:strRef>
              <c:f>Лист1!$A$38</c:f>
              <c:strCache>
                <c:ptCount val="1"/>
                <c:pt idx="0">
                  <c:v>Техніка, транспорт</c:v>
                </c:pt>
              </c:strCache>
            </c:strRef>
          </c:tx>
          <c:spPr>
            <a:solidFill>
              <a:srgbClr val="FF00FF"/>
            </a:solidFill>
            <a:ln w="11345">
              <a:solidFill>
                <a:srgbClr val="000000"/>
              </a:solidFill>
              <a:prstDash val="solid"/>
            </a:ln>
          </c:spPr>
          <c:dLbls>
            <c:spPr>
              <a:noFill/>
              <a:ln w="22690">
                <a:noFill/>
              </a:ln>
            </c:spPr>
            <c:txPr>
              <a:bodyPr/>
              <a:lstStyle/>
              <a:p>
                <a:pPr>
                  <a:defRPr sz="96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Лист1!$B$28</c:f>
              <c:strCache>
                <c:ptCount val="1"/>
                <c:pt idx="0">
                  <c:v>9 клас</c:v>
                </c:pt>
              </c:strCache>
            </c:strRef>
          </c:cat>
          <c:val>
            <c:numRef>
              <c:f>Лист1!$B$38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10"/>
          <c:order val="10"/>
          <c:tx>
            <c:strRef>
              <c:f>Лист1!$A$39</c:f>
              <c:strCache>
                <c:ptCount val="1"/>
                <c:pt idx="0">
                  <c:v>Суспільна діяльність</c:v>
                </c:pt>
              </c:strCache>
            </c:strRef>
          </c:tx>
          <c:spPr>
            <a:solidFill>
              <a:srgbClr val="FFFF00"/>
            </a:solidFill>
            <a:ln w="11345">
              <a:solidFill>
                <a:srgbClr val="000000"/>
              </a:solidFill>
              <a:prstDash val="solid"/>
            </a:ln>
          </c:spPr>
          <c:dLbls>
            <c:spPr>
              <a:noFill/>
              <a:ln w="22690">
                <a:noFill/>
              </a:ln>
            </c:spPr>
            <c:txPr>
              <a:bodyPr/>
              <a:lstStyle/>
              <a:p>
                <a:pPr>
                  <a:defRPr sz="96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Лист1!$B$28</c:f>
              <c:strCache>
                <c:ptCount val="1"/>
                <c:pt idx="0">
                  <c:v>9 клас</c:v>
                </c:pt>
              </c:strCache>
            </c:strRef>
          </c:cat>
          <c:val>
            <c:numRef>
              <c:f>Лист1!$B$39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11"/>
          <c:order val="11"/>
          <c:tx>
            <c:strRef>
              <c:f>Лист1!$A$40</c:f>
              <c:strCache>
                <c:ptCount val="1"/>
                <c:pt idx="0">
                  <c:v>Хімія, фізика </c:v>
                </c:pt>
              </c:strCache>
            </c:strRef>
          </c:tx>
          <c:spPr>
            <a:solidFill>
              <a:srgbClr val="00FFFF"/>
            </a:solidFill>
            <a:ln w="11345">
              <a:solidFill>
                <a:srgbClr val="000000"/>
              </a:solidFill>
              <a:prstDash val="solid"/>
            </a:ln>
          </c:spPr>
          <c:dLbls>
            <c:spPr>
              <a:noFill/>
              <a:ln w="22690">
                <a:noFill/>
              </a:ln>
            </c:spPr>
            <c:txPr>
              <a:bodyPr/>
              <a:lstStyle/>
              <a:p>
                <a:pPr>
                  <a:defRPr sz="96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Лист1!$B$28</c:f>
              <c:strCache>
                <c:ptCount val="1"/>
                <c:pt idx="0">
                  <c:v>9 клас</c:v>
                </c:pt>
              </c:strCache>
            </c:strRef>
          </c:cat>
          <c:val>
            <c:numRef>
              <c:f>Лист1!$B$40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2"/>
          <c:order val="12"/>
          <c:tx>
            <c:strRef>
              <c:f>Лист1!$A$41</c:f>
              <c:strCache>
                <c:ptCount val="1"/>
                <c:pt idx="0">
                  <c:v>Іноземні мови</c:v>
                </c:pt>
              </c:strCache>
            </c:strRef>
          </c:tx>
          <c:spPr>
            <a:solidFill>
              <a:srgbClr val="800080"/>
            </a:solidFill>
            <a:ln w="11345">
              <a:solidFill>
                <a:srgbClr val="000000"/>
              </a:solidFill>
              <a:prstDash val="solid"/>
            </a:ln>
          </c:spPr>
          <c:dLbls>
            <c:spPr>
              <a:noFill/>
              <a:ln w="22690">
                <a:noFill/>
              </a:ln>
            </c:spPr>
            <c:txPr>
              <a:bodyPr/>
              <a:lstStyle/>
              <a:p>
                <a:pPr>
                  <a:defRPr sz="96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Лист1!$B$28</c:f>
              <c:strCache>
                <c:ptCount val="1"/>
                <c:pt idx="0">
                  <c:v>9 клас</c:v>
                </c:pt>
              </c:strCache>
            </c:strRef>
          </c:cat>
          <c:val>
            <c:numRef>
              <c:f>Лист1!$B$41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3"/>
          <c:order val="13"/>
          <c:tx>
            <c:strRef>
              <c:f>Лист1!$A$42</c:f>
              <c:strCache>
                <c:ptCount val="1"/>
                <c:pt idx="0">
                  <c:v>Будівництво</c:v>
                </c:pt>
              </c:strCache>
            </c:strRef>
          </c:tx>
          <c:spPr>
            <a:solidFill>
              <a:srgbClr val="800000"/>
            </a:solidFill>
            <a:ln w="11345">
              <a:solidFill>
                <a:srgbClr val="000000"/>
              </a:solidFill>
              <a:prstDash val="solid"/>
            </a:ln>
          </c:spPr>
          <c:dLbls>
            <c:spPr>
              <a:noFill/>
              <a:ln w="22690">
                <a:noFill/>
              </a:ln>
            </c:spPr>
            <c:txPr>
              <a:bodyPr/>
              <a:lstStyle/>
              <a:p>
                <a:pPr>
                  <a:defRPr sz="96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Лист1!$B$28</c:f>
              <c:strCache>
                <c:ptCount val="1"/>
                <c:pt idx="0">
                  <c:v>9 клас</c:v>
                </c:pt>
              </c:strCache>
            </c:strRef>
          </c:cat>
          <c:val>
            <c:numRef>
              <c:f>Лист1!$B$42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4"/>
          <c:order val="14"/>
          <c:tx>
            <c:strRef>
              <c:f>Лист1!$A$43</c:f>
              <c:strCache>
                <c:ptCount val="1"/>
                <c:pt idx="0">
                  <c:v>Легка і харчова промисловість </c:v>
                </c:pt>
              </c:strCache>
            </c:strRef>
          </c:tx>
          <c:spPr>
            <a:solidFill>
              <a:srgbClr val="008080"/>
            </a:solidFill>
            <a:ln w="11345">
              <a:solidFill>
                <a:srgbClr val="000000"/>
              </a:solidFill>
              <a:prstDash val="solid"/>
            </a:ln>
          </c:spPr>
          <c:dLbls>
            <c:spPr>
              <a:noFill/>
              <a:ln w="22690">
                <a:noFill/>
              </a:ln>
            </c:spPr>
            <c:txPr>
              <a:bodyPr/>
              <a:lstStyle/>
              <a:p>
                <a:pPr>
                  <a:defRPr sz="96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Лист1!$B$28</c:f>
              <c:strCache>
                <c:ptCount val="1"/>
                <c:pt idx="0">
                  <c:v>9 клас</c:v>
                </c:pt>
              </c:strCache>
            </c:strRef>
          </c:cat>
          <c:val>
            <c:numRef>
              <c:f>Лист1!$B$43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showVal val="1"/>
        </c:dLbls>
        <c:axId val="390875392"/>
        <c:axId val="390909952"/>
      </c:barChart>
      <c:catAx>
        <c:axId val="390875392"/>
        <c:scaling>
          <c:orientation val="minMax"/>
        </c:scaling>
        <c:axPos val="b"/>
        <c:numFmt formatCode="General" sourceLinked="1"/>
        <c:tickLblPos val="nextTo"/>
        <c:spPr>
          <a:ln w="283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6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90909952"/>
        <c:crosses val="autoZero"/>
        <c:auto val="1"/>
        <c:lblAlgn val="ctr"/>
        <c:lblOffset val="100"/>
        <c:tickLblSkip val="1"/>
        <c:tickMarkSkip val="1"/>
      </c:catAx>
      <c:valAx>
        <c:axId val="390909952"/>
        <c:scaling>
          <c:orientation val="minMax"/>
        </c:scaling>
        <c:axPos val="l"/>
        <c:majorGridlines>
          <c:spPr>
            <a:ln w="2836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283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6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90875392"/>
        <c:crosses val="autoZero"/>
        <c:crossBetween val="between"/>
      </c:valAx>
      <c:spPr>
        <a:solidFill>
          <a:srgbClr val="C0C0C0"/>
        </a:solidFill>
        <a:ln w="11345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724137931034484"/>
          <c:y val="0.14583333333333337"/>
          <c:w val="0.32068965517241388"/>
          <c:h val="0.6620370370370372"/>
        </c:manualLayout>
      </c:layout>
      <c:spPr>
        <a:solidFill>
          <a:srgbClr val="FFFFFF"/>
        </a:solidFill>
        <a:ln w="2836">
          <a:solidFill>
            <a:srgbClr val="000000"/>
          </a:solidFill>
          <a:prstDash val="solid"/>
        </a:ln>
      </c:spPr>
      <c:txPr>
        <a:bodyPr/>
        <a:lstStyle/>
        <a:p>
          <a:pPr>
            <a:defRPr sz="657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2836">
      <a:solidFill>
        <a:srgbClr val="000000"/>
      </a:solidFill>
      <a:prstDash val="solid"/>
    </a:ln>
  </c:spPr>
  <c:txPr>
    <a:bodyPr/>
    <a:lstStyle/>
    <a:p>
      <a:pPr>
        <a:defRPr sz="96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863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t>Відвідують гуртки, секції</a:t>
            </a:r>
          </a:p>
        </c:rich>
      </c:tx>
      <c:layout>
        <c:manualLayout>
          <c:xMode val="edge"/>
          <c:yMode val="edge"/>
          <c:x val="0.30879345603271979"/>
          <c:y val="2.0942408376963352E-2"/>
        </c:manualLayout>
      </c:layout>
      <c:spPr>
        <a:noFill/>
        <a:ln w="19071">
          <a:noFill/>
        </a:ln>
      </c:spPr>
    </c:title>
    <c:view3D>
      <c:hPercent val="101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1574642126789365E-2"/>
          <c:y val="0.13612565445026178"/>
          <c:w val="0.59713701431492838"/>
          <c:h val="0.7670157068062827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Лист1!$B$5</c:f>
              <c:strCache>
                <c:ptCount val="1"/>
                <c:pt idx="0">
                  <c:v>у колегіумі</c:v>
                </c:pt>
              </c:strCache>
            </c:strRef>
          </c:tx>
          <c:spPr>
            <a:solidFill>
              <a:srgbClr val="9999FF"/>
            </a:solidFill>
            <a:ln w="9535">
              <a:solidFill>
                <a:srgbClr val="000000"/>
              </a:solidFill>
              <a:prstDash val="solid"/>
            </a:ln>
          </c:spPr>
          <c:cat>
            <c:strRef>
              <c:f>Лист1!$A$6:$A$8</c:f>
              <c:strCache>
                <c:ptCount val="3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</c:strCache>
            </c:strRef>
          </c:cat>
          <c:val>
            <c:numRef>
              <c:f>Лист1!$B$6:$B$8</c:f>
              <c:numCache>
                <c:formatCode>General</c:formatCode>
                <c:ptCount val="3"/>
                <c:pt idx="0">
                  <c:v>0.8</c:v>
                </c:pt>
                <c:pt idx="1">
                  <c:v>0.60000000000000009</c:v>
                </c:pt>
                <c:pt idx="2">
                  <c:v>0.4</c:v>
                </c:pt>
              </c:numCache>
            </c:numRef>
          </c:val>
        </c:ser>
        <c:ser>
          <c:idx val="1"/>
          <c:order val="1"/>
          <c:tx>
            <c:strRef>
              <c:f>Лист1!$C$5</c:f>
              <c:strCache>
                <c:ptCount val="1"/>
                <c:pt idx="0">
                  <c:v>за межами колегіуму</c:v>
                </c:pt>
              </c:strCache>
            </c:strRef>
          </c:tx>
          <c:spPr>
            <a:solidFill>
              <a:srgbClr val="993366"/>
            </a:solidFill>
            <a:ln w="9535">
              <a:solidFill>
                <a:srgbClr val="000000"/>
              </a:solidFill>
              <a:prstDash val="solid"/>
            </a:ln>
          </c:spPr>
          <c:cat>
            <c:strRef>
              <c:f>Лист1!$A$6:$A$8</c:f>
              <c:strCache>
                <c:ptCount val="3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</c:strCache>
            </c:strRef>
          </c:cat>
          <c:val>
            <c:numRef>
              <c:f>Лист1!$C$6:$C$8</c:f>
              <c:numCache>
                <c:formatCode>General</c:formatCode>
                <c:ptCount val="3"/>
                <c:pt idx="0">
                  <c:v>0.30000000000000004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hape val="box"/>
        <c:axId val="392307072"/>
        <c:axId val="392308608"/>
        <c:axId val="0"/>
      </c:bar3DChart>
      <c:catAx>
        <c:axId val="392307072"/>
        <c:scaling>
          <c:orientation val="minMax"/>
        </c:scaling>
        <c:axPos val="b"/>
        <c:numFmt formatCode="General" sourceLinked="1"/>
        <c:tickLblPos val="low"/>
        <c:spPr>
          <a:ln w="238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13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92308608"/>
        <c:crosses val="autoZero"/>
        <c:auto val="1"/>
        <c:lblAlgn val="ctr"/>
        <c:lblOffset val="100"/>
        <c:tickLblSkip val="1"/>
        <c:tickMarkSkip val="1"/>
      </c:catAx>
      <c:valAx>
        <c:axId val="392308608"/>
        <c:scaling>
          <c:orientation val="minMax"/>
        </c:scaling>
        <c:axPos val="l"/>
        <c:majorGridlines>
          <c:spPr>
            <a:ln w="2384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238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13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92307072"/>
        <c:crosses val="autoZero"/>
        <c:crossBetween val="between"/>
      </c:valAx>
      <c:spPr>
        <a:noFill/>
        <a:ln w="19071">
          <a:noFill/>
        </a:ln>
      </c:spPr>
    </c:plotArea>
    <c:legend>
      <c:legendPos val="r"/>
      <c:layout>
        <c:manualLayout>
          <c:xMode val="edge"/>
          <c:yMode val="edge"/>
          <c:x val="0.6912065439672801"/>
          <c:y val="0.5"/>
          <c:w val="0.30061349693251532"/>
          <c:h val="0.11256544502617802"/>
        </c:manualLayout>
      </c:layout>
      <c:spPr>
        <a:solidFill>
          <a:srgbClr val="FFFFFF"/>
        </a:solidFill>
        <a:ln w="2384">
          <a:solidFill>
            <a:srgbClr val="000000"/>
          </a:solidFill>
          <a:prstDash val="solid"/>
        </a:ln>
      </c:spPr>
      <c:txPr>
        <a:bodyPr/>
        <a:lstStyle/>
        <a:p>
          <a:pPr>
            <a:defRPr sz="653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2384">
      <a:solidFill>
        <a:srgbClr val="000000"/>
      </a:solidFill>
      <a:prstDash val="solid"/>
    </a:ln>
  </c:spPr>
  <c:txPr>
    <a:bodyPr/>
    <a:lstStyle/>
    <a:p>
      <a:pPr>
        <a:defRPr sz="71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hPercent val="97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556313993174062E-2"/>
          <c:y val="4.8648648648648651E-2"/>
          <c:w val="0.51877133105802054"/>
          <c:h val="0.767567567567567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Лист1!$A$5</c:f>
              <c:strCache>
                <c:ptCount val="1"/>
                <c:pt idx="0">
                  <c:v>високий рівень</c:v>
                </c:pt>
              </c:strCache>
            </c:strRef>
          </c:tx>
          <c:spPr>
            <a:solidFill>
              <a:srgbClr val="9999FF"/>
            </a:solidFill>
            <a:ln w="22653">
              <a:solidFill>
                <a:srgbClr val="000000"/>
              </a:solidFill>
              <a:prstDash val="solid"/>
            </a:ln>
          </c:spPr>
          <c:dLbls>
            <c:spPr>
              <a:noFill/>
              <a:ln w="45306">
                <a:noFill/>
              </a:ln>
            </c:spPr>
            <c:txPr>
              <a:bodyPr/>
              <a:lstStyle/>
              <a:p>
                <a:pPr>
                  <a:defRPr sz="1427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Лист1!$B$5</c:f>
              <c:numCache>
                <c:formatCode>General</c:formatCode>
                <c:ptCount val="1"/>
                <c:pt idx="0">
                  <c:v>15.6</c:v>
                </c:pt>
              </c:numCache>
            </c:numRef>
          </c:val>
        </c:ser>
        <c:ser>
          <c:idx val="1"/>
          <c:order val="1"/>
          <c:tx>
            <c:strRef>
              <c:f>Лист1!$A$6</c:f>
              <c:strCache>
                <c:ptCount val="1"/>
                <c:pt idx="0">
                  <c:v>середній рівень</c:v>
                </c:pt>
              </c:strCache>
            </c:strRef>
          </c:tx>
          <c:spPr>
            <a:solidFill>
              <a:srgbClr val="993366"/>
            </a:solidFill>
            <a:ln w="22653">
              <a:solidFill>
                <a:srgbClr val="000000"/>
              </a:solidFill>
              <a:prstDash val="solid"/>
            </a:ln>
          </c:spPr>
          <c:dLbls>
            <c:spPr>
              <a:noFill/>
              <a:ln w="45306">
                <a:noFill/>
              </a:ln>
            </c:spPr>
            <c:txPr>
              <a:bodyPr/>
              <a:lstStyle/>
              <a:p>
                <a:pPr>
                  <a:defRPr sz="1427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Лист1!$B$6</c:f>
              <c:numCache>
                <c:formatCode>General</c:formatCode>
                <c:ptCount val="1"/>
                <c:pt idx="0">
                  <c:v>55.4</c:v>
                </c:pt>
              </c:numCache>
            </c:numRef>
          </c:val>
        </c:ser>
        <c:ser>
          <c:idx val="2"/>
          <c:order val="2"/>
          <c:tx>
            <c:strRef>
              <c:f>Лист1!$A$7</c:f>
              <c:strCache>
                <c:ptCount val="1"/>
                <c:pt idx="0">
                  <c:v>низький рівень</c:v>
                </c:pt>
              </c:strCache>
            </c:strRef>
          </c:tx>
          <c:spPr>
            <a:solidFill>
              <a:srgbClr val="FFFFCC"/>
            </a:solidFill>
            <a:ln w="22653">
              <a:solidFill>
                <a:srgbClr val="000000"/>
              </a:solidFill>
              <a:prstDash val="solid"/>
            </a:ln>
          </c:spPr>
          <c:dLbls>
            <c:spPr>
              <a:noFill/>
              <a:ln w="45306">
                <a:noFill/>
              </a:ln>
            </c:spPr>
            <c:txPr>
              <a:bodyPr/>
              <a:lstStyle/>
              <a:p>
                <a:pPr>
                  <a:defRPr sz="1427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Лист1!$B$7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3"/>
          <c:order val="3"/>
          <c:tx>
            <c:strRef>
              <c:f>Лист1!$A$8</c:f>
              <c:strCache>
                <c:ptCount val="1"/>
                <c:pt idx="0">
                  <c:v>мотиваційна незрілість</c:v>
                </c:pt>
              </c:strCache>
            </c:strRef>
          </c:tx>
          <c:spPr>
            <a:solidFill>
              <a:srgbClr val="CCFFFF"/>
            </a:solidFill>
            <a:ln w="22653">
              <a:solidFill>
                <a:srgbClr val="000000"/>
              </a:solidFill>
              <a:prstDash val="solid"/>
            </a:ln>
          </c:spPr>
          <c:dLbls>
            <c:spPr>
              <a:noFill/>
              <a:ln w="45306">
                <a:noFill/>
              </a:ln>
            </c:spPr>
            <c:txPr>
              <a:bodyPr/>
              <a:lstStyle/>
              <a:p>
                <a:pPr>
                  <a:defRPr sz="1427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Лист1!$B$8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dLbls>
          <c:showVal val="1"/>
        </c:dLbls>
        <c:shape val="box"/>
        <c:axId val="392353664"/>
        <c:axId val="392355200"/>
        <c:axId val="0"/>
      </c:bar3DChart>
      <c:catAx>
        <c:axId val="392353664"/>
        <c:scaling>
          <c:orientation val="minMax"/>
        </c:scaling>
        <c:axPos val="b"/>
        <c:numFmt formatCode="General" sourceLinked="1"/>
        <c:tickLblPos val="low"/>
        <c:spPr>
          <a:ln w="566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27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92355200"/>
        <c:crosses val="autoZero"/>
        <c:auto val="1"/>
        <c:lblAlgn val="ctr"/>
        <c:lblOffset val="100"/>
        <c:tickLblSkip val="1"/>
        <c:tickMarkSkip val="1"/>
      </c:catAx>
      <c:valAx>
        <c:axId val="392355200"/>
        <c:scaling>
          <c:orientation val="minMax"/>
        </c:scaling>
        <c:axPos val="l"/>
        <c:majorGridlines>
          <c:spPr>
            <a:ln w="5663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566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27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92353664"/>
        <c:crosses val="autoZero"/>
        <c:crossBetween val="between"/>
      </c:valAx>
      <c:spPr>
        <a:noFill/>
        <a:ln w="45306">
          <a:noFill/>
        </a:ln>
      </c:spPr>
    </c:plotArea>
    <c:legend>
      <c:legendPos val="r"/>
      <c:layout>
        <c:manualLayout>
          <c:xMode val="edge"/>
          <c:yMode val="edge"/>
          <c:x val="0.65187713310580231"/>
          <c:y val="0.14054054054054058"/>
          <c:w val="0.3344709897610923"/>
          <c:h val="0.7189189189189189"/>
        </c:manualLayout>
      </c:layout>
      <c:spPr>
        <a:solidFill>
          <a:srgbClr val="FFFFFF"/>
        </a:solidFill>
        <a:ln w="5663">
          <a:solidFill>
            <a:srgbClr val="000000"/>
          </a:solidFill>
          <a:prstDash val="solid"/>
        </a:ln>
      </c:spPr>
      <c:txPr>
        <a:bodyPr/>
        <a:lstStyle/>
        <a:p>
          <a:pPr>
            <a:defRPr sz="1311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5663">
      <a:solidFill>
        <a:srgbClr val="000000"/>
      </a:solidFill>
      <a:prstDash val="solid"/>
    </a:ln>
  </c:spPr>
  <c:txPr>
    <a:bodyPr/>
    <a:lstStyle/>
    <a:p>
      <a:pPr>
        <a:defRPr sz="1427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hPercent val="95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249307479224377"/>
          <c:y val="3.7453183520599259E-2"/>
          <c:w val="0.64819944598337975"/>
          <c:h val="0.8277153558052434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Лист1!$B$37</c:f>
              <c:strCache>
                <c:ptCount val="1"/>
                <c:pt idx="0">
                  <c:v>до МБ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Лист1!$A$38:$A$41</c:f>
              <c:strCache>
                <c:ptCount val="4"/>
                <c:pt idx="0">
                  <c:v>8 клас</c:v>
                </c:pt>
                <c:pt idx="1">
                  <c:v>9 клас</c:v>
                </c:pt>
                <c:pt idx="2">
                  <c:v>10 клас</c:v>
                </c:pt>
                <c:pt idx="3">
                  <c:v>11 клас</c:v>
                </c:pt>
              </c:strCache>
            </c:strRef>
          </c:cat>
          <c:val>
            <c:numRef>
              <c:f>Лист1!$B$38:$B$41</c:f>
              <c:numCache>
                <c:formatCode>General</c:formatCode>
                <c:ptCount val="4"/>
                <c:pt idx="0">
                  <c:v>60</c:v>
                </c:pt>
                <c:pt idx="1">
                  <c:v>63</c:v>
                </c:pt>
                <c:pt idx="2">
                  <c:v>82</c:v>
                </c:pt>
                <c:pt idx="3">
                  <c:v>86</c:v>
                </c:pt>
              </c:numCache>
            </c:numRef>
          </c:val>
        </c:ser>
        <c:ser>
          <c:idx val="1"/>
          <c:order val="1"/>
          <c:tx>
            <c:strRef>
              <c:f>Лист1!$C$37</c:f>
              <c:strCache>
                <c:ptCount val="1"/>
                <c:pt idx="0">
                  <c:v>після МБ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Лист1!$A$38:$A$41</c:f>
              <c:strCache>
                <c:ptCount val="4"/>
                <c:pt idx="0">
                  <c:v>8 клас</c:v>
                </c:pt>
                <c:pt idx="1">
                  <c:v>9 клас</c:v>
                </c:pt>
                <c:pt idx="2">
                  <c:v>10 клас</c:v>
                </c:pt>
                <c:pt idx="3">
                  <c:v>11 клас</c:v>
                </c:pt>
              </c:strCache>
            </c:strRef>
          </c:cat>
          <c:val>
            <c:numRef>
              <c:f>Лист1!$C$38:$C$41</c:f>
              <c:numCache>
                <c:formatCode>General</c:formatCode>
                <c:ptCount val="4"/>
                <c:pt idx="0">
                  <c:v>72</c:v>
                </c:pt>
                <c:pt idx="1">
                  <c:v>82</c:v>
                </c:pt>
                <c:pt idx="2">
                  <c:v>96</c:v>
                </c:pt>
                <c:pt idx="3">
                  <c:v>96</c:v>
                </c:pt>
              </c:numCache>
            </c:numRef>
          </c:val>
        </c:ser>
        <c:shape val="box"/>
        <c:axId val="391217152"/>
        <c:axId val="391218688"/>
        <c:axId val="0"/>
      </c:bar3DChart>
      <c:catAx>
        <c:axId val="391217152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91218688"/>
        <c:crosses val="autoZero"/>
        <c:auto val="1"/>
        <c:lblAlgn val="ctr"/>
        <c:lblOffset val="100"/>
        <c:tickLblSkip val="1"/>
        <c:tickMarkSkip val="1"/>
      </c:catAx>
      <c:valAx>
        <c:axId val="39121868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91217152"/>
        <c:crosses val="autoZero"/>
        <c:crossBetween val="between"/>
      </c:valAx>
      <c:spPr>
        <a:noFill/>
        <a:ln w="25399">
          <a:noFill/>
        </a:ln>
      </c:spPr>
    </c:plotArea>
    <c:legend>
      <c:legendPos val="r"/>
      <c:layout>
        <c:manualLayout>
          <c:xMode val="edge"/>
          <c:yMode val="edge"/>
          <c:x val="0.78116343490304707"/>
          <c:y val="0.41947565543071169"/>
          <c:w val="0.20775623268698065"/>
          <c:h val="0.16104868913857678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7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hPercent val="95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249307479224377"/>
          <c:y val="3.7453183520599259E-2"/>
          <c:w val="0.64819944598337975"/>
          <c:h val="0.8277153558052434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Лист1!$B$43</c:f>
              <c:strCache>
                <c:ptCount val="1"/>
                <c:pt idx="0">
                  <c:v>до МБ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Лист1!$A$44:$A$47</c:f>
              <c:strCache>
                <c:ptCount val="4"/>
                <c:pt idx="0">
                  <c:v>8 клас</c:v>
                </c:pt>
                <c:pt idx="1">
                  <c:v>9 клас</c:v>
                </c:pt>
                <c:pt idx="2">
                  <c:v>10 клас</c:v>
                </c:pt>
                <c:pt idx="3">
                  <c:v>11 клас</c:v>
                </c:pt>
              </c:strCache>
            </c:strRef>
          </c:cat>
          <c:val>
            <c:numRef>
              <c:f>Лист1!$B$44:$B$47</c:f>
              <c:numCache>
                <c:formatCode>General</c:formatCode>
                <c:ptCount val="4"/>
                <c:pt idx="0">
                  <c:v>60</c:v>
                </c:pt>
                <c:pt idx="1">
                  <c:v>63</c:v>
                </c:pt>
                <c:pt idx="2">
                  <c:v>82</c:v>
                </c:pt>
                <c:pt idx="3">
                  <c:v>88</c:v>
                </c:pt>
              </c:numCache>
            </c:numRef>
          </c:val>
        </c:ser>
        <c:ser>
          <c:idx val="1"/>
          <c:order val="1"/>
          <c:tx>
            <c:strRef>
              <c:f>Лист1!$C$43</c:f>
              <c:strCache>
                <c:ptCount val="1"/>
                <c:pt idx="0">
                  <c:v>після МБ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Лист1!$A$44:$A$47</c:f>
              <c:strCache>
                <c:ptCount val="4"/>
                <c:pt idx="0">
                  <c:v>8 клас</c:v>
                </c:pt>
                <c:pt idx="1">
                  <c:v>9 клас</c:v>
                </c:pt>
                <c:pt idx="2">
                  <c:v>10 клас</c:v>
                </c:pt>
                <c:pt idx="3">
                  <c:v>11 клас</c:v>
                </c:pt>
              </c:strCache>
            </c:strRef>
          </c:cat>
          <c:val>
            <c:numRef>
              <c:f>Лист1!$C$44:$C$47</c:f>
              <c:numCache>
                <c:formatCode>General</c:formatCode>
                <c:ptCount val="4"/>
                <c:pt idx="0">
                  <c:v>71</c:v>
                </c:pt>
                <c:pt idx="1">
                  <c:v>81</c:v>
                </c:pt>
                <c:pt idx="2">
                  <c:v>95</c:v>
                </c:pt>
                <c:pt idx="3">
                  <c:v>96</c:v>
                </c:pt>
              </c:numCache>
            </c:numRef>
          </c:val>
        </c:ser>
        <c:shape val="box"/>
        <c:axId val="392333184"/>
        <c:axId val="392334720"/>
        <c:axId val="0"/>
      </c:bar3DChart>
      <c:catAx>
        <c:axId val="392333184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92334720"/>
        <c:crosses val="autoZero"/>
        <c:auto val="1"/>
        <c:lblAlgn val="ctr"/>
        <c:lblOffset val="100"/>
        <c:tickLblSkip val="1"/>
        <c:tickMarkSkip val="1"/>
      </c:catAx>
      <c:valAx>
        <c:axId val="392334720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92333184"/>
        <c:crosses val="autoZero"/>
        <c:crossBetween val="between"/>
      </c:valAx>
      <c:spPr>
        <a:noFill/>
        <a:ln w="25399">
          <a:noFill/>
        </a:ln>
      </c:spPr>
    </c:plotArea>
    <c:legend>
      <c:legendPos val="r"/>
      <c:layout>
        <c:manualLayout>
          <c:xMode val="edge"/>
          <c:yMode val="edge"/>
          <c:x val="0.78116343490304707"/>
          <c:y val="0.41947565543071169"/>
          <c:w val="0.20775623268698065"/>
          <c:h val="0.16104868913857678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7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890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990DE6-7286-4FF8-B040-8F1752DA930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51DED-F662-4EF3-B1F4-148F4F29EE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4123E-AD7D-4BA7-8F8E-FA58A7A606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F0DB0-790D-4462-A756-B125D28453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AE7C5F2-6DDC-4044-99D9-270049A384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2AA30D7-D5F1-4F46-9237-F7ED197CE2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5B2F35-4C9A-4ABB-B2BA-7C17213A93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28E2602-7255-4303-BB53-8B1279D7FA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DE04A-4FCD-4382-B02A-47F66D2E1E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36496-DD37-446C-889A-E8A8E693F4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9CB44-2B1A-40D2-99E6-E893F974F5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1EFCE-EB79-4EF2-8701-3639DC2FFE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49415-0441-406F-80B9-809D509655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63E44-EBE1-46E4-BA3C-EAAEB5C505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AF36A-AF53-4498-B8BE-4687BFCFF5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CF5C8-30B5-4A7D-8E31-DF4C7144B1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D97B8C5-FDF2-4ACB-8919-15466CC28A5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0"/>
            <a:ext cx="7704137" cy="3600450"/>
          </a:xfrm>
        </p:spPr>
        <p:txBody>
          <a:bodyPr/>
          <a:lstStyle/>
          <a:p>
            <a:r>
              <a:rPr lang="uk-UA" sz="2000">
                <a:latin typeface="Bookman Old Style" pitchFamily="18" charset="0"/>
              </a:rPr>
              <a:t>Департамент науки і освіти Харківської обласної державної адміністрації</a:t>
            </a:r>
            <a:br>
              <a:rPr lang="uk-UA" sz="2000">
                <a:latin typeface="Bookman Old Style" pitchFamily="18" charset="0"/>
              </a:rPr>
            </a:br>
            <a:r>
              <a:rPr lang="uk-UA" sz="2000">
                <a:latin typeface="Bookman Old Style" pitchFamily="18" charset="0"/>
              </a:rPr>
              <a:t>КВНЗ </a:t>
            </a:r>
            <a:r>
              <a:rPr lang="en-US" sz="2000">
                <a:latin typeface="Bookman Old Style" pitchFamily="18" charset="0"/>
              </a:rPr>
              <a:t>«</a:t>
            </a:r>
            <a:r>
              <a:rPr lang="uk-UA" sz="2000">
                <a:latin typeface="Bookman Old Style" pitchFamily="18" charset="0"/>
              </a:rPr>
              <a:t>Харківська академія неперервної освіти</a:t>
            </a:r>
            <a:r>
              <a:rPr lang="en-US" sz="2000">
                <a:latin typeface="Bookman Old Style" pitchFamily="18" charset="0"/>
              </a:rPr>
              <a:t>»</a:t>
            </a:r>
            <a:r>
              <a:rPr lang="uk-UA" sz="2000">
                <a:latin typeface="Bookman Old Style" pitchFamily="18" charset="0"/>
              </a:rPr>
              <a:t/>
            </a:r>
            <a:br>
              <a:rPr lang="uk-UA" sz="2000">
                <a:latin typeface="Bookman Old Style" pitchFamily="18" charset="0"/>
              </a:rPr>
            </a:br>
            <a:r>
              <a:rPr lang="uk-UA" sz="2000">
                <a:latin typeface="Bookman Old Style" pitchFamily="18" charset="0"/>
              </a:rPr>
              <a:t>Відділ освіти Богодухівської районної державної адміністрації</a:t>
            </a:r>
            <a:br>
              <a:rPr lang="uk-UA" sz="2000">
                <a:latin typeface="Bookman Old Style" pitchFamily="18" charset="0"/>
              </a:rPr>
            </a:br>
            <a:r>
              <a:rPr lang="uk-UA" sz="2000">
                <a:latin typeface="Bookman Old Style" pitchFamily="18" charset="0"/>
              </a:rPr>
              <a:t/>
            </a:r>
            <a:br>
              <a:rPr lang="uk-UA" sz="2000">
                <a:latin typeface="Bookman Old Style" pitchFamily="18" charset="0"/>
              </a:rPr>
            </a:br>
            <a:r>
              <a:rPr lang="uk-UA" sz="2400" b="1">
                <a:latin typeface="Bookman Old Style" pitchFamily="18" charset="0"/>
              </a:rPr>
              <a:t>Матеріали для участі </a:t>
            </a:r>
            <a:br>
              <a:rPr lang="uk-UA" sz="2400" b="1">
                <a:latin typeface="Bookman Old Style" pitchFamily="18" charset="0"/>
              </a:rPr>
            </a:br>
            <a:r>
              <a:rPr lang="uk-UA" sz="2400" b="1">
                <a:latin typeface="Bookman Old Style" pitchFamily="18" charset="0"/>
              </a:rPr>
              <a:t>в розгляді  моделей превентивної освіти            у навчальному закладі</a:t>
            </a:r>
            <a:endParaRPr lang="ru-RU" sz="2400" b="1">
              <a:latin typeface="Bookman Old Style" pitchFamily="18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140200" y="5084763"/>
            <a:ext cx="4824413" cy="12969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000">
                <a:latin typeface="Bookman Old Style" pitchFamily="18" charset="0"/>
              </a:rPr>
              <a:t>Богодухівський колегіум №2 </a:t>
            </a:r>
          </a:p>
          <a:p>
            <a:pPr>
              <a:lnSpc>
                <a:spcPct val="90000"/>
              </a:lnSpc>
            </a:pPr>
            <a:r>
              <a:rPr lang="uk-UA" sz="2000">
                <a:latin typeface="Bookman Old Style" pitchFamily="18" charset="0"/>
              </a:rPr>
              <a:t>Богодухівської районної ради</a:t>
            </a:r>
          </a:p>
          <a:p>
            <a:pPr>
              <a:lnSpc>
                <a:spcPct val="90000"/>
              </a:lnSpc>
            </a:pPr>
            <a:r>
              <a:rPr lang="uk-UA" sz="2000">
                <a:latin typeface="Bookman Old Style" pitchFamily="18" charset="0"/>
              </a:rPr>
              <a:t>Харківської області</a:t>
            </a:r>
            <a:endParaRPr lang="ru-RU" sz="2000">
              <a:latin typeface="Bookman Old Style" pitchFamily="18" charset="0"/>
            </a:endParaRPr>
          </a:p>
        </p:txBody>
      </p:sp>
      <p:pic>
        <p:nvPicPr>
          <p:cNvPr id="2054" name="Picture 6" descr="P620015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3860800"/>
            <a:ext cx="3960812" cy="280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649288"/>
          </a:xfrm>
        </p:spPr>
        <p:txBody>
          <a:bodyPr/>
          <a:lstStyle/>
          <a:p>
            <a:r>
              <a:rPr lang="uk-UA" sz="2000">
                <a:latin typeface="Times New Roman" pitchFamily="18" charset="0"/>
              </a:rPr>
              <a:t>Реалізація програми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>
                <a:latin typeface="Times New Roman" pitchFamily="18" charset="0"/>
              </a:rPr>
              <a:t>Сприяння просвітницькій роботі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>
                <a:latin typeface="Times New Roman" pitchFamily="18" charset="0"/>
              </a:rPr>
              <a:t>рівний-рівному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sz="2000">
                <a:latin typeface="Times New Roman" pitchFamily="18" charset="0"/>
              </a:rPr>
              <a:t> серед молоді України щодо здорового способу життя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21521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41888"/>
            <a:ext cx="6400800" cy="1223962"/>
          </a:xfrm>
        </p:spPr>
        <p:txBody>
          <a:bodyPr/>
          <a:lstStyle/>
          <a:p>
            <a:r>
              <a:rPr lang="uk-UA" sz="2000">
                <a:latin typeface="Times New Roman" pitchFamily="18" charset="0"/>
              </a:rPr>
              <a:t>Команда учнів-інструкторів була учасником ювілейного 10-го обласного зльоту педагогів-тренерів та підлітків-інструкторів  програми “Рівний – рівному” у місті Харкові, де продемонстрували високу сценічну майстерність, вміння працювати з залом. </a:t>
            </a:r>
            <a:endParaRPr lang="ru-RU" sz="2000">
              <a:latin typeface="Times New Roman" pitchFamily="18" charset="0"/>
            </a:endParaRPr>
          </a:p>
        </p:txBody>
      </p:sp>
      <p:pic>
        <p:nvPicPr>
          <p:cNvPr id="21514" name="Picture 10" descr="P101014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1341438"/>
            <a:ext cx="3240088" cy="3024187"/>
          </a:xfrm>
          <a:ln/>
        </p:spPr>
      </p:pic>
      <p:pic>
        <p:nvPicPr>
          <p:cNvPr id="21522" name="Picture 18" descr="P101015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375" y="1412875"/>
            <a:ext cx="32416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Picture 1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92950" y="1412875"/>
            <a:ext cx="18288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8913"/>
            <a:ext cx="7772400" cy="1470025"/>
          </a:xfrm>
        </p:spPr>
        <p:txBody>
          <a:bodyPr/>
          <a:lstStyle/>
          <a:p>
            <a:r>
              <a:rPr lang="uk-UA" sz="2400">
                <a:latin typeface="Bookman Old Style" pitchFamily="18" charset="0"/>
              </a:rPr>
              <a:t>Результати профорієнтаційного дослідження</a:t>
            </a:r>
            <a:r>
              <a:rPr lang="uk-UA" sz="2400" b="1"/>
              <a:t>  </a:t>
            </a:r>
            <a:r>
              <a:rPr lang="uk-UA" sz="2400">
                <a:latin typeface="Bookman Old Style" pitchFamily="18" charset="0"/>
              </a:rPr>
              <a:t>учнів 9-х класів за методикою</a:t>
            </a:r>
            <a:r>
              <a:rPr lang="uk-UA" sz="2400" b="1"/>
              <a:t> </a:t>
            </a:r>
            <a:br>
              <a:rPr lang="uk-UA" sz="2400" b="1"/>
            </a:br>
            <a:r>
              <a:rPr lang="ru-RU" sz="2400">
                <a:latin typeface="Bookman Old Style" pitchFamily="18" charset="0"/>
              </a:rPr>
              <a:t>«</a:t>
            </a:r>
            <a:r>
              <a:rPr lang="uk-UA" sz="2400">
                <a:latin typeface="Bookman Old Style" pitchFamily="18" charset="0"/>
              </a:rPr>
              <a:t>Карта інтересів А.Г. Голомштока</a:t>
            </a:r>
            <a:r>
              <a:rPr lang="ru-RU" sz="2400">
                <a:latin typeface="Bookman Old Style" pitchFamily="18" charset="0"/>
              </a:rPr>
              <a:t>»</a:t>
            </a:r>
          </a:p>
        </p:txBody>
      </p:sp>
      <p:sp>
        <p:nvSpPr>
          <p:cNvPr id="25615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684213" y="5445125"/>
            <a:ext cx="8064500" cy="86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1800">
                <a:latin typeface="Times New Roman" pitchFamily="18" charset="0"/>
              </a:rPr>
              <a:t>Результати дослідження дозволяють виявити не тільки коло інтересів учня, але й ступінь їхнього вираження, що має особливе значення у формуванні мотивації вибору майбутньої професії. </a:t>
            </a:r>
            <a:endParaRPr lang="ru-RU" sz="1800">
              <a:latin typeface="Times New Roman" pitchFamily="18" charset="0"/>
            </a:endParaRPr>
          </a:p>
        </p:txBody>
      </p:sp>
      <p:graphicFrame>
        <p:nvGraphicFramePr>
          <p:cNvPr id="5" name="Object 18"/>
          <p:cNvGraphicFramePr>
            <a:graphicFrameLocks noChangeAspect="1"/>
          </p:cNvGraphicFramePr>
          <p:nvPr/>
        </p:nvGraphicFramePr>
        <p:xfrm>
          <a:off x="1743075" y="1679575"/>
          <a:ext cx="5670550" cy="3659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333375"/>
            <a:ext cx="8229600" cy="431800"/>
          </a:xfrm>
        </p:spPr>
        <p:txBody>
          <a:bodyPr/>
          <a:lstStyle/>
          <a:p>
            <a:r>
              <a:rPr lang="uk-UA" sz="2000">
                <a:latin typeface="Bookman Old Style" pitchFamily="18" charset="0"/>
              </a:rPr>
              <a:t>Профорієнтаційна робота з учнями</a:t>
            </a:r>
            <a:br>
              <a:rPr lang="uk-UA" sz="2000">
                <a:latin typeface="Bookman Old Style" pitchFamily="18" charset="0"/>
              </a:rPr>
            </a:br>
            <a:endParaRPr lang="ru-RU" sz="2000">
              <a:latin typeface="Bookman Old Style" pitchFamily="18" charset="0"/>
            </a:endParaRPr>
          </a:p>
        </p:txBody>
      </p:sp>
      <p:pic>
        <p:nvPicPr>
          <p:cNvPr id="27657" name="Picture 4" descr="P1010009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84213" y="1125538"/>
            <a:ext cx="2916237" cy="2185987"/>
          </a:xfrm>
          <a:noFill/>
          <a:ln/>
        </p:spPr>
      </p:pic>
      <p:pic>
        <p:nvPicPr>
          <p:cNvPr id="27658" name="Picture 4" descr="IMG_0517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076825" y="1125538"/>
            <a:ext cx="2971800" cy="2185987"/>
          </a:xfrm>
          <a:noFill/>
          <a:ln/>
        </p:spPr>
      </p:pic>
      <p:pic>
        <p:nvPicPr>
          <p:cNvPr id="27659" name="Picture 11" descr="P2191433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611188" y="3933825"/>
            <a:ext cx="2916237" cy="2187575"/>
          </a:xfrm>
          <a:noFill/>
          <a:ln/>
        </p:spPr>
      </p:pic>
      <p:pic>
        <p:nvPicPr>
          <p:cNvPr id="27660" name="Picture 12" descr="PA230156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208588" y="3938588"/>
            <a:ext cx="2916237" cy="2187575"/>
          </a:xfrm>
          <a:noFill/>
          <a:ln/>
        </p:spPr>
      </p:pic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827088" y="3357563"/>
            <a:ext cx="2519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1400">
                <a:solidFill>
                  <a:schemeClr val="tx2"/>
                </a:solidFill>
                <a:latin typeface="Times New Roman" pitchFamily="18" charset="0"/>
              </a:rPr>
              <a:t>Екскурсія на меблеву фабрику</a:t>
            </a:r>
            <a:endParaRPr lang="ru-RU" sz="1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5364163" y="3357563"/>
            <a:ext cx="2332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1400">
                <a:solidFill>
                  <a:schemeClr val="tx2"/>
                </a:solidFill>
                <a:latin typeface="Times New Roman" pitchFamily="18" charset="0"/>
              </a:rPr>
              <a:t>Екскурсія на чайну фабрику</a:t>
            </a:r>
            <a:endParaRPr lang="ru-RU" sz="1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5219700" y="6308725"/>
            <a:ext cx="2978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1400">
                <a:solidFill>
                  <a:schemeClr val="tx2"/>
                </a:solidFill>
                <a:latin typeface="Times New Roman" pitchFamily="18" charset="0"/>
              </a:rPr>
              <a:t>Екскурсія  до Гутянського лісництва</a:t>
            </a:r>
            <a:endParaRPr lang="ru-RU" sz="1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179388" y="6308725"/>
            <a:ext cx="38147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1200">
                <a:solidFill>
                  <a:schemeClr val="tx2"/>
                </a:solidFill>
                <a:latin typeface="Times New Roman" pitchFamily="18" charset="0"/>
              </a:rPr>
              <a:t>Зустріч з викладачами університету цивільного захисту</a:t>
            </a:r>
            <a:endParaRPr lang="ru-RU" sz="120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8135937" cy="431800"/>
          </a:xfrm>
        </p:spPr>
        <p:txBody>
          <a:bodyPr/>
          <a:lstStyle/>
          <a:p>
            <a:r>
              <a:rPr lang="uk-UA"/>
              <a:t> </a:t>
            </a:r>
            <a:br>
              <a:rPr lang="uk-UA"/>
            </a:br>
            <a:r>
              <a:rPr lang="uk-UA" sz="2000">
                <a:latin typeface="Bookman Old Style" pitchFamily="18" charset="0"/>
              </a:rPr>
              <a:t>Результати впровадження здоров</a:t>
            </a:r>
            <a:r>
              <a:rPr lang="en-US" sz="2000">
                <a:latin typeface="Bookman Old Style" pitchFamily="18" charset="0"/>
              </a:rPr>
              <a:t>’</a:t>
            </a:r>
            <a:r>
              <a:rPr lang="uk-UA" sz="2000">
                <a:latin typeface="Bookman Old Style" pitchFamily="18" charset="0"/>
              </a:rPr>
              <a:t>язбережувальних технологій</a:t>
            </a:r>
            <a:endParaRPr lang="ru-RU"/>
          </a:p>
        </p:txBody>
      </p:sp>
      <p:pic>
        <p:nvPicPr>
          <p:cNvPr id="32775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9750" y="1844675"/>
            <a:ext cx="4038600" cy="3200400"/>
          </a:xfrm>
          <a:ln/>
        </p:spPr>
      </p:pic>
      <p:pic>
        <p:nvPicPr>
          <p:cNvPr id="32776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148263" y="1268413"/>
            <a:ext cx="3095625" cy="2185987"/>
          </a:xfrm>
          <a:ln/>
        </p:spPr>
      </p:pic>
      <p:pic>
        <p:nvPicPr>
          <p:cNvPr id="32777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219700" y="4005263"/>
            <a:ext cx="3240088" cy="2187575"/>
          </a:xfrm>
          <a:ln/>
        </p:spPr>
      </p:pic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250825" y="5157788"/>
            <a:ext cx="453548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1400">
                <a:solidFill>
                  <a:schemeClr val="tx2"/>
                </a:solidFill>
                <a:latin typeface="Times New Roman" pitchFamily="18" charset="0"/>
              </a:rPr>
              <a:t>У порівнянні з 2012/2013 н.р. показники фізичного стану учнів колегіуму  покращилися. Збільшилась кількість дітей, які відносяться до основної групи, на 5,9% зменшилась кількість учнів спеціальної групи на 4,3%.</a:t>
            </a:r>
            <a:endParaRPr lang="ru-RU" sz="1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5148263" y="3429000"/>
            <a:ext cx="3527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1400">
                <a:solidFill>
                  <a:schemeClr val="tx2"/>
                </a:solidFill>
                <a:latin typeface="Times New Roman" pitchFamily="18" charset="0"/>
              </a:rPr>
              <a:t>Кількість хворих дітей під час поглибленого медичного огляду знизилася</a:t>
            </a:r>
            <a:endParaRPr lang="ru-RU" sz="1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5292725" y="6218238"/>
            <a:ext cx="3167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1200">
                <a:solidFill>
                  <a:schemeClr val="tx2"/>
                </a:solidFill>
                <a:latin typeface="Times New Roman" pitchFamily="18" charset="0"/>
              </a:rPr>
              <a:t>За результатами корекційно-оздоровчої роботи знизився рівень захворювань на ГРВІ</a:t>
            </a:r>
            <a:endParaRPr lang="ru-RU" sz="120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229600" cy="504825"/>
          </a:xfrm>
        </p:spPr>
        <p:txBody>
          <a:bodyPr/>
          <a:lstStyle/>
          <a:p>
            <a:r>
              <a:rPr lang="uk-UA" sz="2000">
                <a:latin typeface="Bookman Old Style" pitchFamily="18" charset="0"/>
              </a:rPr>
              <a:t>Зайнятість позашкільною освітою учнів  схильних до девіантної поведінки</a:t>
            </a:r>
            <a:br>
              <a:rPr lang="uk-UA" sz="2000">
                <a:latin typeface="Bookman Old Style" pitchFamily="18" charset="0"/>
              </a:rPr>
            </a:br>
            <a:endParaRPr lang="ru-RU" sz="1400">
              <a:latin typeface="Times New Roman" pitchFamily="18" charset="0"/>
            </a:endParaRPr>
          </a:p>
        </p:txBody>
      </p:sp>
      <p:graphicFrame>
        <p:nvGraphicFramePr>
          <p:cNvPr id="108" name="Object 17"/>
          <p:cNvGraphicFramePr>
            <a:graphicFrameLocks noGrp="1" noChangeAspect="1"/>
          </p:cNvGraphicFramePr>
          <p:nvPr>
            <p:ph sz="half" idx="1"/>
          </p:nvPr>
        </p:nvGraphicFramePr>
        <p:xfrm>
          <a:off x="301625" y="2039938"/>
          <a:ext cx="35814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947" name="Group 131"/>
          <p:cNvGraphicFramePr>
            <a:graphicFrameLocks noGrp="1"/>
          </p:cNvGraphicFramePr>
          <p:nvPr>
            <p:ph sz="half" idx="2"/>
          </p:nvPr>
        </p:nvGraphicFramePr>
        <p:xfrm>
          <a:off x="4068763" y="1700213"/>
          <a:ext cx="4895850" cy="4176712"/>
        </p:xfrm>
        <a:graphic>
          <a:graphicData uri="http://schemas.openxmlformats.org/drawingml/2006/table">
            <a:tbl>
              <a:tblPr/>
              <a:tblGrid>
                <a:gridCol w="323850"/>
                <a:gridCol w="1882775"/>
                <a:gridCol w="447675"/>
                <a:gridCol w="446087"/>
                <a:gridCol w="450850"/>
                <a:gridCol w="446088"/>
                <a:gridCol w="452437"/>
                <a:gridCol w="446088"/>
              </a:tblGrid>
              <a:tr h="3286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з/п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Індикатори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моніторингуванння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2011/2012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2012/2013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2013/2014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чол.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чол.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чол.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</a:t>
                      </a: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ього учнів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741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756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717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внутрішноколегіуальному обліку учнів схильних до девіантної поведінки: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 них на обліку КМСД: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обліку СС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дітей, сім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ї яких опинились у складних ситуаціях: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 них на обліку: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КМСД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ССД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внутрішгьоколегіальному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949" name="Rectangle 133"/>
          <p:cNvSpPr>
            <a:spLocks noChangeArrowheads="1"/>
          </p:cNvSpPr>
          <p:nvPr/>
        </p:nvSpPr>
        <p:spPr bwMode="auto">
          <a:xfrm>
            <a:off x="468313" y="6092825"/>
            <a:ext cx="82391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1400">
                <a:solidFill>
                  <a:schemeClr val="tx2"/>
                </a:solidFill>
                <a:latin typeface="Times New Roman" pitchFamily="18" charset="0"/>
              </a:rPr>
              <a:t>Кількість учнів, схильних до девіантної поведінки, зменшується з кожним роком. У 2013/2014 н.р. учнів, які знаходяться на обліку КМСД,  немає.</a:t>
            </a:r>
            <a:endParaRPr lang="ru-RU" sz="140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229600" cy="647700"/>
          </a:xfrm>
        </p:spPr>
        <p:txBody>
          <a:bodyPr/>
          <a:lstStyle/>
          <a:p>
            <a:r>
              <a:rPr lang="uk-UA" sz="2000">
                <a:latin typeface="Bookman Old Style" pitchFamily="18" charset="0"/>
              </a:rPr>
              <a:t>Результати соціометричного дослідження </a:t>
            </a:r>
            <a:br>
              <a:rPr lang="uk-UA" sz="2000">
                <a:latin typeface="Bookman Old Style" pitchFamily="18" charset="0"/>
              </a:rPr>
            </a:br>
            <a:r>
              <a:rPr lang="uk-UA" sz="2000">
                <a:latin typeface="Bookman Old Style" pitchFamily="18" charset="0"/>
              </a:rPr>
              <a:t>учнів 5-х класів</a:t>
            </a:r>
            <a:br>
              <a:rPr lang="uk-UA" sz="2000">
                <a:latin typeface="Bookman Old Style" pitchFamily="18" charset="0"/>
              </a:rPr>
            </a:br>
            <a:endParaRPr lang="ru-RU" sz="2000">
              <a:latin typeface="Bookman Old Style" pitchFamily="18" charset="0"/>
            </a:endParaRPr>
          </a:p>
        </p:txBody>
      </p:sp>
      <p:pic>
        <p:nvPicPr>
          <p:cNvPr id="38918" name="Рисунок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1773238"/>
            <a:ext cx="4038600" cy="3240087"/>
          </a:xfrm>
          <a:ln/>
        </p:spPr>
      </p:pic>
      <p:pic>
        <p:nvPicPr>
          <p:cNvPr id="38919" name="Рисунок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16463" y="1773238"/>
            <a:ext cx="4038600" cy="3244850"/>
          </a:xfrm>
          <a:ln/>
        </p:spPr>
      </p:pic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323850" y="5661025"/>
            <a:ext cx="82804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1400">
                <a:solidFill>
                  <a:schemeClr val="tx2"/>
                </a:solidFill>
                <a:latin typeface="Times New Roman" pitchFamily="18" charset="0"/>
              </a:rPr>
              <a:t>Вивчення статусу учня в колективі – необхідна умова успішної роботи класного керівника. Володіння певним статусом  дозволяє учневі очікувати  від оточуючих певного ставлення до себе. Знання внутрішньогрупових взаємодій, ролі кожного учня – запорука успішного розвитку класного колективу </a:t>
            </a:r>
            <a:endParaRPr lang="ru-RU" sz="140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229600" cy="647700"/>
          </a:xfrm>
        </p:spPr>
        <p:txBody>
          <a:bodyPr/>
          <a:lstStyle/>
          <a:p>
            <a:r>
              <a:rPr lang="uk-UA" sz="2000">
                <a:latin typeface="Bookman Old Style" pitchFamily="18" charset="0"/>
              </a:rPr>
              <a:t>Вивчення рівня шкільної тривожності  за тестом Філліпса</a:t>
            </a:r>
            <a:br>
              <a:rPr lang="uk-UA" sz="2000">
                <a:latin typeface="Bookman Old Style" pitchFamily="18" charset="0"/>
              </a:rPr>
            </a:br>
            <a:endParaRPr lang="ru-RU" sz="1400">
              <a:latin typeface="Times New Roman" pitchFamily="18" charset="0"/>
            </a:endParaRPr>
          </a:p>
        </p:txBody>
      </p:sp>
      <p:pic>
        <p:nvPicPr>
          <p:cNvPr id="40966" name="Рисунок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1557338"/>
            <a:ext cx="4038600" cy="3024187"/>
          </a:xfrm>
          <a:ln/>
        </p:spPr>
      </p:pic>
      <p:pic>
        <p:nvPicPr>
          <p:cNvPr id="40967" name="Рисунок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3438" y="1557338"/>
            <a:ext cx="4038600" cy="3024187"/>
          </a:xfrm>
          <a:ln/>
        </p:spPr>
      </p:pic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827088" y="5013325"/>
            <a:ext cx="7632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1400">
                <a:solidFill>
                  <a:schemeClr val="tx2"/>
                </a:solidFill>
                <a:latin typeface="Times New Roman" pitchFamily="18" charset="0"/>
              </a:rPr>
              <a:t>За результатами діагностики оптимізується консультативна та корекційно-відновлювальна робота. Особлива увага приділяється дітям “групи ризику”,  які мають високий та підвищений рівень шкільної тривожності. Через систему виховних заходів підвищується почуття відповідальності</a:t>
            </a:r>
            <a:endParaRPr lang="ru-RU" sz="140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88913"/>
            <a:ext cx="7772400" cy="1223962"/>
          </a:xfrm>
        </p:spPr>
        <p:txBody>
          <a:bodyPr/>
          <a:lstStyle/>
          <a:p>
            <a:r>
              <a:rPr lang="uk-UA" sz="2000">
                <a:latin typeface="Bookman Old Style" pitchFamily="18" charset="0"/>
              </a:rPr>
              <a:t>Діагностика учнів 1-х класів за методикою Лусканової «Визначення рівня мотивації та адаптації до школи»</a:t>
            </a:r>
            <a:endParaRPr lang="ru-RU" sz="2000">
              <a:latin typeface="Bookman Old Style" pitchFamily="18" charset="0"/>
            </a:endParaRPr>
          </a:p>
        </p:txBody>
      </p:sp>
      <p:sp>
        <p:nvSpPr>
          <p:cNvPr id="4302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4941888"/>
            <a:ext cx="6400800" cy="1223962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uk-UA" sz="140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1600">
                <a:latin typeface="Times New Roman" pitchFamily="18" charset="0"/>
              </a:rPr>
              <a:t>Дане дослідження дозволяє виявити ставлення дитини до школи. Здійснюється  в рамках підготовки до психолого-педагогічного консиліуму.  Для успішної адаптації проводиться цикл тренінгових занять “Введення в шкільне життя”</a:t>
            </a:r>
            <a:endParaRPr lang="ru-RU" sz="1600">
              <a:latin typeface="Times New Roman" pitchFamily="18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2100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" name="Object 10"/>
          <p:cNvGraphicFramePr>
            <a:graphicFrameLocks noGrp="1" noChangeAspect="1"/>
          </p:cNvGraphicFramePr>
          <p:nvPr>
            <p:ph idx="4294967295"/>
          </p:nvPr>
        </p:nvGraphicFramePr>
        <p:xfrm>
          <a:off x="1670050" y="1608138"/>
          <a:ext cx="5586413" cy="3211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333375"/>
            <a:ext cx="8229600" cy="792163"/>
          </a:xfrm>
        </p:spPr>
        <p:txBody>
          <a:bodyPr/>
          <a:lstStyle/>
          <a:p>
            <a:r>
              <a:rPr lang="uk-UA" sz="2000">
                <a:latin typeface="Bookman Old Style" pitchFamily="18" charset="0"/>
              </a:rPr>
              <a:t>Заняття  факультативного курсу </a:t>
            </a:r>
            <a:br>
              <a:rPr lang="uk-UA" sz="2000">
                <a:latin typeface="Bookman Old Style" pitchFamily="18" charset="0"/>
              </a:rPr>
            </a:br>
            <a:r>
              <a:rPr lang="uk-UA" sz="2000">
                <a:latin typeface="Bookman Old Style" pitchFamily="18" charset="0"/>
              </a:rPr>
              <a:t>“Захисти себе від ВІЛ”</a:t>
            </a:r>
            <a:br>
              <a:rPr lang="uk-UA" sz="2000">
                <a:latin typeface="Bookman Old Style" pitchFamily="18" charset="0"/>
              </a:rPr>
            </a:br>
            <a:endParaRPr lang="ru-RU" sz="2000">
              <a:latin typeface="Bookman Old Style" pitchFamily="18" charset="0"/>
            </a:endParaRPr>
          </a:p>
        </p:txBody>
      </p:sp>
      <p:pic>
        <p:nvPicPr>
          <p:cNvPr id="44040" name="Picture 8" descr="P1241251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42988" y="1268413"/>
            <a:ext cx="2914650" cy="2185987"/>
          </a:xfrm>
          <a:noFill/>
          <a:ln/>
        </p:spPr>
      </p:pic>
      <p:pic>
        <p:nvPicPr>
          <p:cNvPr id="44041" name="Picture 9" descr="P1271266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003800" y="1196975"/>
            <a:ext cx="2914650" cy="2185988"/>
          </a:xfrm>
          <a:noFill/>
          <a:ln/>
        </p:spPr>
      </p:pic>
      <p:pic>
        <p:nvPicPr>
          <p:cNvPr id="44042" name="Picture 10" descr="P1271267"/>
          <p:cNvPicPr>
            <a:picLocks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003800" y="3500438"/>
            <a:ext cx="2916238" cy="2187575"/>
          </a:xfrm>
          <a:noFill/>
          <a:ln/>
        </p:spPr>
      </p:pic>
      <p:pic>
        <p:nvPicPr>
          <p:cNvPr id="44043" name="Picture 4" descr="IMG_1976"/>
          <p:cNvPicPr>
            <a:picLocks noChangeAspect="1" noChangeArrowheads="1"/>
          </p:cNvPicPr>
          <p:nvPr>
            <p:ph sz="quarter" idx="3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1042988" y="3573463"/>
            <a:ext cx="2917825" cy="2187575"/>
          </a:xfrm>
          <a:noFill/>
          <a:ln/>
        </p:spPr>
      </p:pic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1187450" y="5949950"/>
            <a:ext cx="6681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1400">
                <a:solidFill>
                  <a:schemeClr val="tx2"/>
                </a:solidFill>
                <a:latin typeface="Times New Roman" pitchFamily="18" charset="0"/>
              </a:rPr>
              <a:t>Проведення психологом тренінгових занять на основі формування життєвих навичок</a:t>
            </a:r>
            <a:endParaRPr lang="ru-RU" sz="140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620713"/>
            <a:ext cx="8229600" cy="647700"/>
          </a:xfrm>
        </p:spPr>
        <p:txBody>
          <a:bodyPr/>
          <a:lstStyle/>
          <a:p>
            <a:r>
              <a:rPr lang="uk-UA" sz="2000">
                <a:latin typeface="Bookman Old Style" pitchFamily="18" charset="0"/>
              </a:rPr>
              <a:t>Проведення інтерактивної </a:t>
            </a:r>
            <a:br>
              <a:rPr lang="uk-UA" sz="2000">
                <a:latin typeface="Bookman Old Style" pitchFamily="18" charset="0"/>
              </a:rPr>
            </a:br>
            <a:r>
              <a:rPr lang="uk-UA" sz="2000">
                <a:latin typeface="Bookman Old Style" pitchFamily="18" charset="0"/>
              </a:rPr>
              <a:t>гри-виставки “Маршрут безпеки”</a:t>
            </a:r>
            <a:br>
              <a:rPr lang="uk-UA" sz="2000">
                <a:latin typeface="Bookman Old Style" pitchFamily="18" charset="0"/>
              </a:rPr>
            </a:br>
            <a:endParaRPr lang="ru-RU" sz="1400">
              <a:latin typeface="Times New Roman" pitchFamily="18" charset="0"/>
            </a:endParaRPr>
          </a:p>
        </p:txBody>
      </p:sp>
      <p:pic>
        <p:nvPicPr>
          <p:cNvPr id="46088" name="Picture 8" descr="P1231221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19175" y="1600200"/>
            <a:ext cx="2914650" cy="2044700"/>
          </a:xfrm>
          <a:noFill/>
          <a:ln/>
        </p:spPr>
      </p:pic>
      <p:pic>
        <p:nvPicPr>
          <p:cNvPr id="46089" name="Picture 9" descr="P5160101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724525" y="1628775"/>
            <a:ext cx="2736850" cy="1900238"/>
          </a:xfrm>
          <a:noFill/>
          <a:ln/>
        </p:spPr>
      </p:pic>
      <p:pic>
        <p:nvPicPr>
          <p:cNvPr id="46090" name="Picture 10" descr="PA240350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017588" y="4149725"/>
            <a:ext cx="2916237" cy="1976438"/>
          </a:xfrm>
          <a:noFill/>
          <a:ln/>
        </p:spPr>
      </p:pic>
      <p:pic>
        <p:nvPicPr>
          <p:cNvPr id="46091" name="Picture 11" descr="PB14057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724525" y="4221163"/>
            <a:ext cx="2808288" cy="1944687"/>
          </a:xfrm>
          <a:ln/>
        </p:spPr>
      </p:pic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755650" y="6165850"/>
            <a:ext cx="320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1200">
                <a:solidFill>
                  <a:schemeClr val="tx2"/>
                </a:solidFill>
                <a:latin typeface="Times New Roman" pitchFamily="18" charset="0"/>
              </a:rPr>
              <a:t>Підготовка учнів-інструкторів до проведення “Маршруту безпеки”</a:t>
            </a:r>
            <a:endParaRPr lang="ru-RU" sz="12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900113" y="3644900"/>
            <a:ext cx="31670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1400">
                <a:solidFill>
                  <a:schemeClr val="tx2"/>
                </a:solidFill>
                <a:latin typeface="Times New Roman" pitchFamily="18" charset="0"/>
              </a:rPr>
              <a:t>Робота фасилітаторів на  станції </a:t>
            </a:r>
          </a:p>
          <a:p>
            <a:pPr algn="ctr"/>
            <a:r>
              <a:rPr lang="uk-UA" sz="1400">
                <a:solidFill>
                  <a:schemeClr val="tx2"/>
                </a:solidFill>
                <a:latin typeface="Times New Roman" pitchFamily="18" charset="0"/>
              </a:rPr>
              <a:t>“Маршруту безпеки”</a:t>
            </a:r>
            <a:endParaRPr lang="ru-RU" sz="1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5724525" y="3573463"/>
            <a:ext cx="28082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1400">
                <a:solidFill>
                  <a:schemeClr val="tx2"/>
                </a:solidFill>
                <a:latin typeface="Times New Roman" pitchFamily="18" charset="0"/>
              </a:rPr>
              <a:t>Проведення </a:t>
            </a:r>
            <a:r>
              <a:rPr lang="uk-UA">
                <a:solidFill>
                  <a:schemeClr val="tx2"/>
                </a:solidFill>
              </a:rPr>
              <a:t>“</a:t>
            </a:r>
            <a:r>
              <a:rPr lang="uk-UA" sz="1400">
                <a:solidFill>
                  <a:schemeClr val="tx2"/>
                </a:solidFill>
                <a:latin typeface="Times New Roman" pitchFamily="18" charset="0"/>
              </a:rPr>
              <a:t>Маршруту безпеки” у Павлівській ЗОШ</a:t>
            </a:r>
            <a:endParaRPr lang="ru-RU" sz="1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6011863" y="6165850"/>
            <a:ext cx="2203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1400">
                <a:solidFill>
                  <a:schemeClr val="tx2"/>
                </a:solidFill>
                <a:latin typeface="Times New Roman" pitchFamily="18" charset="0"/>
              </a:rPr>
              <a:t>Група учнів-фасилітаторів</a:t>
            </a:r>
            <a:endParaRPr 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484438" y="981075"/>
            <a:ext cx="4824412" cy="1685925"/>
          </a:xfrm>
        </p:spPr>
        <p:txBody>
          <a:bodyPr/>
          <a:lstStyle/>
          <a:p>
            <a:pPr algn="l"/>
            <a:r>
              <a:rPr lang="uk-UA" sz="2000">
                <a:latin typeface="Bookman Old Style" pitchFamily="18" charset="0"/>
              </a:rPr>
              <a:t>Директор колегіуму</a:t>
            </a:r>
            <a:br>
              <a:rPr lang="uk-UA" sz="2000">
                <a:latin typeface="Bookman Old Style" pitchFamily="18" charset="0"/>
              </a:rPr>
            </a:br>
            <a:r>
              <a:rPr lang="uk-UA" sz="2000">
                <a:latin typeface="Bookman Old Style" pitchFamily="18" charset="0"/>
              </a:rPr>
              <a:t>Ємельяненко Тамара Миколаївна,</a:t>
            </a:r>
            <a:br>
              <a:rPr lang="uk-UA" sz="2000">
                <a:latin typeface="Bookman Old Style" pitchFamily="18" charset="0"/>
              </a:rPr>
            </a:br>
            <a:r>
              <a:rPr lang="uk-UA" sz="2000" i="1">
                <a:latin typeface="Bookman Old Style" pitchFamily="18" charset="0"/>
              </a:rPr>
              <a:t>відмінник освіти України,</a:t>
            </a:r>
            <a:br>
              <a:rPr lang="uk-UA" sz="2000" i="1">
                <a:latin typeface="Bookman Old Style" pitchFamily="18" charset="0"/>
              </a:rPr>
            </a:br>
            <a:r>
              <a:rPr lang="uk-UA" sz="2000" i="1">
                <a:latin typeface="Bookman Old Style" pitchFamily="18" charset="0"/>
              </a:rPr>
              <a:t>вчитель-методист</a:t>
            </a:r>
            <a:r>
              <a:rPr lang="uk-UA" sz="2000">
                <a:latin typeface="Bookman Old Style" pitchFamily="18" charset="0"/>
              </a:rPr>
              <a:t> </a:t>
            </a:r>
            <a:endParaRPr lang="ru-RU" sz="2000">
              <a:latin typeface="Bookman Old Style" pitchFamily="18" charset="0"/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437063"/>
            <a:ext cx="3848100" cy="22320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1400" b="1" i="1">
                <a:latin typeface="Bookman Old Style" pitchFamily="18" charset="0"/>
              </a:rPr>
              <a:t>Педагогічний колектив</a:t>
            </a:r>
          </a:p>
          <a:p>
            <a:pPr algn="l">
              <a:lnSpc>
                <a:spcPct val="80000"/>
              </a:lnSpc>
            </a:pPr>
            <a:r>
              <a:rPr lang="uk-UA" sz="1400">
                <a:latin typeface="Times New Roman" pitchFamily="18" charset="0"/>
              </a:rPr>
              <a:t>37 учителів вищої категорії</a:t>
            </a:r>
          </a:p>
          <a:p>
            <a:pPr algn="l">
              <a:lnSpc>
                <a:spcPct val="80000"/>
              </a:lnSpc>
            </a:pPr>
            <a:r>
              <a:rPr lang="uk-UA" sz="1400">
                <a:latin typeface="Times New Roman" pitchFamily="18" charset="0"/>
              </a:rPr>
              <a:t>15 вчителів-методистів</a:t>
            </a:r>
          </a:p>
          <a:p>
            <a:pPr algn="l">
              <a:lnSpc>
                <a:spcPct val="80000"/>
              </a:lnSpc>
            </a:pPr>
            <a:r>
              <a:rPr lang="uk-UA" sz="1400">
                <a:latin typeface="Times New Roman" pitchFamily="18" charset="0"/>
              </a:rPr>
              <a:t>12 старших учителів</a:t>
            </a:r>
          </a:p>
          <a:p>
            <a:pPr algn="l">
              <a:lnSpc>
                <a:spcPct val="80000"/>
              </a:lnSpc>
            </a:pPr>
            <a:r>
              <a:rPr lang="uk-UA" sz="1400">
                <a:latin typeface="Times New Roman" pitchFamily="18" charset="0"/>
              </a:rPr>
              <a:t>10 вчителів І категорії</a:t>
            </a:r>
          </a:p>
          <a:p>
            <a:pPr algn="l">
              <a:lnSpc>
                <a:spcPct val="80000"/>
              </a:lnSpc>
            </a:pPr>
            <a:r>
              <a:rPr lang="uk-UA" sz="1400">
                <a:latin typeface="Times New Roman" pitchFamily="18" charset="0"/>
              </a:rPr>
              <a:t>9 вчителів ІІ категорії</a:t>
            </a:r>
          </a:p>
          <a:p>
            <a:pPr algn="l">
              <a:lnSpc>
                <a:spcPct val="80000"/>
              </a:lnSpc>
            </a:pPr>
            <a:r>
              <a:rPr lang="uk-UA" sz="1400">
                <a:latin typeface="Times New Roman" pitchFamily="18" charset="0"/>
              </a:rPr>
              <a:t>12 вчителів спеціалістів</a:t>
            </a:r>
          </a:p>
          <a:p>
            <a:pPr algn="l">
              <a:lnSpc>
                <a:spcPct val="80000"/>
              </a:lnSpc>
            </a:pPr>
            <a:r>
              <a:rPr lang="uk-UA" sz="1400">
                <a:latin typeface="Times New Roman" pitchFamily="18" charset="0"/>
              </a:rPr>
              <a:t>9 відмінників освіти України</a:t>
            </a:r>
          </a:p>
          <a:p>
            <a:pPr algn="l">
              <a:lnSpc>
                <a:spcPct val="80000"/>
              </a:lnSpc>
            </a:pPr>
            <a:r>
              <a:rPr lang="uk-UA" sz="1400">
                <a:latin typeface="Times New Roman" pitchFamily="18" charset="0"/>
              </a:rPr>
              <a:t>1 нагрудний знак “Василь Сухомлинський”</a:t>
            </a:r>
          </a:p>
          <a:p>
            <a:pPr algn="l">
              <a:lnSpc>
                <a:spcPct val="80000"/>
              </a:lnSpc>
            </a:pPr>
            <a:r>
              <a:rPr lang="uk-UA" sz="1000">
                <a:latin typeface="Bookman Old Style" pitchFamily="18" charset="0"/>
              </a:rPr>
              <a:t> </a:t>
            </a:r>
            <a:endParaRPr lang="ru-RU" sz="1000">
              <a:latin typeface="Bookman Old Style" pitchFamily="18" charset="0"/>
            </a:endParaRPr>
          </a:p>
        </p:txBody>
      </p:sp>
      <p:pic>
        <p:nvPicPr>
          <p:cNvPr id="3076" name="Picture 4" descr="02"/>
          <p:cNvPicPr>
            <a:picLocks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43663" y="3573463"/>
            <a:ext cx="2555875" cy="2565400"/>
          </a:xfrm>
          <a:noFill/>
          <a:ln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549275"/>
            <a:ext cx="18716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2484438" y="981075"/>
            <a:ext cx="4608512" cy="1655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23850" y="4365625"/>
            <a:ext cx="3743325" cy="215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3635375" y="2781300"/>
            <a:ext cx="2808288" cy="1439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uk-UA" sz="1400" b="1" i="1">
                <a:latin typeface="Times New Roman" pitchFamily="18" charset="0"/>
              </a:rPr>
              <a:t>Учнівський колектив</a:t>
            </a:r>
          </a:p>
          <a:p>
            <a:r>
              <a:rPr lang="uk-UA" sz="1400">
                <a:latin typeface="Times New Roman" pitchFamily="18" charset="0"/>
              </a:rPr>
              <a:t>1-4 класи – 296</a:t>
            </a:r>
          </a:p>
          <a:p>
            <a:r>
              <a:rPr lang="uk-UA" sz="1400">
                <a:latin typeface="Times New Roman" pitchFamily="18" charset="0"/>
              </a:rPr>
              <a:t>5-9 класи – 349</a:t>
            </a:r>
          </a:p>
          <a:p>
            <a:r>
              <a:rPr lang="uk-UA" sz="1400">
                <a:latin typeface="Times New Roman" pitchFamily="18" charset="0"/>
              </a:rPr>
              <a:t>10-11 класи – 72</a:t>
            </a:r>
          </a:p>
          <a:p>
            <a:r>
              <a:rPr lang="uk-UA" sz="1400">
                <a:latin typeface="Times New Roman" pitchFamily="18" charset="0"/>
              </a:rPr>
              <a:t>Всього 30 класів – 717 учнів</a:t>
            </a:r>
            <a:endParaRPr lang="uk-UA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229600" cy="720725"/>
          </a:xfrm>
        </p:spPr>
        <p:txBody>
          <a:bodyPr/>
          <a:lstStyle/>
          <a:p>
            <a:r>
              <a:rPr lang="uk-UA" sz="2000">
                <a:latin typeface="Bookman Old Style" pitchFamily="18" charset="0"/>
              </a:rPr>
              <a:t>Відстеження результатів  проведення “Маршруту безпеки”</a:t>
            </a:r>
            <a:br>
              <a:rPr lang="uk-UA" sz="2000">
                <a:latin typeface="Bookman Old Style" pitchFamily="18" charset="0"/>
              </a:rPr>
            </a:br>
            <a:endParaRPr lang="ru-RU" sz="2000">
              <a:latin typeface="Bookman Old Style" pitchFamily="18" charset="0"/>
            </a:endParaRPr>
          </a:p>
        </p:txBody>
      </p:sp>
      <p:sp>
        <p:nvSpPr>
          <p:cNvPr id="48137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uk-UA" sz="1400" b="1">
                <a:latin typeface="Times New Roman" pitchFamily="18" charset="0"/>
              </a:rPr>
              <a:t>Результати анкетування учнів з питання “У яких життєвих ситуаціях може відбутися зараження вірусом ВІЛ?”</a:t>
            </a:r>
            <a:endParaRPr lang="ru-RU" sz="1400" b="1">
              <a:latin typeface="Times New Roman" pitchFamily="18" charset="0"/>
            </a:endParaRPr>
          </a:p>
        </p:txBody>
      </p:sp>
      <p:sp>
        <p:nvSpPr>
          <p:cNvPr id="48138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uk-UA" sz="1400" b="1">
                <a:latin typeface="Times New Roman" pitchFamily="18" charset="0"/>
              </a:rPr>
              <a:t>Результати анкетування учнів з питання толерантного ставлення до ВІЛ-інфікованих людей</a:t>
            </a:r>
            <a:endParaRPr lang="ru-RU" sz="1400" b="1">
              <a:latin typeface="Times New Roman" pitchFamily="18" charset="0"/>
            </a:endParaRPr>
          </a:p>
        </p:txBody>
      </p:sp>
      <p:graphicFrame>
        <p:nvGraphicFramePr>
          <p:cNvPr id="11" name="Object 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61988" y="2687638"/>
          <a:ext cx="3584575" cy="253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Object 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983163" y="2687638"/>
          <a:ext cx="3584575" cy="253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827088" y="5445125"/>
            <a:ext cx="32400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1600" i="1">
                <a:solidFill>
                  <a:schemeClr val="tx2"/>
                </a:solidFill>
                <a:latin typeface="Times New Roman" pitchFamily="18" charset="0"/>
              </a:rPr>
              <a:t>Висновок:</a:t>
            </a:r>
            <a:r>
              <a:rPr lang="uk-UA" sz="1600">
                <a:solidFill>
                  <a:schemeClr val="tx2"/>
                </a:solidFill>
                <a:latin typeface="Times New Roman" pitchFamily="18" charset="0"/>
              </a:rPr>
              <a:t> учні 8-11 класів після проведення  “Маршруту безпеки” підвищили рівень своїх знань</a:t>
            </a:r>
            <a:endParaRPr lang="ru-RU" sz="16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4859338" y="5445125"/>
            <a:ext cx="41052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1600" i="1">
                <a:solidFill>
                  <a:schemeClr val="tx2"/>
                </a:solidFill>
                <a:latin typeface="Times New Roman" pitchFamily="18" charset="0"/>
              </a:rPr>
              <a:t>Висновок:</a:t>
            </a:r>
            <a:r>
              <a:rPr lang="uk-UA" sz="1600">
                <a:solidFill>
                  <a:schemeClr val="tx2"/>
                </a:solidFill>
                <a:latin typeface="Times New Roman" pitchFamily="18" charset="0"/>
              </a:rPr>
              <a:t> рівень толерантного ставлення учнів 8-11 класів до ВІЛ-інфікованих людей підвищився</a:t>
            </a:r>
            <a:endParaRPr lang="ru-RU" sz="160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1" name="Rectangle 11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574675"/>
          </a:xfrm>
        </p:spPr>
        <p:txBody>
          <a:bodyPr/>
          <a:lstStyle/>
          <a:p>
            <a:r>
              <a:rPr lang="uk-UA" sz="2000">
                <a:latin typeface="Bookman Old Style" pitchFamily="18" charset="0"/>
              </a:rPr>
              <a:t/>
            </a:r>
            <a:br>
              <a:rPr lang="uk-UA" sz="2000">
                <a:latin typeface="Bookman Old Style" pitchFamily="18" charset="0"/>
              </a:rPr>
            </a:br>
            <a:r>
              <a:rPr lang="uk-UA" sz="2000">
                <a:latin typeface="Bookman Old Style" pitchFamily="18" charset="0"/>
              </a:rPr>
              <a:t>Моніторингові дослідження якості знань учнів</a:t>
            </a:r>
            <a:r>
              <a:rPr lang="ru-RU" sz="4000"/>
              <a:t> </a:t>
            </a:r>
            <a:r>
              <a:rPr lang="en-US" sz="4000"/>
              <a:t/>
            </a:r>
            <a:br>
              <a:rPr lang="en-US" sz="4000"/>
            </a:br>
            <a:endParaRPr lang="ru-RU" sz="4000"/>
          </a:p>
        </p:txBody>
      </p:sp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844675"/>
            <a:ext cx="33845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9525" y="1844675"/>
            <a:ext cx="521652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395288" y="1341438"/>
            <a:ext cx="3235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1600">
                <a:solidFill>
                  <a:schemeClr val="tx2"/>
                </a:solidFill>
                <a:latin typeface="Times New Roman" pitchFamily="18" charset="0"/>
              </a:rPr>
              <a:t>Рівень навчальних досягнень учнів</a:t>
            </a:r>
            <a:endParaRPr lang="ru-RU" sz="16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4643438" y="1343025"/>
            <a:ext cx="2890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>
                <a:solidFill>
                  <a:schemeClr val="tx2"/>
                </a:solidFill>
                <a:latin typeface="Times New Roman" pitchFamily="18" charset="0"/>
              </a:rPr>
              <a:t>Діаграма якості знань учнів</a:t>
            </a:r>
            <a:endParaRPr lang="ru-RU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395288" y="5300663"/>
            <a:ext cx="79930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1400">
                <a:solidFill>
                  <a:schemeClr val="tx2"/>
                </a:solidFill>
                <a:latin typeface="Times New Roman" pitchFamily="18" charset="0"/>
              </a:rPr>
              <a:t>Відсоток учнів, які мають навчальні досягнення високого і достатнього рівнів залишився без змін у 2012/2013 н.р., порівнюючи з 2011/2012 н.р. У 2013/2014 н.р. рівень навчальних досягнень учнів та якість знань зросли на 0,8%.</a:t>
            </a:r>
            <a:endParaRPr lang="ru-RU" sz="140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576263"/>
          </a:xfrm>
        </p:spPr>
        <p:txBody>
          <a:bodyPr/>
          <a:lstStyle/>
          <a:p>
            <a:r>
              <a:rPr lang="uk-UA" sz="2000">
                <a:latin typeface="Bookman Old Style" pitchFamily="18" charset="0"/>
              </a:rPr>
              <a:t>Результативність участі учнів у Всеукраїнських учнівських </a:t>
            </a:r>
            <a:br>
              <a:rPr lang="uk-UA" sz="2000">
                <a:latin typeface="Bookman Old Style" pitchFamily="18" charset="0"/>
              </a:rPr>
            </a:br>
            <a:r>
              <a:rPr lang="uk-UA" sz="2000">
                <a:latin typeface="Bookman Old Style" pitchFamily="18" charset="0"/>
              </a:rPr>
              <a:t>олімпіадах та конкурсі-захисті МАН України</a:t>
            </a:r>
            <a:br>
              <a:rPr lang="uk-UA" sz="2000">
                <a:latin typeface="Bookman Old Style" pitchFamily="18" charset="0"/>
              </a:rPr>
            </a:br>
            <a:endParaRPr lang="ru-RU"/>
          </a:p>
        </p:txBody>
      </p:sp>
      <p:pic>
        <p:nvPicPr>
          <p:cNvPr id="58375" name="Picture 7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1989138"/>
            <a:ext cx="4024312" cy="2882900"/>
          </a:xfrm>
          <a:noFill/>
          <a:ln/>
        </p:spPr>
      </p:pic>
      <p:pic>
        <p:nvPicPr>
          <p:cNvPr id="58376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003800" y="1916113"/>
            <a:ext cx="3668713" cy="3024187"/>
          </a:xfrm>
          <a:ln/>
        </p:spPr>
      </p:pic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395288" y="5157788"/>
            <a:ext cx="39592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1200">
                <a:solidFill>
                  <a:schemeClr val="tx2"/>
                </a:solidFill>
                <a:latin typeface="Times New Roman" pitchFamily="18" charset="0"/>
              </a:rPr>
              <a:t>У 2013/2014 н.р. спостерігається позитивна динаміка збільшення відсотка учнів, які посіли І місця в ІІ етапі Всеукраїнських учнівських олімпіад.</a:t>
            </a:r>
            <a:endParaRPr lang="ru-RU" sz="12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4859338" y="5229225"/>
            <a:ext cx="4032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1200">
                <a:solidFill>
                  <a:schemeClr val="tx2"/>
                </a:solidFill>
                <a:latin typeface="Times New Roman" pitchFamily="18" charset="0"/>
              </a:rPr>
              <a:t>За результатами  участі учнів у ІІІ етапі конкурсу-захисту науково-дослідницьких робіт учнів-членів МАН </a:t>
            </a:r>
          </a:p>
          <a:p>
            <a:r>
              <a:rPr lang="uk-UA" sz="1200">
                <a:solidFill>
                  <a:schemeClr val="tx2"/>
                </a:solidFill>
                <a:latin typeface="Times New Roman" pitchFamily="18" charset="0"/>
              </a:rPr>
              <a:t>України спостерігається збільшення  кількості учасників, які посіли І, ІІ  та  ІІІ місця.</a:t>
            </a:r>
            <a:endParaRPr lang="ru-RU" sz="120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504825"/>
          </a:xfrm>
        </p:spPr>
        <p:txBody>
          <a:bodyPr/>
          <a:lstStyle/>
          <a:p>
            <a:r>
              <a:rPr lang="uk-UA" sz="2000">
                <a:latin typeface="Bookman Old Style" pitchFamily="18" charset="0"/>
              </a:rPr>
              <a:t>Модель “Служби здоров</a:t>
            </a:r>
            <a:r>
              <a:rPr lang="en-US" sz="2000">
                <a:latin typeface="Bookman Old Style" pitchFamily="18" charset="0"/>
              </a:rPr>
              <a:t>’</a:t>
            </a:r>
            <a:r>
              <a:rPr lang="uk-UA" sz="2000">
                <a:latin typeface="Bookman Old Style" pitchFamily="18" charset="0"/>
              </a:rPr>
              <a:t>я”</a:t>
            </a:r>
            <a:br>
              <a:rPr lang="uk-UA" sz="2000">
                <a:latin typeface="Bookman Old Style" pitchFamily="18" charset="0"/>
              </a:rPr>
            </a:br>
            <a:endParaRPr lang="en-US" sz="1400">
              <a:latin typeface="Times New Roman" pitchFamily="18" charset="0"/>
            </a:endParaRPr>
          </a:p>
        </p:txBody>
      </p:sp>
      <p:graphicFrame>
        <p:nvGraphicFramePr>
          <p:cNvPr id="61445" name="Object 5"/>
          <p:cNvGraphicFramePr>
            <a:graphicFrameLocks noChangeAspect="1"/>
          </p:cNvGraphicFramePr>
          <p:nvPr>
            <p:ph idx="1"/>
          </p:nvPr>
        </p:nvGraphicFramePr>
        <p:xfrm>
          <a:off x="1403350" y="1052513"/>
          <a:ext cx="6402388" cy="4608512"/>
        </p:xfrm>
        <a:graphic>
          <a:graphicData uri="http://schemas.openxmlformats.org/presentationml/2006/ole">
            <p:oleObj spid="_x0000_s61445" name="Visio" r:id="rId3" imgW="7331400" imgH="5428080" progId="Visio.Drawing.11">
              <p:embed/>
            </p:oleObj>
          </a:graphicData>
        </a:graphic>
      </p:graphicFrame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684213" y="6021388"/>
            <a:ext cx="734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1400">
                <a:solidFill>
                  <a:schemeClr val="tx2"/>
                </a:solidFill>
                <a:latin typeface="Times New Roman" pitchFamily="18" charset="0"/>
              </a:rPr>
              <a:t>Освітнє здорове середовище у колегіумі покращилось завдяки роботі </a:t>
            </a: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«</a:t>
            </a:r>
            <a:r>
              <a:rPr lang="uk-UA" sz="1400">
                <a:solidFill>
                  <a:schemeClr val="tx2"/>
                </a:solidFill>
                <a:latin typeface="Times New Roman" pitchFamily="18" charset="0"/>
              </a:rPr>
              <a:t>Служби здоров</a:t>
            </a: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’</a:t>
            </a:r>
            <a:r>
              <a:rPr lang="uk-UA" sz="1400">
                <a:solidFill>
                  <a:schemeClr val="tx2"/>
                </a:solidFill>
                <a:latin typeface="Times New Roman" pitchFamily="18" charset="0"/>
              </a:rPr>
              <a:t>я</a:t>
            </a: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»</a:t>
            </a:r>
            <a:endParaRPr lang="ru-RU" sz="140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333375"/>
            <a:ext cx="8229600" cy="576263"/>
          </a:xfrm>
        </p:spPr>
        <p:txBody>
          <a:bodyPr/>
          <a:lstStyle/>
          <a:p>
            <a:r>
              <a:rPr lang="uk-UA" sz="2000">
                <a:latin typeface="Bookman Old Style" pitchFamily="18" charset="0"/>
              </a:rPr>
              <a:t>День здоров</a:t>
            </a:r>
            <a:r>
              <a:rPr lang="en-US" sz="2000">
                <a:latin typeface="Bookman Old Style" pitchFamily="18" charset="0"/>
              </a:rPr>
              <a:t>’</a:t>
            </a:r>
            <a:r>
              <a:rPr lang="uk-UA" sz="2000">
                <a:latin typeface="Bookman Old Style" pitchFamily="18" charset="0"/>
              </a:rPr>
              <a:t>я у колегіумі </a:t>
            </a:r>
            <a:endParaRPr lang="ru-RU" sz="1400">
              <a:latin typeface="Times New Roman" pitchFamily="18" charset="0"/>
            </a:endParaRPr>
          </a:p>
        </p:txBody>
      </p:sp>
      <p:pic>
        <p:nvPicPr>
          <p:cNvPr id="76808" name="Picture 8" descr="P101024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42988" y="1268413"/>
            <a:ext cx="2914650" cy="2185987"/>
          </a:xfrm>
        </p:spPr>
      </p:pic>
      <p:pic>
        <p:nvPicPr>
          <p:cNvPr id="76809" name="Picture 9" descr="P101027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19700" y="1196975"/>
            <a:ext cx="2914650" cy="2185988"/>
          </a:xfrm>
        </p:spPr>
      </p:pic>
      <p:pic>
        <p:nvPicPr>
          <p:cNvPr id="76810" name="Picture 10" descr="P103028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017588" y="3938588"/>
            <a:ext cx="2916237" cy="2187575"/>
          </a:xfrm>
        </p:spPr>
      </p:pic>
      <p:pic>
        <p:nvPicPr>
          <p:cNvPr id="76811" name="Picture 11" descr="P103030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208588" y="3938588"/>
            <a:ext cx="2916237" cy="2187575"/>
          </a:xfrm>
        </p:spPr>
      </p:pic>
      <p:sp>
        <p:nvSpPr>
          <p:cNvPr id="76814" name="Rectangle 14"/>
          <p:cNvSpPr>
            <a:spLocks noChangeArrowheads="1"/>
          </p:cNvSpPr>
          <p:nvPr/>
        </p:nvSpPr>
        <p:spPr bwMode="auto">
          <a:xfrm>
            <a:off x="5580063" y="3500438"/>
            <a:ext cx="2216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1400">
                <a:solidFill>
                  <a:schemeClr val="tx2"/>
                </a:solidFill>
                <a:latin typeface="Times New Roman" pitchFamily="18" charset="0"/>
              </a:rPr>
              <a:t>Конкурс “Лісовий подіум”</a:t>
            </a:r>
            <a:endParaRPr lang="ru-RU" sz="1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6815" name="Rectangle 15"/>
          <p:cNvSpPr>
            <a:spLocks noChangeArrowheads="1"/>
          </p:cNvSpPr>
          <p:nvPr/>
        </p:nvSpPr>
        <p:spPr bwMode="auto">
          <a:xfrm>
            <a:off x="1331913" y="3500438"/>
            <a:ext cx="2257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1400">
                <a:solidFill>
                  <a:schemeClr val="tx2"/>
                </a:solidFill>
                <a:latin typeface="Times New Roman" pitchFamily="18" charset="0"/>
              </a:rPr>
              <a:t>Конкурс  туристичної пісні</a:t>
            </a:r>
            <a:endParaRPr lang="ru-RU" sz="1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6816" name="Rectangle 16"/>
          <p:cNvSpPr>
            <a:spLocks noChangeArrowheads="1"/>
          </p:cNvSpPr>
          <p:nvPr/>
        </p:nvSpPr>
        <p:spPr bwMode="auto">
          <a:xfrm>
            <a:off x="1258888" y="6237288"/>
            <a:ext cx="2511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1400">
                <a:solidFill>
                  <a:schemeClr val="tx2"/>
                </a:solidFill>
                <a:latin typeface="Times New Roman" pitchFamily="18" charset="0"/>
              </a:rPr>
              <a:t>Ми раді,  бо здобули перемогу</a:t>
            </a:r>
            <a:endParaRPr lang="ru-RU" sz="1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6817" name="Rectangle 17"/>
          <p:cNvSpPr>
            <a:spLocks noChangeArrowheads="1"/>
          </p:cNvSpPr>
          <p:nvPr/>
        </p:nvSpPr>
        <p:spPr bwMode="auto">
          <a:xfrm>
            <a:off x="5651500" y="6237288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1400">
                <a:solidFill>
                  <a:schemeClr val="tx2"/>
                </a:solidFill>
                <a:latin typeface="Times New Roman" pitchFamily="18" charset="0"/>
              </a:rPr>
              <a:t>Казкові герої разом з нами</a:t>
            </a:r>
            <a:endParaRPr lang="ru-RU" sz="140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333375"/>
            <a:ext cx="8229600" cy="576263"/>
          </a:xfrm>
        </p:spPr>
        <p:txBody>
          <a:bodyPr/>
          <a:lstStyle/>
          <a:p>
            <a:r>
              <a:rPr lang="uk-UA" sz="2000">
                <a:latin typeface="Bookman Old Style" pitchFamily="18" charset="0"/>
              </a:rPr>
              <a:t>Оздоровлення у пришкільному таборі відпочинку “Сонечко”</a:t>
            </a:r>
            <a:br>
              <a:rPr lang="uk-UA" sz="2000">
                <a:latin typeface="Bookman Old Style" pitchFamily="18" charset="0"/>
              </a:rPr>
            </a:br>
            <a:endParaRPr lang="ru-RU" sz="1400">
              <a:latin typeface="Times New Roman" pitchFamily="18" charset="0"/>
            </a:endParaRPr>
          </a:p>
        </p:txBody>
      </p:sp>
      <p:pic>
        <p:nvPicPr>
          <p:cNvPr id="72712" name="Рисунок 1" descr="D:\Users\School\Desktop\Пришкыльнийтабір Сонечко 2014\12.06 н.г\P6120602.JPG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292725" y="1125538"/>
            <a:ext cx="2913063" cy="2185987"/>
          </a:xfrm>
          <a:noFill/>
          <a:ln/>
        </p:spPr>
      </p:pic>
      <p:pic>
        <p:nvPicPr>
          <p:cNvPr id="72713" name="Рисунок 1" descr="D:\Users\School\Desktop\Проект Всесвыт\документи на презентацыю\на візитку\Новая папка\DSC_0421.JPG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55650" y="1125538"/>
            <a:ext cx="3311525" cy="2185987"/>
          </a:xfrm>
          <a:noFill/>
          <a:ln/>
        </p:spPr>
      </p:pic>
      <p:pic>
        <p:nvPicPr>
          <p:cNvPr id="72714" name="Рисунок 2" descr="D:\Users\School\Desktop\Пришкыльнийтабір Сонечко 2014\табыр 03.06\P6040314.JPG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755650" y="3789363"/>
            <a:ext cx="3311525" cy="2187575"/>
          </a:xfrm>
          <a:noFill/>
          <a:ln/>
        </p:spPr>
      </p:pic>
      <p:pic>
        <p:nvPicPr>
          <p:cNvPr id="72715" name="Рисунок 1" descr="D:\Users\School\Desktop\Пришкыльнийтабір Сонечко 2014\04.06\P6050482.JPG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364163" y="3833813"/>
            <a:ext cx="2916237" cy="2187575"/>
          </a:xfrm>
          <a:noFill/>
          <a:ln/>
        </p:spPr>
      </p:pic>
      <p:sp>
        <p:nvSpPr>
          <p:cNvPr id="72718" name="Rectangle 14"/>
          <p:cNvSpPr>
            <a:spLocks noChangeArrowheads="1"/>
          </p:cNvSpPr>
          <p:nvPr/>
        </p:nvSpPr>
        <p:spPr bwMode="auto">
          <a:xfrm>
            <a:off x="1331913" y="6021388"/>
            <a:ext cx="2068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1400">
                <a:solidFill>
                  <a:schemeClr val="tx2"/>
                </a:solidFill>
                <a:latin typeface="Times New Roman" pitchFamily="18" charset="0"/>
              </a:rPr>
              <a:t>Ранкова зарядка у таборі</a:t>
            </a:r>
            <a:endParaRPr lang="ru-RU" sz="1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2719" name="Rectangle 15"/>
          <p:cNvSpPr>
            <a:spLocks noChangeArrowheads="1"/>
          </p:cNvSpPr>
          <p:nvPr/>
        </p:nvSpPr>
        <p:spPr bwMode="auto">
          <a:xfrm>
            <a:off x="5003800" y="6165850"/>
            <a:ext cx="3916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1400">
                <a:solidFill>
                  <a:schemeClr val="tx2"/>
                </a:solidFill>
                <a:latin typeface="Times New Roman" pitchFamily="18" charset="0"/>
              </a:rPr>
              <a:t>Смачний обід після конкурсу “Казковий макіяж”</a:t>
            </a:r>
            <a:endParaRPr lang="ru-RU" sz="1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2720" name="Rectangle 16"/>
          <p:cNvSpPr>
            <a:spLocks noChangeArrowheads="1"/>
          </p:cNvSpPr>
          <p:nvPr/>
        </p:nvSpPr>
        <p:spPr bwMode="auto">
          <a:xfrm>
            <a:off x="5435600" y="3357563"/>
            <a:ext cx="2771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1400">
                <a:solidFill>
                  <a:schemeClr val="tx2"/>
                </a:solidFill>
                <a:latin typeface="Times New Roman" pitchFamily="18" charset="0"/>
              </a:rPr>
              <a:t>Гра “Пошуки піратського скарбу”</a:t>
            </a:r>
            <a:endParaRPr lang="ru-RU" sz="1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2721" name="Rectangle 17"/>
          <p:cNvSpPr>
            <a:spLocks noChangeArrowheads="1"/>
          </p:cNvSpPr>
          <p:nvPr/>
        </p:nvSpPr>
        <p:spPr bwMode="auto">
          <a:xfrm>
            <a:off x="1476375" y="3357563"/>
            <a:ext cx="1722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1400">
                <a:solidFill>
                  <a:schemeClr val="tx2"/>
                </a:solidFill>
                <a:latin typeface="Times New Roman" pitchFamily="18" charset="0"/>
              </a:rPr>
              <a:t>Гра “Лісовий квест”</a:t>
            </a:r>
            <a:endParaRPr lang="ru-RU" sz="140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>
                <a:latin typeface="Bookman Old Style" pitchFamily="18" charset="0"/>
              </a:rPr>
              <a:t>Модель випускника колегіуму</a:t>
            </a:r>
            <a:endParaRPr lang="ru-RU" sz="2000">
              <a:latin typeface="Bookman Old Style" pitchFamily="18" charset="0"/>
            </a:endParaRPr>
          </a:p>
        </p:txBody>
      </p:sp>
      <p:sp>
        <p:nvSpPr>
          <p:cNvPr id="6349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5364163" y="1773238"/>
            <a:ext cx="3600450" cy="4032250"/>
          </a:xfrm>
        </p:spPr>
        <p:txBody>
          <a:bodyPr/>
          <a:lstStyle/>
          <a:p>
            <a:pPr>
              <a:buFontTx/>
              <a:buNone/>
            </a:pPr>
            <a:r>
              <a:rPr lang="uk-UA" sz="1400">
                <a:latin typeface="Times New Roman" pitchFamily="18" charset="0"/>
              </a:rPr>
              <a:t>        </a:t>
            </a:r>
            <a:r>
              <a:rPr lang="uk-UA" sz="1600" b="1" i="1">
                <a:latin typeface="Times New Roman" pitchFamily="18" charset="0"/>
              </a:rPr>
              <a:t>Виховання особистості</a:t>
            </a:r>
            <a:r>
              <a:rPr lang="uk-UA" sz="1600">
                <a:latin typeface="Times New Roman" pitchFamily="18" charset="0"/>
              </a:rPr>
              <a:t> – одне з найважливіших завдань колегіуму. Від кінцевого результату виховного процесу залежить, який шлях оберуть випускники, як можуть себе реалізувати. Тобто моделлю випускника  колегіуму є компетентна людина, зорієнтована на якісні особистісні досягнення, яка вирізняється усвідомленням власних здібностей і потреб, постійно отримує нові завдання, вміє адекватно реагувати на зміни в житті  та суспільстві.</a:t>
            </a:r>
            <a:endParaRPr lang="ru-RU" sz="1600">
              <a:latin typeface="Times New Roman" pitchFamily="18" charset="0"/>
            </a:endParaRPr>
          </a:p>
        </p:txBody>
      </p:sp>
      <p:graphicFrame>
        <p:nvGraphicFramePr>
          <p:cNvPr id="63492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323850" y="1412875"/>
          <a:ext cx="4895850" cy="4525963"/>
        </p:xfrm>
        <a:graphic>
          <a:graphicData uri="http://schemas.openxmlformats.org/presentationml/2006/ole">
            <p:oleObj spid="_x0000_s63492" name="Visio" r:id="rId3" imgW="7408080" imgH="578664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229600" cy="4537075"/>
          </a:xfrm>
        </p:spPr>
        <p:txBody>
          <a:bodyPr/>
          <a:lstStyle/>
          <a:p>
            <a:pPr>
              <a:buFontTx/>
              <a:buNone/>
            </a:pPr>
            <a:r>
              <a:rPr lang="uk-UA"/>
              <a:t>Наша адреса:</a:t>
            </a:r>
          </a:p>
          <a:p>
            <a:pPr>
              <a:buFontTx/>
              <a:buNone/>
            </a:pPr>
            <a:r>
              <a:rPr lang="uk-UA"/>
              <a:t>62103 Харківська область, </a:t>
            </a:r>
          </a:p>
          <a:p>
            <a:pPr>
              <a:buFontTx/>
              <a:buNone/>
            </a:pPr>
            <a:r>
              <a:rPr lang="uk-UA"/>
              <a:t>          м. Богодухів, вул. Шевченка, 33</a:t>
            </a:r>
          </a:p>
          <a:p>
            <a:pPr>
              <a:buFontTx/>
              <a:buNone/>
            </a:pPr>
            <a:r>
              <a:rPr lang="uk-UA"/>
              <a:t>Телефон: (05758) 3 – 31 – 35 </a:t>
            </a:r>
          </a:p>
          <a:p>
            <a:pPr>
              <a:buFontTx/>
              <a:buNone/>
            </a:pPr>
            <a:r>
              <a:rPr lang="en-US"/>
              <a:t>E-mail: bkol2@ ukr. net </a:t>
            </a:r>
          </a:p>
          <a:p>
            <a:pPr>
              <a:buFontTx/>
              <a:buNone/>
            </a:pPr>
            <a:r>
              <a:rPr lang="uk-UA"/>
              <a:t>Веб-сторінка колегіуму: </a:t>
            </a:r>
            <a:r>
              <a:rPr lang="en-US"/>
              <a:t>bogodkol2.ucoz.ru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503238"/>
          </a:xfrm>
        </p:spPr>
        <p:txBody>
          <a:bodyPr/>
          <a:lstStyle/>
          <a:p>
            <a:r>
              <a:rPr lang="uk-UA" sz="2000">
                <a:latin typeface="Bookman Old Style" pitchFamily="18" charset="0"/>
              </a:rPr>
              <a:t>Досягнення колегіуму</a:t>
            </a:r>
            <a:r>
              <a:rPr lang="uk-UA" sz="4000"/>
              <a:t> </a:t>
            </a:r>
            <a:endParaRPr lang="ru-RU" sz="400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341438"/>
            <a:ext cx="4038600" cy="50403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uk-UA" sz="120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uk-UA" sz="1400">
                <a:latin typeface="Times New Roman" pitchFamily="18" charset="0"/>
              </a:rPr>
              <a:t>Переможець районного етапу конкурсу «Школа року – 2006; 2008; 2009»;</a:t>
            </a:r>
            <a:r>
              <a:rPr lang="ru-RU" sz="140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 sz="140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uk-UA" sz="1400">
                <a:latin typeface="Times New Roman" pitchFamily="18" charset="0"/>
              </a:rPr>
              <a:t>У 2006 році колегіум ввійшов до Всеукраїнської мережі шкіл сприяння здоров</a:t>
            </a:r>
            <a:r>
              <a:rPr lang="en-US" sz="1400">
                <a:latin typeface="Times New Roman" pitchFamily="18" charset="0"/>
              </a:rPr>
              <a:t>’</a:t>
            </a:r>
            <a:r>
              <a:rPr lang="uk-UA" sz="1400">
                <a:latin typeface="Times New Roman" pitchFamily="18" charset="0"/>
              </a:rPr>
              <a:t>ю;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 sz="140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uk-UA" sz="1400">
                <a:latin typeface="Times New Roman" pitchFamily="18" charset="0"/>
              </a:rPr>
              <a:t>Лауреат обласного етапу конкурсу «Навчальний заклад року – 20</a:t>
            </a:r>
            <a:r>
              <a:rPr lang="ru-RU" sz="1400">
                <a:latin typeface="Times New Roman" pitchFamily="18" charset="0"/>
              </a:rPr>
              <a:t>10</a:t>
            </a:r>
            <a:r>
              <a:rPr lang="uk-UA" sz="1400">
                <a:latin typeface="Times New Roman" pitchFamily="18" charset="0"/>
              </a:rPr>
              <a:t>»  в номінації «Навчальний заклад для обдарованих дітей»;</a:t>
            </a:r>
            <a:r>
              <a:rPr lang="ru-RU" sz="140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 sz="140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uk-UA" sz="1400">
                <a:latin typeface="Times New Roman" pitchFamily="18" charset="0"/>
              </a:rPr>
              <a:t>Переможець Всеукраїнського конкурсу «Парк педагогічної майстерності» в номінаціях «Майстерня професійного самовдосконалення» і «Галерея дозвілля» (2012, 2013, 2014 роки); 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 sz="140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uk-UA" sz="1400">
                <a:latin typeface="Times New Roman" pitchFamily="18" charset="0"/>
              </a:rPr>
              <a:t>З 2013 року учасники Всеукраїнського превентивного проекту “Зміцнення потенціалу Всеукраїнської спілки вчителів і тренерів для поліпшення доступу до якісних послуг з  профілактики ВІЛ/СНІДу у діяльності Шкіл, дружніх до дитини”;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 sz="140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uk-UA" sz="1400">
                <a:latin typeface="Times New Roman" pitchFamily="18" charset="0"/>
              </a:rPr>
              <a:t>Переможець Всеукраїнського конкурсу  “Директор ХХІ століття – 2013”.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 sz="140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1200">
              <a:latin typeface="Times New Roman" pitchFamily="18" charset="0"/>
            </a:endParaRPr>
          </a:p>
        </p:txBody>
      </p:sp>
      <p:pic>
        <p:nvPicPr>
          <p:cNvPr id="83972" name="Picture 4" descr="P6200164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1268413"/>
            <a:ext cx="3311525" cy="2376487"/>
          </a:xfrm>
          <a:noFill/>
          <a:ln/>
        </p:spPr>
      </p:pic>
      <p:pic>
        <p:nvPicPr>
          <p:cNvPr id="83975" name="Picture 7" descr="Баннер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3716338"/>
            <a:ext cx="3344862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15250" cy="346075"/>
          </a:xfrm>
        </p:spPr>
        <p:txBody>
          <a:bodyPr/>
          <a:lstStyle/>
          <a:p>
            <a:r>
              <a:rPr lang="uk-UA" sz="2000">
                <a:latin typeface="Bookman Old Style" pitchFamily="18" charset="0"/>
              </a:rPr>
              <a:t>Модель превентивної освіти</a:t>
            </a:r>
            <a:endParaRPr lang="ru-RU" sz="2000">
              <a:latin typeface="Bookman Old Style" pitchFamily="18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-623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611188" y="692150"/>
          <a:ext cx="8137525" cy="6165850"/>
        </p:xfrm>
        <a:graphic>
          <a:graphicData uri="http://schemas.openxmlformats.org/presentationml/2006/ole">
            <p:oleObj spid="_x0000_s7173" name="Visio" r:id="rId3" imgW="7524309" imgH="10275959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706438"/>
          </a:xfrm>
        </p:spPr>
        <p:txBody>
          <a:bodyPr/>
          <a:lstStyle/>
          <a:p>
            <a:r>
              <a:rPr lang="uk-UA" sz="2000">
                <a:latin typeface="Bookman Old Style" pitchFamily="18" charset="0"/>
              </a:rPr>
              <a:t>Напрямки діяльності Школи, дружньої до дитини</a:t>
            </a:r>
            <a:endParaRPr lang="ru-RU" sz="2000">
              <a:latin typeface="Bookman Old Style" pitchFamily="18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157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1042988" y="1484313"/>
          <a:ext cx="6913562" cy="4321175"/>
        </p:xfrm>
        <a:graphic>
          <a:graphicData uri="http://schemas.openxmlformats.org/presentationml/2006/ole">
            <p:oleObj spid="_x0000_s9221" name="Visio" r:id="rId3" imgW="6935331" imgH="4337101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187450" y="260350"/>
            <a:ext cx="7510463" cy="647700"/>
          </a:xfrm>
        </p:spPr>
        <p:txBody>
          <a:bodyPr/>
          <a:lstStyle/>
          <a:p>
            <a:r>
              <a:rPr lang="uk-UA" sz="2000">
                <a:latin typeface="Bookman Old Style" pitchFamily="18" charset="0"/>
              </a:rPr>
              <a:t> Створення сприятливого шкільного середовища</a:t>
            </a:r>
            <a:br>
              <a:rPr lang="uk-UA" sz="2000">
                <a:latin typeface="Bookman Old Style" pitchFamily="18" charset="0"/>
              </a:rPr>
            </a:br>
            <a:endParaRPr lang="ru-RU" sz="2000">
              <a:latin typeface="Bookman Old Style" pitchFamily="18" charset="0"/>
            </a:endParaRPr>
          </a:p>
        </p:txBody>
      </p:sp>
      <p:pic>
        <p:nvPicPr>
          <p:cNvPr id="15369" name="Picture 9" descr="DSC01559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824413" y="3933825"/>
            <a:ext cx="1908175" cy="2187575"/>
          </a:xfrm>
          <a:noFill/>
          <a:ln/>
        </p:spPr>
      </p:pic>
      <p:pic>
        <p:nvPicPr>
          <p:cNvPr id="15370" name="Picture 10" descr="DSC01575"/>
          <p:cNvPicPr>
            <a:picLocks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732588" y="3933825"/>
            <a:ext cx="1943100" cy="2187575"/>
          </a:xfrm>
          <a:noFill/>
          <a:ln/>
        </p:spPr>
      </p:pic>
      <p:pic>
        <p:nvPicPr>
          <p:cNvPr id="15371" name="Picture 11" descr="P620015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042988" y="1125538"/>
            <a:ext cx="2914650" cy="2185987"/>
          </a:xfrm>
          <a:ln/>
        </p:spPr>
      </p:pic>
      <p:pic>
        <p:nvPicPr>
          <p:cNvPr id="15372" name="Picture 12" descr="1"/>
          <p:cNvPicPr>
            <a:picLocks noChangeAspect="1" noChangeArrowheads="1"/>
          </p:cNvPicPr>
          <p:nvPr>
            <p:ph sz="quarter" idx="2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003800" y="1125538"/>
            <a:ext cx="3241675" cy="2143125"/>
          </a:xfrm>
          <a:noFill/>
          <a:ln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042988" y="3284538"/>
            <a:ext cx="2859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>
                <a:solidFill>
                  <a:schemeClr val="tx2"/>
                </a:solidFill>
                <a:latin typeface="Times New Roman" pitchFamily="18" charset="0"/>
              </a:rPr>
              <a:t>Сучасний кабінет географії</a:t>
            </a:r>
            <a:endParaRPr lang="ru-RU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5003800" y="3284538"/>
            <a:ext cx="3240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>
                <a:solidFill>
                  <a:schemeClr val="tx2"/>
                </a:solidFill>
                <a:latin typeface="Times New Roman" pitchFamily="18" charset="0"/>
              </a:rPr>
              <a:t>Геоморфологічний майданчик</a:t>
            </a:r>
            <a:r>
              <a:rPr lang="uk-UA">
                <a:solidFill>
                  <a:schemeClr val="tx2"/>
                </a:solidFill>
              </a:rPr>
              <a:t/>
            </a:r>
            <a:br>
              <a:rPr lang="uk-UA">
                <a:solidFill>
                  <a:schemeClr val="tx2"/>
                </a:solidFill>
              </a:rPr>
            </a:br>
            <a:endParaRPr lang="ru-RU">
              <a:solidFill>
                <a:schemeClr val="tx2"/>
              </a:solidFill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5219700" y="6165850"/>
            <a:ext cx="299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>
                <a:solidFill>
                  <a:schemeClr val="tx2"/>
                </a:solidFill>
                <a:latin typeface="Times New Roman" pitchFamily="18" charset="0"/>
              </a:rPr>
              <a:t>Затишні коридори колегіуму</a:t>
            </a:r>
            <a:endParaRPr lang="ru-RU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15378" name="Picture 18" descr="P124124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42988" y="3716338"/>
            <a:ext cx="2881312" cy="2232025"/>
          </a:xfrm>
          <a:prstGeom prst="rect">
            <a:avLst/>
          </a:prstGeom>
          <a:noFill/>
        </p:spPr>
      </p:pic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539750" y="6092825"/>
            <a:ext cx="3671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1600">
                <a:solidFill>
                  <a:schemeClr val="tx2"/>
                </a:solidFill>
                <a:latin typeface="Times New Roman" pitchFamily="18" charset="0"/>
              </a:rPr>
              <a:t>Куточок психологічного розвантаження</a:t>
            </a:r>
            <a:endParaRPr lang="ru-RU" sz="160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uk-UA" sz="2000">
                <a:latin typeface="Bookman Old Style" pitchFamily="18" charset="0"/>
              </a:rPr>
              <a:t/>
            </a:r>
            <a:br>
              <a:rPr lang="uk-UA" sz="2000">
                <a:latin typeface="Bookman Old Style" pitchFamily="18" charset="0"/>
              </a:rPr>
            </a:br>
            <a:r>
              <a:rPr lang="uk-UA" sz="2000">
                <a:latin typeface="Bookman Old Style" pitchFamily="18" charset="0"/>
              </a:rPr>
              <a:t/>
            </a:r>
            <a:br>
              <a:rPr lang="uk-UA" sz="2000">
                <a:latin typeface="Bookman Old Style" pitchFamily="18" charset="0"/>
              </a:rPr>
            </a:br>
            <a:r>
              <a:rPr lang="uk-UA" sz="2000">
                <a:latin typeface="Bookman Old Style" pitchFamily="18" charset="0"/>
              </a:rPr>
              <a:t>Охоплення гарячим харчуванням</a:t>
            </a:r>
            <a:r>
              <a:rPr lang="uk-UA" sz="4000">
                <a:latin typeface="Bookman Old Style" pitchFamily="18" charset="0"/>
              </a:rPr>
              <a:t> </a:t>
            </a:r>
            <a:br>
              <a:rPr lang="uk-UA" sz="4000">
                <a:latin typeface="Bookman Old Style" pitchFamily="18" charset="0"/>
              </a:rPr>
            </a:br>
            <a:endParaRPr lang="ru-RU" sz="4000">
              <a:latin typeface="Bookman Old Style" pitchFamily="18" charset="0"/>
            </a:endParaRPr>
          </a:p>
        </p:txBody>
      </p:sp>
      <p:graphicFrame>
        <p:nvGraphicFramePr>
          <p:cNvPr id="3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910138" y="1895475"/>
          <a:ext cx="3859212" cy="2706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575" name="Group 167"/>
          <p:cNvGraphicFramePr>
            <a:graphicFrameLocks noGrp="1"/>
          </p:cNvGraphicFramePr>
          <p:nvPr>
            <p:ph sz="half" idx="1"/>
          </p:nvPr>
        </p:nvGraphicFramePr>
        <p:xfrm>
          <a:off x="323850" y="2205038"/>
          <a:ext cx="4321175" cy="1468437"/>
        </p:xfrm>
        <a:graphic>
          <a:graphicData uri="http://schemas.openxmlformats.org/drawingml/2006/table">
            <a:tbl>
              <a:tblPr/>
              <a:tblGrid>
                <a:gridCol w="1008063"/>
                <a:gridCol w="963612"/>
                <a:gridCol w="1270000"/>
                <a:gridCol w="1079500"/>
              </a:tblGrid>
              <a:tr h="381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Рік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Усього учнів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Харчуються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харчування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2011/2012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741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42%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2012/2013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756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355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47%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2013/2014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717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372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52%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576" name="Rectangle 168"/>
          <p:cNvSpPr>
            <a:spLocks noChangeArrowheads="1"/>
          </p:cNvSpPr>
          <p:nvPr/>
        </p:nvSpPr>
        <p:spPr bwMode="auto">
          <a:xfrm>
            <a:off x="395288" y="5445125"/>
            <a:ext cx="8101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2000">
                <a:solidFill>
                  <a:schemeClr val="tx2"/>
                </a:solidFill>
                <a:latin typeface="Times New Roman" pitchFamily="18" charset="0"/>
              </a:rPr>
              <a:t>Показник охоплення гарячим харчуванням учнів з кожним роком </a:t>
            </a:r>
          </a:p>
          <a:p>
            <a:r>
              <a:rPr lang="uk-UA" sz="2000">
                <a:solidFill>
                  <a:schemeClr val="tx2"/>
                </a:solidFill>
                <a:latin typeface="Times New Roman" pitchFamily="18" charset="0"/>
              </a:rPr>
              <a:t>збільшується</a:t>
            </a:r>
            <a:endParaRPr lang="ru-RU" sz="200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uk-UA" sz="2400">
                <a:latin typeface="Bookman Old Style" pitchFamily="18" charset="0"/>
              </a:rPr>
              <a:t> </a:t>
            </a:r>
            <a:r>
              <a:rPr lang="uk-UA" sz="2100" b="1">
                <a:latin typeface="Bookman Old Style" pitchFamily="18" charset="0"/>
              </a:rPr>
              <a:t>Розвиток інтелектуального та творчого </a:t>
            </a:r>
            <a:br>
              <a:rPr lang="uk-UA" sz="2100" b="1">
                <a:latin typeface="Bookman Old Style" pitchFamily="18" charset="0"/>
              </a:rPr>
            </a:br>
            <a:r>
              <a:rPr lang="uk-UA" sz="2100" b="1">
                <a:latin typeface="Bookman Old Style" pitchFamily="18" charset="0"/>
              </a:rPr>
              <a:t>потенціалу учнів</a:t>
            </a:r>
            <a:endParaRPr lang="ru-RU" sz="2100" b="1">
              <a:latin typeface="Bookman Old Style" pitchFamily="18" charset="0"/>
            </a:endParaRPr>
          </a:p>
        </p:txBody>
      </p:sp>
      <p:sp>
        <p:nvSpPr>
          <p:cNvPr id="19472" name="Rectangle 1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sz="1600">
                <a:latin typeface="Times New Roman" pitchFamily="18" charset="0"/>
              </a:rPr>
              <a:t>      </a:t>
            </a:r>
            <a:endParaRPr lang="ru-RU" sz="1600">
              <a:latin typeface="Times New Roman" pitchFamily="18" charset="0"/>
            </a:endParaRPr>
          </a:p>
        </p:txBody>
      </p:sp>
      <p:graphicFrame>
        <p:nvGraphicFramePr>
          <p:cNvPr id="9" name="Object 17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199063" y="1247775"/>
          <a:ext cx="3713162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79" name="Rectangle 23"/>
          <p:cNvSpPr>
            <a:spLocks noChangeArrowheads="1"/>
          </p:cNvSpPr>
          <p:nvPr/>
        </p:nvSpPr>
        <p:spPr bwMode="auto">
          <a:xfrm rot="10800000" flipV="1">
            <a:off x="971550" y="5157788"/>
            <a:ext cx="71310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uk-UA" b="1">
                <a:latin typeface="Times New Roman" pitchFamily="18" charset="0"/>
              </a:rPr>
              <a:t>Учні колегіуму - постійні учасники та переможці Всеукраїнських,  обласних, районних творчих та інтелектуальних конкурсів. Активність учнів з кожним роком зростає.</a:t>
            </a:r>
            <a:endParaRPr lang="ru-RU" b="1">
              <a:latin typeface="Times New Roman" pitchFamily="18" charset="0"/>
            </a:endParaRPr>
          </a:p>
        </p:txBody>
      </p:sp>
      <p:graphicFrame>
        <p:nvGraphicFramePr>
          <p:cNvPr id="10" name="Object 27"/>
          <p:cNvGraphicFramePr>
            <a:graphicFrameLocks noGrp="1" noChangeAspect="1"/>
          </p:cNvGraphicFramePr>
          <p:nvPr>
            <p:ph sz="half" idx="2"/>
          </p:nvPr>
        </p:nvGraphicFramePr>
        <p:xfrm>
          <a:off x="301625" y="1247775"/>
          <a:ext cx="4651375" cy="3859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8" name="Rectangle 8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uk-UA" sz="2400" b="1">
                <a:latin typeface="Bookman Old Style" pitchFamily="18" charset="0"/>
              </a:rPr>
              <a:t>Спортивні досягнення учнів</a:t>
            </a:r>
            <a:r>
              <a:rPr lang="uk-UA" sz="2400">
                <a:latin typeface="Bookman Old Style" pitchFamily="18" charset="0"/>
              </a:rPr>
              <a:t/>
            </a:r>
            <a:br>
              <a:rPr lang="uk-UA" sz="2400">
                <a:latin typeface="Bookman Old Style" pitchFamily="18" charset="0"/>
              </a:rPr>
            </a:br>
            <a:endParaRPr lang="ru-RU" sz="1400">
              <a:latin typeface="Times New Roman" pitchFamily="18" charset="0"/>
            </a:endParaRPr>
          </a:p>
        </p:txBody>
      </p:sp>
      <p:graphicFrame>
        <p:nvGraphicFramePr>
          <p:cNvPr id="13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90550" y="1103313"/>
          <a:ext cx="3937000" cy="207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411" name="Picture 11" descr="PB180641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19700" y="1052513"/>
            <a:ext cx="2914650" cy="2185987"/>
          </a:xfrm>
          <a:noFill/>
          <a:ln/>
        </p:spPr>
      </p:pic>
      <p:pic>
        <p:nvPicPr>
          <p:cNvPr id="102415" name="Picture 15" descr="2014-02-12 12"/>
          <p:cNvPicPr>
            <a:picLocks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364163" y="3833813"/>
            <a:ext cx="2916237" cy="2187575"/>
          </a:xfrm>
          <a:noFill/>
          <a:ln/>
        </p:spPr>
      </p:pic>
      <p:pic>
        <p:nvPicPr>
          <p:cNvPr id="102418" name="Picture 18" descr="P4240245"/>
          <p:cNvPicPr>
            <a:picLocks noChangeAspect="1" noChangeArrowheads="1"/>
          </p:cNvPicPr>
          <p:nvPr>
            <p:ph sz="quarter" idx="3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827088" y="3789363"/>
            <a:ext cx="3024187" cy="2187575"/>
          </a:xfrm>
          <a:noFill/>
          <a:ln/>
        </p:spPr>
      </p:pic>
      <p:sp>
        <p:nvSpPr>
          <p:cNvPr id="102419" name="Rectangle 19"/>
          <p:cNvSpPr>
            <a:spLocks noChangeArrowheads="1"/>
          </p:cNvSpPr>
          <p:nvPr/>
        </p:nvSpPr>
        <p:spPr bwMode="auto">
          <a:xfrm>
            <a:off x="5292725" y="3357563"/>
            <a:ext cx="289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1400">
                <a:solidFill>
                  <a:schemeClr val="tx2"/>
                </a:solidFill>
                <a:latin typeface="Times New Roman" pitchFamily="18" charset="0"/>
              </a:rPr>
              <a:t>Відкриття малих Олімпійських ігор</a:t>
            </a:r>
            <a:endParaRPr lang="ru-RU" sz="1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02420" name="Rectangle 20"/>
          <p:cNvSpPr>
            <a:spLocks noChangeArrowheads="1"/>
          </p:cNvSpPr>
          <p:nvPr/>
        </p:nvSpPr>
        <p:spPr bwMode="auto">
          <a:xfrm>
            <a:off x="4987925" y="6092825"/>
            <a:ext cx="415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1400">
                <a:solidFill>
                  <a:schemeClr val="tx2"/>
                </a:solidFill>
                <a:latin typeface="Times New Roman" pitchFamily="18" charset="0"/>
              </a:rPr>
              <a:t>Команда колегіуму – переможець районних змагань</a:t>
            </a:r>
            <a:endParaRPr lang="ru-RU" sz="1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02421" name="Rectangle 21"/>
          <p:cNvSpPr>
            <a:spLocks noChangeArrowheads="1"/>
          </p:cNvSpPr>
          <p:nvPr/>
        </p:nvSpPr>
        <p:spPr bwMode="auto">
          <a:xfrm>
            <a:off x="539750" y="6021388"/>
            <a:ext cx="3529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1400">
                <a:solidFill>
                  <a:schemeClr val="tx2"/>
                </a:solidFill>
                <a:latin typeface="Times New Roman" pitchFamily="18" charset="0"/>
              </a:rPr>
              <a:t>Учасники обласних змагань “Старти надій”</a:t>
            </a:r>
            <a:endParaRPr lang="ru-RU" sz="1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02422" name="Rectangle 22"/>
          <p:cNvSpPr>
            <a:spLocks noChangeArrowheads="1"/>
          </p:cNvSpPr>
          <p:nvPr/>
        </p:nvSpPr>
        <p:spPr bwMode="auto">
          <a:xfrm>
            <a:off x="539750" y="3213100"/>
            <a:ext cx="417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1200">
                <a:solidFill>
                  <a:schemeClr val="tx2"/>
                </a:solidFill>
                <a:latin typeface="Times New Roman" pitchFamily="18" charset="0"/>
              </a:rPr>
              <a:t>Учні колегіуму підвищують свій спортивний потенціал і є переможцями  та призерами районних  змагань</a:t>
            </a:r>
            <a:endParaRPr lang="ru-RU" sz="120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1144</Words>
  <Application>Microsoft Office PowerPoint</Application>
  <PresentationFormat>Экран (4:3)</PresentationFormat>
  <Paragraphs>200</Paragraphs>
  <Slides>27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Bookman Old Style</vt:lpstr>
      <vt:lpstr>Times New Roman</vt:lpstr>
      <vt:lpstr>Оформление по умолчанию</vt:lpstr>
      <vt:lpstr>Microsoft Visio Drawing</vt:lpstr>
      <vt:lpstr>Департамент науки і освіти Харківської обласної державної адміністрації КВНЗ «Харківська академія неперервної освіти» Відділ освіти Богодухівської районної державної адміністрації  Матеріали для участі  в розгляді  моделей превентивної освіти            у навчальному закладі</vt:lpstr>
      <vt:lpstr>Директор колегіуму Ємельяненко Тамара Миколаївна, відмінник освіти України, вчитель-методист </vt:lpstr>
      <vt:lpstr>Досягнення колегіуму </vt:lpstr>
      <vt:lpstr>Модель превентивної освіти</vt:lpstr>
      <vt:lpstr>Напрямки діяльності Школи, дружньої до дитини</vt:lpstr>
      <vt:lpstr> Створення сприятливого шкільного середовища </vt:lpstr>
      <vt:lpstr>  Охоплення гарячим харчуванням  </vt:lpstr>
      <vt:lpstr> Розвиток інтелектуального та творчого  потенціалу учнів</vt:lpstr>
      <vt:lpstr>Спортивні досягнення учнів </vt:lpstr>
      <vt:lpstr>Реалізація програми «Сприяння просвітницькій роботі «рівний-рівному» серед молоді України щодо здорового способу життя»</vt:lpstr>
      <vt:lpstr>Результати профорієнтаційного дослідження  учнів 9-х класів за методикою  «Карта інтересів А.Г. Голомштока»</vt:lpstr>
      <vt:lpstr>Профорієнтаційна робота з учнями </vt:lpstr>
      <vt:lpstr>  Результати впровадження здоров’язбережувальних технологій</vt:lpstr>
      <vt:lpstr>Зайнятість позашкільною освітою учнів  схильних до девіантної поведінки </vt:lpstr>
      <vt:lpstr>Результати соціометричного дослідження  учнів 5-х класів </vt:lpstr>
      <vt:lpstr>Вивчення рівня шкільної тривожності  за тестом Філліпса </vt:lpstr>
      <vt:lpstr>Діагностика учнів 1-х класів за методикою Лусканової «Визначення рівня мотивації та адаптації до школи»</vt:lpstr>
      <vt:lpstr>Заняття  факультативного курсу  “Захисти себе від ВІЛ” </vt:lpstr>
      <vt:lpstr>Проведення інтерактивної  гри-виставки “Маршрут безпеки” </vt:lpstr>
      <vt:lpstr>Відстеження результатів  проведення “Маршруту безпеки” </vt:lpstr>
      <vt:lpstr> Моніторингові дослідження якості знань учнів  </vt:lpstr>
      <vt:lpstr>Результативність участі учнів у Всеукраїнських учнівських  олімпіадах та конкурсі-захисті МАН України </vt:lpstr>
      <vt:lpstr>Модель “Служби здоров’я” </vt:lpstr>
      <vt:lpstr>День здоров’я у колегіумі </vt:lpstr>
      <vt:lpstr>Оздоровлення у пришкільному таборі відпочинку “Сонечко” </vt:lpstr>
      <vt:lpstr>Модель випускника колегіуму</vt:lpstr>
      <vt:lpstr>Слайд 27</vt:lpstr>
    </vt:vector>
  </TitlesOfParts>
  <Company>Коллегиум №2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Впровадження моделі превентивної освіти у Богодухівському колегіумі №2</dc:title>
  <dc:creator>Пользователь</dc:creator>
  <cp:lastModifiedBy>Sony</cp:lastModifiedBy>
  <cp:revision>27</cp:revision>
  <dcterms:created xsi:type="dcterms:W3CDTF">2014-06-20T07:33:45Z</dcterms:created>
  <dcterms:modified xsi:type="dcterms:W3CDTF">2014-06-27T11:18:22Z</dcterms:modified>
</cp:coreProperties>
</file>