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7" r:id="rId3"/>
    <p:sldId id="256" r:id="rId4"/>
    <p:sldId id="258" r:id="rId5"/>
    <p:sldId id="259" r:id="rId6"/>
    <p:sldId id="260" r:id="rId7"/>
    <p:sldId id="268" r:id="rId8"/>
    <p:sldId id="263" r:id="rId9"/>
    <p:sldId id="261" r:id="rId10"/>
    <p:sldId id="264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5963CB-7590-44B0-8EE5-99DADE5746AE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55EF8-62BC-4C2A-AD18-96AC3C1100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8610600" cy="201622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ВІДДІЛ ОСВІТИ БУЧАНСЬКОЇ МІСЬКОЇ РАДИ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МІСЬКИЙ МЕТОДИЧНИЙ КАБІНЕТ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БУЧАНСЬКА ЗАГАЛЬНООСВІТНЯ ШКОЛА І-ІІІ СТУПЕНІВ 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7854696" cy="2688704"/>
          </a:xfrm>
        </p:spPr>
        <p:txBody>
          <a:bodyPr/>
          <a:lstStyle/>
          <a:p>
            <a:pPr algn="ctr"/>
            <a:r>
              <a:rPr lang="uk-UA" sz="3600" b="1" dirty="0" smtClean="0"/>
              <a:t>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902420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ПРЕЗЕНТАЦІЯ МОДЕЛІ 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ПРЕВЕНТИВНОЇ ОСВІТИ</a:t>
            </a:r>
          </a:p>
          <a:p>
            <a:pPr algn="ctr"/>
            <a:r>
              <a:rPr lang="uk-UA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2120" y="5934670"/>
            <a:ext cx="11333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БУЧА- 2014 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Трен</a:t>
            </a:r>
            <a:r>
              <a:rPr lang="uk-UA" dirty="0" err="1" smtClean="0">
                <a:solidFill>
                  <a:srgbClr val="FF0000"/>
                </a:solidFill>
              </a:rPr>
              <a:t>інг</a:t>
            </a:r>
            <a:r>
              <a:rPr lang="uk-UA" dirty="0" smtClean="0">
                <a:solidFill>
                  <a:srgbClr val="FF0000"/>
                </a:solidFill>
              </a:rPr>
              <a:t> для 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вчителів початкових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класів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2" name="Picture 2" descr="D:\Documents and Settings\Админ\Рабочий стол\здоровя\P1150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088565" cy="3816424"/>
          </a:xfrm>
          <a:prstGeom prst="rect">
            <a:avLst/>
          </a:prstGeom>
          <a:noFill/>
        </p:spPr>
      </p:pic>
      <p:pic>
        <p:nvPicPr>
          <p:cNvPr id="20483" name="Picture 3" descr="D:\Documents and Settings\Админ\Рабочий стол\здоровя\P11501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977103"/>
            <a:ext cx="4427984" cy="3880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rgbClr val="FF0000"/>
                </a:solidFill>
              </a:rPr>
              <a:t>Тренінг для вчителів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природничо-математичного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циклу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1506" name="Picture 2" descr="D:\Documents and Settings\Админ\Рабочий стол\здоровя\P11001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0"/>
            <a:ext cx="4716016" cy="3537012"/>
          </a:xfrm>
          <a:prstGeom prst="rect">
            <a:avLst/>
          </a:prstGeom>
          <a:noFill/>
        </p:spPr>
      </p:pic>
      <p:pic>
        <p:nvPicPr>
          <p:cNvPr id="21507" name="Picture 3" descr="D:\Documents and Settings\Админ\Рабочий стол\здоровя\P11001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537012"/>
            <a:ext cx="4427984" cy="3320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rgbClr val="FF0000"/>
                </a:solidFill>
              </a:rPr>
              <a:t>               Акція 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“16 днів без </a:t>
            </a:r>
            <a:r>
              <a:rPr lang="uk-UA" dirty="0" err="1" smtClean="0">
                <a:solidFill>
                  <a:srgbClr val="FF0000"/>
                </a:solidFill>
              </a:rPr>
              <a:t>насильства”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D:\Documents and Settings\Админ\Рабочий стол\Превентивне виховання\ВІЛСНІД\фото\P11400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91946" y="0"/>
            <a:ext cx="5052054" cy="3789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22531" name="Picture 3" descr="D:\Documents and Settings\Админ\Рабочий стол\Превентивне виховання\ВІЛСНІД\фото\P11401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7509" y="3545632"/>
            <a:ext cx="4416491" cy="33123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22532" name="Picture 4" descr="D:\Documents and Settings\Админ\Рабочий стол\Превентивне виховання\ВІЛСНІД\фото\P11400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73624"/>
            <a:ext cx="478802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>
                <a:solidFill>
                  <a:srgbClr val="FF0000"/>
                </a:solidFill>
              </a:rPr>
              <a:t>Зустр</a:t>
            </a:r>
            <a:r>
              <a:rPr lang="uk-UA" dirty="0" smtClean="0">
                <a:solidFill>
                  <a:srgbClr val="FF0000"/>
                </a:solidFill>
              </a:rPr>
              <a:t>іч з представниками 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Всеукраїнської благодійної 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організації “СТОП”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Админ\Рабочий стол\здоровя\P11406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0"/>
            <a:ext cx="4716016" cy="3212976"/>
          </a:xfrm>
          <a:prstGeom prst="rect">
            <a:avLst/>
          </a:prstGeom>
          <a:noFill/>
        </p:spPr>
      </p:pic>
      <p:pic>
        <p:nvPicPr>
          <p:cNvPr id="1027" name="Picture 3" descr="D:\Documents and Settings\Админ\Рабочий стол\здоровя\P11406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50958"/>
            <a:ext cx="5076056" cy="3807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rgbClr val="FF0000"/>
                </a:solidFill>
              </a:rPr>
              <a:t>                                                                      Декада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                                                             основ здоров’я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ocuments and Settings\Админ\Рабочий стол\здоровя\P11503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088403" cy="3816424"/>
          </a:xfrm>
          <a:prstGeom prst="rect">
            <a:avLst/>
          </a:prstGeom>
          <a:noFill/>
        </p:spPr>
      </p:pic>
      <p:pic>
        <p:nvPicPr>
          <p:cNvPr id="2051" name="Picture 3" descr="D:\Documents and Settings\Админ\Рабочий стол\здоровя\y_f5418f6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608536"/>
            <a:ext cx="4644008" cy="4249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Структура організації превентивного виховання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7854696" cy="2688704"/>
          </a:xfrm>
        </p:spPr>
        <p:txBody>
          <a:bodyPr/>
          <a:lstStyle/>
          <a:p>
            <a:pPr algn="ctr"/>
            <a:r>
              <a:rPr lang="uk-UA" sz="3600" b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90242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19872" y="1340768"/>
            <a:ext cx="2376264" cy="7200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Адміністрація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47864" y="5445224"/>
            <a:ext cx="2736304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Методична комісія класних керівників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19872" y="4077072"/>
            <a:ext cx="2592288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Методична рада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75856" y="2492896"/>
            <a:ext cx="2808312" cy="12241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Заступник директора з виховної роботи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196752"/>
            <a:ext cx="2771800" cy="11521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Служба міського виконкому, органи юстиції, міська поліклініка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492896"/>
            <a:ext cx="273630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Кримінальна міліція у справах дітей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733256"/>
            <a:ext cx="2736304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Батьки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653136"/>
            <a:ext cx="273630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Педагогічна рада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573016"/>
            <a:ext cx="2736304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Позашкільні заклади освіти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5013176"/>
            <a:ext cx="2376264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Практичний психолог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3717032"/>
            <a:ext cx="2448272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Соціальний педагог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2492896"/>
            <a:ext cx="252028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Рада профілактики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1340768"/>
            <a:ext cx="252028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Учнівське </a:t>
            </a:r>
          </a:p>
          <a:p>
            <a:pPr algn="ctr"/>
            <a:r>
              <a:rPr lang="uk-UA" dirty="0" smtClean="0"/>
              <a:t>самоврядування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6" idx="4"/>
            <a:endCxn id="9" idx="0"/>
          </p:cNvCxnSpPr>
          <p:nvPr/>
        </p:nvCxnSpPr>
        <p:spPr>
          <a:xfrm>
            <a:off x="4608004" y="2060848"/>
            <a:ext cx="72008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940152" y="2060848"/>
            <a:ext cx="360040" cy="7920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6"/>
            <a:endCxn id="18" idx="1"/>
          </p:cNvCxnSpPr>
          <p:nvPr/>
        </p:nvCxnSpPr>
        <p:spPr>
          <a:xfrm flipV="1">
            <a:off x="6084168" y="2950096"/>
            <a:ext cx="216024" cy="15486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7" idx="1"/>
          </p:cNvCxnSpPr>
          <p:nvPr/>
        </p:nvCxnSpPr>
        <p:spPr>
          <a:xfrm>
            <a:off x="5940152" y="3429000"/>
            <a:ext cx="432048" cy="74523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6" idx="1"/>
          </p:cNvCxnSpPr>
          <p:nvPr/>
        </p:nvCxnSpPr>
        <p:spPr>
          <a:xfrm>
            <a:off x="5940152" y="4725144"/>
            <a:ext cx="504056" cy="74523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87824" y="1556792"/>
            <a:ext cx="50405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2987824" y="2708920"/>
            <a:ext cx="504056" cy="14401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987824" y="3284984"/>
            <a:ext cx="360040" cy="57606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4" idx="3"/>
          </p:cNvCxnSpPr>
          <p:nvPr/>
        </p:nvCxnSpPr>
        <p:spPr>
          <a:xfrm flipH="1">
            <a:off x="2987824" y="4653136"/>
            <a:ext cx="504056" cy="457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3" idx="3"/>
          </p:cNvCxnSpPr>
          <p:nvPr/>
        </p:nvCxnSpPr>
        <p:spPr>
          <a:xfrm flipH="1">
            <a:off x="2987824" y="6021288"/>
            <a:ext cx="432048" cy="16916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355976" y="3717032"/>
            <a:ext cx="0" cy="3600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5004048" y="3645024"/>
            <a:ext cx="0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8" idx="4"/>
            <a:endCxn id="7" idx="0"/>
          </p:cNvCxnSpPr>
          <p:nvPr/>
        </p:nvCxnSpPr>
        <p:spPr>
          <a:xfrm>
            <a:off x="4716016" y="4991472"/>
            <a:ext cx="0" cy="453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5256584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i="1" dirty="0" smtClean="0">
                <a:solidFill>
                  <a:srgbClr val="FFC000"/>
                </a:solidFill>
              </a:rPr>
              <a:t>Превентивне виховання </a:t>
            </a:r>
            <a:r>
              <a:rPr lang="uk-UA" sz="3600" dirty="0" smtClean="0"/>
              <a:t>- це комплексний цілеспрямований вплив на особистість у процесі її активної динамічної взаємодії із соціальними інституціями, спрямованої на фізичний, психічний, духовний, соціальний розвиток особистості, профілактику і корекцію асоціальних проявів у поведінці дітей і молоді, на їх допомогу і захист.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5400600"/>
          </a:xfrm>
        </p:spPr>
        <p:txBody>
          <a:bodyPr>
            <a:normAutofit/>
          </a:bodyPr>
          <a:lstStyle/>
          <a:p>
            <a:pPr algn="l"/>
            <a:r>
              <a:rPr lang="ru-RU" sz="3600" u="sng" dirty="0" smtClean="0">
                <a:solidFill>
                  <a:srgbClr val="FFC000"/>
                </a:solidFill>
              </a:rPr>
              <a:t>Мета превентивного </a:t>
            </a:r>
            <a:r>
              <a:rPr lang="ru-RU" sz="3600" u="sng" dirty="0" err="1" smtClean="0">
                <a:solidFill>
                  <a:srgbClr val="FFC000"/>
                </a:solidFill>
              </a:rPr>
              <a:t>виховання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/>
              <a:t>полягає</a:t>
            </a:r>
            <a:r>
              <a:rPr lang="ru-RU" sz="3600" dirty="0" smtClean="0"/>
              <a:t> у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почуття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відповідальності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підлітків</a:t>
            </a:r>
            <a:r>
              <a:rPr lang="ru-RU" sz="3600" dirty="0" smtClean="0"/>
              <a:t> за свою </a:t>
            </a:r>
            <a:r>
              <a:rPr lang="ru-RU" sz="3600" dirty="0" err="1" smtClean="0"/>
              <a:t>поведінку</a:t>
            </a:r>
            <a:r>
              <a:rPr lang="ru-RU" sz="3600" dirty="0" smtClean="0"/>
              <a:t>, </a:t>
            </a:r>
            <a:r>
              <a:rPr lang="ru-RU" sz="3600" dirty="0" err="1" smtClean="0"/>
              <a:t>сприяє</a:t>
            </a:r>
            <a:r>
              <a:rPr lang="ru-RU" sz="3600" dirty="0" smtClean="0"/>
              <a:t> не </a:t>
            </a:r>
            <a:r>
              <a:rPr lang="ru-RU" sz="3600" dirty="0" err="1" smtClean="0"/>
              <a:t>лише</a:t>
            </a:r>
            <a:r>
              <a:rPr lang="ru-RU" sz="3600" dirty="0" smtClean="0"/>
              <a:t> </a:t>
            </a:r>
            <a:r>
              <a:rPr lang="ru-RU" sz="3600" dirty="0" err="1" smtClean="0"/>
              <a:t>усвідомленню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своїх</a:t>
            </a:r>
            <a:r>
              <a:rPr lang="ru-RU" sz="3600" dirty="0" smtClean="0"/>
              <a:t> прав, а </a:t>
            </a:r>
            <a:r>
              <a:rPr lang="ru-RU" sz="3600" dirty="0" err="1" smtClean="0"/>
              <a:t>й</a:t>
            </a:r>
            <a:r>
              <a:rPr lang="ru-RU" sz="3600" dirty="0" smtClean="0"/>
              <a:t> </a:t>
            </a:r>
            <a:r>
              <a:rPr lang="ru-RU" sz="3600" dirty="0" err="1" smtClean="0"/>
              <a:t>обов’язків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7854696" cy="61206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i="1" u="sng" dirty="0" err="1" smtClean="0">
                <a:solidFill>
                  <a:srgbClr val="92D050"/>
                </a:solidFill>
              </a:rPr>
              <a:t>Основні</a:t>
            </a:r>
            <a:r>
              <a:rPr lang="ru-RU" b="1" i="1" u="sng" dirty="0" smtClean="0">
                <a:solidFill>
                  <a:srgbClr val="92D050"/>
                </a:solidFill>
              </a:rPr>
              <a:t> </a:t>
            </a:r>
            <a:r>
              <a:rPr lang="ru-RU" b="1" i="1" u="sng" dirty="0" err="1" smtClean="0">
                <a:solidFill>
                  <a:srgbClr val="92D050"/>
                </a:solidFill>
              </a:rPr>
              <a:t>завдання</a:t>
            </a:r>
            <a:r>
              <a:rPr lang="ru-RU" b="1" u="sng" dirty="0" smtClean="0">
                <a:solidFill>
                  <a:srgbClr val="92D050"/>
                </a:solidFill>
              </a:rPr>
              <a:t> превентивного </a:t>
            </a:r>
            <a:r>
              <a:rPr lang="ru-RU" b="1" u="sng" dirty="0" err="1" smtClean="0">
                <a:solidFill>
                  <a:srgbClr val="92D050"/>
                </a:solidFill>
              </a:rPr>
              <a:t>виховання</a:t>
            </a:r>
            <a:r>
              <a:rPr lang="ru-RU" b="1" u="sng" dirty="0" smtClean="0">
                <a:solidFill>
                  <a:srgbClr val="92D050"/>
                </a:solidFill>
              </a:rPr>
              <a:t>:</a:t>
            </a:r>
            <a:endParaRPr lang="ru-RU" dirty="0" smtClean="0">
              <a:solidFill>
                <a:srgbClr val="92D050"/>
              </a:solidFill>
            </a:endParaRPr>
          </a:p>
          <a:p>
            <a:pPr algn="l"/>
            <a:r>
              <a:rPr lang="ru-RU" dirty="0" smtClean="0"/>
              <a:t>-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uk-UA" dirty="0" smtClean="0"/>
              <a:t>діяльності: </a:t>
            </a:r>
            <a:r>
              <a:rPr lang="ru-RU" dirty="0" err="1" smtClean="0"/>
              <a:t>трудової</a:t>
            </a:r>
            <a:r>
              <a:rPr lang="ru-RU" dirty="0" smtClean="0"/>
              <a:t>, </a:t>
            </a:r>
            <a:r>
              <a:rPr lang="ru-RU" dirty="0" err="1" smtClean="0"/>
              <a:t>навчальної</a:t>
            </a:r>
            <a:r>
              <a:rPr lang="ru-RU" dirty="0" smtClean="0"/>
              <a:t>, </a:t>
            </a:r>
            <a:r>
              <a:rPr lang="ru-RU" dirty="0" err="1" smtClean="0"/>
              <a:t>позашкільної</a:t>
            </a:r>
            <a:r>
              <a:rPr lang="uk-UA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непримиренності</a:t>
            </a:r>
            <a:r>
              <a:rPr lang="ru-RU" dirty="0" smtClean="0"/>
              <a:t> до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; </a:t>
            </a:r>
          </a:p>
          <a:p>
            <a:pPr algn="l"/>
            <a:r>
              <a:rPr lang="uk-UA" dirty="0" smtClean="0"/>
              <a:t>-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до </a:t>
            </a:r>
            <a:r>
              <a:rPr lang="ru-RU" dirty="0" err="1" smtClean="0"/>
              <a:t>посильної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яка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r>
              <a:rPr lang="uk-UA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 err="1" smtClean="0"/>
              <a:t>стимулювати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 до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позитивної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uk-UA" dirty="0" smtClean="0"/>
              <a:t>;</a:t>
            </a:r>
            <a:endParaRPr lang="ru-RU" dirty="0" smtClean="0"/>
          </a:p>
          <a:p>
            <a:pPr algn="l"/>
            <a:r>
              <a:rPr lang="uk-UA" dirty="0" smtClean="0"/>
              <a:t>- просвітницька  робота  щодо  запобігання  протиправній  поведінці,  шкідливим  звичкам,  захворюванням  та  хворобам;</a:t>
            </a:r>
            <a:endParaRPr lang="ru-RU" dirty="0" smtClean="0"/>
          </a:p>
          <a:p>
            <a:pPr algn="l"/>
            <a:r>
              <a:rPr lang="uk-UA" dirty="0" smtClean="0"/>
              <a:t>- надання комплексної психолого-педагогічної та медико-соціальної допомоги неповнолітнім;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748464" cy="60932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u="sng" dirty="0" err="1" smtClean="0">
                <a:solidFill>
                  <a:srgbClr val="FF0000"/>
                </a:solidFill>
              </a:rPr>
              <a:t>Функції</a:t>
            </a:r>
            <a:r>
              <a:rPr lang="ru-RU" b="1" u="sng" dirty="0" smtClean="0">
                <a:solidFill>
                  <a:srgbClr val="FF0000"/>
                </a:solidFill>
              </a:rPr>
              <a:t> превентивного </a:t>
            </a:r>
            <a:r>
              <a:rPr lang="ru-RU" b="1" u="sng" dirty="0" err="1" smtClean="0">
                <a:solidFill>
                  <a:srgbClr val="FF0000"/>
                </a:solidFill>
              </a:rPr>
              <a:t>виховання</a:t>
            </a:r>
            <a:r>
              <a:rPr lang="ru-RU" b="1" u="sng" dirty="0" smtClean="0">
                <a:solidFill>
                  <a:srgbClr val="FF0000"/>
                </a:solidFill>
              </a:rPr>
              <a:t>:</a:t>
            </a:r>
            <a:endParaRPr lang="ru-RU" dirty="0" smtClean="0">
              <a:solidFill>
                <a:srgbClr val="FF0000"/>
              </a:solidFill>
            </a:endParaRPr>
          </a:p>
          <a:p>
            <a:pPr lvl="0" algn="l"/>
            <a:r>
              <a:rPr lang="ru-RU" dirty="0" err="1" smtClean="0">
                <a:solidFill>
                  <a:srgbClr val="FFC000"/>
                </a:solidFill>
              </a:rPr>
              <a:t>Діагностично-прогностична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аналітична</a:t>
            </a:r>
            <a:r>
              <a:rPr lang="ru-RU" dirty="0" smtClean="0"/>
              <a:t> робота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з’ясування</a:t>
            </a:r>
            <a:r>
              <a:rPr lang="ru-RU" dirty="0" smtClean="0"/>
              <a:t> причин </a:t>
            </a:r>
            <a:r>
              <a:rPr lang="ru-RU" dirty="0" err="1" smtClean="0"/>
              <a:t>і</a:t>
            </a:r>
            <a:r>
              <a:rPr lang="ru-RU" dirty="0" smtClean="0"/>
              <a:t> умов </a:t>
            </a:r>
            <a:r>
              <a:rPr lang="ru-RU" dirty="0" err="1" smtClean="0"/>
              <a:t>відхилень</a:t>
            </a:r>
            <a:r>
              <a:rPr lang="ru-RU" dirty="0" smtClean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</a:p>
          <a:p>
            <a:pPr lvl="0" algn="l"/>
            <a:r>
              <a:rPr lang="ru-RU" dirty="0" err="1" smtClean="0">
                <a:solidFill>
                  <a:srgbClr val="FFC000"/>
                </a:solidFill>
              </a:rPr>
              <a:t>Корекційно-реабілітаційна</a:t>
            </a:r>
            <a:r>
              <a:rPr lang="ru-RU" dirty="0" smtClean="0"/>
              <a:t> –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коригувальної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перевиховання</a:t>
            </a:r>
            <a:r>
              <a:rPr lang="ru-RU" dirty="0" smtClean="0"/>
              <a:t> та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>, </a:t>
            </a:r>
            <a:r>
              <a:rPr lang="ru-RU" dirty="0" err="1" smtClean="0"/>
              <a:t>налагодження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для позитивного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 lvl="0" algn="l"/>
            <a:r>
              <a:rPr lang="ru-RU" dirty="0" err="1" smtClean="0">
                <a:solidFill>
                  <a:srgbClr val="FFC000"/>
                </a:solidFill>
              </a:rPr>
              <a:t>Освітньо-консультативна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, </a:t>
            </a:r>
            <a:r>
              <a:rPr lang="ru-RU" dirty="0" err="1" smtClean="0"/>
              <a:t>консультативної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нейтралізацію</a:t>
            </a:r>
            <a:r>
              <a:rPr lang="ru-RU" dirty="0" smtClean="0"/>
              <a:t> </a:t>
            </a:r>
            <a:r>
              <a:rPr lang="ru-RU" dirty="0" err="1" smtClean="0"/>
              <a:t>надмірної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</a:t>
            </a:r>
          </a:p>
          <a:p>
            <a:pPr lvl="0" algn="l"/>
            <a:r>
              <a:rPr lang="ru-RU" dirty="0" err="1" smtClean="0">
                <a:solidFill>
                  <a:srgbClr val="FFC000"/>
                </a:solidFill>
              </a:rPr>
              <a:t>Організаційно-методична</a:t>
            </a:r>
            <a:r>
              <a:rPr lang="ru-RU" dirty="0" smtClean="0"/>
              <a:t> –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міжгалузевих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проблем превентивного </a:t>
            </a:r>
            <a:r>
              <a:rPr lang="ru-RU" dirty="0" err="1" smtClean="0"/>
              <a:t>виховання</a:t>
            </a:r>
            <a:r>
              <a:rPr lang="ru-RU" dirty="0" smtClean="0"/>
              <a:t>;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соціально-гігієнічних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медико-біологічних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схильності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 до </a:t>
            </a:r>
            <a:r>
              <a:rPr lang="ru-RU" dirty="0" err="1" smtClean="0"/>
              <a:t>негативної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та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.</a:t>
            </a:r>
          </a:p>
          <a:p>
            <a:pPr lvl="0" algn="l"/>
            <a:r>
              <a:rPr lang="ru-RU" dirty="0" err="1" smtClean="0">
                <a:solidFill>
                  <a:srgbClr val="FFC000"/>
                </a:solidFill>
              </a:rPr>
              <a:t>Інтегровано-просвітницька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збір</a:t>
            </a:r>
            <a:r>
              <a:rPr lang="ru-RU" dirty="0" smtClean="0"/>
              <a:t>, </a:t>
            </a:r>
            <a:r>
              <a:rPr lang="ru-RU" dirty="0" err="1" smtClean="0"/>
              <a:t>обмін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, </a:t>
            </a:r>
            <a:r>
              <a:rPr lang="ru-RU" dirty="0" err="1" smtClean="0"/>
              <a:t>адаптацію</a:t>
            </a:r>
            <a:r>
              <a:rPr lang="ru-RU" dirty="0" smtClean="0"/>
              <a:t>, </a:t>
            </a:r>
            <a:r>
              <a:rPr lang="ru-RU" dirty="0" err="1" smtClean="0"/>
              <a:t>узагальнення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вітчизняного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зарубіжного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превентивної</a:t>
            </a:r>
            <a:r>
              <a:rPr lang="ru-RU" dirty="0" smtClean="0"/>
              <a:t> практики.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748464" cy="6093296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FFC000"/>
                </a:solidFill>
              </a:rPr>
              <a:t>Об</a:t>
            </a:r>
            <a:r>
              <a:rPr lang="uk-UA" b="1" u="sng" dirty="0" err="1" smtClean="0">
                <a:solidFill>
                  <a:srgbClr val="FFC000"/>
                </a:solidFill>
              </a:rPr>
              <a:t>′єкти</a:t>
            </a:r>
            <a:r>
              <a:rPr lang="uk-UA" b="1" u="sng" dirty="0" smtClean="0">
                <a:solidFill>
                  <a:srgbClr val="FFC000"/>
                </a:solidFill>
              </a:rPr>
              <a:t> і </a:t>
            </a:r>
            <a:r>
              <a:rPr lang="uk-UA" b="1" u="sng" dirty="0" err="1" smtClean="0">
                <a:solidFill>
                  <a:srgbClr val="FFC000"/>
                </a:solidFill>
              </a:rPr>
              <a:t>суб′єкти</a:t>
            </a:r>
            <a:r>
              <a:rPr lang="uk-UA" b="1" u="sng" dirty="0" smtClean="0">
                <a:solidFill>
                  <a:srgbClr val="FFC000"/>
                </a:solidFill>
              </a:rPr>
              <a:t> превентивного виховання:</a:t>
            </a:r>
            <a:endParaRPr lang="ru-RU" dirty="0" smtClean="0">
              <a:solidFill>
                <a:srgbClr val="FFC000"/>
              </a:solidFill>
            </a:endParaRPr>
          </a:p>
          <a:p>
            <a:pPr lvl="0" algn="l"/>
            <a:r>
              <a:rPr lang="uk-UA" dirty="0" smtClean="0"/>
              <a:t>- адміністрація</a:t>
            </a:r>
            <a:endParaRPr lang="ru-RU" dirty="0" smtClean="0"/>
          </a:p>
          <a:p>
            <a:pPr lvl="0" algn="l"/>
            <a:r>
              <a:rPr lang="uk-UA" dirty="0" smtClean="0"/>
              <a:t>- вчителі</a:t>
            </a:r>
            <a:endParaRPr lang="ru-RU" dirty="0" smtClean="0"/>
          </a:p>
          <a:p>
            <a:pPr lvl="0" algn="l"/>
            <a:r>
              <a:rPr lang="uk-UA" dirty="0" smtClean="0"/>
              <a:t>- учні </a:t>
            </a:r>
            <a:endParaRPr lang="ru-RU" dirty="0" smtClean="0"/>
          </a:p>
          <a:p>
            <a:pPr lvl="0" algn="l"/>
            <a:r>
              <a:rPr lang="uk-UA" dirty="0" smtClean="0"/>
              <a:t>- батьки</a:t>
            </a:r>
            <a:endParaRPr lang="ru-RU" dirty="0" smtClean="0"/>
          </a:p>
          <a:p>
            <a:pPr lvl="0" algn="l"/>
            <a:r>
              <a:rPr lang="uk-UA" dirty="0" smtClean="0"/>
              <a:t>- служби виконкому, органи юстиції, міська поліклініка</a:t>
            </a:r>
            <a:endParaRPr lang="ru-RU" dirty="0" smtClean="0"/>
          </a:p>
          <a:p>
            <a:pPr lvl="0" algn="l"/>
            <a:r>
              <a:rPr lang="uk-UA" dirty="0" smtClean="0"/>
              <a:t>- кримінальна міліція у справах дітей</a:t>
            </a:r>
            <a:endParaRPr lang="ru-RU" dirty="0" smtClean="0"/>
          </a:p>
          <a:p>
            <a:pPr lvl="0" algn="l"/>
            <a:r>
              <a:rPr lang="uk-UA" dirty="0" smtClean="0"/>
              <a:t>- позашкільні заклади освіти</a:t>
            </a:r>
            <a:endParaRPr lang="ru-RU" dirty="0" smtClean="0"/>
          </a:p>
          <a:p>
            <a:pPr algn="l"/>
            <a:r>
              <a:rPr lang="uk-UA" dirty="0" smtClean="0"/>
              <a:t>- соціально-психологічна служба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err="1" smtClean="0"/>
              <a:t>Форми</a:t>
            </a:r>
            <a:r>
              <a:rPr lang="ru-RU" u="sng" dirty="0" smtClean="0"/>
              <a:t> та </a:t>
            </a:r>
            <a:r>
              <a:rPr lang="ru-RU" u="sng" dirty="0" err="1" smtClean="0"/>
              <a:t>методи</a:t>
            </a:r>
            <a:r>
              <a:rPr lang="ru-RU" u="sng" dirty="0" smtClean="0"/>
              <a:t> </a:t>
            </a:r>
            <a:r>
              <a:rPr lang="ru-RU" u="sng" dirty="0" err="1" smtClean="0"/>
              <a:t>роботи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82688" cy="5445224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години</a:t>
            </a:r>
            <a:r>
              <a:rPr lang="ru-RU" sz="3500" dirty="0" smtClean="0"/>
              <a:t> </a:t>
            </a:r>
            <a:r>
              <a:rPr lang="ru-RU" sz="3500" dirty="0" err="1" smtClean="0"/>
              <a:t>спілкування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тренінги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«</a:t>
            </a:r>
            <a:r>
              <a:rPr lang="ru-RU" sz="3500" dirty="0" err="1" smtClean="0"/>
              <a:t>круглі</a:t>
            </a:r>
            <a:r>
              <a:rPr lang="ru-RU" sz="3500" dirty="0" smtClean="0"/>
              <a:t> </a:t>
            </a:r>
            <a:r>
              <a:rPr lang="ru-RU" sz="3500" dirty="0" err="1" smtClean="0"/>
              <a:t>столи</a:t>
            </a:r>
            <a:r>
              <a:rPr lang="ru-RU" sz="3500" dirty="0" smtClean="0"/>
              <a:t>»;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спільні</a:t>
            </a:r>
            <a:r>
              <a:rPr lang="ru-RU" sz="3500" dirty="0" smtClean="0"/>
              <a:t> </a:t>
            </a:r>
            <a:r>
              <a:rPr lang="ru-RU" sz="3500" dirty="0" err="1" smtClean="0"/>
              <a:t>з</a:t>
            </a:r>
            <a:r>
              <a:rPr lang="ru-RU" sz="3500" dirty="0" smtClean="0"/>
              <a:t> батьками заходи;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консультаційні</a:t>
            </a:r>
            <a:r>
              <a:rPr lang="ru-RU" sz="3500" dirty="0" smtClean="0"/>
              <a:t> </a:t>
            </a:r>
            <a:r>
              <a:rPr lang="ru-RU" sz="3500" dirty="0" err="1" smtClean="0"/>
              <a:t>пункти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діяльність</a:t>
            </a:r>
            <a:r>
              <a:rPr lang="ru-RU" sz="3500" dirty="0" smtClean="0"/>
              <a:t> </a:t>
            </a:r>
            <a:r>
              <a:rPr lang="ru-RU" sz="3500" dirty="0" err="1" smtClean="0"/>
              <a:t>органів</a:t>
            </a:r>
            <a:r>
              <a:rPr lang="ru-RU" sz="3500" dirty="0" smtClean="0"/>
              <a:t> </a:t>
            </a:r>
            <a:r>
              <a:rPr lang="ru-RU" sz="3500" dirty="0" err="1" smtClean="0"/>
              <a:t>учнівського</a:t>
            </a:r>
            <a:r>
              <a:rPr lang="ru-RU" sz="3500" dirty="0" smtClean="0"/>
              <a:t> </a:t>
            </a:r>
            <a:r>
              <a:rPr lang="ru-RU" sz="3500" dirty="0" err="1" smtClean="0"/>
              <a:t>самоврядування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інтелектуальні</a:t>
            </a:r>
            <a:r>
              <a:rPr lang="ru-RU" sz="3500" dirty="0" smtClean="0"/>
              <a:t> та </a:t>
            </a:r>
            <a:r>
              <a:rPr lang="ru-RU" sz="3500" dirty="0" err="1" smtClean="0"/>
              <a:t>розвивальні</a:t>
            </a:r>
            <a:r>
              <a:rPr lang="ru-RU" sz="3500" dirty="0" smtClean="0"/>
              <a:t> </a:t>
            </a:r>
            <a:r>
              <a:rPr lang="ru-RU" sz="3500" dirty="0" err="1" smtClean="0"/>
              <a:t>ігри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гуртки</a:t>
            </a:r>
            <a:r>
              <a:rPr lang="ru-RU" sz="3500" dirty="0" smtClean="0"/>
              <a:t> за </a:t>
            </a:r>
            <a:r>
              <a:rPr lang="ru-RU" sz="3500" dirty="0" err="1" smtClean="0"/>
              <a:t>інтересами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конференції</a:t>
            </a:r>
            <a:r>
              <a:rPr lang="ru-RU" sz="3500" dirty="0" smtClean="0"/>
              <a:t>, </a:t>
            </a:r>
            <a:r>
              <a:rPr lang="ru-RU" sz="3500" dirty="0" err="1" smtClean="0"/>
              <a:t>диспути</a:t>
            </a:r>
            <a:r>
              <a:rPr lang="ru-RU" sz="3500" dirty="0" smtClean="0"/>
              <a:t>, </a:t>
            </a:r>
            <a:r>
              <a:rPr lang="ru-RU" sz="3500" dirty="0" err="1" smtClean="0"/>
              <a:t>дискусії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уроки;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батьківські</a:t>
            </a:r>
            <a:r>
              <a:rPr lang="ru-RU" sz="3500" dirty="0" smtClean="0"/>
              <a:t> </a:t>
            </a:r>
            <a:r>
              <a:rPr lang="ru-RU" sz="3500" dirty="0" err="1" smtClean="0"/>
              <a:t>збори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моніторинг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просвітницькі</a:t>
            </a:r>
            <a:r>
              <a:rPr lang="ru-RU" sz="3500" dirty="0" smtClean="0"/>
              <a:t> </a:t>
            </a:r>
            <a:r>
              <a:rPr lang="ru-RU" sz="3500" dirty="0" err="1" smtClean="0"/>
              <a:t>акції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колективна</a:t>
            </a:r>
            <a:r>
              <a:rPr lang="ru-RU" sz="3500" dirty="0" smtClean="0"/>
              <a:t> </a:t>
            </a:r>
            <a:r>
              <a:rPr lang="ru-RU" sz="3500" dirty="0" err="1" smtClean="0"/>
              <a:t>творча</a:t>
            </a:r>
            <a:r>
              <a:rPr lang="ru-RU" sz="3500" dirty="0" smtClean="0"/>
              <a:t> справа;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шкільні</a:t>
            </a:r>
            <a:r>
              <a:rPr lang="ru-RU" sz="3500" dirty="0" smtClean="0"/>
              <a:t> </a:t>
            </a:r>
            <a:r>
              <a:rPr lang="ru-RU" sz="3500" dirty="0" err="1" smtClean="0"/>
              <a:t>газети</a:t>
            </a:r>
            <a:r>
              <a:rPr lang="ru-RU" sz="3500" dirty="0" smtClean="0"/>
              <a:t>;</a:t>
            </a:r>
          </a:p>
          <a:p>
            <a:pPr lvl="0" algn="l"/>
            <a:r>
              <a:rPr lang="ru-RU" sz="3500" dirty="0" smtClean="0"/>
              <a:t>* </a:t>
            </a:r>
            <a:r>
              <a:rPr lang="ru-RU" sz="3500" dirty="0" err="1" smtClean="0"/>
              <a:t>журнали</a:t>
            </a:r>
            <a:r>
              <a:rPr lang="ru-RU" sz="3500" dirty="0" smtClean="0"/>
              <a:t>, </a:t>
            </a:r>
            <a:r>
              <a:rPr lang="ru-RU" sz="3500" dirty="0" err="1" smtClean="0"/>
              <a:t>газетні</a:t>
            </a:r>
            <a:r>
              <a:rPr lang="ru-RU" sz="3500" dirty="0" smtClean="0"/>
              <a:t> </a:t>
            </a:r>
            <a:r>
              <a:rPr lang="ru-RU" sz="3500" dirty="0" err="1" smtClean="0"/>
              <a:t>колажі</a:t>
            </a:r>
            <a:r>
              <a:rPr lang="ru-RU" sz="35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96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070720" cy="554461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b="1" u="sng" dirty="0" smtClean="0">
                <a:solidFill>
                  <a:srgbClr val="FFC000"/>
                </a:solidFill>
              </a:rPr>
              <a:t>Очікувані результати:</a:t>
            </a:r>
            <a:endParaRPr lang="ru-RU" dirty="0" smtClean="0">
              <a:solidFill>
                <a:srgbClr val="FFC000"/>
              </a:solidFill>
            </a:endParaRPr>
          </a:p>
          <a:p>
            <a:pPr lvl="0" algn="l"/>
            <a:r>
              <a:rPr lang="uk-UA" dirty="0" smtClean="0"/>
              <a:t>- оволодіння вихованцями знаннями, вміннями, навичками свідомої, позитивної поведінки;</a:t>
            </a:r>
            <a:endParaRPr lang="ru-RU" dirty="0" smtClean="0"/>
          </a:p>
          <a:p>
            <a:pPr lvl="0" algn="l"/>
            <a:r>
              <a:rPr lang="uk-UA" dirty="0" smtClean="0"/>
              <a:t>розкриття здібностей учнів, позитивних сторін особистості;</a:t>
            </a:r>
            <a:endParaRPr lang="ru-RU" dirty="0" smtClean="0"/>
          </a:p>
          <a:p>
            <a:pPr lvl="0" algn="l"/>
            <a:r>
              <a:rPr lang="uk-UA" dirty="0" smtClean="0"/>
              <a:t>- профілактика негативних явищ в учнівському середовищі;</a:t>
            </a:r>
            <a:endParaRPr lang="ru-RU" dirty="0" smtClean="0"/>
          </a:p>
          <a:p>
            <a:pPr lvl="0" algn="l"/>
            <a:r>
              <a:rPr lang="uk-UA" dirty="0" smtClean="0"/>
              <a:t>- становлення особистості як активного творця своєї долі;</a:t>
            </a:r>
            <a:endParaRPr lang="ru-RU" dirty="0" smtClean="0"/>
          </a:p>
          <a:p>
            <a:pPr lvl="0" algn="l"/>
            <a:r>
              <a:rPr lang="ru-RU" dirty="0" smtClean="0"/>
              <a:t>- </a:t>
            </a:r>
            <a:r>
              <a:rPr lang="ru-RU" dirty="0" err="1" smtClean="0"/>
              <a:t>формуванн</a:t>
            </a:r>
            <a:r>
              <a:rPr lang="uk-UA" dirty="0" smtClean="0"/>
              <a:t>я</a:t>
            </a:r>
            <a:r>
              <a:rPr lang="ru-RU" dirty="0" smtClean="0"/>
              <a:t> у молодого </a:t>
            </a:r>
            <a:r>
              <a:rPr lang="ru-RU" dirty="0" err="1" smtClean="0"/>
              <a:t>покоління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pPr lvl="0" algn="l"/>
            <a:r>
              <a:rPr lang="ru-RU" dirty="0" smtClean="0"/>
              <a:t>- </a:t>
            </a:r>
            <a:r>
              <a:rPr lang="ru-RU" dirty="0" err="1" smtClean="0"/>
              <a:t>соціально-психологічн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адаптаці</a:t>
            </a:r>
            <a:r>
              <a:rPr lang="uk-UA" dirty="0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548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ВІДДІЛ ОСВІТИ БУЧАНСЬКОЇ МІСЬКОЇ РАДИ МІСЬКИЙ МЕТОДИЧНИЙ КАБІНЕТ БУЧАНСЬКА ЗАГАЛЬНООСВІТНЯ ШКОЛА І-ІІІ СТУПЕНІВ №1 </vt:lpstr>
      <vt:lpstr>Структура організації превентивного виховання</vt:lpstr>
      <vt:lpstr>Превентивне виховання - це комплексний цілеспрямований вплив на особистість у процесі її активної динамічної взаємодії із соціальними інституціями, спрямованої на фізичний, психічний, духовний, соціальний розвиток особистості, профілактику і корекцію асоціальних проявів у поведінці дітей і молоді, на їх допомогу і захист. </vt:lpstr>
      <vt:lpstr>Мета превентивного виховання полягає у розвитку почуття соціальної відповідальності підлітків за свою поведінку, сприяє не лише усвідомленню своїх прав, а й обов’язків.  </vt:lpstr>
      <vt:lpstr> </vt:lpstr>
      <vt:lpstr> </vt:lpstr>
      <vt:lpstr> </vt:lpstr>
      <vt:lpstr>Форми та методи роботи </vt:lpstr>
      <vt:lpstr> </vt:lpstr>
      <vt:lpstr> </vt:lpstr>
      <vt:lpstr> </vt:lpstr>
      <vt:lpstr> </vt:lpstr>
      <vt:lpstr> </vt:lpstr>
      <vt:lpstr> 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Sony</cp:lastModifiedBy>
  <cp:revision>17</cp:revision>
  <dcterms:created xsi:type="dcterms:W3CDTF">2014-06-12T07:53:13Z</dcterms:created>
  <dcterms:modified xsi:type="dcterms:W3CDTF">2014-09-09T11:08:16Z</dcterms:modified>
</cp:coreProperties>
</file>