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7" r:id="rId11"/>
    <p:sldId id="278" r:id="rId12"/>
    <p:sldId id="279" r:id="rId13"/>
    <p:sldId id="280" r:id="rId14"/>
    <p:sldId id="281" r:id="rId15"/>
    <p:sldId id="282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00FF"/>
    <a:srgbClr val="FF0000"/>
    <a:srgbClr val="006600"/>
    <a:srgbClr val="009900"/>
    <a:srgbClr val="FF9900"/>
    <a:srgbClr val="669900"/>
    <a:srgbClr val="008000"/>
    <a:srgbClr val="99CC00"/>
    <a:srgbClr val="FF99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07149-716E-414A-803C-E7DA414984E2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00F5B-58A5-44E6-9910-181FEC1CD3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9556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00F5B-58A5-44E6-9910-181FEC1CD34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F6EF4-3955-4570-8B69-972D09499DFB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8F703-EFBD-44EB-8F3F-D6FF150C1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F6EF4-3955-4570-8B69-972D09499DFB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8F703-EFBD-44EB-8F3F-D6FF150C1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F6EF4-3955-4570-8B69-972D09499DFB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8F703-EFBD-44EB-8F3F-D6FF150C1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F6EF4-3955-4570-8B69-972D09499DFB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8F703-EFBD-44EB-8F3F-D6FF150C1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F6EF4-3955-4570-8B69-972D09499DFB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8F703-EFBD-44EB-8F3F-D6FF150C1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F6EF4-3955-4570-8B69-972D09499DFB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8F703-EFBD-44EB-8F3F-D6FF150C1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F6EF4-3955-4570-8B69-972D09499DFB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8F703-EFBD-44EB-8F3F-D6FF150C1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F6EF4-3955-4570-8B69-972D09499DFB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8F703-EFBD-44EB-8F3F-D6FF150C1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F6EF4-3955-4570-8B69-972D09499DFB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8F703-EFBD-44EB-8F3F-D6FF150C1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F6EF4-3955-4570-8B69-972D09499DFB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8F703-EFBD-44EB-8F3F-D6FF150C1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F6EF4-3955-4570-8B69-972D09499DFB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8F703-EFBD-44EB-8F3F-D6FF150C1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F6EF4-3955-4570-8B69-972D09499DFB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8F703-EFBD-44EB-8F3F-D6FF150C1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://12g.at.ua/index/zdorov_39_ja_ta_navchalnij_proces/0-32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://12g.at.ua/index/aktivnij_vidpochinok/0-35" TargetMode="External"/><Relationship Id="rId7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12g.at.ua/index/osnovni_naprjamki_roboti_pedagogichnogo_kolektivu/0-34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shop_items_catalog_image213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"/>
            <a:ext cx="9378460" cy="6857999"/>
          </a:xfrm>
          <a:prstGeom prst="rect">
            <a:avLst/>
          </a:prstGeom>
        </p:spPr>
      </p:pic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</a:t>
            </a:r>
            <a:r>
              <a:rPr lang="uk-UA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Великовисківська</a:t>
            </a:r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ЗШ І-ІІІ ст.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2531" y="487435"/>
            <a:ext cx="8640960" cy="581697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uk-UA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uk-UA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uk-UA" sz="6600" b="1" spc="50" dirty="0" err="1" smtClean="0">
                <a:ln w="11430">
                  <a:solidFill>
                    <a:srgbClr val="0066FF"/>
                  </a:solidFill>
                </a:ln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“Школа</a:t>
            </a:r>
            <a:r>
              <a:rPr lang="uk-UA" sz="6600" b="1" spc="50" dirty="0" smtClean="0">
                <a:ln w="11430">
                  <a:solidFill>
                    <a:srgbClr val="0066FF"/>
                  </a:solidFill>
                </a:ln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сприяння </a:t>
            </a:r>
            <a:r>
              <a:rPr lang="uk-UA" sz="6600" b="1" spc="50" dirty="0" err="1" smtClean="0">
                <a:ln w="11430">
                  <a:solidFill>
                    <a:srgbClr val="0066FF"/>
                  </a:solidFill>
                </a:ln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здоров'ю”</a:t>
            </a:r>
            <a:endParaRPr lang="uk-UA" sz="6600" b="1" spc="50" dirty="0" smtClean="0">
              <a:ln w="11430">
                <a:solidFill>
                  <a:srgbClr val="0066FF"/>
                </a:solidFill>
              </a:ln>
              <a:solidFill>
                <a:srgbClr val="00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uk-UA" sz="4400" b="1" spc="50" dirty="0" smtClean="0">
              <a:ln w="11430">
                <a:solidFill>
                  <a:srgbClr val="0066FF"/>
                </a:solidFill>
              </a:ln>
              <a:solidFill>
                <a:srgbClr val="00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uk-UA" sz="4400" b="1" spc="50" dirty="0" smtClean="0">
                <a:ln w="11430">
                  <a:solidFill>
                    <a:srgbClr val="0066FF"/>
                  </a:solidFill>
                </a:ln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 </a:t>
            </a:r>
          </a:p>
          <a:p>
            <a:pPr algn="ctr"/>
            <a:endParaRPr lang="uk-UA" sz="4400" b="1" spc="50" dirty="0" smtClean="0">
              <a:ln w="11430">
                <a:solidFill>
                  <a:srgbClr val="0066FF"/>
                </a:solidFill>
              </a:ln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uk-UA" sz="4400" b="1" spc="50" dirty="0" smtClean="0">
              <a:ln w="11430">
                <a:solidFill>
                  <a:srgbClr val="0066FF"/>
                </a:solidFill>
              </a:ln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uk-UA" sz="4400" b="1" spc="50" dirty="0" smtClean="0">
                <a:ln w="11430">
                  <a:solidFill>
                    <a:srgbClr val="0066FF"/>
                  </a:solidFill>
                </a:ln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Ростити дітей здоровими зараз, </a:t>
            </a:r>
          </a:p>
          <a:p>
            <a:pPr algn="ctr"/>
            <a:r>
              <a:rPr lang="uk-UA" sz="4400" b="1" spc="50" dirty="0" smtClean="0">
                <a:ln w="11430">
                  <a:solidFill>
                    <a:srgbClr val="0066FF"/>
                  </a:solidFill>
                </a:ln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щоб не оздоровлювати їх завтра ... </a:t>
            </a:r>
            <a:endParaRPr lang="ru-RU" sz="4400" b="1" spc="50" dirty="0">
              <a:ln w="11430">
                <a:solidFill>
                  <a:srgbClr val="0066FF"/>
                </a:solidFill>
              </a:ln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2644" y="2924944"/>
            <a:ext cx="2915816" cy="2186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66" y="1543735"/>
            <a:ext cx="3613696" cy="2409131"/>
          </a:xfrm>
        </p:spPr>
      </p:pic>
      <p:sp>
        <p:nvSpPr>
          <p:cNvPr id="5" name="Прямоугольник 4"/>
          <p:cNvSpPr/>
          <p:nvPr/>
        </p:nvSpPr>
        <p:spPr>
          <a:xfrm>
            <a:off x="477995" y="332656"/>
            <a:ext cx="819846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Впро</a:t>
            </a:r>
            <a:r>
              <a:rPr lang="uk-UA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ваджуючи</a:t>
            </a: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 ідею здорового  способу  життя, учні школи беруть участь у районних та обласних змаганнях   в агітбригадах.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1536434"/>
            <a:ext cx="3635896" cy="24239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053068"/>
            <a:ext cx="3635896" cy="24239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0155" y="3960364"/>
            <a:ext cx="4211960" cy="280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085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5" y="404664"/>
            <a:ext cx="820891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На базі нашої школи проходять районні та обласні семінари </a:t>
            </a:r>
            <a:endParaRPr lang="ru-RU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74" y="3861048"/>
            <a:ext cx="3923926" cy="2942945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5314" y="1124744"/>
            <a:ext cx="3593373" cy="2695030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3879050"/>
            <a:ext cx="3672408" cy="275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902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163652"/>
            <a:ext cx="4176464" cy="5568619"/>
          </a:xfrm>
        </p:spPr>
      </p:pic>
      <p:sp>
        <p:nvSpPr>
          <p:cNvPr id="4" name="Прямоугольник 3"/>
          <p:cNvSpPr/>
          <p:nvPr/>
        </p:nvSpPr>
        <p:spPr>
          <a:xfrm>
            <a:off x="467544" y="332655"/>
            <a:ext cx="867454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даному етапі виховання учні значну увагу приділяють  акціям у боротьбі зі </a:t>
            </a:r>
            <a:r>
              <a:rPr lang="uk-UA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СНІдом</a:t>
            </a:r>
            <a:endParaRPr lang="ru-RU" sz="2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1160245"/>
            <a:ext cx="4285080" cy="571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153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80" y="1217"/>
            <a:ext cx="3553543" cy="266515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0"/>
            <a:ext cx="5472608" cy="41044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2636912"/>
            <a:ext cx="3552395" cy="26642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4131078"/>
            <a:ext cx="3635896" cy="272692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5733256"/>
            <a:ext cx="550810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Під час проведення семінарів учні демонструють свої уміння в танцях та художніх виступах. 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994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28395"/>
            <a:ext cx="4076270" cy="305720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620688"/>
            <a:ext cx="4128459" cy="30963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3725550"/>
            <a:ext cx="4117100" cy="30878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3745987"/>
            <a:ext cx="4129264" cy="309694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06660" y="44624"/>
            <a:ext cx="842718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На семінарах учні показують  також свої уміння з туризму </a:t>
            </a:r>
            <a:endParaRPr lang="ru-RU" sz="24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891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Vert">
          <a:fgClr>
            <a:srgbClr val="FFFF00"/>
          </a:fgClr>
          <a:bgClr>
            <a:srgbClr val="0066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213595"/>
            <a:ext cx="4268292" cy="3201219"/>
          </a:xfrm>
        </p:spPr>
      </p:pic>
      <p:sp>
        <p:nvSpPr>
          <p:cNvPr id="4" name="Прямоугольник 3"/>
          <p:cNvSpPr/>
          <p:nvPr/>
        </p:nvSpPr>
        <p:spPr>
          <a:xfrm>
            <a:off x="107504" y="9525"/>
            <a:ext cx="896550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Взагалі  туризму в школі приділяється велика увага. Учні виступають як </a:t>
            </a:r>
            <a:r>
              <a:rPr lang="uk-UA" sz="2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обласних, </a:t>
            </a:r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так і  на всеукраїнських змаганнях , </a:t>
            </a:r>
            <a:r>
              <a:rPr lang="uk-UA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 демонструють чудові результати.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1209854"/>
            <a:ext cx="4273280" cy="32049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17" y="3861048"/>
            <a:ext cx="4495429" cy="29969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0256" y="3843650"/>
            <a:ext cx="4556351" cy="303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873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40923"/>
            <a:ext cx="6984776" cy="52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6810" y="404664"/>
            <a:ext cx="830964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Top">
              <a:avLst>
                <a:gd name="adj" fmla="val 18706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отримання задовільного результату проекту  потрібно дотримуватися основних правил гігієни.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200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109"/>
            <a:ext cx="4254489" cy="3190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0"/>
            <a:ext cx="4355976" cy="326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20988"/>
            <a:ext cx="4427984" cy="332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20988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7706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8" y="34290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9728" y="34290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7651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8349" y="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2751" y="34290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0835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69900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66288071_1289118543_023338097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895947" y="2402032"/>
            <a:ext cx="4419600" cy="4552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4000" cap="none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Мета проекту: </a:t>
            </a:r>
            <a: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 </a:t>
            </a:r>
            <a:b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800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Формування</a:t>
            </a:r>
            <a: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здоров’я</a:t>
            </a:r>
            <a: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дітей</a:t>
            </a:r>
            <a: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</a:t>
            </a:r>
            <a:r>
              <a:rPr lang="ru-RU" sz="2800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повноцінний</a:t>
            </a:r>
            <a: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розвиток</a:t>
            </a:r>
            <a: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їхнього</a:t>
            </a:r>
            <a: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організму</a:t>
            </a:r>
            <a: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</a:t>
            </a:r>
            <a:r>
              <a:rPr lang="ru-RU" sz="2800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створення</a:t>
            </a:r>
            <a: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умов </a:t>
            </a:r>
            <a:r>
              <a:rPr lang="ru-RU" sz="2800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розвиваючого</a:t>
            </a:r>
            <a: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предметного </a:t>
            </a:r>
            <a:r>
              <a:rPr lang="ru-RU" sz="2800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рухового</a:t>
            </a:r>
            <a: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середовища</a:t>
            </a:r>
            <a: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</a:t>
            </a:r>
            <a:r>
              <a:rPr lang="ru-RU" sz="2800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впровадження</a:t>
            </a:r>
            <a: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в </a:t>
            </a:r>
            <a:r>
              <a:rPr lang="ru-RU" sz="2800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навчальний</a:t>
            </a:r>
            <a: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процес</a:t>
            </a:r>
            <a: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здоров’язберігаючих</a:t>
            </a:r>
            <a: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технологій</a:t>
            </a:r>
            <a: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для </a:t>
            </a:r>
            <a:r>
              <a:rPr lang="ru-RU" sz="2800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досягнення</a:t>
            </a:r>
            <a: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позитивних</a:t>
            </a:r>
            <a: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змін</a:t>
            </a:r>
            <a: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у </a:t>
            </a:r>
            <a:r>
              <a:rPr lang="ru-RU" sz="2800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стані</a:t>
            </a:r>
            <a: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здоров’я</a:t>
            </a:r>
            <a: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800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школярів</a:t>
            </a:r>
            <a: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2800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83568" y="4005064"/>
            <a:ext cx="7772400" cy="1500187"/>
          </a:xfrm>
        </p:spPr>
        <p:txBody>
          <a:bodyPr>
            <a:normAutofit fontScale="25000" lnSpcReduction="20000"/>
          </a:bodyPr>
          <a:lstStyle/>
          <a:p>
            <a:r>
              <a:rPr lang="ru-RU" sz="1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Мета проекту:  </a:t>
            </a:r>
            <a:endParaRPr lang="ru-RU" sz="14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uk-UA" sz="1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Формування здоров’я дітей, повноцінний розвиток їхнього організму, створення умов розвиваючого предметного рухового середовища, впровадження в навчальний процес </a:t>
            </a:r>
            <a:r>
              <a:rPr lang="uk-UA" sz="1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здоров’язберігаючих</a:t>
            </a:r>
            <a:r>
              <a:rPr lang="uk-UA" sz="1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технологій для досягнення позитивних змін у стані здоров’я школярів.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5631" y="25659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26667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6667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9116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2333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2731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84" y="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26667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6667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9255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7" y="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329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0" y="34290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4840" y="3445329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0358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34" y="34290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5077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0" y="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35998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1803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9742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69900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6288071_1289118543_023338097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7000538">
            <a:off x="4871158" y="2531873"/>
            <a:ext cx="4419600" cy="4552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212976"/>
            <a:ext cx="7242048" cy="1143000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600" b="1" cap="none" spc="150" dirty="0" err="1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Завдання</a:t>
            </a:r>
            <a:r>
              <a:rPr lang="ru-RU" sz="3600" b="1" cap="none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проекту:</a:t>
            </a:r>
            <a:r>
              <a:rPr lang="ru-RU" sz="24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4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400" b="1" cap="none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</a:t>
            </a:r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</a:t>
            </a:r>
            <a:r>
              <a:rPr lang="ru-RU" sz="2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Відстеження</a:t>
            </a: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санітарно-гігієнічних</a:t>
            </a: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умов </a:t>
            </a:r>
            <a:r>
              <a:rPr lang="ru-RU" sz="2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школи</a:t>
            </a: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 </a:t>
            </a:r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</a:t>
            </a:r>
            <a:r>
              <a:rPr lang="ru-RU" sz="2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Освоєння</a:t>
            </a: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педагогами </a:t>
            </a:r>
            <a:r>
              <a:rPr lang="ru-RU" sz="2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нових</a:t>
            </a: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методів</a:t>
            </a: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діяльності</a:t>
            </a: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процесі</a:t>
            </a: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навчання</a:t>
            </a: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використання</a:t>
            </a: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технологій</a:t>
            </a: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уроку, </a:t>
            </a:r>
            <a:r>
              <a:rPr lang="ru-RU" sz="2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зберігають</a:t>
            </a: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здоров’я</a:t>
            </a: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учнів</a:t>
            </a: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b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</a:t>
            </a:r>
            <a:r>
              <a:rPr lang="ru-RU" sz="2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Планомірна</a:t>
            </a: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організація</a:t>
            </a: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повноцінного</a:t>
            </a: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збалансованого</a:t>
            </a: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харчування</a:t>
            </a: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учнів</a:t>
            </a: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  </a:t>
            </a:r>
            <a:b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</a:t>
            </a:r>
            <a:r>
              <a:rPr lang="ru-RU" sz="2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Розвиток</a:t>
            </a: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психолого-медико-педагогічної</a:t>
            </a: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служби</a:t>
            </a: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школи</a:t>
            </a: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b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-</a:t>
            </a:r>
            <a:r>
              <a:rPr lang="ru-RU" sz="2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Послідовне</a:t>
            </a: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формування</a:t>
            </a: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культури</a:t>
            </a: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здоров'я</a:t>
            </a: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 </a:t>
            </a:r>
            <a:b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2800" b="1" cap="none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69900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6288071_1289118543_023338097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9431523">
            <a:off x="4561595" y="-356881"/>
            <a:ext cx="4419600" cy="4552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348880"/>
            <a:ext cx="7242048" cy="1143000"/>
          </a:xfrm>
        </p:spPr>
        <p:txBody>
          <a:bodyPr>
            <a:noAutofit/>
          </a:bodyPr>
          <a:lstStyle/>
          <a:p>
            <a:r>
              <a:rPr lang="ru-RU" sz="3600" b="0" cap="none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600" b="0" cap="none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z="3600" b="0" cap="none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Очікувані результати: </a:t>
            </a:r>
            <a:r>
              <a:rPr lang="uk-UA" sz="24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uk-UA" sz="24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z="2400" b="0" cap="none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-Підвищення</a:t>
            </a:r>
            <a:r>
              <a:rPr lang="uk-UA" sz="24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функціональних можливостей організму учнів.  </a:t>
            </a:r>
            <a:br>
              <a:rPr lang="uk-UA" sz="24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z="2400" b="0" cap="none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-Ріст</a:t>
            </a:r>
            <a:r>
              <a:rPr lang="uk-UA" sz="24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рівня фізичного розвитку і фізичної підготовленості школярів.   </a:t>
            </a:r>
            <a:br>
              <a:rPr lang="uk-UA" sz="24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z="2400" b="0" cap="none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-Підвищення</a:t>
            </a:r>
            <a:r>
              <a:rPr lang="uk-UA" sz="24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пріоритету здорового способу життя.  </a:t>
            </a:r>
            <a:br>
              <a:rPr lang="uk-UA" sz="24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z="2400" b="0" cap="none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-Підвищення</a:t>
            </a:r>
            <a:r>
              <a:rPr lang="uk-UA" sz="24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мотивації до рухової діяльності, здорового способу життя.   </a:t>
            </a:r>
            <a:br>
              <a:rPr lang="uk-UA" sz="24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z="2400" b="0" cap="none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-Підвищення</a:t>
            </a:r>
            <a:r>
              <a:rPr lang="uk-UA" sz="24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рівня самостійності й активності школярів у рухливій діяльності.  </a:t>
            </a:r>
            <a:br>
              <a:rPr lang="uk-UA" sz="24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z="2400" b="0" cap="none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-Підвищення</a:t>
            </a:r>
            <a:r>
              <a:rPr lang="uk-UA" sz="24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професійної компетенції і зацікавленості педагогів у збереженні і зміцненні здоров'я учнів.   </a:t>
            </a:r>
            <a:br>
              <a:rPr lang="uk-UA" sz="24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z="2400" b="0" cap="none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-Підтримка</a:t>
            </a:r>
            <a:r>
              <a:rPr lang="uk-UA" sz="24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батьками діяльності школи з  виховання здорових дітей.  </a:t>
            </a:r>
            <a:br>
              <a:rPr lang="uk-UA" sz="24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uk-UA" sz="24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Содержимое 13" descr="img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-13184" y="-14713"/>
            <a:ext cx="9144000" cy="6851422"/>
          </a:xfr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r>
              <a:rPr lang="ru-RU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3" tooltip="здоров'я та навчання"/>
              </a:rPr>
              <a:t>Здоров’я</a:t>
            </a:r>
            <a:r>
              <a:rPr lang="ru-RU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3" tooltip="здоров'я та навчання"/>
              </a:rPr>
              <a:t> </a:t>
            </a:r>
            <a:r>
              <a:rPr lang="ru-RU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3" tooltip="здоров'я та навчання"/>
              </a:rPr>
              <a:t>та </a:t>
            </a:r>
            <a:r>
              <a:rPr lang="ru-RU" b="1" u="sng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3" tooltip="здоров'я та навчання"/>
              </a:rPr>
              <a:t>навчальний</a:t>
            </a:r>
            <a:r>
              <a:rPr lang="ru-RU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3" tooltip="здоров'я та навчання"/>
              </a:rPr>
              <a:t> </a:t>
            </a:r>
            <a:r>
              <a:rPr lang="ru-RU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3" tooltip="здоров'я та навчання"/>
              </a:rPr>
              <a:t>процес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94" y="1124744"/>
            <a:ext cx="2651787" cy="19888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0164" y="1113081"/>
            <a:ext cx="2223796" cy="16678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9115" y="5311958"/>
            <a:ext cx="2016224" cy="1512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21397"/>
            <a:ext cx="3096344" cy="23222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66" y="3861048"/>
            <a:ext cx="2781942" cy="20864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3503" y="3112772"/>
            <a:ext cx="1837117" cy="13778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img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-629636" y="0"/>
            <a:ext cx="9773636" cy="687208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8229600" cy="1143000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lvl="0"/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3" tooltip="активний відпочинок"/>
              </a:rPr>
              <a:t>Активний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3" tooltip="активний відпочинок"/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3" tooltip="активний відпочинок"/>
              </a:rPr>
              <a:t>відпочинок</a:t>
            </a:r>
            <a:r>
              <a:rPr lang="ru-RU" b="1" dirty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2536" y="980728"/>
            <a:ext cx="2171733" cy="1628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620688"/>
            <a:ext cx="3936437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0129" y="843275"/>
            <a:ext cx="2843808" cy="19037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1468" y="2996952"/>
            <a:ext cx="2195736" cy="14638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8121" y="3488837"/>
            <a:ext cx="2915816" cy="19438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22101"/>
            <a:ext cx="3203848" cy="21358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3419872" y="5589240"/>
            <a:ext cx="54006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1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Учні Великовисківської ЗШ І-ІІІ </a:t>
            </a:r>
            <a:r>
              <a:rPr lang="uk-UA" sz="14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uk-UA" sz="1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на протязі навчального року часто відвідують льодовий каток </a:t>
            </a:r>
            <a:r>
              <a:rPr lang="uk-UA" sz="14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м.Кіровограда</a:t>
            </a:r>
            <a:r>
              <a:rPr lang="uk-UA" sz="1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а також проводять змагання, в яких беруть активну участь.</a:t>
            </a:r>
            <a:endParaRPr lang="ru-RU" sz="1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29600" cy="1143000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pPr lvl="0"/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3" tooltip="напрямки роботи"/>
              </a:rPr>
              <a:t>Основні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3" tooltip="напрямки роботи"/>
              </a:rPr>
              <a:t> напрямки </a:t>
            </a:r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3" tooltip="напрямки роботи"/>
              </a:rPr>
              <a:t>роботи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3" tooltip="напрямки роботи"/>
              </a:rPr>
              <a:t>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3" tooltip="напрямки роботи"/>
              </a:rPr>
              <a:t/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3" tooltip="напрямки роботи"/>
              </a:rPr>
            </a:b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3" tooltip="напрямки роботи"/>
              </a:rPr>
              <a:t>педагогічного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3" tooltip="напрямки роботи"/>
              </a:rPr>
              <a:t> </a:t>
            </a:r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3" tooltip="напрямки роботи"/>
              </a:rPr>
              <a:t>колективу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3" tooltip="напрямки роботи"/>
              </a:rPr>
              <a:t> 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1366029"/>
            <a:ext cx="40908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 </a:t>
            </a:r>
            <a:endParaRPr lang="ru-RU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-23907"/>
            <a:ext cx="9481700" cy="6881907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692696"/>
            <a:ext cx="8229600" cy="1143000"/>
          </a:xfrm>
        </p:spPr>
        <p:txBody>
          <a:bodyPr>
            <a:prstTxWarp prst="textArchUp">
              <a:avLst/>
            </a:prstTxWarp>
          </a:bodyPr>
          <a:lstStyle/>
          <a:p>
            <a:r>
              <a:rPr lang="uk-UA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Оздоровлення </a:t>
            </a:r>
            <a:endParaRPr lang="ru-RU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1124744"/>
            <a:ext cx="3707904" cy="2471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97" y="272818"/>
            <a:ext cx="2555776" cy="17038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1867" y="104799"/>
            <a:ext cx="3059833" cy="20398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3717032"/>
            <a:ext cx="2915816" cy="19438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0680" y="3681196"/>
            <a:ext cx="3023320" cy="201554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51520" y="6021288"/>
            <a:ext cx="88924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Кожен рік у школі працює  табір відпочинку «БРИГАНТИНА» який відвідує майже 90% процентів  </a:t>
            </a:r>
            <a:r>
              <a:rPr lang="uk-UA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учнів..На</a:t>
            </a:r>
            <a:r>
              <a:rPr lang="uk-UA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яких тут чекають цікаві ігри, екскурсії, вистави, зустрічі.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prstTxWarp prst="textArchUp">
              <a:avLst/>
            </a:prstTxWarp>
          </a:bodyPr>
          <a:lstStyle/>
          <a:p>
            <a:r>
              <a:rPr lang="uk-UA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Робота з батьками</a:t>
            </a:r>
            <a:endParaRPr lang="ru-RU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0971" y="990368"/>
            <a:ext cx="8280920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Навчальний рік у школі розпочинається та закінчується  загальношкільними батьківськими зборами, на яких педагогічний колектив  вислуховує думку батьків щодо організації навчального процесу для покращення здоров’я дітей , а на закінчення разом підводимо підсумки  своєї праці. Батьки  приймають також активну участь у проведенні виховних заходів </a:t>
            </a:r>
            <a:r>
              <a:rPr lang="uk-UA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.Своїм</a:t>
            </a:r>
            <a:r>
              <a:rPr lang="uk-UA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прикладом  змушують учнів   приймати участь у змаганнях, заходах.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3895" y="3021693"/>
            <a:ext cx="4572000" cy="25717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1" y="3021693"/>
            <a:ext cx="4427983" cy="2490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790</TotalTime>
  <Words>261</Words>
  <Application>Microsoft Office PowerPoint</Application>
  <PresentationFormat>Экран (4:3)</PresentationFormat>
  <Paragraphs>32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           Великовисківська ЗШ І-ІІІ ст.</vt:lpstr>
      <vt:lpstr>                                               Мета проекту:   Формування здоров’я дітей, повноцінний розвиток їхнього організму, створення умов розвиваючого предметного рухового середовища, впровадження в навчальний процес здоров’язберігаючих технологій для досягнення позитивних змін у стані здоров’я школярів </vt:lpstr>
      <vt:lpstr>Завдання проекту:   -Відстеження санітарно-гігієнічних умов школи.  -Освоєння педагогами нових методів діяльності в процесі навчання, використання технологій уроку, що зберігають здоров’я учнів.  -Планомірна організація повноцінного збалансованого харчування учнів.    -Розвиток психолого-медико-педагогічної служби школи.     -Послідовне формування культури здоров'я.  </vt:lpstr>
      <vt:lpstr> Очікувані результати:  -Підвищення функціональних можливостей організму учнів.   -Ріст рівня фізичного розвитку і фізичної підготовленості школярів.    -Підвищення пріоритету здорового способу життя.   -Підвищення мотивації до рухової діяльності, здорового способу життя.    -Підвищення рівня самостійності й активності школярів у рухливій діяльності.   -Підвищення професійної компетенції і зацікавленості педагогів у збереженні і зміцненні здоров'я учнів.    -Підтримка батьками діяльності школи з  виховання здорових дітей.   </vt:lpstr>
      <vt:lpstr>Здоров’я та навчальний процес   </vt:lpstr>
      <vt:lpstr>Активний відпочинок  </vt:lpstr>
      <vt:lpstr>Основні напрямки роботи  педагогічного колективу  </vt:lpstr>
      <vt:lpstr>Оздоровлення </vt:lpstr>
      <vt:lpstr>Робота з батьками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Sony</cp:lastModifiedBy>
  <cp:revision>79</cp:revision>
  <dcterms:created xsi:type="dcterms:W3CDTF">2014-07-29T18:46:01Z</dcterms:created>
  <dcterms:modified xsi:type="dcterms:W3CDTF">2014-09-08T12:59:59Z</dcterms:modified>
</cp:coreProperties>
</file>