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5" r:id="rId4"/>
    <p:sldId id="276" r:id="rId5"/>
    <p:sldId id="259" r:id="rId6"/>
    <p:sldId id="270" r:id="rId7"/>
    <p:sldId id="283" r:id="rId8"/>
    <p:sldId id="271" r:id="rId9"/>
    <p:sldId id="263" r:id="rId10"/>
    <p:sldId id="272" r:id="rId11"/>
    <p:sldId id="279" r:id="rId12"/>
    <p:sldId id="262" r:id="rId13"/>
    <p:sldId id="273" r:id="rId14"/>
    <p:sldId id="277" r:id="rId15"/>
    <p:sldId id="260" r:id="rId16"/>
    <p:sldId id="282" r:id="rId17"/>
    <p:sldId id="274" r:id="rId18"/>
    <p:sldId id="261" r:id="rId19"/>
    <p:sldId id="280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71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0;&#1076;&#1084;&#1080;&#1085;&#1080;&#1089;&#1090;&#1088;&#1072;&#1090;&#1086;&#1088;\Desktop\001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001.mp3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500034" y="5715016"/>
            <a:ext cx="304800" cy="3048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00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710781"/>
            <a:ext cx="304800" cy="3048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629" y="1628800"/>
            <a:ext cx="74437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202647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72" y="26467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251" y="332656"/>
            <a:ext cx="59324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332656"/>
            <a:ext cx="430758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400" b="1" dirty="0" smtClean="0">
                <a:solidFill>
                  <a:prstClr val="white"/>
                </a:solidFill>
                <a:latin typeface="Georgia" pitchFamily="18" charset="0"/>
              </a:rPr>
              <a:t>СХОДИНКА ІІІ</a:t>
            </a:r>
          </a:p>
          <a:p>
            <a:pPr lvl="0" algn="ctr"/>
            <a:endParaRPr lang="uk-UA" b="1" dirty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endParaRPr lang="uk-UA" b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r>
              <a:rPr lang="uk-UA" b="1" dirty="0" smtClean="0">
                <a:solidFill>
                  <a:prstClr val="white"/>
                </a:solidFill>
                <a:latin typeface="Georgia" pitchFamily="18" charset="0"/>
              </a:rPr>
              <a:t>ЯКІСНА </a:t>
            </a:r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ПРЕВЕНТИВНА ОСВІТА</a:t>
            </a:r>
            <a:endParaRPr lang="ru-RU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276872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Викладання предмету «Основи здоров</a:t>
            </a:r>
            <a:r>
              <a:rPr lang="en-US" sz="2000" b="1" dirty="0" smtClean="0">
                <a:latin typeface="Georgia" pitchFamily="18" charset="0"/>
              </a:rPr>
              <a:t>’</a:t>
            </a:r>
            <a:r>
              <a:rPr lang="uk-UA" sz="2000" b="1" dirty="0" smtClean="0">
                <a:latin typeface="Georgia" pitchFamily="18" charset="0"/>
              </a:rPr>
              <a:t>я» 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>
                <a:latin typeface="Georgia" pitchFamily="18" charset="0"/>
              </a:rPr>
              <a:t>У</a:t>
            </a:r>
            <a:r>
              <a:rPr lang="uk-UA" sz="2000" b="1" dirty="0" smtClean="0">
                <a:latin typeface="Georgia" pitchFamily="18" charset="0"/>
              </a:rPr>
              <a:t>провадження факультативних курсів «Школа проти </a:t>
            </a:r>
            <a:r>
              <a:rPr lang="uk-UA" sz="2000" b="1" dirty="0" err="1" smtClean="0">
                <a:latin typeface="Georgia" pitchFamily="18" charset="0"/>
              </a:rPr>
              <a:t>СНІДу</a:t>
            </a:r>
            <a:r>
              <a:rPr lang="uk-UA" sz="2000" b="1" dirty="0" smtClean="0">
                <a:latin typeface="Georgia" pitchFamily="18" charset="0"/>
              </a:rPr>
              <a:t>», «Захисти себе від ВІЛ»;</a:t>
            </a:r>
            <a:endParaRPr lang="uk-UA" sz="2000" b="1" dirty="0"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Облаштування  </a:t>
            </a:r>
            <a:r>
              <a:rPr lang="uk-UA" sz="2000" b="1" dirty="0" err="1" smtClean="0">
                <a:latin typeface="Georgia" pitchFamily="18" charset="0"/>
              </a:rPr>
              <a:t>тренінгового</a:t>
            </a:r>
            <a:r>
              <a:rPr lang="uk-UA" sz="2000" b="1" dirty="0" smtClean="0">
                <a:latin typeface="Georgia" pitchFamily="18" charset="0"/>
              </a:rPr>
              <a:t> кабінету основ здоров</a:t>
            </a:r>
            <a:r>
              <a:rPr lang="en-US" sz="2000" b="1" dirty="0" smtClean="0">
                <a:latin typeface="Georgia" pitchFamily="18" charset="0"/>
              </a:rPr>
              <a:t>’</a:t>
            </a:r>
            <a:r>
              <a:rPr lang="uk-UA" sz="2000" b="1" dirty="0" smtClean="0">
                <a:latin typeface="Georgia" pitchFamily="18" charset="0"/>
              </a:rPr>
              <a:t>я, </a:t>
            </a:r>
          </a:p>
          <a:p>
            <a:r>
              <a:rPr lang="uk-UA" sz="2000" b="1" dirty="0">
                <a:latin typeface="Georgia" pitchFamily="18" charset="0"/>
              </a:rPr>
              <a:t> </a:t>
            </a:r>
            <a:r>
              <a:rPr lang="uk-UA" sz="2000" b="1" dirty="0" smtClean="0">
                <a:latin typeface="Georgia" pitchFamily="18" charset="0"/>
              </a:rPr>
              <a:t>     кабінету психолога і соціального педагога;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педагога-організатора за програмою </a:t>
            </a:r>
          </a:p>
          <a:p>
            <a:r>
              <a:rPr lang="uk-UA" sz="2000" b="1" dirty="0">
                <a:latin typeface="Georgia" pitchFamily="18" charset="0"/>
              </a:rPr>
              <a:t> </a:t>
            </a:r>
            <a:r>
              <a:rPr lang="uk-UA" sz="2000" b="1" dirty="0" smtClean="0">
                <a:latin typeface="Georgia" pitchFamily="18" charset="0"/>
              </a:rPr>
              <a:t>     «Маршрут безпеки»;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бібліотеки у напрямку превентивної освіти школярів;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>
                <a:latin typeface="Georgia" pitchFamily="18" charset="0"/>
              </a:rPr>
              <a:t>У</a:t>
            </a:r>
            <a:r>
              <a:rPr lang="uk-UA" sz="2000" b="1" dirty="0" smtClean="0">
                <a:latin typeface="Georgia" pitchFamily="18" charset="0"/>
              </a:rPr>
              <a:t>провадження програми «Превентивна освіта для батьків»;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Розробка педагогами школи методичних посібників, спрямованих на превентивну освіту школярів.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117329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994"/>
            <a:ext cx="3960440" cy="2969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919285" cy="2940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3951256" cy="2962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42994"/>
            <a:ext cx="4016696" cy="2900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223323"/>
            <a:ext cx="513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Уроки основ здоров</a:t>
            </a:r>
            <a:r>
              <a:rPr lang="en-US" sz="2000" dirty="0" smtClean="0">
                <a:latin typeface="Georgia" pitchFamily="18" charset="0"/>
              </a:rPr>
              <a:t>’</a:t>
            </a:r>
            <a:r>
              <a:rPr lang="uk-UA" sz="2000" dirty="0" smtClean="0">
                <a:latin typeface="Georgia" pitchFamily="18" charset="0"/>
              </a:rPr>
              <a:t>я у початковій школі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659709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19" y="182755"/>
            <a:ext cx="3526777" cy="257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05473"/>
            <a:ext cx="3659080" cy="257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3571900" cy="257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61977"/>
            <a:ext cx="401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err="1" smtClean="0">
                <a:latin typeface="Georgia" pitchFamily="18" charset="0"/>
              </a:rPr>
              <a:t>Зяняття</a:t>
            </a:r>
            <a:r>
              <a:rPr lang="uk-UA" sz="2000" dirty="0" smtClean="0">
                <a:latin typeface="Georgia" pitchFamily="18" charset="0"/>
              </a:rPr>
              <a:t> факультативного курсу</a:t>
            </a:r>
          </a:p>
          <a:p>
            <a:pPr algn="ctr"/>
            <a:r>
              <a:rPr lang="uk-UA" sz="2000" dirty="0" smtClean="0">
                <a:latin typeface="Georgia" pitchFamily="18" charset="0"/>
              </a:rPr>
              <a:t> «Школа проти </a:t>
            </a:r>
            <a:r>
              <a:rPr lang="uk-UA" sz="2000" dirty="0" err="1" smtClean="0">
                <a:latin typeface="Georgia" pitchFamily="18" charset="0"/>
              </a:rPr>
              <a:t>СНІДу</a:t>
            </a:r>
            <a:r>
              <a:rPr lang="uk-UA" sz="2000" dirty="0" smtClean="0">
                <a:latin typeface="Georgia" pitchFamily="18" charset="0"/>
              </a:rPr>
              <a:t>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6013404"/>
            <a:ext cx="6324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Навчання </a:t>
            </a:r>
            <a:r>
              <a:rPr lang="uk-UA" sz="2000" dirty="0" err="1" smtClean="0">
                <a:latin typeface="Georgia" pitchFamily="18" charset="0"/>
              </a:rPr>
              <a:t>фасилітаторів</a:t>
            </a:r>
            <a:r>
              <a:rPr lang="uk-UA" sz="2000" dirty="0" smtClean="0">
                <a:latin typeface="Georgia" pitchFamily="18" charset="0"/>
              </a:rPr>
              <a:t>  з інтерактивної виставки </a:t>
            </a:r>
          </a:p>
          <a:p>
            <a:pPr algn="ctr"/>
            <a:r>
              <a:rPr lang="uk-UA" sz="2000" dirty="0" smtClean="0">
                <a:latin typeface="Georgia" pitchFamily="18" charset="0"/>
              </a:rPr>
              <a:t>«Маршрут безпеки»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546" y="2834773"/>
            <a:ext cx="418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Заняття в </a:t>
            </a:r>
            <a:r>
              <a:rPr lang="uk-UA" sz="2000" dirty="0" err="1" smtClean="0">
                <a:latin typeface="Georgia" pitchFamily="18" charset="0"/>
              </a:rPr>
              <a:t>тренінговому</a:t>
            </a:r>
            <a:r>
              <a:rPr lang="uk-UA" sz="2000" dirty="0" smtClean="0">
                <a:latin typeface="Georgia" pitchFamily="18" charset="0"/>
              </a:rPr>
              <a:t> кабінеті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876"/>
            <a:ext cx="3510504" cy="257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7102189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18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539" y="404664"/>
            <a:ext cx="59324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7502" y="40466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2400" b="1" dirty="0" smtClean="0">
                <a:solidFill>
                  <a:prstClr val="white"/>
                </a:solidFill>
                <a:latin typeface="Georgia" pitchFamily="18" charset="0"/>
              </a:rPr>
              <a:t>СХОДИНКА І</a:t>
            </a:r>
            <a:r>
              <a:rPr lang="en-US" sz="2400" b="1" dirty="0" smtClean="0">
                <a:solidFill>
                  <a:prstClr val="white"/>
                </a:solidFill>
                <a:latin typeface="Georgia" pitchFamily="18" charset="0"/>
              </a:rPr>
              <a:t>V</a:t>
            </a:r>
            <a:endParaRPr lang="uk-UA" sz="2400" b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endParaRPr lang="uk-UA" b="1" dirty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r>
              <a:rPr lang="uk-UA" b="1" dirty="0" smtClean="0">
                <a:solidFill>
                  <a:prstClr val="white"/>
                </a:solidFill>
                <a:latin typeface="Georgia" pitchFamily="18" charset="0"/>
              </a:rPr>
              <a:t>ЗМІЦНЕННЯ ФІЗИЧНОГО ЗДОРОВ’Я </a:t>
            </a:r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УЧНІВ</a:t>
            </a:r>
            <a:endParaRPr lang="ru-RU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469" y="2564904"/>
            <a:ext cx="8588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спортивних секції з футболу, легкої атлетики;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Проведення Днів здоров'я;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Проведення щоденної ранкової зарядки;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Обладнання і функціонування тренажерного залу;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Проведення спортивних змагань, турнірів;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Проведення «веселих перерв», </a:t>
            </a:r>
            <a:r>
              <a:rPr lang="uk-UA" sz="2000" b="1" dirty="0" err="1" smtClean="0">
                <a:latin typeface="Georgia" pitchFamily="18" charset="0"/>
              </a:rPr>
              <a:t>фізкультхвилинок</a:t>
            </a:r>
            <a:r>
              <a:rPr lang="uk-UA" sz="2000" b="1" dirty="0" smtClean="0">
                <a:latin typeface="Georgia" pitchFamily="18" charset="0"/>
              </a:rPr>
              <a:t>  на уроках.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Організація та проведення виховних заходів під час тематичних тижнів.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3351822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3672407" cy="275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429000"/>
            <a:ext cx="3743169" cy="280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73" y="3463630"/>
            <a:ext cx="3744415" cy="281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8243" y="3011711"/>
            <a:ext cx="4663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«Веселі перерви» в початковій школі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378764"/>
            <a:ext cx="364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err="1" smtClean="0">
                <a:latin typeface="Georgia" pitchFamily="18" charset="0"/>
              </a:rPr>
              <a:t>Фізкультхвилинки</a:t>
            </a:r>
            <a:r>
              <a:rPr lang="uk-UA" sz="2000" dirty="0" smtClean="0">
                <a:latin typeface="Georgia" pitchFamily="18" charset="0"/>
              </a:rPr>
              <a:t> на уроках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71219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Надія Олексіївна\фотографии 2014 рік (2)\нумо хлопці\Рисунок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025" y="188640"/>
            <a:ext cx="3708976" cy="278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025" y="3406211"/>
            <a:ext cx="3730403" cy="2804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67834"/>
            <a:ext cx="3744416" cy="2804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5149" y="2968130"/>
            <a:ext cx="3695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Заняття в тренажерному залі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1594" y="6196962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«Ігри патріотів»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441" y="6235024"/>
            <a:ext cx="470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Спортивні змагання «Юні олімпійці»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3744416" cy="2802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445" y="2899897"/>
            <a:ext cx="2298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334296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408" y="260647"/>
            <a:ext cx="3761823" cy="281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64" y="3644374"/>
            <a:ext cx="3743325" cy="280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65" y="268656"/>
            <a:ext cx="374332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793" y="3644374"/>
            <a:ext cx="3687437" cy="276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314096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Дні здоров</a:t>
            </a:r>
            <a:r>
              <a:rPr lang="en-US" sz="2000" dirty="0" smtClean="0">
                <a:latin typeface="Georgia" pitchFamily="18" charset="0"/>
              </a:rPr>
              <a:t>’</a:t>
            </a:r>
            <a:r>
              <a:rPr lang="uk-UA" sz="2000" dirty="0" smtClean="0">
                <a:latin typeface="Georgia" pitchFamily="18" charset="0"/>
              </a:rPr>
              <a:t>я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733628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756" y="404664"/>
            <a:ext cx="59324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5756" y="404664"/>
            <a:ext cx="54865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prstClr val="white"/>
                </a:solidFill>
                <a:latin typeface="Georgia" pitchFamily="18" charset="0"/>
              </a:rPr>
              <a:t>СХОДИНКА </a:t>
            </a:r>
            <a:r>
              <a:rPr lang="en-US" sz="2400" b="1" dirty="0" smtClean="0">
                <a:solidFill>
                  <a:prstClr val="white"/>
                </a:solidFill>
                <a:latin typeface="Georgia" pitchFamily="18" charset="0"/>
              </a:rPr>
              <a:t>V</a:t>
            </a:r>
            <a:endParaRPr lang="uk-UA" sz="2400" b="1" dirty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endParaRPr lang="en-US" b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r>
              <a:rPr lang="uk-UA" b="1" dirty="0" smtClean="0">
                <a:solidFill>
                  <a:prstClr val="white"/>
                </a:solidFill>
                <a:latin typeface="Georgia" pitchFamily="18" charset="0"/>
              </a:rPr>
              <a:t>ФОРМУВАННЯ </a:t>
            </a:r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ЖИТТЄВИХ НАВИЧОК, </a:t>
            </a:r>
            <a:endParaRPr lang="en-US" b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r>
              <a:rPr lang="uk-UA" b="1" dirty="0" smtClean="0">
                <a:solidFill>
                  <a:prstClr val="white"/>
                </a:solidFill>
                <a:latin typeface="Georgia" pitchFamily="18" charset="0"/>
              </a:rPr>
              <a:t>НАВЧАННЯ </a:t>
            </a:r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ЗДОРОВ’Ю</a:t>
            </a:r>
            <a:endParaRPr lang="ru-RU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2204864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за програмою «рівний - рівному»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atin typeface="Georgia" pitchFamily="18" charset="0"/>
              </a:rPr>
              <a:t>     у напрямку «навчаючись сам, навчи іншого»;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 клубу «Юні захисники здоров</a:t>
            </a:r>
            <a:r>
              <a:rPr lang="en-US" sz="2000" b="1" dirty="0" smtClean="0">
                <a:latin typeface="Georgia" pitchFamily="18" charset="0"/>
              </a:rPr>
              <a:t>’</a:t>
            </a:r>
            <a:r>
              <a:rPr lang="uk-UA" sz="2000" b="1" dirty="0" smtClean="0">
                <a:latin typeface="Georgia" pitchFamily="18" charset="0"/>
              </a:rPr>
              <a:t>я»</a:t>
            </a:r>
            <a:r>
              <a:rPr lang="uk-UA" sz="2000" b="1" dirty="0">
                <a:latin typeface="Georgia" pitchFamily="18" charset="0"/>
              </a:rPr>
              <a:t>;</a:t>
            </a:r>
            <a:endParaRPr lang="en-US" sz="2000" b="1" dirty="0" smtClean="0">
              <a:latin typeface="Georgia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 гуртків «Здоров</a:t>
            </a:r>
            <a:r>
              <a:rPr lang="en-US" sz="2000" b="1" dirty="0" smtClean="0">
                <a:latin typeface="Georgia" pitchFamily="18" charset="0"/>
              </a:rPr>
              <a:t>’</a:t>
            </a:r>
            <a:r>
              <a:rPr lang="uk-UA" sz="2000" b="1" dirty="0" err="1" smtClean="0">
                <a:latin typeface="Georgia" pitchFamily="18" charset="0"/>
              </a:rPr>
              <a:t>ячок</a:t>
            </a:r>
            <a:r>
              <a:rPr lang="uk-UA" sz="2000" b="1" dirty="0" smtClean="0">
                <a:latin typeface="Georgia" pitchFamily="18" charset="0"/>
              </a:rPr>
              <a:t>», «Школа здоров</a:t>
            </a:r>
            <a:r>
              <a:rPr lang="en-US" sz="2000" b="1" dirty="0" smtClean="0">
                <a:latin typeface="Georgia" pitchFamily="18" charset="0"/>
              </a:rPr>
              <a:t>’</a:t>
            </a:r>
            <a:r>
              <a:rPr lang="uk-UA" sz="2000" b="1" dirty="0" smtClean="0">
                <a:latin typeface="Georgia" pitchFamily="18" charset="0"/>
              </a:rPr>
              <a:t>я»;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громадського наркологічного посту з учнями, схильними до шкідливих звичок та ризикованої поведінки;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Участь в акціях «Я обираю здоровий спосіб життя», «Твоє майбутнє – в твоїх руках», «Палінню – «ні</a:t>
            </a:r>
            <a:r>
              <a:rPr lang="ru-RU" sz="2000" b="1" dirty="0">
                <a:latin typeface="Georgia" pitchFamily="18" charset="0"/>
              </a:rPr>
              <a:t>!</a:t>
            </a:r>
            <a:r>
              <a:rPr lang="uk-UA" sz="2000" b="1" dirty="0" smtClean="0">
                <a:latin typeface="Georgia" pitchFamily="18" charset="0"/>
              </a:rPr>
              <a:t>».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92779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Надія Олексіївна\фотографии 2014 рік (2)\акції\z 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374429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Надія Олексіївна\фотографии 2014 рік (2)\акції\z 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168" y="3443054"/>
            <a:ext cx="3745114" cy="2808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625198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Georgia" pitchFamily="18" charset="0"/>
              </a:rPr>
              <a:t>Акція</a:t>
            </a:r>
            <a:r>
              <a:rPr lang="ru-RU" sz="2000" dirty="0" smtClean="0">
                <a:latin typeface="Georgia" pitchFamily="18" charset="0"/>
              </a:rPr>
              <a:t> «</a:t>
            </a:r>
            <a:r>
              <a:rPr lang="ru-RU" sz="2000" dirty="0" err="1" smtClean="0">
                <a:latin typeface="Georgia" pitchFamily="18" charset="0"/>
              </a:rPr>
              <a:t>Твоє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майбутнє</a:t>
            </a:r>
            <a:r>
              <a:rPr lang="ru-RU" sz="2000" dirty="0" smtClean="0">
                <a:latin typeface="Georgia" pitchFamily="18" charset="0"/>
              </a:rPr>
              <a:t> – в </a:t>
            </a:r>
            <a:r>
              <a:rPr lang="ru-RU" sz="2000" dirty="0" err="1" smtClean="0">
                <a:latin typeface="Georgia" pitchFamily="18" charset="0"/>
              </a:rPr>
              <a:t>твоїх</a:t>
            </a:r>
            <a:r>
              <a:rPr lang="ru-RU" sz="2000" dirty="0" smtClean="0">
                <a:latin typeface="Georgia" pitchFamily="18" charset="0"/>
              </a:rPr>
              <a:t> руках»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168" y="188640"/>
            <a:ext cx="3745114" cy="280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96" y="202013"/>
            <a:ext cx="3744384" cy="2808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3007800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Гурток «Здоров</a:t>
            </a:r>
            <a:r>
              <a:rPr lang="en-US" sz="2000" dirty="0" smtClean="0">
                <a:latin typeface="Georgia" pitchFamily="18" charset="0"/>
              </a:rPr>
              <a:t>’</a:t>
            </a:r>
            <a:r>
              <a:rPr lang="uk-UA" sz="2000" dirty="0" err="1" smtClean="0">
                <a:latin typeface="Georgia" pitchFamily="18" charset="0"/>
              </a:rPr>
              <a:t>ячок</a:t>
            </a:r>
            <a:r>
              <a:rPr lang="uk-UA" sz="2000" dirty="0" smtClean="0">
                <a:latin typeface="Georgia" pitchFamily="18" charset="0"/>
              </a:rPr>
              <a:t>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582" y="3042944"/>
            <a:ext cx="404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Клуб «Юні захисники здоров</a:t>
            </a:r>
            <a:r>
              <a:rPr lang="en-US" sz="2000" dirty="0" smtClean="0">
                <a:latin typeface="Georgia" pitchFamily="18" charset="0"/>
              </a:rPr>
              <a:t>’</a:t>
            </a:r>
            <a:r>
              <a:rPr lang="uk-UA" sz="2000" dirty="0" smtClean="0">
                <a:latin typeface="Georgia" pitchFamily="18" charset="0"/>
              </a:rPr>
              <a:t>я»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979761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54" y="0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лнце 4"/>
          <p:cNvSpPr/>
          <p:nvPr/>
        </p:nvSpPr>
        <p:spPr>
          <a:xfrm>
            <a:off x="1431652" y="1196752"/>
            <a:ext cx="6048672" cy="3600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Georgia" pitchFamily="18" charset="0"/>
              </a:rPr>
              <a:t>ОЧІКУВАНІ РЕЗУЛЬТАТИ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31852" y="116632"/>
            <a:ext cx="2448272" cy="10081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Безпечне середовище</a:t>
            </a:r>
            <a:endParaRPr lang="ru-RU" sz="2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95536" y="332656"/>
            <a:ext cx="2664296" cy="13681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Обізнаність у проблемах ВІЛ/</a:t>
            </a:r>
            <a:r>
              <a:rPr lang="uk-UA" sz="2000" dirty="0" err="1" smtClean="0">
                <a:solidFill>
                  <a:schemeClr val="tx1"/>
                </a:solidFill>
                <a:latin typeface="Georgia" pitchFamily="18" charset="0"/>
              </a:rPr>
              <a:t>СНІДу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755492" y="4365104"/>
            <a:ext cx="3100952" cy="15841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Поширення інформації серед населення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896148" y="332656"/>
            <a:ext cx="2952328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Толерантне ставлення до оточуючих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07504" y="2160304"/>
            <a:ext cx="2664296" cy="162018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Негативне ставлення до шкідливих звичок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112172" y="2151176"/>
            <a:ext cx="2736304" cy="16670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Сучасні технології превентивної освіти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51830" y="4365104"/>
            <a:ext cx="3268364" cy="15841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Зменшення ризику інфікування ВІЛ та ІПСШ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3279538" y="4869160"/>
            <a:ext cx="2475954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Georgia" pitchFamily="18" charset="0"/>
              </a:rPr>
              <a:t>Атмосфера дружби, довіри, підтримки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5" name="00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425188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6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73242"/>
            <a:ext cx="3240360" cy="194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835696" y="980728"/>
            <a:ext cx="2736304" cy="18981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8457">
            <a:off x="1746777" y="1003006"/>
            <a:ext cx="2914143" cy="16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6033280"/>
            <a:ext cx="3635896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Georgia" pitchFamily="18" charset="0"/>
              </a:rPr>
              <a:t>ПРОЕКТ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5900" y="5398900"/>
            <a:ext cx="3635896" cy="63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Georgia" pitchFamily="18" charset="0"/>
              </a:rPr>
              <a:t>«СХОДИНКИ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8312" y="4764520"/>
            <a:ext cx="3635896" cy="63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Georgia" pitchFamily="18" charset="0"/>
              </a:rPr>
              <a:t>ЗДОРОВ</a:t>
            </a:r>
            <a:r>
              <a:rPr lang="en-US" sz="2400" b="1" dirty="0" smtClean="0">
                <a:latin typeface="Georgia" pitchFamily="18" charset="0"/>
              </a:rPr>
              <a:t>’</a:t>
            </a:r>
            <a:r>
              <a:rPr lang="uk-UA" sz="2400" b="1" dirty="0" smtClean="0">
                <a:latin typeface="Georgia" pitchFamily="18" charset="0"/>
              </a:rPr>
              <a:t>Я»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106196"/>
            <a:ext cx="5112567" cy="63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b="1" dirty="0" smtClean="0"/>
              <a:t>ВОРОЖБЯНСЬКОЇ ЗАГАЛЬНООСВІТНЬОЇ ШКОЛИ І-ІІІ СТУПЕНІВ №3 БІЛОПІЛЬСЬКОЇ РАЙОННОЇ РАДИ СУМСЬКОЇ ОБЛАСТІ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xmlns="" val="1554929147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32656"/>
            <a:ext cx="892899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itchFamily="18" charset="0"/>
              </a:rPr>
              <a:t>МЕТА ПРОЕКТУ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itchFamily="18" charset="0"/>
              </a:rPr>
              <a:t>«СХОДИНКИ ЗДОРОВ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’</a:t>
            </a:r>
            <a:r>
              <a:rPr lang="uk-UA" sz="2800" b="1" dirty="0" smtClean="0">
                <a:solidFill>
                  <a:schemeClr val="bg1"/>
                </a:solidFill>
                <a:latin typeface="Georgia" pitchFamily="18" charset="0"/>
              </a:rPr>
              <a:t>Я»: </a:t>
            </a:r>
          </a:p>
          <a:p>
            <a:pPr algn="ctr">
              <a:lnSpc>
                <a:spcPct val="150000"/>
              </a:lnSpc>
            </a:pPr>
            <a:r>
              <a:rPr lang="uk-UA" sz="3200" dirty="0" smtClean="0">
                <a:solidFill>
                  <a:schemeClr val="bg1"/>
                </a:solidFill>
                <a:latin typeface="Georgia" pitchFamily="18" charset="0"/>
              </a:rPr>
              <a:t>формування в молодого покоління мотивації до здорового способу життя, </a:t>
            </a:r>
          </a:p>
          <a:p>
            <a:pPr algn="ctr">
              <a:lnSpc>
                <a:spcPct val="150000"/>
              </a:lnSpc>
            </a:pPr>
            <a:r>
              <a:rPr lang="uk-UA" sz="3200" dirty="0" smtClean="0">
                <a:solidFill>
                  <a:schemeClr val="bg1"/>
                </a:solidFill>
                <a:latin typeface="Georgia" pitchFamily="18" charset="0"/>
              </a:rPr>
              <a:t>системи високих життєвих цінностей, надання належної освіти, </a:t>
            </a:r>
          </a:p>
          <a:p>
            <a:pPr algn="ctr">
              <a:lnSpc>
                <a:spcPct val="150000"/>
              </a:lnSpc>
            </a:pPr>
            <a:r>
              <a:rPr lang="uk-UA" sz="3200" dirty="0" smtClean="0">
                <a:solidFill>
                  <a:schemeClr val="bg1"/>
                </a:solidFill>
                <a:latin typeface="Georgia" pitchFamily="18" charset="0"/>
              </a:rPr>
              <a:t>зокрема з питань збереження здоров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’</a:t>
            </a:r>
            <a:r>
              <a:rPr lang="uk-UA" sz="3200" dirty="0" smtClean="0">
                <a:solidFill>
                  <a:schemeClr val="bg1"/>
                </a:solidFill>
                <a:latin typeface="Georgia" pitchFamily="18" charset="0"/>
              </a:rPr>
              <a:t>я, шляхів запобігання ВІЛ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/</a:t>
            </a:r>
            <a:r>
              <a:rPr lang="uk-UA" sz="3200" dirty="0" smtClean="0">
                <a:solidFill>
                  <a:schemeClr val="bg1"/>
                </a:solidFill>
                <a:latin typeface="Georgia" pitchFamily="18" charset="0"/>
              </a:rPr>
              <a:t>СНІД та ІПСШ</a:t>
            </a:r>
            <a:r>
              <a:rPr lang="uk-UA" sz="3200" dirty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uk-UA" sz="32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uk-UA" sz="32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uk-UA" sz="28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060958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408" y="332655"/>
            <a:ext cx="83529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Georgia" pitchFamily="18" charset="0"/>
              </a:rPr>
              <a:t>ЗАВДАННЯ:</a:t>
            </a:r>
          </a:p>
          <a:p>
            <a:endParaRPr lang="uk-UA" sz="28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НАДАННЯ УЧНЯМ ДОСТОВІРНОЇ І ПОВНОЇ ІНФОРМАЦІЇ З ПРОБЛЕМИ ВІЛ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/</a:t>
            </a:r>
            <a:r>
              <a:rPr lang="uk-UA" sz="2000" dirty="0" err="1" smtClean="0">
                <a:solidFill>
                  <a:schemeClr val="bg1"/>
                </a:solidFill>
                <a:latin typeface="Georgia" pitchFamily="18" charset="0"/>
              </a:rPr>
              <a:t>СНІДу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;</a:t>
            </a:r>
          </a:p>
          <a:p>
            <a:endParaRPr lang="uk-UA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ФОРМУВАННЯ У ШКОЛЯРІВ ВІДПОВІДНИХ СТАВЛЕНЬ ДО ЦІЄЇ ПРОБЛЕМИ І ЛЮДЕЙ, ЯКІ ЖИВУТЬ З ВІЛ;</a:t>
            </a:r>
          </a:p>
          <a:p>
            <a:endParaRPr lang="uk-UA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РОЗВИТОК НЕОБХІДНИХ УМІНЬ І НАВИЧОК, ЯКІ ЗМЕНШУЮТЬ СХИЛЬНІСТЬ МОЛОДІ ДО РИЗИКОВАНОЇ ПОВЕДІНКИ;</a:t>
            </a:r>
          </a:p>
          <a:p>
            <a:endParaRPr lang="uk-UA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ПОСИЛЕННЯ МОТИВАЦІЇ ДО ЗДОРОВОГО СПОСОБУ ЖИТТЯ;</a:t>
            </a:r>
          </a:p>
          <a:p>
            <a:endParaRPr lang="uk-UA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СТВОРЕННЯ СПРИЯТЛИВОГО СЕРЕДОВИЩА, СПІВПРАЦЯ З БАТЬКАМИ, ПЕДАГОГІЧНИМ КОЛЕКТИВОМ, ЗАКЛАДАМИ ОХОРОНИ ЗДОРОВЯ І ГРОМАДСЬКИМИ ОРГАНІЗАЦІЯМИ, ЯКІ ПРАЦЮЮТЬ У ЦІЙ СФЕРІ.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055612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72" y="-8032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0569" y="260648"/>
            <a:ext cx="6597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 smtClean="0">
              <a:latin typeface="Georgia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Georgia" pitchFamily="18" charset="0"/>
              </a:rPr>
              <a:t>СТРУКТУРА МОДЕЛІ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Georgia" pitchFamily="18" charset="0"/>
              </a:rPr>
              <a:t>«СХОДИНКИ ЗДОРОВ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’</a:t>
            </a:r>
            <a:r>
              <a:rPr lang="uk-UA" sz="3600" b="1" dirty="0" smtClean="0">
                <a:solidFill>
                  <a:schemeClr val="bg1"/>
                </a:solidFill>
                <a:latin typeface="Georgia" pitchFamily="18" charset="0"/>
              </a:rPr>
              <a:t>Я»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067292"/>
            <a:ext cx="58326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Georgia" pitchFamily="18" charset="0"/>
              </a:rPr>
              <a:t>СПРИЯТЛИВІ УМОВИ ДЛЯ ПЕРЕБУВАННЯ, НАВЧАННЯ ТА ПРАЦІ В ШКОЛІ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9936" y="4376512"/>
            <a:ext cx="583264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Georgia" pitchFamily="18" charset="0"/>
              </a:rPr>
              <a:t>РАЦІОНАЛЬНА ОРГАНІЗАЦІЯ </a:t>
            </a:r>
          </a:p>
          <a:p>
            <a:pPr algn="ctr"/>
            <a:r>
              <a:rPr lang="uk-UA" b="1" dirty="0" smtClean="0">
                <a:latin typeface="Georgia" pitchFamily="18" charset="0"/>
              </a:rPr>
              <a:t>НАВЧАЛЬНО-ВИХОВНОГО ПРОЦЕСУ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9424" y="3656432"/>
            <a:ext cx="58326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Georgia" pitchFamily="18" charset="0"/>
              </a:rPr>
              <a:t>ЯКІСНА ПРЕВЕНТИВНА ОСВІТА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7176" y="2924944"/>
            <a:ext cx="58326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Georgia" pitchFamily="18" charset="0"/>
              </a:rPr>
              <a:t>ЗМІЦНЕННЯ </a:t>
            </a:r>
            <a:r>
              <a:rPr lang="uk-UA" b="1" dirty="0">
                <a:latin typeface="Georgia" pitchFamily="18" charset="0"/>
              </a:rPr>
              <a:t>ФІЗИЧНОГО ЗДОРОВ’Я </a:t>
            </a:r>
            <a:r>
              <a:rPr lang="uk-UA" b="1" dirty="0" smtClean="0">
                <a:latin typeface="Georgia" pitchFamily="18" charset="0"/>
              </a:rPr>
              <a:t>УЧНІВ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8972" y="2204864"/>
            <a:ext cx="58326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Georgia" pitchFamily="18" charset="0"/>
              </a:rPr>
              <a:t>ФОРМУВАННЯ ЖИТТЄВИХ НАВИЧОК, НАВЧАННЯ ЗДОРОВ’Ю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545" y="4505325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2191498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уб 3"/>
          <p:cNvSpPr/>
          <p:nvPr/>
        </p:nvSpPr>
        <p:spPr>
          <a:xfrm>
            <a:off x="1403648" y="404664"/>
            <a:ext cx="5904656" cy="15841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0466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СХОДИНКА І</a:t>
            </a:r>
          </a:p>
          <a:p>
            <a:pPr lvl="0" algn="ctr"/>
            <a:endParaRPr lang="ru-RU" b="1" dirty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СПРИЯТЛИВІ УМОВИ </a:t>
            </a:r>
          </a:p>
          <a:p>
            <a:pPr lvl="0" algn="ctr"/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ДЛЯ ПЕРЕБУВАННЯ, НАВЧАННЯ </a:t>
            </a:r>
          </a:p>
          <a:p>
            <a:pPr lvl="0" algn="ctr"/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ТА ПРАЦІ В ШКОЛІ</a:t>
            </a:r>
            <a:endParaRPr lang="ru-RU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708920"/>
            <a:ext cx="828303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Забезпечення належних санітарно-гігієнічних умов </a:t>
            </a:r>
          </a:p>
          <a:p>
            <a:r>
              <a:rPr lang="uk-UA" sz="2000" b="1" dirty="0" smtClean="0">
                <a:latin typeface="Georgia" pitchFamily="18" charset="0"/>
              </a:rPr>
              <a:t>    (стабільний температурний режим, туалетні кімнати,</a:t>
            </a:r>
          </a:p>
          <a:p>
            <a:r>
              <a:rPr lang="uk-UA" sz="2000" b="1" dirty="0" smtClean="0">
                <a:latin typeface="Georgia" pitchFamily="18" charset="0"/>
              </a:rPr>
              <a:t>     гаряче харчування»;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Реалізація програми «Попередження насильства </a:t>
            </a:r>
          </a:p>
          <a:p>
            <a:r>
              <a:rPr lang="uk-UA" sz="2000" b="1" dirty="0">
                <a:latin typeface="Georgia" pitchFamily="18" charset="0"/>
              </a:rPr>
              <a:t> </a:t>
            </a:r>
            <a:r>
              <a:rPr lang="uk-UA" sz="2000" b="1" dirty="0" smtClean="0">
                <a:latin typeface="Georgia" pitchFamily="18" charset="0"/>
              </a:rPr>
              <a:t>    в учнівському середовищі»;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по швидкій адаптації учнів до навчання у школі;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Функціонування «Скриньки довіри».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4479032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93800"/>
            <a:ext cx="3521733" cy="2636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3448" y="3675056"/>
            <a:ext cx="3517900" cy="263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3800"/>
            <a:ext cx="3517900" cy="264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86" y="3675056"/>
            <a:ext cx="3474364" cy="2605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2967170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</a:rPr>
              <a:t>Гарячі обіди </a:t>
            </a:r>
          </a:p>
          <a:p>
            <a:pPr algn="ctr"/>
            <a:r>
              <a:rPr lang="uk-UA" sz="2000" dirty="0" smtClean="0">
                <a:latin typeface="Georgia" pitchFamily="18" charset="0"/>
              </a:rPr>
              <a:t>в шкільній їдальні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0450" y="6317630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Адаптація  першокласників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496" y="6310968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Робота психолога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6998" y="29671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err="1" smtClean="0">
                <a:latin typeface="Georgia" pitchFamily="18" charset="0"/>
              </a:rPr>
              <a:t>Тренінгове</a:t>
            </a:r>
            <a:r>
              <a:rPr lang="uk-UA" sz="2000" dirty="0" smtClean="0">
                <a:latin typeface="Georgia" pitchFamily="18" charset="0"/>
              </a:rPr>
              <a:t> заняття </a:t>
            </a:r>
          </a:p>
          <a:p>
            <a:pPr algn="ctr"/>
            <a:r>
              <a:rPr lang="uk-UA" sz="2000" dirty="0" smtClean="0">
                <a:latin typeface="Georgia" pitchFamily="18" charset="0"/>
              </a:rPr>
              <a:t>з попередження насильства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35946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251" y="332656"/>
            <a:ext cx="59324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9251" y="332656"/>
            <a:ext cx="5565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СХОДИНКА </a:t>
            </a:r>
            <a:r>
              <a:rPr lang="ru-RU" sz="2400" b="1" dirty="0" smtClean="0">
                <a:solidFill>
                  <a:prstClr val="white"/>
                </a:solidFill>
                <a:latin typeface="Georgia" pitchFamily="18" charset="0"/>
              </a:rPr>
              <a:t>ІІ</a:t>
            </a:r>
            <a:endParaRPr lang="ru-RU" sz="2400" b="1" dirty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endParaRPr lang="ru-RU" b="1" dirty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РАЦІОНАЛЬНА ОРГАНІЗАЦІЯ </a:t>
            </a:r>
          </a:p>
          <a:p>
            <a:pPr lvl="0" algn="ctr"/>
            <a:r>
              <a:rPr lang="uk-UA" b="1" dirty="0" smtClean="0">
                <a:solidFill>
                  <a:prstClr val="white"/>
                </a:solidFill>
                <a:latin typeface="Georgia" pitchFamily="18" charset="0"/>
              </a:rPr>
              <a:t>НАВЧАЛЬНО-ВИХОВНОГО </a:t>
            </a:r>
            <a:r>
              <a:rPr lang="uk-UA" b="1" dirty="0">
                <a:solidFill>
                  <a:prstClr val="white"/>
                </a:solidFill>
                <a:latin typeface="Georgia" pitchFamily="18" charset="0"/>
              </a:rPr>
              <a:t>ПРОЦЕСУ</a:t>
            </a:r>
            <a:endParaRPr lang="ru-RU" b="1" dirty="0">
              <a:solidFill>
                <a:prstClr val="white"/>
              </a:solidFill>
              <a:latin typeface="Georgia" pitchFamily="18" charset="0"/>
            </a:endParaRPr>
          </a:p>
          <a:p>
            <a:pPr lvl="0" algn="ctr"/>
            <a:endParaRPr lang="uk-UA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204864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Організація навчально-виховного процесу на основі особистісно-орієнтованої педагогіки;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Використання інтерактивних форм роботи з учнями;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Проведення виховних заходів: «День успіху в школі», «Сходження на Олімп», «Крок до зірок», «Мрія»;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Робота над реалізацією проектів «Школа сприяння здоров</a:t>
            </a:r>
            <a:r>
              <a:rPr lang="en-US" sz="2000" b="1" dirty="0" smtClean="0">
                <a:latin typeface="Georgia" pitchFamily="18" charset="0"/>
              </a:rPr>
              <a:t>’</a:t>
            </a:r>
            <a:r>
              <a:rPr lang="uk-UA" sz="2000" b="1" dirty="0" smtClean="0">
                <a:latin typeface="Georgia" pitchFamily="18" charset="0"/>
              </a:rPr>
              <a:t>ю», «Спішіть дарувати радість»;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Організація роботи гуртків за інтересами учнів;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Участь учнів у керівництві справами навчального закладу;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Georgia" pitchFamily="18" charset="0"/>
              </a:rPr>
              <a:t>Залучення батьків до активної участі у виховних заходах.</a:t>
            </a:r>
          </a:p>
          <a:p>
            <a:pPr marL="342900" indent="-342900">
              <a:buFont typeface="Wingdings" pitchFamily="2" charset="2"/>
              <a:buChar char="q"/>
            </a:pPr>
            <a:endParaRPr lang="uk-UA" sz="20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65677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0096"/>
            <a:ext cx="3840584" cy="28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296" y="3460095"/>
            <a:ext cx="3837731" cy="287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292"/>
            <a:ext cx="3840584" cy="287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850" y="2965594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Переможці творчого конкурсу «Мрія»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5931" y="3028096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«День успіху в школі»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30" y="6339955"/>
            <a:ext cx="4410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Участь в акції «Від серця до серця»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6401" y="6339955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Робота гуртків за інтересами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296" y="143292"/>
            <a:ext cx="3837731" cy="28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3923137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692</Words>
  <Application>Microsoft Office PowerPoint</Application>
  <PresentationFormat>Экран (4:3)</PresentationFormat>
  <Paragraphs>120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Sony</cp:lastModifiedBy>
  <cp:revision>57</cp:revision>
  <cp:lastPrinted>2014-06-18T10:01:39Z</cp:lastPrinted>
  <dcterms:modified xsi:type="dcterms:W3CDTF">2014-07-14T08:45:08Z</dcterms:modified>
</cp:coreProperties>
</file>