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0" r:id="rId3"/>
    <p:sldId id="283" r:id="rId4"/>
    <p:sldId id="281" r:id="rId5"/>
    <p:sldId id="262" r:id="rId6"/>
    <p:sldId id="282" r:id="rId7"/>
    <p:sldId id="284" r:id="rId8"/>
    <p:sldId id="287" r:id="rId9"/>
    <p:sldId id="263" r:id="rId10"/>
    <p:sldId id="297" r:id="rId11"/>
    <p:sldId id="307" r:id="rId12"/>
    <p:sldId id="295" r:id="rId13"/>
    <p:sldId id="294" r:id="rId14"/>
    <p:sldId id="296" r:id="rId15"/>
    <p:sldId id="298" r:id="rId16"/>
    <p:sldId id="286" r:id="rId17"/>
    <p:sldId id="288" r:id="rId18"/>
    <p:sldId id="303" r:id="rId19"/>
    <p:sldId id="285" r:id="rId20"/>
    <p:sldId id="293" r:id="rId21"/>
    <p:sldId id="290" r:id="rId22"/>
    <p:sldId id="291" r:id="rId23"/>
    <p:sldId id="292" r:id="rId24"/>
    <p:sldId id="289" r:id="rId25"/>
    <p:sldId id="299" r:id="rId26"/>
    <p:sldId id="301" r:id="rId27"/>
    <p:sldId id="302" r:id="rId28"/>
    <p:sldId id="300" r:id="rId29"/>
    <p:sldId id="269" r:id="rId30"/>
    <p:sldId id="270" r:id="rId31"/>
    <p:sldId id="304" r:id="rId32"/>
    <p:sldId id="305" r:id="rId33"/>
    <p:sldId id="30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  <a:srgbClr val="0000FF"/>
    <a:srgbClr val="800000"/>
    <a:srgbClr val="99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02183F-CB66-404F-9C66-B11DEE28F4CA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E25590-2F10-416C-9B02-CAE706C53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BDA0A7-D9FF-42E5-AB8A-74C021A4A7B3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CAED89-9C6B-42A3-8036-94DD9A808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A103-0618-4378-95CB-CE3A319B35BF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E3E3-3B5B-48C2-8519-EEC86DCBD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64A6-D42D-4778-B031-16200B3392F1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CAC6-972B-4B3E-AF99-EF9C520FA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16FD-32D0-4380-B19C-E62052C48983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DBD4-0835-46F9-ADBD-030A25B0D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AB7-B12F-4924-962C-FF64F1CF89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6871-E979-4BE2-8CD6-EC958BE61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7E5F-1DF7-4AD8-A9D5-F121E7E45DC1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AA4C-3B16-4264-9DEB-89F42278B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7A6F-61E0-456B-A7B6-69509F3E0535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05CD-D60F-44B8-AC1A-FE38D0425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BEB9-5EDD-4DAC-9D04-68FD2E141AFF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1794-B473-4958-97BF-670F5725C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B72D-6EA1-4474-AC61-E7997E782CC7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0358-20EB-4C42-B4C0-ECF8BAEE1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E5BA-BC73-4E53-82BA-7D315ED91329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E7B4-DD66-407A-B368-AD9161D4A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2F2D-0409-4270-AB89-3C6260769BF1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1530-5AE2-4300-8A45-C0E34A788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E26D-1926-4A7B-A587-2B2945627580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B7AC-8748-4975-86EC-237776FDC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7062-C847-4CFC-9BAC-B7A52EA8B794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F3B8-26DF-4505-98B4-441BAFBE2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DDE19-ED35-41A3-98FD-F690C0824B82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D15F84-A177-49A7-AEF3-73A625E4D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gif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___Microsoft_Office_Word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Relationship Id="rId9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../media/image125.png"/><Relationship Id="rId7" Type="http://schemas.openxmlformats.org/officeDocument/2006/relationships/image" Target="../media/image1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package" Target="../embeddings/_________Microsoft_Office_Word2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___Microsoft_Office_Word6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Microsoft_Office_Word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gif"/><Relationship Id="rId4" Type="http://schemas.openxmlformats.org/officeDocument/2006/relationships/package" Target="../embeddings/_________Microsoft_Office_Word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2000250" y="285750"/>
            <a:ext cx="6886575" cy="1571625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rgbClr val="9900CC"/>
                </a:solidFill>
                <a:latin typeface="Bookman Old Style" pitchFamily="18" charset="0"/>
              </a:rPr>
              <a:t>Комунальний заклад освіти</a:t>
            </a:r>
            <a:br>
              <a:rPr lang="uk-UA" sz="2400" b="1" smtClean="0">
                <a:solidFill>
                  <a:srgbClr val="9900CC"/>
                </a:solidFill>
                <a:latin typeface="Bookman Old Style" pitchFamily="18" charset="0"/>
              </a:rPr>
            </a:br>
            <a:r>
              <a:rPr lang="uk-UA" sz="2400" b="1" smtClean="0">
                <a:solidFill>
                  <a:srgbClr val="9900CC"/>
                </a:solidFill>
                <a:latin typeface="Bookman Old Style" pitchFamily="18" charset="0"/>
              </a:rPr>
              <a:t>“Середня загальноосвітня школа № 87”</a:t>
            </a:r>
            <a:br>
              <a:rPr lang="uk-UA" sz="2400" b="1" smtClean="0">
                <a:solidFill>
                  <a:srgbClr val="9900CC"/>
                </a:solidFill>
                <a:latin typeface="Bookman Old Style" pitchFamily="18" charset="0"/>
              </a:rPr>
            </a:br>
            <a:r>
              <a:rPr lang="uk-UA" sz="2400" b="1" smtClean="0">
                <a:solidFill>
                  <a:srgbClr val="9900CC"/>
                </a:solidFill>
                <a:latin typeface="Bookman Old Style" pitchFamily="18" charset="0"/>
              </a:rPr>
              <a:t>Дніпропетровської міської ради</a:t>
            </a:r>
            <a:endParaRPr lang="ru-RU" sz="2400" b="1" smtClean="0">
              <a:solidFill>
                <a:srgbClr val="9900CC"/>
              </a:solidFill>
              <a:latin typeface="Bookman Old Style" pitchFamily="18" charset="0"/>
            </a:endParaRPr>
          </a:p>
        </p:txBody>
      </p:sp>
      <p:pic>
        <p:nvPicPr>
          <p:cNvPr id="7172" name="Picture 7" descr="D:\Старый рабочий стол\Школ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3" y="4143375"/>
            <a:ext cx="3260725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8" descr="Эмблема-новая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03200"/>
            <a:ext cx="1277937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42976" y="2000240"/>
            <a:ext cx="69294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Впровадження моделі превентивної освіти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00688" cy="2071688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rgbClr val="C00000"/>
                </a:solidFill>
              </a:rPr>
              <a:t>Зіма Олександра,</a:t>
            </a:r>
            <a:br>
              <a:rPr lang="uk-UA" sz="2400" b="1" smtClean="0">
                <a:solidFill>
                  <a:srgbClr val="C00000"/>
                </a:solidFill>
              </a:rPr>
            </a:br>
            <a:r>
              <a:rPr lang="uk-UA" sz="2400" b="1" smtClean="0">
                <a:solidFill>
                  <a:srgbClr val="C00000"/>
                </a:solidFill>
              </a:rPr>
              <a:t>учениця 11 класу КЗО СЗШ № 87,</a:t>
            </a:r>
            <a:br>
              <a:rPr lang="uk-UA" sz="2400" b="1" smtClean="0">
                <a:solidFill>
                  <a:srgbClr val="C00000"/>
                </a:solidFill>
              </a:rPr>
            </a:br>
            <a:r>
              <a:rPr lang="uk-UA" sz="2000" b="1" smtClean="0">
                <a:solidFill>
                  <a:srgbClr val="002060"/>
                </a:solidFill>
              </a:rPr>
              <a:t>переможниця шкільного, районного конкурсу-захисту науково-дослідницьких робіт</a:t>
            </a:r>
            <a:endParaRPr lang="ru-RU" sz="2400" b="1" smtClean="0">
              <a:solidFill>
                <a:srgbClr val="002060"/>
              </a:solidFill>
            </a:endParaRPr>
          </a:p>
        </p:txBody>
      </p:sp>
      <p:pic>
        <p:nvPicPr>
          <p:cNvPr id="15364" name="Picture 2" descr="D:\Старый рабочий стол\РАЗНОЕ\РАЗНОЕ НА РАБОЧЕМ СТОЛЕ\Грамоти\Зима Олександра\Диплом МАН Зім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00240"/>
            <a:ext cx="1920171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5" name="Picture 3" descr="D:\Старый рабочий стол\РАЗНОЕ\РАЗНОЕ НА РАБОЧЕМ СТОЛЕ\Грамоти\Зима Олександра\skfA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3500438"/>
            <a:ext cx="186605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6" name="Picture 4" descr="D:\Старый рабочий стол\РАЗНОЕ\РАЗНОЕ НА РАБОЧЕМ СТОЛЕ\Грамоти\Зима Олександра\Зіма МАН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6057993" y="214290"/>
            <a:ext cx="2828839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5" descr="D:\Старый рабочий стол\РАЗНОЕ\РАЗНОЕ НА РАБОЧЕМ СТОЛЕ\Грамоти\Зима Олександра\skfA5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3" y="4429133"/>
            <a:ext cx="2786082" cy="2027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2857500" y="2071688"/>
            <a:ext cx="4214813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FF0000"/>
                </a:solidFill>
              </a:rPr>
              <a:t>Результати діяльності:</a:t>
            </a:r>
            <a:endParaRPr lang="ru-RU" sz="1600" b="1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600" b="1">
                <a:solidFill>
                  <a:srgbClr val="0000FF"/>
                </a:solidFill>
              </a:rPr>
              <a:t>Гран-прі конкурсу-захисту науково-пошукових робіт з хімії Самарського району «Дослідження складу і властивостей кам’яної солі з шахти м. Соледар Донецької області».</a:t>
            </a:r>
            <a:endParaRPr lang="ru-RU" sz="1600" b="1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600" b="1">
                <a:solidFill>
                  <a:srgbClr val="0000FF"/>
                </a:solidFill>
              </a:rPr>
              <a:t>Слухачка «Школи юного хіміка» при УДХТУ (2011-2013 рр.).</a:t>
            </a:r>
            <a:endParaRPr lang="ru-RU" sz="1600" b="1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600" b="1">
                <a:solidFill>
                  <a:srgbClr val="0000FF"/>
                </a:solidFill>
              </a:rPr>
              <a:t>Лауреат Балтійського науково-інженерного конкурсу – 2014 р. (м. Санкт-Петербург, Росія).</a:t>
            </a:r>
            <a:endParaRPr lang="ru-RU" sz="1600" b="1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600" b="1">
                <a:solidFill>
                  <a:srgbClr val="0000FF"/>
                </a:solidFill>
              </a:rPr>
              <a:t>Призерка (ІІ місце) Всеукраїнського конкурсного відбору на міжнародний конкурс «</a:t>
            </a:r>
            <a:r>
              <a:rPr lang="en-US" sz="1600" b="1">
                <a:solidFill>
                  <a:srgbClr val="0000FF"/>
                </a:solidFill>
              </a:rPr>
              <a:t>Intel</a:t>
            </a:r>
            <a:r>
              <a:rPr lang="uk-UA" sz="1600" b="1">
                <a:solidFill>
                  <a:srgbClr val="0000FF"/>
                </a:solidFill>
              </a:rPr>
              <a:t>».</a:t>
            </a:r>
            <a:endParaRPr lang="ru-RU" sz="1600" b="1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600" b="1">
                <a:solidFill>
                  <a:srgbClr val="0000FF"/>
                </a:solidFill>
              </a:rPr>
              <a:t>Запрошена для участі в фіналі міжнародного конкурсу </a:t>
            </a:r>
            <a:r>
              <a:rPr lang="en-US" sz="1600" b="1">
                <a:solidFill>
                  <a:srgbClr val="0000FF"/>
                </a:solidFill>
              </a:rPr>
              <a:t>Genius</a:t>
            </a:r>
            <a:r>
              <a:rPr lang="uk-UA" sz="1600" b="1">
                <a:solidFill>
                  <a:srgbClr val="0000FF"/>
                </a:solidFill>
              </a:rPr>
              <a:t> (США).</a:t>
            </a:r>
            <a:endParaRPr lang="ru-RU" sz="1600" b="1">
              <a:solidFill>
                <a:srgbClr val="0000FF"/>
              </a:solidFill>
            </a:endParaRPr>
          </a:p>
          <a:p>
            <a:endParaRPr lang="ru-RU" sz="1600" b="1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643063"/>
          </a:xfrm>
        </p:spPr>
        <p:txBody>
          <a:bodyPr/>
          <a:lstStyle/>
          <a:p>
            <a:r>
              <a:rPr lang="uk-UA" sz="2800" b="1" smtClean="0">
                <a:solidFill>
                  <a:srgbClr val="006600"/>
                </a:solidFill>
              </a:rPr>
              <a:t>Переможці конкурсу</a:t>
            </a:r>
            <a:br>
              <a:rPr lang="uk-UA" sz="2800" b="1" smtClean="0">
                <a:solidFill>
                  <a:srgbClr val="006600"/>
                </a:solidFill>
              </a:rPr>
            </a:br>
            <a:r>
              <a:rPr lang="uk-UA" sz="2800" b="1" smtClean="0">
                <a:solidFill>
                  <a:srgbClr val="006600"/>
                </a:solidFill>
              </a:rPr>
              <a:t>Дніпропетровського міського управління юстиції </a:t>
            </a:r>
            <a:r>
              <a:rPr lang="uk-UA" sz="2800" b="1" i="1" smtClean="0">
                <a:solidFill>
                  <a:srgbClr val="C00000"/>
                </a:solidFill>
              </a:rPr>
              <a:t>“Права та обов'язки громадян України у порівнянні з іншими країнами світу”</a:t>
            </a:r>
            <a:endParaRPr lang="ru-RU" sz="2800" b="1" i="1" smtClean="0">
              <a:solidFill>
                <a:srgbClr val="C00000"/>
              </a:solidFill>
            </a:endParaRPr>
          </a:p>
        </p:txBody>
      </p:sp>
      <p:pic>
        <p:nvPicPr>
          <p:cNvPr id="4" name="Picture 17" descr="дипло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4000504"/>
            <a:ext cx="1519237" cy="215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7" descr="DSC017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000496" y="1785926"/>
            <a:ext cx="14859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 descr="P31006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357950" y="2071678"/>
            <a:ext cx="2275034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диплом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301945">
            <a:off x="5686395" y="4370549"/>
            <a:ext cx="1533525" cy="2160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SC032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857224" y="2214554"/>
            <a:ext cx="2277152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3" descr="грамота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20234982">
            <a:off x="2085945" y="4443574"/>
            <a:ext cx="1684338" cy="2173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25" y="285750"/>
            <a:ext cx="3714750" cy="27146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Book Antiqua" pitchFamily="18" charset="0"/>
              </a:rPr>
              <a:t>Предметні тижні</a:t>
            </a:r>
            <a:br>
              <a:rPr lang="uk-UA" sz="18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1800" b="1" i="1" dirty="0" smtClean="0">
                <a:solidFill>
                  <a:srgbClr val="006600"/>
                </a:solidFill>
                <a:latin typeface="Book Antiqua" pitchFamily="18" charset="0"/>
              </a:rPr>
              <a:t>у результаті проведених заходів спостерігаються позитивні зміни в поведінці й діяльності учнів, психологічному кліматі, учнівському середовищі, покращується міжособистісна взаємодія серед усіх учасників </a:t>
            </a:r>
            <a:r>
              <a:rPr lang="uk-UA" sz="1800" b="1" i="1" dirty="0" err="1" smtClean="0">
                <a:solidFill>
                  <a:srgbClr val="006600"/>
                </a:solidFill>
                <a:latin typeface="Book Antiqua" pitchFamily="18" charset="0"/>
              </a:rPr>
              <a:t>нвп</a:t>
            </a:r>
            <a:endParaRPr lang="ru-RU" sz="1800" b="1" i="1" dirty="0">
              <a:solidFill>
                <a:srgbClr val="006600"/>
              </a:solidFill>
              <a:latin typeface="Book Antiqua" pitchFamily="18" charset="0"/>
            </a:endParaRPr>
          </a:p>
        </p:txBody>
      </p:sp>
      <p:pic>
        <p:nvPicPr>
          <p:cNvPr id="1026" name="Picture 2" descr="C:\Documents and Settings\Администратор\Рабочий стол\ФОТО 2012-2013\Афганістан 2013\DSC_0593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0" y="285728"/>
            <a:ext cx="271020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Администратор\Рабочий стол\ФОТО 2012-2013\Тиждень англійської мови 2012\CIMG0347.JPG"/>
          <p:cNvPicPr>
            <a:picLocks noChangeAspect="1" noChangeArrowheads="1"/>
          </p:cNvPicPr>
          <p:nvPr/>
        </p:nvPicPr>
        <p:blipFill>
          <a:blip r:embed="rId4" cstate="email">
            <a:lum bright="30000"/>
          </a:blip>
          <a:srcRect/>
          <a:stretch>
            <a:fillRect/>
          </a:stretch>
        </p:blipFill>
        <p:spPr bwMode="auto">
          <a:xfrm>
            <a:off x="6429388" y="364331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Администратор\Рабочий стол\ФОТО 2012-2013\Тиждень історії та права\DSC_04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3071810"/>
            <a:ext cx="290417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Администратор\Рабочий стол\ФОТО 2012-2013\Тиждень історії та права\DSC_04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000240"/>
            <a:ext cx="2067263" cy="165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Администратор\Рабочий стол\ФОТО 2012-2013\Тиждень української мови та літ-ри\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33795" y="214290"/>
            <a:ext cx="271020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Администратор\Рабочий стол\ФОТО 2012-2013\фото урока Фадеичев Д.С\S830248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88" y="1928802"/>
            <a:ext cx="2400000" cy="158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дминистратор\Рабочий стол\ФОТО 2012-2013\Тиждень геохімії\тиждень хімії 045.jpg"/>
          <p:cNvPicPr>
            <a:picLocks noChangeAspect="1" noChangeArrowheads="1"/>
          </p:cNvPicPr>
          <p:nvPr/>
        </p:nvPicPr>
        <p:blipFill>
          <a:blip r:embed="rId9" cstate="email">
            <a:lum bright="20000"/>
          </a:blip>
          <a:srcRect/>
          <a:stretch>
            <a:fillRect/>
          </a:stretch>
        </p:blipFill>
        <p:spPr bwMode="auto">
          <a:xfrm>
            <a:off x="357158" y="3786190"/>
            <a:ext cx="239979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Администратор\Рабочий стол\ФОТО 2012-2013\Тиждень математики\DSC_217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3108" y="5058000"/>
            <a:ext cx="271020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Администратор\Рабочий стол\ФОТО 2012-2013\Уроки Моргунова В.Г\DSC08566.JPG"/>
          <p:cNvPicPr>
            <a:picLocks noChangeAspect="1" noChangeArrowheads="1"/>
          </p:cNvPicPr>
          <p:nvPr/>
        </p:nvPicPr>
        <p:blipFill>
          <a:blip r:embed="rId11" cstate="email">
            <a:lum bright="20000"/>
          </a:blip>
          <a:srcRect/>
          <a:stretch>
            <a:fillRect/>
          </a:stretch>
        </p:blipFill>
        <p:spPr bwMode="auto">
          <a:xfrm>
            <a:off x="5000628" y="5058000"/>
            <a:ext cx="2399787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1" name="Picture 8" descr="pretty_flower_special_hc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5381625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8" descr="pretty_flower_special_hc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67625" y="5381625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57188" y="1928813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b="1">
                <a:solidFill>
                  <a:srgbClr val="006600"/>
                </a:solidFill>
              </a:rPr>
              <a:t>Учні 9-11 класів є лідерами шкільного парламенту, а також у складі команди районного парламенту зайняли І місце у міському конкурсі самоврядування</a:t>
            </a:r>
            <a:endParaRPr lang="ru-RU" sz="1200" b="1">
              <a:solidFill>
                <a:srgbClr val="006600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71500" y="5929313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b="1">
                <a:solidFill>
                  <a:srgbClr val="FF0000"/>
                </a:solidFill>
              </a:rPr>
              <a:t>Лідери учнівського самоврядування постійно готують шкільні заходи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286500" y="214313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b="1">
                <a:solidFill>
                  <a:srgbClr val="C00000"/>
                </a:solidFill>
              </a:rPr>
              <a:t>Члени шкільного парламенту брали участь у презентації, присвяченій 80-річчю Президента України Л.М. Кравчука “Людина, яка може прослизнути під краплями дощу”</a:t>
            </a:r>
            <a:endParaRPr lang="ru-RU" sz="1200" b="1">
              <a:solidFill>
                <a:srgbClr val="C00000"/>
              </a:solidFill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714750" y="3929063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b="1">
                <a:solidFill>
                  <a:srgbClr val="0000FF"/>
                </a:solidFill>
              </a:rPr>
              <a:t>Районний конкурс</a:t>
            </a:r>
          </a:p>
          <a:p>
            <a:pPr algn="ctr"/>
            <a:r>
              <a:rPr lang="uk-UA" sz="1200" b="1">
                <a:solidFill>
                  <a:srgbClr val="0000FF"/>
                </a:solidFill>
              </a:rPr>
              <a:t>“За газетними рядками. Справи юначі” (</a:t>
            </a:r>
            <a:r>
              <a:rPr lang="en-US" sz="1200" b="1">
                <a:solidFill>
                  <a:srgbClr val="0000FF"/>
                </a:solidFill>
              </a:rPr>
              <a:t>V</a:t>
            </a:r>
            <a:r>
              <a:rPr lang="uk-UA" sz="1200" b="1">
                <a:solidFill>
                  <a:srgbClr val="0000FF"/>
                </a:solidFill>
              </a:rPr>
              <a:t> місце)</a:t>
            </a:r>
            <a:endParaRPr lang="ru-RU" sz="1200" b="1">
              <a:solidFill>
                <a:srgbClr val="0000FF"/>
              </a:solidFill>
            </a:endParaRP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6500813" y="5786438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b="1">
                <a:solidFill>
                  <a:srgbClr val="7030A0"/>
                </a:solidFill>
              </a:rPr>
              <a:t>Районний конкурс “Формула успіху”</a:t>
            </a:r>
          </a:p>
          <a:p>
            <a:pPr algn="ctr"/>
            <a:r>
              <a:rPr lang="uk-UA" sz="1200" b="1">
                <a:solidFill>
                  <a:srgbClr val="7030A0"/>
                </a:solidFill>
              </a:rPr>
              <a:t>(</a:t>
            </a:r>
            <a:r>
              <a:rPr lang="en-US" sz="1200" b="1">
                <a:solidFill>
                  <a:srgbClr val="7030A0"/>
                </a:solidFill>
              </a:rPr>
              <a:t>IV</a:t>
            </a:r>
            <a:r>
              <a:rPr lang="uk-UA" sz="1200" b="1">
                <a:solidFill>
                  <a:srgbClr val="7030A0"/>
                </a:solidFill>
              </a:rPr>
              <a:t> місце)</a:t>
            </a:r>
            <a:endParaRPr lang="ru-RU" sz="1200" b="1">
              <a:solidFill>
                <a:srgbClr val="7030A0"/>
              </a:solidFill>
            </a:endParaRPr>
          </a:p>
        </p:txBody>
      </p:sp>
      <p:pic>
        <p:nvPicPr>
          <p:cNvPr id="9" name="Picture 4" descr="D:\документы\фото\2012\за газетними рядками\DSC081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4714875"/>
            <a:ext cx="2498725" cy="187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" name="Picture 3" descr="D:\Новая папка\районный парламент\1Ad23oEINt8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214313" y="120650"/>
            <a:ext cx="3214687" cy="180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8130" name="Picture 2" descr="C:\Documents and Settings\Администратор\Рабочий стол\ФОТО 2012-2014\За газетними рядками 22.01.2014\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63" y="285750"/>
            <a:ext cx="2125662" cy="159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1" name="Picture 3" descr="C:\Documents and Settings\Администратор\Рабочий стол\ФОТО 2012-2014\80-річчя Кравчук\DSC00894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6446838" y="1500188"/>
            <a:ext cx="2411412" cy="180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2" name="Picture 4" descr="C:\Documents and Settings\Администратор\Рабочий стол\ФОТО 2012-2014\Формула успіху ФОТО\DSC0037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75" y="3786188"/>
            <a:ext cx="2381250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3" name="Picture 5" descr="C:\Documents and Settings\Администратор\Рабочий стол\ФОТО 2012-2014\21.10\yvcP4rbjqw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8938" y="2357438"/>
            <a:ext cx="2160587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5" name="Picture 7" descr="C:\Documents and Settings\Администратор\Рабочий стол\ФОТО 2012-2014\Всеобуч 1 березня\DSC0410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57313" y="4143375"/>
            <a:ext cx="2154237" cy="161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4" name="Picture 6" descr="C:\Documents and Settings\Администратор\Рабочий стол\ФОТО 2012-2014\21.10\3zp8T9JOF_M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3286125"/>
            <a:ext cx="1963738" cy="158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Рисунок 15" descr="star_tip_hat_sm_nwm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62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Рисунок 16" descr="star_tip_hat_sm_nwm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357438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uk-UA" sz="2400" b="1" smtClean="0">
                <a:solidFill>
                  <a:srgbClr val="C00000"/>
                </a:solidFill>
                <a:latin typeface="Bookman Old Style" pitchFamily="18" charset="0"/>
              </a:rPr>
              <a:t>Інформаційний комплекс школи –</a:t>
            </a:r>
            <a:br>
              <a:rPr lang="uk-UA" sz="2400" b="1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400" b="1" smtClean="0">
                <a:solidFill>
                  <a:srgbClr val="C00000"/>
                </a:solidFill>
                <a:latin typeface="Bookman Old Style" pitchFamily="18" charset="0"/>
              </a:rPr>
              <a:t>центр творчої думки педагогів та учнів</a:t>
            </a:r>
            <a:endParaRPr lang="ru-RU" sz="2400" b="1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143240" y="1357299"/>
            <a:ext cx="2571768" cy="121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Bookman Old Style" pitchFamily="18" charset="0"/>
              </a:rPr>
              <a:t>Інформаційний комплекс школи</a:t>
            </a:r>
            <a:endParaRPr lang="ru-RU" sz="2800" dirty="0">
              <a:latin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57224" y="1428736"/>
            <a:ext cx="1874843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600" b="1" dirty="0">
                <a:solidFill>
                  <a:srgbClr val="FF0000"/>
                </a:solidFill>
                <a:latin typeface="Bookman Old Style" pitchFamily="18" charset="0"/>
              </a:rPr>
              <a:t>Бібліотека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143636" y="1500174"/>
            <a:ext cx="1857388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600" b="1" dirty="0">
                <a:solidFill>
                  <a:srgbClr val="FF0000"/>
                </a:solidFill>
                <a:latin typeface="Bookman Old Style" pitchFamily="18" charset="0"/>
              </a:rPr>
              <a:t>Інтернет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28596" y="2214554"/>
            <a:ext cx="2303471" cy="563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600" b="1" dirty="0">
                <a:solidFill>
                  <a:srgbClr val="FF0000"/>
                </a:solidFill>
                <a:latin typeface="Bookman Old Style" pitchFamily="18" charset="0"/>
              </a:rPr>
              <a:t>Прес-служба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143636" y="2214554"/>
            <a:ext cx="2143140" cy="561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600" b="1" dirty="0">
                <a:solidFill>
                  <a:srgbClr val="FF0000"/>
                </a:solidFill>
                <a:latin typeface="Bookman Old Style" pitchFamily="18" charset="0"/>
              </a:rPr>
              <a:t>Методичний кабінет</a:t>
            </a:r>
            <a:endParaRPr lang="ru-RU" sz="36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7112" name="Picture 8" descr="C:\Documents and Settings\Администратор\Рабочий стол\ФОТО 2012-2014\Методичний кабінет ФОТО\lVGxPNywKC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214686"/>
            <a:ext cx="2400992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3" name="Picture 9" descr="D:\Старый рабочий стол\Умань\Фото библиотека метод кабинет\Изображение 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3357562"/>
            <a:ext cx="2399923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5" name="Picture 11" descr="D:\Старый рабочий стол\Бібліотека\Семінар Бібліотека - листопад 2013\Семінар бібліотекарів ФОТО 28.11.2013\IMG_59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3214686"/>
            <a:ext cx="27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7" name="Picture 13" descr="D:\Старый рабочий стол\Умань\Кабінет інформатики фото\P10104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786322"/>
            <a:ext cx="2400142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4" name="Picture 10" descr="D:\Старый рабочий стол\Умань\Фото библиотека метод кабинет\Изображение 00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85918" y="4786322"/>
            <a:ext cx="2399923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Прямая со стрелкой 17"/>
          <p:cNvCxnSpPr>
            <a:endCxn id="0" idx="1"/>
          </p:cNvCxnSpPr>
          <p:nvPr/>
        </p:nvCxnSpPr>
        <p:spPr>
          <a:xfrm flipV="1">
            <a:off x="5786438" y="1677988"/>
            <a:ext cx="357187" cy="179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86438" y="2143125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786063" y="1643063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786063" y="2143125"/>
            <a:ext cx="28575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53988" y="428625"/>
          <a:ext cx="8729662" cy="5929313"/>
        </p:xfrm>
        <a:graphic>
          <a:graphicData uri="http://schemas.openxmlformats.org/presentationml/2006/ole">
            <p:oleObj spid="_x0000_s5122" name="Документ" r:id="rId4" imgW="9646441" imgH="6551081" progId="Word.Document.12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14 1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1447800"/>
            <a:ext cx="350520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7" name="Picture 3" descr="14 1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3886200"/>
            <a:ext cx="3505200" cy="2630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uk-UA" sz="2800" b="1" i="1" smtClean="0">
                <a:solidFill>
                  <a:srgbClr val="0000FF"/>
                </a:solidFill>
                <a:latin typeface="Georgia" pitchFamily="18" charset="0"/>
              </a:rPr>
              <a:t>Для успішного впровадження освіти на засадах життєвих навичок в школі обладнано тренінговий кабінет</a:t>
            </a:r>
            <a:endParaRPr lang="ru-RU" sz="2800" b="1" i="1" smtClean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6389" name="Picture 5" descr="14 1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1524000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14 18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3929066"/>
            <a:ext cx="3489325" cy="2617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6943725" cy="1857375"/>
          </a:xfrm>
        </p:spPr>
        <p:txBody>
          <a:bodyPr/>
          <a:lstStyle/>
          <a:p>
            <a:r>
              <a:rPr lang="uk-UA" sz="2400" b="1" smtClean="0">
                <a:solidFill>
                  <a:srgbClr val="FF0000"/>
                </a:solidFill>
              </a:rPr>
              <a:t>Соціально-психологічна служба</a:t>
            </a:r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000" b="1" i="1" smtClean="0">
                <a:solidFill>
                  <a:srgbClr val="006600"/>
                </a:solidFill>
              </a:rPr>
              <a:t>здійснює психологічний супровід розвитку дітей та учнівської молоді, ставить за мету формування психологічної культури учнів, педагогів, батьків, збереження та зміцнення психологічного здоров’я всіх учасників навчально-виховного процесу</a:t>
            </a:r>
            <a:endParaRPr lang="ru-RU" sz="2000" b="1" i="1" smtClean="0">
              <a:solidFill>
                <a:srgbClr val="006600"/>
              </a:solidFill>
            </a:endParaRPr>
          </a:p>
        </p:txBody>
      </p:sp>
      <p:sp>
        <p:nvSpPr>
          <p:cNvPr id="21508" name="Содержимое 2"/>
          <p:cNvSpPr>
            <a:spLocks noGrp="1"/>
          </p:cNvSpPr>
          <p:nvPr>
            <p:ph idx="1"/>
          </p:nvPr>
        </p:nvSpPr>
        <p:spPr>
          <a:xfrm>
            <a:off x="285750" y="4071938"/>
            <a:ext cx="8572500" cy="25717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1800" b="1" smtClean="0">
                <a:solidFill>
                  <a:srgbClr val="C00000"/>
                </a:solidFill>
              </a:rPr>
              <a:t>Впровадження в практику роботи психолога превентивних програм:</a:t>
            </a:r>
            <a:endParaRPr lang="ru-RU" sz="1800" b="1" smtClean="0">
              <a:solidFill>
                <a:srgbClr val="C00000"/>
              </a:solidFill>
            </a:endParaRPr>
          </a:p>
          <a:p>
            <a:r>
              <a:rPr lang="uk-UA" sz="1400" b="1" smtClean="0">
                <a:solidFill>
                  <a:srgbClr val="0000FF"/>
                </a:solidFill>
              </a:rPr>
              <a:t>корекція тривожності молодших школярів</a:t>
            </a:r>
            <a:endParaRPr lang="ru-RU" sz="1400" b="1" smtClean="0">
              <a:solidFill>
                <a:srgbClr val="0000FF"/>
              </a:solidFill>
            </a:endParaRPr>
          </a:p>
          <a:p>
            <a:r>
              <a:rPr lang="uk-UA" sz="1400" b="1" smtClean="0">
                <a:solidFill>
                  <a:srgbClr val="0000FF"/>
                </a:solidFill>
              </a:rPr>
              <a:t>корекція дезадаптованості молодших школярів</a:t>
            </a:r>
            <a:endParaRPr lang="ru-RU" sz="1400" b="1" smtClean="0">
              <a:solidFill>
                <a:srgbClr val="0000FF"/>
              </a:solidFill>
            </a:endParaRPr>
          </a:p>
          <a:p>
            <a:r>
              <a:rPr lang="uk-UA" sz="1400" b="1" smtClean="0">
                <a:solidFill>
                  <a:srgbClr val="0000FF"/>
                </a:solidFill>
              </a:rPr>
              <a:t>розвивально-корекційна програма формування позитивних мотивів навчання п’ятикласників</a:t>
            </a:r>
            <a:endParaRPr lang="ru-RU" sz="1400" b="1" smtClean="0">
              <a:solidFill>
                <a:srgbClr val="0000FF"/>
              </a:solidFill>
            </a:endParaRPr>
          </a:p>
          <a:p>
            <a:r>
              <a:rPr lang="uk-UA" sz="1400" b="1" smtClean="0">
                <a:solidFill>
                  <a:srgbClr val="0000FF"/>
                </a:solidFill>
              </a:rPr>
              <a:t>корекційно-розвиваюча програма з розвитку емоційно-особистісної сфери «Екологія душі»</a:t>
            </a:r>
            <a:endParaRPr lang="ru-RU" sz="1400" b="1" smtClean="0">
              <a:solidFill>
                <a:srgbClr val="0000FF"/>
              </a:solidFill>
            </a:endParaRPr>
          </a:p>
          <a:p>
            <a:r>
              <a:rPr lang="uk-UA" sz="1400" b="1" smtClean="0">
                <a:solidFill>
                  <a:srgbClr val="0000FF"/>
                </a:solidFill>
              </a:rPr>
              <a:t>«Я – маленький філософ» - програма розвитку духовності</a:t>
            </a:r>
            <a:endParaRPr lang="ru-RU" sz="1400" b="1" smtClean="0">
              <a:solidFill>
                <a:srgbClr val="0000FF"/>
              </a:solidFill>
            </a:endParaRPr>
          </a:p>
          <a:p>
            <a:r>
              <a:rPr lang="uk-UA" sz="1400" b="1" smtClean="0">
                <a:solidFill>
                  <a:srgbClr val="0000FF"/>
                </a:solidFill>
              </a:rPr>
              <a:t>«Пізнай себе» - програма самопізнання для учнів середніх класів</a:t>
            </a:r>
            <a:endParaRPr lang="ru-RU" sz="1400" b="1" smtClean="0">
              <a:solidFill>
                <a:srgbClr val="0000FF"/>
              </a:solidFill>
            </a:endParaRPr>
          </a:p>
          <a:p>
            <a:r>
              <a:rPr lang="uk-UA" sz="1400" b="1" smtClean="0">
                <a:solidFill>
                  <a:srgbClr val="0000FF"/>
                </a:solidFill>
              </a:rPr>
              <a:t>корекційно-розвивальна програма «Найбільше щастя – здоров'я»</a:t>
            </a:r>
            <a:endParaRPr lang="ru-RU" sz="1400" b="1" smtClean="0">
              <a:solidFill>
                <a:srgbClr val="0000FF"/>
              </a:solidFill>
            </a:endParaRPr>
          </a:p>
          <a:p>
            <a:r>
              <a:rPr lang="uk-UA" sz="1400" b="1" smtClean="0">
                <a:solidFill>
                  <a:srgbClr val="0000FF"/>
                </a:solidFill>
              </a:rPr>
              <a:t>програма формування психологічного здоров'я «Ми – здорове покоління»</a:t>
            </a:r>
            <a:endParaRPr lang="ru-RU" sz="1400" b="1" smtClean="0">
              <a:solidFill>
                <a:srgbClr val="0000FF"/>
              </a:solidFill>
            </a:endParaRPr>
          </a:p>
        </p:txBody>
      </p:sp>
      <p:pic>
        <p:nvPicPr>
          <p:cNvPr id="45058" name="Picture 2" descr="D:\Старый рабочий стол\Умань\Март 2011 фото\Изображение 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357430"/>
            <a:ext cx="2159929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 descr="D:\Старый рабочий стол\Умань\Март 2011 фото\Изображение 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2357430"/>
            <a:ext cx="2159929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0" name="Picture 4" descr="D:\Старый рабочий стол\Умань\Март 2011 фото\Изображение 0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2357430"/>
            <a:ext cx="2159929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Рисунок 7" descr="C:\Documents and Settings\Администратор\Рабочий стол\атест.2013\yandsearch_files\i_0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14313"/>
            <a:ext cx="21478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499350" cy="762000"/>
          </a:xfrm>
        </p:spPr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</a:rPr>
              <a:t>Моніторинг життєвих навичок</a:t>
            </a:r>
            <a:br>
              <a:rPr lang="uk-UA" sz="2800" b="1" smtClean="0">
                <a:solidFill>
                  <a:srgbClr val="FF0000"/>
                </a:solidFill>
              </a:rPr>
            </a:br>
            <a:r>
              <a:rPr lang="uk-UA" sz="2800" b="1" smtClean="0">
                <a:solidFill>
                  <a:srgbClr val="FF0000"/>
                </a:solidFill>
              </a:rPr>
              <a:t>як результат превентивного виховання учнів</a:t>
            </a: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357158" y="1142984"/>
            <a:ext cx="3929090" cy="266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071546"/>
            <a:ext cx="3835380" cy="278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1" y="3786190"/>
            <a:ext cx="41661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14 0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643050"/>
            <a:ext cx="3032125" cy="2274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14 0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1676400"/>
            <a:ext cx="30480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14 08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14752"/>
            <a:ext cx="3565525" cy="2674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14 08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3714752"/>
            <a:ext cx="3657600" cy="2744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533400" y="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600" b="1" i="1">
                <a:solidFill>
                  <a:schemeClr val="tx2"/>
                </a:solidFill>
                <a:latin typeface="Georgia" pitchFamily="18" charset="0"/>
              </a:rPr>
              <a:t>Впроваджуються превентивні проекти за тренінговою методикою:</a:t>
            </a:r>
            <a:endParaRPr lang="ru-RU" sz="3600" b="1" i="1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85750" y="428625"/>
          <a:ext cx="8572500" cy="6072188"/>
        </p:xfrm>
        <a:graphic>
          <a:graphicData uri="http://schemas.openxmlformats.org/presentationml/2006/ole">
            <p:oleObj spid="_x0000_s1026" name="Документ" r:id="rId4" imgW="10288623" imgH="6812162" progId="Word.Document.12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1143000"/>
          </a:xfrm>
        </p:spPr>
        <p:txBody>
          <a:bodyPr/>
          <a:lstStyle/>
          <a:p>
            <a:r>
              <a:rPr lang="uk-UA" sz="2400" b="1" smtClean="0">
                <a:solidFill>
                  <a:srgbClr val="6600CC"/>
                </a:solidFill>
                <a:latin typeface="Bookman Old Style" pitchFamily="18" charset="0"/>
              </a:rPr>
              <a:t>Партнерство – це особливий тип відносин, за якого люди об'єднують свої зусилля для виконання певної діяльності</a:t>
            </a:r>
            <a:endParaRPr lang="ru-RU" sz="240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1643063"/>
            <a:ext cx="4214813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Untitled-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48000"/>
          </a:blip>
          <a:srcRect/>
          <a:stretch>
            <a:fillRect/>
          </a:stretch>
        </p:blipFill>
        <p:spPr bwMode="auto">
          <a:xfrm>
            <a:off x="214313" y="1571625"/>
            <a:ext cx="2000250" cy="1857375"/>
          </a:xfrm>
          <a:prstGeom prst="rect">
            <a:avLst/>
          </a:prstGeom>
          <a:solidFill>
            <a:srgbClr val="CCEC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2285984" y="4143380"/>
            <a:ext cx="450059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857250" y="0"/>
            <a:ext cx="7215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000" b="1" i="1">
                <a:solidFill>
                  <a:srgbClr val="FF0000"/>
                </a:solidFill>
                <a:latin typeface="Bookman Old Style" pitchFamily="18" charset="0"/>
              </a:rPr>
              <a:t>Шкільна конференція «СНІД. Дорога в безодню»</a:t>
            </a:r>
            <a:endParaRPr lang="ru-RU"/>
          </a:p>
        </p:txBody>
      </p:sp>
      <p:pic>
        <p:nvPicPr>
          <p:cNvPr id="24584" name="Рисунок 7" descr="E:\календарик\апр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81896">
            <a:off x="7315200" y="4314825"/>
            <a:ext cx="1573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8" descr="E:\календарик\fgh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66214">
            <a:off x="7218363" y="1952625"/>
            <a:ext cx="1565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9" descr="E:\календарик\011_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322797">
            <a:off x="42863" y="5245100"/>
            <a:ext cx="2217737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Рисунок 10" descr="E:\календарик\01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0594401" flipH="1" flipV="1">
            <a:off x="39688" y="3770313"/>
            <a:ext cx="227806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>
                <a:solidFill>
                  <a:srgbClr val="6600CC"/>
                </a:solidFill>
              </a:rPr>
              <a:t>Волонтерський гурт “Життя прекрасне”, гасло якого “Твоє життя – це твій вибір”</a:t>
            </a:r>
            <a:endParaRPr lang="ru-RU" sz="3600" b="1" smtClean="0">
              <a:solidFill>
                <a:srgbClr val="6600CC"/>
              </a:solidFill>
            </a:endParaRPr>
          </a:p>
        </p:txBody>
      </p:sp>
      <p:pic>
        <p:nvPicPr>
          <p:cNvPr id="3074" name="Picture 2" descr="C:\Documents and Settings\Администратор\Рабочий стол\ФОТО 2012\Фотографії конференції СНІД\DSC_1773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643570" y="1500174"/>
            <a:ext cx="325224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Администратор\Рабочий стол\ФОТО 2012\Фотографії конференції СНІД\DSC_18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643050"/>
            <a:ext cx="325224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Администратор\Рабочий стол\ФОТО 2012\Фотографії конференції СНІД\DSC_17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4357694"/>
            <a:ext cx="325224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C:\Documents and Settings\Администратор\Рабочий стол\ФОТО 2012\Фотографії конференції СНІД\DSC_17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286256"/>
            <a:ext cx="325224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Documents and Settings\Администратор\Рабочий стол\ФОТО 2012\Фотографії конференції СНІД\DSC_181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3071810"/>
            <a:ext cx="325224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9" name="Рисунок 10" descr="C:\Documents and Settings\Администратор\Рабочий стол\атест.2013\yandsearch_files\i_10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1428750"/>
            <a:ext cx="1262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b="1" dirty="0" smtClean="0">
                <a:solidFill>
                  <a:srgbClr val="6600CC"/>
                </a:solidFill>
                <a:latin typeface="Bookman Old Style" pitchFamily="18" charset="0"/>
              </a:rPr>
              <a:t>Делегати конференції –</a:t>
            </a:r>
            <a:br>
              <a:rPr lang="uk-UA" sz="3600" b="1" dirty="0" smtClean="0">
                <a:solidFill>
                  <a:srgbClr val="6600CC"/>
                </a:solidFill>
                <a:latin typeface="Bookman Old Style" pitchFamily="18" charset="0"/>
              </a:rPr>
            </a:br>
            <a:r>
              <a:rPr lang="uk-UA" sz="3600" b="1" dirty="0" smtClean="0">
                <a:solidFill>
                  <a:srgbClr val="6600CC"/>
                </a:solidFill>
                <a:latin typeface="Bookman Old Style" pitchFamily="18" charset="0"/>
              </a:rPr>
              <a:t>учні 1-11 класів</a:t>
            </a:r>
            <a:endParaRPr lang="ru-RU" sz="3600" b="1" dirty="0">
              <a:solidFill>
                <a:srgbClr val="6600CC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Documents and Settings\Администратор\Рабочий стол\ФОТО 2012\Фотографії конференції СНІД\DSC_18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643050"/>
            <a:ext cx="271020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Администратор\Рабочий стол\ФОТО 2012\Фотографії конференції СНІД\DSC_18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786190"/>
            <a:ext cx="271020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Documents and Settings\Администратор\Рабочий стол\ФОТО 2012\Фотографії конференції СНІД\DSC_18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571612"/>
            <a:ext cx="271020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C:\Documents and Settings\Администратор\Рабочий стол\ФОТО 2012\Фотографії конференції СНІД\DSC_18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786190"/>
            <a:ext cx="271020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C:\Documents and Settings\Администратор\Рабочий стол\ФОТО 2012\Фотографії конференції СНІД\DSC_18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2285992"/>
            <a:ext cx="271020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C:\Documents and Settings\Администратор\Рабочий стол\ФОТО 2012\Фотографії конференції СНІД\DSC_184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78" y="4357694"/>
            <a:ext cx="271020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4" name="Рисунок 10" descr="C:\Documents and Settings\Администратор\Рабочий стол\атест.2013\yandsearch_files\i_02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6600CC"/>
                </a:solidFill>
                <a:latin typeface="Bookman Old Style" pitchFamily="18" charset="0"/>
              </a:rPr>
              <a:t>Конкурс </a:t>
            </a:r>
            <a:r>
              <a:rPr lang="uk-UA" b="1" dirty="0" err="1" smtClean="0">
                <a:solidFill>
                  <a:srgbClr val="6600CC"/>
                </a:solidFill>
                <a:latin typeface="Bookman Old Style" pitchFamily="18" charset="0"/>
              </a:rPr>
              <a:t>КВІЛТів</a:t>
            </a:r>
            <a:endParaRPr lang="ru-RU" b="1" dirty="0">
              <a:solidFill>
                <a:srgbClr val="6600CC"/>
              </a:solidFill>
              <a:latin typeface="Bookman Old Style" pitchFamily="18" charset="0"/>
            </a:endParaRPr>
          </a:p>
        </p:txBody>
      </p:sp>
      <p:pic>
        <p:nvPicPr>
          <p:cNvPr id="9219" name="Picture 3" descr="C:\Documents and Settings\Администратор\Рабочий стол\ФОТО 2012\Фотографії конференції СНІД\DSC08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786058"/>
            <a:ext cx="2495776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C:\Documents and Settings\Администратор\Рабочий стол\ФОТО 2012\Фотографії конференції СНІД\DSC080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582423">
            <a:off x="5862652" y="1079878"/>
            <a:ext cx="2495776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5" descr="C:\Documents and Settings\Администратор\Рабочий стол\ФОТО 2012\Фотографії конференції СНІД\DSC080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2857496"/>
            <a:ext cx="2495776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C:\Documents and Settings\Администратор\Рабочий стол\ФОТО 2012\Фотографії конференції СНІД\DSC080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4857760"/>
            <a:ext cx="239978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C:\Documents and Settings\Администратор\Рабочий стол\ФОТО 2012\Фотографії конференції СНІД\DSC080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4857760"/>
            <a:ext cx="239978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C:\Documents and Settings\Администратор\Рабочий стол\ФОТО 2012\Фотографії конференції СНІД\DSC0805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10" y="4857760"/>
            <a:ext cx="239978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Documents and Settings\Администратор\Рабочий стол\ФОТО 2012\Фотографії конференції СНІД\DSC0803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10" y="1142984"/>
            <a:ext cx="2495776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ttps://encrypted-tbn0.gstatic.com/images?q=tbn:ANd9GcQrtBiQzCfgsrMhhzvsGczE-RvnhsZ9zq8jgLU6vqL55q5HtEWb"/>
          <p:cNvPicPr/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07154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011237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Book Antiqua" pitchFamily="18" charset="0"/>
              </a:rPr>
              <a:t>Інформаційно-просвітницькі заходи з превентивного виховання</a:t>
            </a:r>
            <a:endParaRPr lang="ru-RU" sz="3200" b="1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5" name="Picture 4" descr="D:\документы\фото\2012\флеш моб.2\IMG_7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86116" y="2357430"/>
            <a:ext cx="27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5" descr="D:\документы\фото\2012\спартакиада комический футбол\сулина\DSC_05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14678" y="4357694"/>
            <a:ext cx="2710206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Picture 3" descr="F:\День здоровья 2012 р\IMG_12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82" y="1500174"/>
            <a:ext cx="2749983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" name="Picture 3" descr="D:\документы\фото\2012\екотворчесть\DSC_03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15074" y="1500174"/>
            <a:ext cx="2710204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" name="Picture 2" descr="C:\Users\Олег\Desktop\афган\DSC_046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82" y="4286256"/>
            <a:ext cx="2710205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" name="Picture 5" descr="C:\Users\Олег\Desktop\педсовет\3_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15074" y="4214818"/>
            <a:ext cx="2710589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357188" y="3500438"/>
            <a:ext cx="235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solidFill>
                  <a:srgbClr val="7030A0"/>
                </a:solidFill>
              </a:rPr>
              <a:t>“</a:t>
            </a:r>
            <a:r>
              <a:rPr lang="uk-UA" sz="1600" b="1">
                <a:solidFill>
                  <a:srgbClr val="7030A0"/>
                </a:solidFill>
              </a:rPr>
              <a:t>Всесвітній день туризму”</a:t>
            </a:r>
            <a:endParaRPr lang="ru-RU" sz="1600" b="1">
              <a:solidFill>
                <a:srgbClr val="7030A0"/>
              </a:solidFill>
            </a:endParaRP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285750" y="6286500"/>
            <a:ext cx="2786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solidFill>
                  <a:srgbClr val="7030A0"/>
                </a:solidFill>
              </a:rPr>
              <a:t>“</a:t>
            </a:r>
            <a:r>
              <a:rPr lang="uk-UA" sz="1600" b="1">
                <a:solidFill>
                  <a:srgbClr val="7030A0"/>
                </a:solidFill>
              </a:rPr>
              <a:t>День прав людини”</a:t>
            </a:r>
            <a:endParaRPr lang="ru-RU" sz="1600" b="1">
              <a:solidFill>
                <a:srgbClr val="7030A0"/>
              </a:solidFill>
            </a:endParaRP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3214688" y="1428750"/>
            <a:ext cx="2786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solidFill>
                  <a:srgbClr val="7030A0"/>
                </a:solidFill>
              </a:rPr>
              <a:t>“</a:t>
            </a:r>
            <a:r>
              <a:rPr lang="uk-UA" sz="1600" b="1">
                <a:solidFill>
                  <a:srgbClr val="7030A0"/>
                </a:solidFill>
              </a:rPr>
              <a:t>Флеш-моб до Міжнародного дня захисту дітей”</a:t>
            </a:r>
            <a:endParaRPr lang="ru-RU" sz="1600" b="1">
              <a:solidFill>
                <a:srgbClr val="7030A0"/>
              </a:solidFill>
            </a:endParaRP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3214688" y="6273800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7030A0"/>
                </a:solidFill>
              </a:rPr>
              <a:t>Обласна акція</a:t>
            </a:r>
          </a:p>
          <a:p>
            <a:pPr algn="ctr"/>
            <a:r>
              <a:rPr lang="uk-UA" sz="1600" b="1">
                <a:solidFill>
                  <a:srgbClr val="7030A0"/>
                </a:solidFill>
              </a:rPr>
              <a:t>“Молодь за здоров’я”</a:t>
            </a:r>
            <a:endParaRPr lang="ru-RU" sz="1600" b="1">
              <a:solidFill>
                <a:srgbClr val="7030A0"/>
              </a:solidFill>
            </a:endParaRP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6357938" y="6211888"/>
            <a:ext cx="235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7030A0"/>
                </a:solidFill>
              </a:rPr>
              <a:t>Всесвітній день</a:t>
            </a:r>
          </a:p>
          <a:p>
            <a:pPr algn="ctr"/>
            <a:r>
              <a:rPr lang="uk-UA" sz="1600" b="1">
                <a:solidFill>
                  <a:srgbClr val="7030A0"/>
                </a:solidFill>
              </a:rPr>
              <a:t>“Без тютюну”</a:t>
            </a:r>
            <a:endParaRPr lang="ru-RU" sz="1600" b="1">
              <a:solidFill>
                <a:srgbClr val="7030A0"/>
              </a:solidFill>
            </a:endParaRP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6215063" y="3357563"/>
            <a:ext cx="2928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7030A0"/>
                </a:solidFill>
              </a:rPr>
              <a:t>Всесвітній день</a:t>
            </a:r>
          </a:p>
          <a:p>
            <a:pPr algn="ctr"/>
            <a:r>
              <a:rPr lang="uk-UA" sz="1600" b="1">
                <a:solidFill>
                  <a:srgbClr val="7030A0"/>
                </a:solidFill>
              </a:rPr>
              <a:t>“16 днів проти гендерного насильства”</a:t>
            </a:r>
            <a:endParaRPr lang="ru-RU" sz="16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57188" y="285750"/>
            <a:ext cx="8572500" cy="2397125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uk-UA" sz="1800" b="1" dirty="0" smtClean="0">
                <a:solidFill>
                  <a:srgbClr val="C00000"/>
                </a:solidFill>
                <a:latin typeface="Bookman Old Style" pitchFamily="18" charset="0"/>
              </a:rPr>
              <a:t>          СПІВПРАЦЯ З ГРОМАДСЬКИМИ ЦЕНТРАМИ МІСТА </a:t>
            </a:r>
          </a:p>
          <a:p>
            <a:pPr>
              <a:buFont typeface="Arial" charset="0"/>
              <a:buNone/>
              <a:defRPr/>
            </a:pPr>
            <a:r>
              <a:rPr lang="uk-UA" sz="1800" b="1" i="1" dirty="0" smtClean="0">
                <a:solidFill>
                  <a:srgbClr val="002060"/>
                </a:solidFill>
                <a:latin typeface="Bookman Old Style" pitchFamily="18" charset="0"/>
              </a:rPr>
              <a:t>- Дніпропетровський міський центр СССДМ  Школа волонтерів</a:t>
            </a:r>
          </a:p>
          <a:p>
            <a:pPr>
              <a:buFont typeface="Arial" charset="0"/>
              <a:buNone/>
              <a:defRPr/>
            </a:pPr>
            <a:r>
              <a:rPr lang="uk-UA" sz="1800" b="1" i="1" dirty="0" smtClean="0">
                <a:solidFill>
                  <a:srgbClr val="002060"/>
                </a:solidFill>
                <a:latin typeface="Bookman Old Style" pitchFamily="18" charset="0"/>
              </a:rPr>
              <a:t>- Асоціація православних лікарів України</a:t>
            </a:r>
          </a:p>
          <a:p>
            <a:pPr>
              <a:buFont typeface="Arial" charset="0"/>
              <a:buNone/>
              <a:defRPr/>
            </a:pPr>
            <a:r>
              <a:rPr lang="uk-UA" sz="1800" b="1" i="1" dirty="0" smtClean="0">
                <a:solidFill>
                  <a:srgbClr val="002060"/>
                </a:solidFill>
                <a:latin typeface="Bookman Old Style" pitchFamily="18" charset="0"/>
              </a:rPr>
              <a:t>-  Дніпропетровська обласна громадська організація «</a:t>
            </a:r>
            <a:r>
              <a:rPr lang="ru-RU" sz="1800" b="1" i="1" dirty="0" smtClean="0">
                <a:solidFill>
                  <a:srgbClr val="002060"/>
                </a:solidFill>
                <a:latin typeface="Bookman Old Style" pitchFamily="18" charset="0"/>
              </a:rPr>
              <a:t>Центр защиты жизни и семейных ценностей</a:t>
            </a:r>
            <a:r>
              <a:rPr lang="uk-UA" sz="1800" b="1" i="1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uk-UA" sz="1800" b="1" dirty="0" smtClean="0">
                <a:solidFill>
                  <a:srgbClr val="C00000"/>
                </a:solidFill>
                <a:latin typeface="Bookman Old Style" pitchFamily="18" charset="0"/>
              </a:rPr>
              <a:t>       з метою розвитку життєвих навичок, що сприяють      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uk-UA" sz="1800" b="1" dirty="0" smtClean="0">
                <a:solidFill>
                  <a:srgbClr val="C00000"/>
                </a:solidFill>
                <a:latin typeface="Bookman Old Style" pitchFamily="18" charset="0"/>
              </a:rPr>
              <a:t>     соціальному здоров</a:t>
            </a:r>
            <a:r>
              <a:rPr lang="en-US" sz="1800" b="1" dirty="0" smtClean="0">
                <a:solidFill>
                  <a:srgbClr val="C00000"/>
                </a:solidFill>
                <a:latin typeface="Bookman Old Style" pitchFamily="18" charset="0"/>
              </a:rPr>
              <a:t>’</a:t>
            </a:r>
            <a:r>
              <a:rPr lang="uk-UA" sz="1800" b="1" dirty="0" smtClean="0">
                <a:solidFill>
                  <a:srgbClr val="C00000"/>
                </a:solidFill>
                <a:latin typeface="Bookman Old Style" pitchFamily="18" charset="0"/>
              </a:rPr>
              <a:t>ю  на основі превентивного виховання</a:t>
            </a:r>
            <a:endParaRPr lang="ru-RU" sz="1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72000" y="3733800"/>
            <a:ext cx="4340524" cy="591629"/>
          </a:xfrm>
          <a:prstGeom prst="round2DiagRect">
            <a:avLst/>
          </a:prstGeom>
          <a:solidFill>
            <a:srgbClr val="9FFF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Навички спільної діяльності та співробітництва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600" y="3733800"/>
            <a:ext cx="4114800" cy="589471"/>
          </a:xfrm>
          <a:prstGeom prst="round2DiagRect">
            <a:avLst/>
          </a:prstGeom>
          <a:solidFill>
            <a:srgbClr val="9FFF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Навички поведінки в умовах тиску, погроз, дискримінації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2819400"/>
            <a:ext cx="2743200" cy="838200"/>
          </a:xfrm>
          <a:prstGeom prst="round2DiagRect">
            <a:avLst/>
          </a:prstGeom>
          <a:solidFill>
            <a:srgbClr val="9FFF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Навички ефективного спілкування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71800" y="2819400"/>
            <a:ext cx="2819400" cy="779254"/>
          </a:xfrm>
          <a:prstGeom prst="round2DiagRect">
            <a:avLst/>
          </a:prstGeom>
          <a:solidFill>
            <a:srgbClr val="9FFF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Навички співчуття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098876" y="2819400"/>
            <a:ext cx="3045124" cy="762000"/>
          </a:xfrm>
          <a:prstGeom prst="round2DiagRect">
            <a:avLst/>
          </a:prstGeom>
          <a:solidFill>
            <a:srgbClr val="9FFF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Навички розв’язування конфліктів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791200" y="6057180"/>
            <a:ext cx="3276600" cy="715992"/>
          </a:xfrm>
          <a:prstGeom prst="round2DiagRect">
            <a:avLst/>
          </a:prstGeom>
          <a:solidFill>
            <a:srgbClr val="A3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  <a:latin typeface="Bookman Old Style" pitchFamily="18" charset="0"/>
              </a:rPr>
              <a:t>Визначення життєвих цілей та програм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2323" y="6096000"/>
            <a:ext cx="3200400" cy="677172"/>
          </a:xfrm>
          <a:prstGeom prst="round2DiagRect">
            <a:avLst/>
          </a:prstGeom>
          <a:solidFill>
            <a:srgbClr val="A3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  <a:latin typeface="Bookman Old Style" pitchFamily="18" charset="0"/>
              </a:rPr>
              <a:t>Аналіз проблем і прийняття рішень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6893" y="5181600"/>
            <a:ext cx="3140823" cy="681487"/>
          </a:xfrm>
          <a:prstGeom prst="round2DiagRect">
            <a:avLst/>
          </a:prstGeom>
          <a:solidFill>
            <a:srgbClr val="A3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  <a:latin typeface="Bookman Old Style" pitchFamily="18" charset="0"/>
              </a:rPr>
              <a:t>Самоусвідомлення та самооцінка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352801" y="5522344"/>
            <a:ext cx="2362200" cy="1077584"/>
          </a:xfrm>
          <a:prstGeom prst="round2DiagRect">
            <a:avLst/>
          </a:prstGeom>
          <a:solidFill>
            <a:srgbClr val="A3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  <a:latin typeface="Bookman Old Style" pitchFamily="18" charset="0"/>
              </a:rPr>
              <a:t>Навички самоконтролю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791200" y="5105400"/>
            <a:ext cx="3276600" cy="695864"/>
          </a:xfrm>
          <a:prstGeom prst="round2DiagRect">
            <a:avLst/>
          </a:prstGeom>
          <a:solidFill>
            <a:srgbClr val="A3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  <a:latin typeface="Bookman Old Style" pitchFamily="18" charset="0"/>
              </a:rPr>
              <a:t>Мотивація успіху та тренування волі</a:t>
            </a:r>
          </a:p>
        </p:txBody>
      </p:sp>
      <p:sp>
        <p:nvSpPr>
          <p:cNvPr id="29720" name="Прямоугольник 15"/>
          <p:cNvSpPr>
            <a:spLocks noChangeArrowheads="1"/>
          </p:cNvSpPr>
          <p:nvPr/>
        </p:nvSpPr>
        <p:spPr bwMode="auto">
          <a:xfrm>
            <a:off x="914400" y="441960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>
              <a:buFont typeface="Wingdings 2" pitchFamily="18" charset="2"/>
              <a:buNone/>
            </a:pPr>
            <a:r>
              <a:rPr lang="uk-UA" b="1">
                <a:solidFill>
                  <a:srgbClr val="C00000"/>
                </a:solidFill>
                <a:latin typeface="Bookman Old Style" pitchFamily="18" charset="0"/>
              </a:rPr>
              <a:t>з метою розвитку життєвих навичок , що сприяють духовному та психічному  здоров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’</a:t>
            </a:r>
            <a:r>
              <a:rPr lang="uk-UA" b="1">
                <a:solidFill>
                  <a:srgbClr val="C00000"/>
                </a:solidFill>
                <a:latin typeface="Bookman Old Style" pitchFamily="18" charset="0"/>
              </a:rPr>
              <a:t>ю  на основі превентивного            </a:t>
            </a:r>
          </a:p>
          <a:p>
            <a:pPr marL="82550">
              <a:buFont typeface="Wingdings 2" pitchFamily="18" charset="2"/>
              <a:buNone/>
            </a:pPr>
            <a:r>
              <a:rPr lang="uk-UA" b="1">
                <a:solidFill>
                  <a:srgbClr val="C00000"/>
                </a:solidFill>
                <a:latin typeface="Bookman Old Style" pitchFamily="18" charset="0"/>
              </a:rPr>
              <a:t>                                   виховання</a:t>
            </a:r>
            <a:endParaRPr lang="ru-RU" b="1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500938" cy="1214437"/>
          </a:xfrm>
        </p:spPr>
        <p:txBody>
          <a:bodyPr/>
          <a:lstStyle/>
          <a:p>
            <a:r>
              <a:rPr lang="uk-UA" sz="2800" b="1" smtClean="0">
                <a:solidFill>
                  <a:srgbClr val="C00000"/>
                </a:solidFill>
                <a:latin typeface="Bookman Old Style" pitchFamily="18" charset="0"/>
              </a:rPr>
              <a:t>Співпраця з державними, громадськими та спортивними організаціями</a:t>
            </a:r>
            <a:endParaRPr lang="ru-RU" sz="2800" b="1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8" y="1371600"/>
            <a:ext cx="8643937" cy="1557338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uk-UA" sz="2400" b="1" dirty="0" smtClean="0">
                <a:latin typeface="Bookman Old Style" pitchFamily="18" charset="0"/>
              </a:rPr>
              <a:t>Дитяча футбольна академія </a:t>
            </a:r>
            <a:r>
              <a:rPr lang="uk-UA" sz="2400" b="1" dirty="0">
                <a:latin typeface="Bookman Old Style" pitchFamily="18" charset="0"/>
              </a:rPr>
              <a:t>«Дніпро»;</a:t>
            </a:r>
            <a:endParaRPr lang="ru-RU" sz="2400" b="1" dirty="0">
              <a:latin typeface="Bookman Old Style" pitchFamily="18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uk-UA" sz="2400" b="1" dirty="0" smtClean="0">
                <a:latin typeface="Bookman Old Style" pitchFamily="18" charset="0"/>
              </a:rPr>
              <a:t>Дитячо-юнацька спортивна школа </a:t>
            </a:r>
            <a:r>
              <a:rPr lang="uk-UA" sz="2400" b="1" dirty="0">
                <a:latin typeface="Bookman Old Style" pitchFamily="18" charset="0"/>
              </a:rPr>
              <a:t>№7;</a:t>
            </a:r>
            <a:endParaRPr lang="ru-RU" sz="2400" b="1" dirty="0">
              <a:latin typeface="Bookman Old Style" pitchFamily="18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uk-UA" sz="2400" b="1" dirty="0" smtClean="0">
                <a:latin typeface="Bookman Old Style" pitchFamily="18" charset="0"/>
              </a:rPr>
              <a:t>Тренери обласної дитячої </a:t>
            </a:r>
            <a:r>
              <a:rPr lang="uk-UA" sz="2400" b="1" dirty="0">
                <a:latin typeface="Bookman Old Style" pitchFamily="18" charset="0"/>
              </a:rPr>
              <a:t>шкільної ліги «</a:t>
            </a:r>
            <a:r>
              <a:rPr lang="uk-UA" sz="2400" b="1" dirty="0" smtClean="0">
                <a:latin typeface="Bookman Old Style" pitchFamily="18" charset="0"/>
              </a:rPr>
              <a:t>Регбі 5</a:t>
            </a:r>
            <a:r>
              <a:rPr lang="uk-UA" sz="2400" b="1" dirty="0">
                <a:latin typeface="Bookman Old Style" pitchFamily="18" charset="0"/>
              </a:rPr>
              <a:t>».</a:t>
            </a:r>
            <a:endParaRPr lang="ru-RU" sz="2400" b="1" dirty="0">
              <a:latin typeface="Bookman Old Style" pitchFamily="18" charset="0"/>
            </a:endParaRPr>
          </a:p>
          <a:p>
            <a:pPr>
              <a:defRPr/>
            </a:pPr>
            <a:endParaRPr lang="ru-RU" b="1" dirty="0"/>
          </a:p>
        </p:txBody>
      </p:sp>
      <p:pic>
        <p:nvPicPr>
          <p:cNvPr id="52229" name="Picture 5" descr="H:\Регбі 22.05\S83023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29388" y="2714620"/>
            <a:ext cx="2498785" cy="1874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2230" name="Picture 6" descr="H:\Регбі 22.05\S83023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14744" y="2714620"/>
            <a:ext cx="2195904" cy="1646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2231" name="Picture 7" descr="H:\Регбі 22.05\S83024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5786" y="2786058"/>
            <a:ext cx="2352615" cy="1764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" name="Picture 5" descr="D:\Старый рабочий стол\РАЗНОЕ\ЛАГЕРЬ 2011\Фото лагерь\Саша 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4441239"/>
            <a:ext cx="1812746" cy="241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Старый рабочий стол\РАЗНОЕ\ЛАГЕРЬ 2011\Фото лагерь\Саша 12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4594172"/>
            <a:ext cx="2651185" cy="198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G:\Новая папка\DSCN255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10" y="4643446"/>
            <a:ext cx="2915728" cy="206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E:\Новая папка (3)\P10102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571744"/>
            <a:ext cx="2428875" cy="182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E:\Новая папка (3)\P10102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8" y="4286250"/>
            <a:ext cx="17653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E:\Новая папка (3)\P10102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994143">
            <a:off x="1192213" y="4225925"/>
            <a:ext cx="1817687" cy="242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E:\Новая папка (3)\P10102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50" y="2500313"/>
            <a:ext cx="2381250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E:\Новая папка (3)\P101027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99626">
            <a:off x="5794406" y="4136947"/>
            <a:ext cx="1890713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E:\Изображение 05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63" y="2286000"/>
            <a:ext cx="24003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3" name="Заголовок 10"/>
          <p:cNvSpPr>
            <a:spLocks noGrp="1"/>
          </p:cNvSpPr>
          <p:nvPr>
            <p:ph type="title"/>
          </p:nvPr>
        </p:nvSpPr>
        <p:spPr>
          <a:xfrm>
            <a:off x="2714625" y="214313"/>
            <a:ext cx="3571875" cy="1714500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002060"/>
                </a:solidFill>
                <a:latin typeface="Georgia" pitchFamily="18" charset="0"/>
              </a:rPr>
              <a:t>Шкільний</a:t>
            </a:r>
            <a:br>
              <a:rPr lang="uk-UA" sz="40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4000" b="1" smtClean="0">
                <a:solidFill>
                  <a:srgbClr val="002060"/>
                </a:solidFill>
                <a:latin typeface="Georgia" pitchFamily="18" charset="0"/>
              </a:rPr>
              <a:t>оздоровчий</a:t>
            </a:r>
            <a:br>
              <a:rPr lang="uk-UA" sz="40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4000" b="1" smtClean="0">
                <a:solidFill>
                  <a:srgbClr val="002060"/>
                </a:solidFill>
                <a:latin typeface="Georgia" pitchFamily="18" charset="0"/>
              </a:rPr>
              <a:t>комплекс</a:t>
            </a:r>
            <a:endParaRPr lang="ru-RU" sz="4000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3" name="Picture 9" descr="K:\фото\560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4800" y="304800"/>
            <a:ext cx="238167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1" descr="E:\2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29400" y="3048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1066800" y="1143000"/>
            <a:ext cx="472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2060"/>
                </a:solidFill>
                <a:latin typeface="Bookman Old Style" pitchFamily="18" charset="0"/>
              </a:rPr>
              <a:t>“Виступ агітбригади учнів школи”</a:t>
            </a:r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642938" y="2143125"/>
            <a:ext cx="4419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2060"/>
                </a:solidFill>
                <a:latin typeface="Bookman Old Style" pitchFamily="18" charset="0"/>
              </a:rPr>
              <a:t>“Виступ представника кримінальної міліції”</a:t>
            </a:r>
            <a:endParaRPr lang="ru-RU" sz="1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928688" y="4143375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2060"/>
                </a:solidFill>
                <a:latin typeface="Bookman Old Style" pitchFamily="18" charset="0"/>
              </a:rPr>
              <a:t>“Виступ представника  наркологічного центру”</a:t>
            </a:r>
            <a:endParaRPr lang="ru-RU" sz="1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9705" name="Picture 9" descr="C:\Documents and Settings\Администратор\Рабочий стол\ФОТО 2012\Всеобуч 1 березня\Изображение 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1285860"/>
            <a:ext cx="18288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1255713" y="71438"/>
            <a:ext cx="75834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2060"/>
                </a:solidFill>
                <a:latin typeface="Bookman Old Style" pitchFamily="18" charset="0"/>
              </a:rPr>
              <a:t>“Загальношкільний батьківський всеобуч”</a:t>
            </a:r>
          </a:p>
          <a:p>
            <a:pPr algn="ctr"/>
            <a:endParaRPr lang="ru-RU" sz="1400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357188" y="5572125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2060"/>
                </a:solidFill>
                <a:latin typeface="Bookman Old Style" pitchFamily="18" charset="0"/>
              </a:rPr>
              <a:t>“Виступ представника  міської ради”</a:t>
            </a:r>
            <a:endParaRPr lang="ru-RU" sz="1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49" name="Picture 9" descr="C:\Documents and Settings\Администратор\Рабочий стол\ФОТО 2012-2014\Всеобуч 1 березня\DSC041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857364"/>
            <a:ext cx="1600087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 descr="C:\Documents and Settings\Администратор\Рабочий стол\ФОТО 2012-2014\Всеобуч 1 березня\DSC041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2857496"/>
            <a:ext cx="1657243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1" name="Picture 11" descr="C:\Documents and Settings\Администратор\Рабочий стол\ФОТО 2012-2014\Всеобуч 1 березня\DSC041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5000636"/>
            <a:ext cx="2235363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000625" cy="1154113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FF0000"/>
                </a:solidFill>
                <a:latin typeface="Bookman Old Style" pitchFamily="18" charset="0"/>
              </a:rPr>
              <a:t>Розповсюдження передового педагогічного досвіду. Здоров’язберігаючий аспект</a:t>
            </a:r>
            <a:endParaRPr lang="ru-RU" sz="2000" b="1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D:\Старый рабочий стол\Атестация школ\атестация школи\додатки\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1485553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Администратор\Рабочий стол\Портфоліо\skfE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3116"/>
            <a:ext cx="1525897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Администратор\Рабочий стол\Портфоліо\skfE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286256"/>
            <a:ext cx="1467738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C:\Documents and Settings\Администратор\Рабочий стол\Портфоліо\skfE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428604"/>
            <a:ext cx="1530839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Documents and Settings\Администратор\Рабочий стол\Портфоліо\skf5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2285992"/>
            <a:ext cx="1588451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Documents and Settings\Администратор\Рабочий стол\Портфоліо\skf5C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58082" y="4357694"/>
            <a:ext cx="1543114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2071688" y="1357313"/>
            <a:ext cx="49291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“Вчимо бути успішними”</a:t>
            </a:r>
          </a:p>
          <a:p>
            <a:pPr algn="just">
              <a:buFont typeface="Wingdings" pitchFamily="2" charset="2"/>
              <a:buChar char="v"/>
            </a:pP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“</a:t>
            </a:r>
            <a:r>
              <a:rPr lang="ru-RU" sz="1400" b="1">
                <a:solidFill>
                  <a:srgbClr val="002060"/>
                </a:solidFill>
                <a:latin typeface="Bookman Old Style" pitchFamily="18" charset="0"/>
              </a:rPr>
              <a:t>Життєві навички, повязані з інформаційною компетентністю</a:t>
            </a: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”</a:t>
            </a:r>
          </a:p>
          <a:p>
            <a:pPr algn="just">
              <a:buFont typeface="Wingdings" pitchFamily="2" charset="2"/>
              <a:buChar char="v"/>
            </a:pP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“</a:t>
            </a:r>
            <a:r>
              <a:rPr lang="ru-RU" sz="1400" b="1">
                <a:solidFill>
                  <a:srgbClr val="002060"/>
                </a:solidFill>
                <a:latin typeface="Bookman Old Style" pitchFamily="18" charset="0"/>
              </a:rPr>
              <a:t>Здоров'язберігаюче навчальне середовище у школі майбутнього в умовах випереджаючої освіти</a:t>
            </a: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”</a:t>
            </a:r>
          </a:p>
          <a:p>
            <a:pPr algn="just">
              <a:buFont typeface="Wingdings" pitchFamily="2" charset="2"/>
              <a:buChar char="v"/>
            </a:pP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“</a:t>
            </a:r>
            <a:r>
              <a:rPr lang="ru-RU" sz="1400" b="1">
                <a:solidFill>
                  <a:srgbClr val="002060"/>
                </a:solidFill>
                <a:latin typeface="Bookman Old Style" pitchFamily="18" charset="0"/>
              </a:rPr>
              <a:t>Креативна інноваційна особистість – мета освіти ХХІ ст.</a:t>
            </a: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”</a:t>
            </a:r>
          </a:p>
          <a:p>
            <a:pPr algn="just">
              <a:buFont typeface="Wingdings" pitchFamily="2" charset="2"/>
              <a:buChar char="v"/>
            </a:pP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“Формування духовності учнів на основі ЖН” (Матеріали третіх Всеукраїнських педчитань), 2009р., с.90</a:t>
            </a:r>
          </a:p>
          <a:p>
            <a:pPr algn="just">
              <a:buFont typeface="Wingdings" pitchFamily="2" charset="2"/>
              <a:buChar char="v"/>
            </a:pP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“Менеджмент управління закладом освіти”</a:t>
            </a:r>
          </a:p>
          <a:p>
            <a:pPr algn="just">
              <a:buFont typeface="Wingdings" pitchFamily="2" charset="2"/>
              <a:buChar char="v"/>
            </a:pP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“</a:t>
            </a:r>
            <a:r>
              <a:rPr lang="ru-RU" sz="1400" b="1">
                <a:solidFill>
                  <a:srgbClr val="002060"/>
                </a:solidFill>
                <a:latin typeface="Bookman Old Style" pitchFamily="18" charset="0"/>
              </a:rPr>
              <a:t>Нестандартні уроки в початковій школі</a:t>
            </a: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”</a:t>
            </a:r>
          </a:p>
          <a:p>
            <a:pPr algn="just">
              <a:buFont typeface="Wingdings" pitchFamily="2" charset="2"/>
              <a:buChar char="v"/>
            </a:pP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“Гендерна технологія як нова здоров’язберігаюча освітня технологія” (Матеріали Всеукраїнської науково-практичної конференції “Гендерна освіта в Україні”), 2011р., с. 146</a:t>
            </a:r>
          </a:p>
          <a:p>
            <a:pPr algn="just">
              <a:buFont typeface="Wingdings" pitchFamily="2" charset="2"/>
              <a:buChar char="v"/>
            </a:pPr>
            <a:r>
              <a:rPr lang="uk-UA" sz="1400" b="1">
                <a:solidFill>
                  <a:srgbClr val="002060"/>
                </a:solidFill>
                <a:latin typeface="Bookman Old Style" pitchFamily="18" charset="0"/>
              </a:rPr>
              <a:t>“Випереджаюча освіта: здоров’язберігаючий аспект в умовах шкільного закладу” (Матеріали всеукраїнської науково-практичної конференції “Філософсько-теоретичні аспекти випереджаючої освіти для сталого розвитку”), 2012 р., с.22</a:t>
            </a:r>
            <a:endParaRPr lang="ru-RU" sz="14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28625" y="357188"/>
          <a:ext cx="8286750" cy="6143625"/>
        </p:xfrm>
        <a:graphic>
          <a:graphicData uri="http://schemas.openxmlformats.org/presentationml/2006/ole">
            <p:oleObj spid="_x0000_s2050" name="Документ" r:id="rId4" imgW="9266756" imgH="6869622" progId="Word.Document.12">
              <p:embed/>
            </p:oleObj>
          </a:graphicData>
        </a:graphic>
      </p:graphicFrame>
      <p:pic>
        <p:nvPicPr>
          <p:cNvPr id="2052" name="Рисунок 3" descr="C:\Documents and Settings\Администратор\Рабочий стол\атест.2013\yandsearch_files\i_10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14313"/>
            <a:ext cx="10715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63" y="500063"/>
            <a:ext cx="6357937" cy="371475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dirty="0" err="1" smtClean="0">
                <a:solidFill>
                  <a:srgbClr val="0000FF"/>
                </a:solidFill>
              </a:rPr>
              <a:t>“Позакласні</a:t>
            </a:r>
            <a:r>
              <a:rPr lang="uk-UA" sz="1600" b="1" dirty="0" smtClean="0">
                <a:solidFill>
                  <a:srgbClr val="0000FF"/>
                </a:solidFill>
              </a:rPr>
              <a:t> заходи – одні з найважливіших форм організації виховної </a:t>
            </a:r>
            <a:r>
              <a:rPr lang="uk-UA" sz="1600" b="1" dirty="0" err="1" smtClean="0">
                <a:solidFill>
                  <a:srgbClr val="0000FF"/>
                </a:solidFill>
              </a:rPr>
              <a:t>роботи”</a:t>
            </a:r>
            <a:endParaRPr lang="uk-UA" sz="1600" b="1" dirty="0" smtClean="0">
              <a:solidFill>
                <a:srgbClr val="0000FF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dirty="0" err="1" smtClean="0">
                <a:solidFill>
                  <a:srgbClr val="0000FF"/>
                </a:solidFill>
              </a:rPr>
              <a:t>“Самооцінка</a:t>
            </a:r>
            <a:r>
              <a:rPr lang="uk-UA" sz="1600" b="1" dirty="0" smtClean="0">
                <a:solidFill>
                  <a:srgbClr val="0000FF"/>
                </a:solidFill>
              </a:rPr>
              <a:t> - дзеркало для </a:t>
            </a:r>
            <a:r>
              <a:rPr lang="uk-UA" sz="1600" b="1" dirty="0" err="1" smtClean="0">
                <a:solidFill>
                  <a:srgbClr val="0000FF"/>
                </a:solidFill>
              </a:rPr>
              <a:t>здоровя”</a:t>
            </a:r>
            <a:endParaRPr lang="uk-UA" sz="1600" b="1" dirty="0" smtClean="0">
              <a:solidFill>
                <a:srgbClr val="0000FF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dirty="0" err="1" smtClean="0">
                <a:solidFill>
                  <a:srgbClr val="0000FF"/>
                </a:solidFill>
              </a:rPr>
              <a:t>“Вибір</a:t>
            </a:r>
            <a:r>
              <a:rPr lang="uk-UA" sz="1600" b="1" dirty="0" smtClean="0">
                <a:solidFill>
                  <a:srgbClr val="0000FF"/>
                </a:solidFill>
              </a:rPr>
              <a:t> цінностей як показник </a:t>
            </a:r>
            <a:r>
              <a:rPr lang="ru-RU" sz="1600" b="1" dirty="0" smtClean="0">
                <a:solidFill>
                  <a:srgbClr val="0000FF"/>
                </a:solidFill>
              </a:rPr>
              <a:t>духовного здоров</a:t>
            </a:r>
            <a:r>
              <a:rPr lang="en-US" sz="1600" b="1" dirty="0" smtClean="0">
                <a:solidFill>
                  <a:srgbClr val="0000FF"/>
                </a:solidFill>
              </a:rPr>
              <a:t>’</a:t>
            </a:r>
            <a:r>
              <a:rPr lang="ru-RU" sz="1600" b="1" dirty="0" smtClean="0">
                <a:solidFill>
                  <a:srgbClr val="0000FF"/>
                </a:solidFill>
              </a:rPr>
              <a:t>я</a:t>
            </a:r>
            <a:r>
              <a:rPr lang="uk-UA" sz="1600" b="1" dirty="0" smtClean="0">
                <a:solidFill>
                  <a:srgbClr val="0000FF"/>
                </a:solidFill>
              </a:rPr>
              <a:t>”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dirty="0" smtClean="0">
                <a:solidFill>
                  <a:srgbClr val="0000FF"/>
                </a:solidFill>
              </a:rPr>
              <a:t>Основи здоров’я. Посібник для вчителя.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600" b="1" dirty="0" smtClean="0">
                <a:solidFill>
                  <a:srgbClr val="0000FF"/>
                </a:solidFill>
              </a:rPr>
              <a:t>Сценарій педагогічної ради: </a:t>
            </a:r>
            <a:r>
              <a:rPr lang="uk-UA" sz="1600" b="1" dirty="0" err="1" smtClean="0">
                <a:solidFill>
                  <a:srgbClr val="0000FF"/>
                </a:solidFill>
              </a:rPr>
              <a:t>“Застосування</a:t>
            </a:r>
            <a:r>
              <a:rPr lang="uk-UA" sz="1600" b="1" dirty="0" smtClean="0">
                <a:solidFill>
                  <a:srgbClr val="0000FF"/>
                </a:solidFill>
              </a:rPr>
              <a:t> сучасних  педагогічних технологій у навчанні здоровому способу </a:t>
            </a:r>
            <a:r>
              <a:rPr lang="uk-UA" sz="1600" b="1" dirty="0" err="1" smtClean="0">
                <a:solidFill>
                  <a:srgbClr val="0000FF"/>
                </a:solidFill>
              </a:rPr>
              <a:t>життя”</a:t>
            </a:r>
            <a:r>
              <a:rPr lang="uk-UA" sz="1600" b="1" dirty="0" smtClean="0">
                <a:solidFill>
                  <a:srgbClr val="0000FF"/>
                </a:solidFill>
              </a:rPr>
              <a:t>. 5 клас (с.132)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600" b="1" dirty="0" smtClean="0">
                <a:solidFill>
                  <a:srgbClr val="0000FF"/>
                </a:solidFill>
              </a:rPr>
              <a:t>Досвід впровадження основ здоров’я в школі, 6 клас (с.30)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600" b="1" dirty="0" smtClean="0">
                <a:solidFill>
                  <a:srgbClr val="0000FF"/>
                </a:solidFill>
              </a:rPr>
              <a:t>Досвід впровадження ООЖН, 7 клас (с.39)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dirty="0" smtClean="0">
                <a:solidFill>
                  <a:srgbClr val="0000FF"/>
                </a:solidFill>
              </a:rPr>
              <a:t>“</a:t>
            </a:r>
            <a:r>
              <a:rPr lang="ru-RU" sz="1600" b="1" dirty="0" smtClean="0">
                <a:solidFill>
                  <a:srgbClr val="0000FF"/>
                </a:solidFill>
              </a:rPr>
              <a:t>Шляхами </a:t>
            </a:r>
            <a:r>
              <a:rPr lang="uk-UA" sz="1600" b="1" dirty="0" smtClean="0">
                <a:solidFill>
                  <a:srgbClr val="0000FF"/>
                </a:solidFill>
              </a:rPr>
              <a:t>експерименту</a:t>
            </a:r>
            <a:r>
              <a:rPr lang="ru-RU" sz="1600" b="1" dirty="0" smtClean="0">
                <a:solidFill>
                  <a:srgbClr val="0000FF"/>
                </a:solidFill>
              </a:rPr>
              <a:t> до закладу нового типу</a:t>
            </a:r>
            <a:r>
              <a:rPr lang="uk-UA" sz="1600" b="1" dirty="0" smtClean="0">
                <a:solidFill>
                  <a:srgbClr val="0000FF"/>
                </a:solidFill>
              </a:rPr>
              <a:t>”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dirty="0" err="1" smtClean="0">
                <a:solidFill>
                  <a:srgbClr val="0000FF"/>
                </a:solidFill>
              </a:rPr>
              <a:t>“Сьогоденні</a:t>
            </a:r>
            <a:r>
              <a:rPr lang="uk-UA" sz="1600" b="1" dirty="0" smtClean="0">
                <a:solidFill>
                  <a:srgbClr val="0000FF"/>
                </a:solidFill>
              </a:rPr>
              <a:t> реалії патріотичного </a:t>
            </a:r>
            <a:r>
              <a:rPr lang="uk-UA" sz="1600" b="1" dirty="0" err="1" smtClean="0">
                <a:solidFill>
                  <a:srgbClr val="0000FF"/>
                </a:solidFill>
              </a:rPr>
              <a:t>виховання”</a:t>
            </a:r>
            <a:endParaRPr lang="uk-UA" sz="1600" b="1" dirty="0" smtClean="0">
              <a:solidFill>
                <a:srgbClr val="0000FF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dirty="0" err="1" smtClean="0">
                <a:solidFill>
                  <a:srgbClr val="0000FF"/>
                </a:solidFill>
              </a:rPr>
              <a:t>“Формування</a:t>
            </a:r>
            <a:r>
              <a:rPr lang="uk-UA" sz="1600" b="1" dirty="0" smtClean="0">
                <a:solidFill>
                  <a:srgbClr val="0000FF"/>
                </a:solidFill>
              </a:rPr>
              <a:t> духовно-моральної культури молоді в контексті патріотичного </a:t>
            </a:r>
            <a:r>
              <a:rPr lang="uk-UA" sz="1600" b="1" dirty="0" err="1" smtClean="0">
                <a:solidFill>
                  <a:srgbClr val="0000FF"/>
                </a:solidFill>
              </a:rPr>
              <a:t>виховання”</a:t>
            </a:r>
            <a:endParaRPr lang="ru-RU" sz="1600" dirty="0"/>
          </a:p>
        </p:txBody>
      </p:sp>
      <p:pic>
        <p:nvPicPr>
          <p:cNvPr id="2" name="Picture 2" descr="D:\Старый рабочий стол\ПОРТФОЛІО  ВЧИТЕЛІВ\Сертифікати грамоти\skf4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4357694"/>
            <a:ext cx="1612423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D:\Старый рабочий стол\ПОРТФОЛІО  ВЧИТЕЛІВ\Сертифікати грамоти\skf4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4286256"/>
            <a:ext cx="1633302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D:\Старый рабочий стол\Атестация школ\атестация школи\додатки\12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285728"/>
            <a:ext cx="1580555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D:\Старый рабочий стол\Атестация школ\атестация школи\додатки\4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4357694"/>
            <a:ext cx="1557475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Старый рабочий стол\Атестация школ\атестация школи\додатки\3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2857496"/>
            <a:ext cx="1619824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143875" cy="1057275"/>
          </a:xfrm>
        </p:spPr>
        <p:txBody>
          <a:bodyPr/>
          <a:lstStyle/>
          <a:p>
            <a:r>
              <a:rPr lang="uk-UA" sz="2400" b="1" smtClean="0">
                <a:solidFill>
                  <a:srgbClr val="FF0000"/>
                </a:solidFill>
                <a:latin typeface="Bookman Old Style" pitchFamily="18" charset="0"/>
              </a:rPr>
              <a:t>Життєві навички сучасного випускника</a:t>
            </a:r>
            <a:r>
              <a:rPr lang="uk-UA" sz="2800" b="1" smtClean="0">
                <a:solidFill>
                  <a:srgbClr val="FF0000"/>
                </a:solidFill>
                <a:latin typeface="Bookman Old Style" pitchFamily="18" charset="0"/>
              </a:rPr>
              <a:t> –</a:t>
            </a:r>
            <a:r>
              <a:rPr lang="uk-UA" sz="2400" b="1" smtClean="0">
                <a:solidFill>
                  <a:srgbClr val="FF0000"/>
                </a:solidFill>
                <a:latin typeface="Bookman Old Style" pitchFamily="18" charset="0"/>
              </a:rPr>
              <a:t> результат співпраці  вчителів, учнів та батьків на основі превентивного виховання</a:t>
            </a:r>
            <a:endParaRPr lang="ru-RU" sz="2400" b="1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571500" y="1371600"/>
          <a:ext cx="8286750" cy="5181600"/>
        </p:xfrm>
        <a:graphic>
          <a:graphicData uri="http://schemas.openxmlformats.org/presentationml/2006/ole">
            <p:oleObj spid="_x0000_s6146" name="Документ" r:id="rId4" imgW="10121677" imgH="6228950" progId="Word.Document.12">
              <p:embed/>
            </p:oleObj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5400000" flipH="1" flipV="1">
            <a:off x="4725194" y="3352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34000" y="43434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429000" y="4343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29400" y="3886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667000" y="3962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499350" cy="1071562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uk-UA" sz="4000" b="1" u="sng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 превентивного виховання: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35844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657600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b="1" u="sng" smtClean="0">
                <a:solidFill>
                  <a:srgbClr val="C00000"/>
                </a:solidFill>
              </a:rPr>
              <a:t>Учнів 1—4-х класів</a:t>
            </a:r>
            <a:r>
              <a:rPr lang="uk-UA" u="sng" smtClean="0">
                <a:solidFill>
                  <a:srgbClr val="C00000"/>
                </a:solidFill>
              </a:rPr>
              <a:t>: </a:t>
            </a:r>
            <a:endParaRPr lang="ru-RU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сформованість основ духовно-морального розвитку особистості: само оцінювання, самоконтролю, знання та навички ведення здорового способу життя, усвідомлення цінності власного життя і необхідності збереження  здоров'я  з раннього дитинства.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5845" name="Содержимое 7"/>
          <p:cNvSpPr>
            <a:spLocks noGrp="1"/>
          </p:cNvSpPr>
          <p:nvPr>
            <p:ph sz="half" idx="2"/>
          </p:nvPr>
        </p:nvSpPr>
        <p:spPr>
          <a:xfrm>
            <a:off x="5257800" y="1447800"/>
            <a:ext cx="3657600" cy="4876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u="sng" smtClean="0">
                <a:solidFill>
                  <a:srgbClr val="C00000"/>
                </a:solidFill>
              </a:rPr>
              <a:t>Учнів 5-7-х класів: </a:t>
            </a:r>
            <a:endParaRPr lang="ru-RU" b="1" smtClean="0">
              <a:solidFill>
                <a:srgbClr val="C00000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 2" pitchFamily="18" charset="2"/>
              <a:buNone/>
            </a:pPr>
            <a:r>
              <a:rPr lang="uk-UA" sz="2000" smtClean="0">
                <a:solidFill>
                  <a:srgbClr val="0000FF"/>
                </a:solidFill>
              </a:rPr>
              <a:t>Усвідомлення : </a:t>
            </a: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норм та правил власної поведінки та норм соціально важливих для суспільства;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наслідків негативного впливу шкідливих звичок на здоров'я людини;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сформованість активної життєвої позиції щодо негативних проявів у соціумі.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35846" name="Picture 7" descr="E:\Воспитание\ВОСПЕТ работа\рисунки\ДЕТИ\ученики\Пара мальчик и девочка\33513e45d6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4419600"/>
            <a:ext cx="2230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14313"/>
            <a:ext cx="8229600" cy="9286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u="sng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досягнення превентивного виховання: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419600" cy="4995862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8-9-х класів</a:t>
            </a:r>
            <a:r>
              <a:rPr lang="uk-UA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74320" indent="-27432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4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3" y="1357313"/>
            <a:ext cx="4143375" cy="5138737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10-11-х класів: </a:t>
            </a:r>
          </a:p>
          <a:p>
            <a:pPr marL="274320" indent="-27432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життєвих компетенцій, активної та громадської позиції, необхідності дотримуватись конституційно-правових норм, своїх прав, обов'язків 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готовності до виконання різних соціальних ролей;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Рисунок 6" descr="C:\Documents and Settings\Администратор\Рабочий стол\атест.2013\yandsearch_files\i_05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5143500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65100" y="142875"/>
          <a:ext cx="8812213" cy="6500813"/>
        </p:xfrm>
        <a:graphic>
          <a:graphicData uri="http://schemas.openxmlformats.org/presentationml/2006/ole">
            <p:oleObj spid="_x0000_s3074" name="Документ" r:id="rId4" imgW="10179369" imgH="6932468" progId="Word.Document.12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9375" y="361950"/>
          <a:ext cx="8718550" cy="5975350"/>
        </p:xfrm>
        <a:graphic>
          <a:graphicData uri="http://schemas.openxmlformats.org/presentationml/2006/ole">
            <p:oleObj spid="_x0000_s4098" name="Документ" r:id="rId4" imgW="9957256" imgH="6810008" progId="Word.Document.12">
              <p:embed/>
            </p:oleObj>
          </a:graphicData>
        </a:graphic>
      </p:graphicFrame>
      <p:pic>
        <p:nvPicPr>
          <p:cNvPr id="4100" name="Рисунок 3" descr="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643813" y="1285875"/>
            <a:ext cx="121443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3214688" y="285750"/>
            <a:ext cx="5257800" cy="1225550"/>
          </a:xfrm>
        </p:spPr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Bookman Old Style" pitchFamily="18" charset="0"/>
              </a:rPr>
              <a:t>Завдання закладу,</a:t>
            </a:r>
            <a:br>
              <a:rPr lang="uk-UA" sz="2800" b="1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2800" b="1" smtClean="0">
                <a:solidFill>
                  <a:srgbClr val="FF0000"/>
                </a:solidFill>
                <a:latin typeface="Bookman Old Style" pitchFamily="18" charset="0"/>
              </a:rPr>
              <a:t>як школи, дружньої до дитини:</a:t>
            </a:r>
            <a:endParaRPr lang="ru-RU" sz="2800" b="1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5072062"/>
          </a:xfrm>
        </p:spPr>
        <p:txBody>
          <a:bodyPr/>
          <a:lstStyle/>
          <a:p>
            <a:pPr algn="just"/>
            <a:r>
              <a:rPr lang="uk-UA" sz="1600" b="1" smtClean="0">
                <a:latin typeface="Bookman Old Style" pitchFamily="18" charset="0"/>
              </a:rPr>
              <a:t>розвиток партнерських стосунків з учнями, мета яких формування мотивації до здорового способу життя;</a:t>
            </a:r>
          </a:p>
          <a:p>
            <a:pPr algn="just"/>
            <a:r>
              <a:rPr lang="uk-UA" sz="1600" b="1" smtClean="0">
                <a:latin typeface="Bookman Old Style" pitchFamily="18" charset="0"/>
              </a:rPr>
              <a:t>створення умов для формування позитивних якостей особистості в процесі різноманітних видів трудової, навчальної, позашкільної й іншої діяльності, що сприяють інтелектуальному, морально-етичному, естетичному розвитку, виробленню стійкості до негативних впливів середовища;</a:t>
            </a:r>
            <a:endParaRPr lang="ru-RU" sz="1600" b="1" smtClean="0">
              <a:latin typeface="Bookman Old Style" pitchFamily="18" charset="0"/>
            </a:endParaRPr>
          </a:p>
          <a:p>
            <a:pPr algn="just"/>
            <a:r>
              <a:rPr lang="uk-UA" sz="1600" b="1" smtClean="0">
                <a:latin typeface="Bookman Old Style" pitchFamily="18" charset="0"/>
              </a:rPr>
              <a:t>забезпечення соціально-психологічної, педагогічно-зорієнтованої діяльності для запобігання залучення дітей і молоді до негативних ситуацій;</a:t>
            </a:r>
            <a:endParaRPr lang="ru-RU" sz="1600" b="1" smtClean="0">
              <a:latin typeface="Bookman Old Style" pitchFamily="18" charset="0"/>
            </a:endParaRPr>
          </a:p>
          <a:p>
            <a:pPr algn="just"/>
            <a:r>
              <a:rPr lang="uk-UA" sz="1600" b="1" smtClean="0">
                <a:latin typeface="Bookman Old Style" pitchFamily="18" charset="0"/>
              </a:rPr>
              <a:t>стимулювання дітей і молоді до здорового способу життя і позитивної соціальної орієнтації, сприяння розвитку здоров’язбережувального  навчально-виховного процесу, навчанню з раннього віку навичкам відповідальності за власне життя і здоров’я;</a:t>
            </a:r>
            <a:endParaRPr lang="ru-RU" sz="1600" b="1" smtClean="0">
              <a:latin typeface="Bookman Old Style" pitchFamily="18" charset="0"/>
            </a:endParaRPr>
          </a:p>
          <a:p>
            <a:pPr algn="just"/>
            <a:r>
              <a:rPr lang="uk-UA" sz="1600" b="1" smtClean="0">
                <a:latin typeface="Bookman Old Style" pitchFamily="18" charset="0"/>
              </a:rPr>
              <a:t>профілактика дитячої  безоглядності;</a:t>
            </a:r>
            <a:endParaRPr lang="ru-RU" sz="1600" b="1" smtClean="0">
              <a:latin typeface="Bookman Old Style" pitchFamily="18" charset="0"/>
            </a:endParaRPr>
          </a:p>
          <a:p>
            <a:pPr algn="just"/>
            <a:r>
              <a:rPr lang="uk-UA" sz="1600" b="1" smtClean="0">
                <a:latin typeface="Bookman Old Style" pitchFamily="18" charset="0"/>
              </a:rPr>
              <a:t>формування правової свідомості, проведення просвітницької  роботи щодо запобігання протиправній поведінці, шкідливим  звичкам, захворюванням та хворобам.</a:t>
            </a:r>
            <a:endParaRPr lang="ru-RU" sz="1600" b="1" smtClean="0">
              <a:latin typeface="Bookman Old Style" pitchFamily="18" charset="0"/>
            </a:endParaRPr>
          </a:p>
          <a:p>
            <a:endParaRPr lang="ru-RU" sz="1600" b="1" smtClean="0">
              <a:latin typeface="Bookman Old Style" pitchFamily="18" charset="0"/>
            </a:endParaRPr>
          </a:p>
        </p:txBody>
      </p:sp>
      <p:pic>
        <p:nvPicPr>
          <p:cNvPr id="8197" name="Рисунок 3" descr="C:\Documents and Settings\Администратор\Рабочий стол\атест.2013\yandsearch_files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7135"/>
            <a:ext cx="2143154" cy="160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r>
              <a:rPr lang="uk-UA" sz="3200" b="1" smtClean="0">
                <a:solidFill>
                  <a:srgbClr val="C00000"/>
                </a:solidFill>
              </a:rPr>
              <a:t>Педагоги – тренери превентивних програм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2714625" y="1428750"/>
            <a:ext cx="3571875" cy="4857750"/>
          </a:xfrm>
        </p:spPr>
        <p:txBody>
          <a:bodyPr/>
          <a:lstStyle/>
          <a:p>
            <a:pPr algn="ctr"/>
            <a:r>
              <a:rPr lang="uk-UA" sz="2400" b="1" smtClean="0">
                <a:solidFill>
                  <a:srgbClr val="0000FF"/>
                </a:solidFill>
              </a:rPr>
              <a:t>“Школа проти СНІДу”</a:t>
            </a:r>
          </a:p>
          <a:p>
            <a:pPr algn="ctr"/>
            <a:r>
              <a:rPr lang="uk-UA" sz="2400" b="1" smtClean="0">
                <a:solidFill>
                  <a:srgbClr val="0000FF"/>
                </a:solidFill>
              </a:rPr>
              <a:t>“Захисти себе від ВІЛ”</a:t>
            </a:r>
          </a:p>
          <a:p>
            <a:pPr algn="ctr"/>
            <a:r>
              <a:rPr lang="uk-UA" sz="2400" b="1" smtClean="0">
                <a:solidFill>
                  <a:srgbClr val="0000FF"/>
                </a:solidFill>
              </a:rPr>
              <a:t>“Абетка харчування”</a:t>
            </a:r>
          </a:p>
          <a:p>
            <a:pPr algn="ctr"/>
            <a:r>
              <a:rPr lang="uk-UA" sz="2400" b="1" smtClean="0">
                <a:solidFill>
                  <a:srgbClr val="0000FF"/>
                </a:solidFill>
              </a:rPr>
              <a:t>“Діалог”</a:t>
            </a:r>
          </a:p>
          <a:p>
            <a:pPr algn="ctr"/>
            <a:r>
              <a:rPr lang="uk-UA" sz="2400" b="1" smtClean="0">
                <a:solidFill>
                  <a:srgbClr val="0000FF"/>
                </a:solidFill>
              </a:rPr>
              <a:t>“Чесна гра”</a:t>
            </a:r>
          </a:p>
          <a:p>
            <a:pPr algn="ctr"/>
            <a:r>
              <a:rPr lang="uk-UA" sz="2400" b="1" smtClean="0">
                <a:solidFill>
                  <a:srgbClr val="0000FF"/>
                </a:solidFill>
              </a:rPr>
              <a:t>“Я – моє здоров’я – моє життя”</a:t>
            </a:r>
          </a:p>
          <a:p>
            <a:pPr algn="ctr"/>
            <a:r>
              <a:rPr lang="uk-UA" sz="2400" b="1" smtClean="0">
                <a:solidFill>
                  <a:srgbClr val="0000FF"/>
                </a:solidFill>
              </a:rPr>
              <a:t>“ПіснеЗнайка”</a:t>
            </a:r>
          </a:p>
          <a:p>
            <a:pPr algn="ctr"/>
            <a:r>
              <a:rPr lang="uk-UA" sz="2400" b="1" smtClean="0">
                <a:solidFill>
                  <a:srgbClr val="0000FF"/>
                </a:solidFill>
              </a:rPr>
              <a:t>“Рівний - рівному”</a:t>
            </a:r>
          </a:p>
          <a:p>
            <a:pPr algn="ctr"/>
            <a:r>
              <a:rPr lang="uk-UA" sz="2400" b="1" smtClean="0">
                <a:solidFill>
                  <a:srgbClr val="0000FF"/>
                </a:solidFill>
              </a:rPr>
              <a:t>“Маршрут безпеки”</a:t>
            </a:r>
            <a:endParaRPr lang="ru-RU" sz="2400" b="1" smtClean="0">
              <a:solidFill>
                <a:srgbClr val="0000FF"/>
              </a:solidFill>
            </a:endParaRPr>
          </a:p>
        </p:txBody>
      </p:sp>
      <p:pic>
        <p:nvPicPr>
          <p:cNvPr id="41986" name="Picture 2" descr="D:\Старый рабочий стол\Абетка харчування\Абетка харчування фото\DSC01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71546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7" name="Picture 3" descr="C:\Documents and Settings\Администратор\Рабочий стол\ФОТО 2012-2014\Чесна гра 04.12.2013\DSC009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000108"/>
            <a:ext cx="239978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8" name="Picture 4" descr="C:\Documents and Settings\Администратор\Рабочий стол\ФОТО 2012-2014\Маршрут безпеки\IMG_32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786058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9" name="Picture 5" descr="C:\Documents and Settings\Администратор\Рабочий стол\ФОТО 2012-2014\Фотографії конференції СНІД\DSC_20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8109" y="2714620"/>
            <a:ext cx="2495891" cy="1871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0" name="Picture 6" descr="14 04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500570"/>
            <a:ext cx="2412766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1" name="Picture 7" descr="14 03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89" y="4500570"/>
            <a:ext cx="2402091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39800"/>
          </a:xfrm>
        </p:spPr>
        <p:txBody>
          <a:bodyPr/>
          <a:lstStyle/>
          <a:p>
            <a:r>
              <a:rPr lang="uk-UA" sz="3200" b="1" smtClean="0">
                <a:solidFill>
                  <a:srgbClr val="C00000"/>
                </a:solidFill>
              </a:rPr>
              <a:t>Допрофільна та профільна підготовка учасників навчально-виховного процесу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4714875" cy="54292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2000" b="1" smtClean="0">
                <a:solidFill>
                  <a:srgbClr val="9900CC"/>
                </a:solidFill>
                <a:latin typeface="Bookman Old Style" pitchFamily="18" charset="0"/>
              </a:rPr>
              <a:t>Суспільно-гуманітарний профіль. Історичний напрямок (10-11 класи)</a:t>
            </a:r>
          </a:p>
          <a:p>
            <a:pPr>
              <a:buFont typeface="Arial" charset="0"/>
              <a:buNone/>
            </a:pPr>
            <a:r>
              <a:rPr lang="uk-UA" sz="2000" b="1" smtClean="0">
                <a:solidFill>
                  <a:srgbClr val="0000FF"/>
                </a:solidFill>
                <a:latin typeface="Bookman Old Style" pitchFamily="18" charset="0"/>
              </a:rPr>
              <a:t>Спецкурси: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smtClean="0">
                <a:solidFill>
                  <a:srgbClr val="800000"/>
                </a:solidFill>
                <a:latin typeface="Bookman Old Style" pitchFamily="18" charset="0"/>
              </a:rPr>
              <a:t>“Права людини”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smtClean="0">
                <a:solidFill>
                  <a:srgbClr val="800000"/>
                </a:solidFill>
                <a:latin typeface="Bookman Old Style" pitchFamily="18" charset="0"/>
              </a:rPr>
              <a:t>“Основи демократії”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smtClean="0">
                <a:solidFill>
                  <a:srgbClr val="800000"/>
                </a:solidFill>
                <a:latin typeface="Bookman Old Style" pitchFamily="18" charset="0"/>
              </a:rPr>
              <a:t>“Філософія”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smtClean="0">
                <a:solidFill>
                  <a:srgbClr val="800000"/>
                </a:solidFill>
                <a:latin typeface="Bookman Old Style" pitchFamily="18" charset="0"/>
              </a:rPr>
              <a:t>“Європейський вибір України”</a:t>
            </a:r>
          </a:p>
          <a:p>
            <a:pPr algn="ctr">
              <a:buFont typeface="Arial" charset="0"/>
              <a:buNone/>
            </a:pPr>
            <a:r>
              <a:rPr lang="uk-UA" sz="2000" b="1" smtClean="0">
                <a:solidFill>
                  <a:srgbClr val="9900CC"/>
                </a:solidFill>
                <a:latin typeface="Bookman Old Style" pitchFamily="18" charset="0"/>
              </a:rPr>
              <a:t>Допрофільна підготовка</a:t>
            </a:r>
          </a:p>
          <a:p>
            <a:pPr>
              <a:buFont typeface="Arial" charset="0"/>
              <a:buNone/>
            </a:pPr>
            <a:r>
              <a:rPr lang="uk-UA" sz="2000" b="1" smtClean="0">
                <a:solidFill>
                  <a:srgbClr val="0000FF"/>
                </a:solidFill>
                <a:latin typeface="Bookman Old Style" pitchFamily="18" charset="0"/>
              </a:rPr>
              <a:t>Спецкурси: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smtClean="0">
                <a:solidFill>
                  <a:srgbClr val="800000"/>
                </a:solidFill>
                <a:latin typeface="Bookman Old Style" pitchFamily="18" charset="0"/>
              </a:rPr>
              <a:t>“Історія і культура рідного краю”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smtClean="0">
                <a:solidFill>
                  <a:srgbClr val="800000"/>
                </a:solidFill>
                <a:latin typeface="Bookman Old Style" pitchFamily="18" charset="0"/>
              </a:rPr>
              <a:t>“Практичні права учнівської молоді”</a:t>
            </a:r>
            <a:endParaRPr lang="ru-RU" sz="2000" b="1" i="1" smtClean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43010" name="Picture 2" descr="C:\Documents and Settings\Администратор\Рабочий стол\ФОТО 2012-2014\Права дитини\DSC011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1428736"/>
            <a:ext cx="2505908" cy="1879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1" name="Picture 3" descr="C:\Documents and Settings\Администратор\Рабочий стол\ФОТО 2012-2014\Тиждень історії та права\DSC_04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786058"/>
            <a:ext cx="271020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2" name="Picture 4" descr="DSCN68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214818"/>
            <a:ext cx="2585145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D:\Старый рабочий стол\РАЗНОЕ\РАЗНОЕ НА РАБОЧЕМ СТОЛЕ\Природа\ФОН\1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500063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C00000"/>
                </a:solidFill>
                <a:latin typeface="Bookman Old Style" pitchFamily="18" charset="0"/>
              </a:rPr>
              <a:t>МАН – наукове товариство “Еврика”</a:t>
            </a:r>
            <a:endParaRPr lang="ru-RU" sz="2800" b="1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428625" y="2428875"/>
            <a:ext cx="8229600" cy="22145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uk-UA" sz="1400" b="1" i="1" smtClean="0">
                <a:solidFill>
                  <a:srgbClr val="660066"/>
                </a:solidFill>
                <a:latin typeface="Book Antiqua" pitchFamily="18" charset="0"/>
              </a:rPr>
              <a:t>залучення учнів до участі у конкурсах наукової спрямованості, олімпіадах;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uk-UA" sz="1400" b="1" i="1" smtClean="0">
                <a:solidFill>
                  <a:srgbClr val="660066"/>
                </a:solidFill>
                <a:latin typeface="Book Antiqua" pitchFamily="18" charset="0"/>
              </a:rPr>
              <a:t>формування правової свідомості, проведення просвітницької роботи щодо запобігання протиправній поведінці шкідливим звичкам, захворюванням та хворобам;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uk-UA" sz="1400" b="1" i="1" smtClean="0">
                <a:solidFill>
                  <a:srgbClr val="660066"/>
                </a:solidFill>
                <a:latin typeface="Book Antiqua" pitchFamily="18" charset="0"/>
              </a:rPr>
              <a:t>забезпечення розвитку мережі, координацію діяльності, якісний стан навчально-виховної роботи;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uk-UA" sz="1400" b="1" i="1" smtClean="0">
                <a:solidFill>
                  <a:srgbClr val="660066"/>
                </a:solidFill>
                <a:latin typeface="Book Antiqua" pitchFamily="18" charset="0"/>
              </a:rPr>
              <a:t>пропаганда діяльність шкільного товариства “Еврика”;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uk-UA" sz="1400" b="1" i="1" smtClean="0">
                <a:solidFill>
                  <a:srgbClr val="660066"/>
                </a:solidFill>
                <a:latin typeface="Book Antiqua" pitchFamily="18" charset="0"/>
              </a:rPr>
              <a:t>забезпечення випуску довідкової, науково-методичної літератури, експрес-інформації;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uk-UA" sz="1400" b="1" i="1" smtClean="0">
                <a:solidFill>
                  <a:srgbClr val="660066"/>
                </a:solidFill>
                <a:latin typeface="Book Antiqua" pitchFamily="18" charset="0"/>
              </a:rPr>
              <a:t>проведення нарад, семінарів, конкурсів й конференцій з питань науково-дослідницької діяльності старшокласників.</a:t>
            </a:r>
            <a:endParaRPr lang="ru-RU" sz="1400" b="1" i="1" smtClean="0">
              <a:solidFill>
                <a:srgbClr val="660066"/>
              </a:solidFill>
              <a:latin typeface="Book Antiqua" pitchFamily="18" charset="0"/>
            </a:endParaRPr>
          </a:p>
        </p:txBody>
      </p:sp>
      <p:pic>
        <p:nvPicPr>
          <p:cNvPr id="20482" name="Picture 2" descr="C:\Documents and Settings\Администратор\Рабочий стол\ФОТО 2012-2013-2014\МАН-2014\DSC03883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6357950" y="4786322"/>
            <a:ext cx="239978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Documents and Settings\Администратор\Рабочий стол\ФОТО 2012-2013-2014\МАН-2013\CIMG0478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3214678" y="4698000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C:\Documents and Settings\Администратор\Рабочий стол\ФОТО 2012-2013-2014\МАН 2012\DSC04360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500034" y="4786322"/>
            <a:ext cx="2400168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500063" y="571500"/>
            <a:ext cx="8215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 b="1">
                <a:solidFill>
                  <a:srgbClr val="0000FF"/>
                </a:solidFill>
              </a:rPr>
              <a:t>На виконання комплексної програми “Творча обдарованість” школа керується одним з основних принципів – це розкриття в процесі навчання дитячої обдарованості. Реалізація мети та завдань превентивного виховання здійснюється через заходи, які враховують специфіку та традиції навчального закладу. Щорічним став конкурс науково-пошукових робіт “Еврика”. Активну участь в ньому приймають всі учасники навчально-виховного процесу.</a:t>
            </a:r>
            <a:endParaRPr lang="ru-RU"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1338</Words>
  <Application>Microsoft Office PowerPoint</Application>
  <PresentationFormat>Экран (4:3)</PresentationFormat>
  <Paragraphs>158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Bookman Old Style</vt:lpstr>
      <vt:lpstr>Wingdings</vt:lpstr>
      <vt:lpstr>Book Antiqua</vt:lpstr>
      <vt:lpstr>Georgia</vt:lpstr>
      <vt:lpstr>Wingdings 2</vt:lpstr>
      <vt:lpstr>Times New Roman</vt:lpstr>
      <vt:lpstr>Тема Office</vt:lpstr>
      <vt:lpstr>Документ Microsoft Office Word</vt:lpstr>
      <vt:lpstr>Комунальний заклад освіти “Середня загальноосвітня школа № 87” Дніпропетровської міської ради</vt:lpstr>
      <vt:lpstr>Слайд 2</vt:lpstr>
      <vt:lpstr>Слайд 3</vt:lpstr>
      <vt:lpstr>Слайд 4</vt:lpstr>
      <vt:lpstr>Слайд 5</vt:lpstr>
      <vt:lpstr>Завдання закладу, як школи, дружньої до дитини:</vt:lpstr>
      <vt:lpstr>Педагоги – тренери превентивних програм</vt:lpstr>
      <vt:lpstr>Допрофільна та профільна підготовка учасників навчально-виховного процесу</vt:lpstr>
      <vt:lpstr>МАН – наукове товариство “Еврика”</vt:lpstr>
      <vt:lpstr>Зіма Олександра, учениця 11 класу КЗО СЗШ № 87, переможниця шкільного, районного конкурсу-захисту науково-дослідницьких робіт</vt:lpstr>
      <vt:lpstr>Переможці конкурсу Дніпропетровського міського управління юстиції “Права та обов'язки громадян України у порівнянні з іншими країнами світу”</vt:lpstr>
      <vt:lpstr>Предметні тижні у результаті проведених заходів спостерігаються позитивні зміни в поведінці й діяльності учнів, психологічному кліматі, учнівському середовищі, покращується міжособистісна взаємодія серед усіх учасників нвп</vt:lpstr>
      <vt:lpstr>Слайд 13</vt:lpstr>
      <vt:lpstr>Інформаційний комплекс школи – центр творчої думки педагогів та учнів</vt:lpstr>
      <vt:lpstr>Слайд 15</vt:lpstr>
      <vt:lpstr>Для успішного впровадження освіти на засадах життєвих навичок в школі обладнано тренінговий кабінет</vt:lpstr>
      <vt:lpstr>Соціально-психологічна служба здійснює психологічний супровід розвитку дітей та учнівської молоді, ставить за мету формування психологічної культури учнів, педагогів, батьків, збереження та зміцнення психологічного здоров’я всіх учасників навчально-виховного процесу</vt:lpstr>
      <vt:lpstr>Моніторинг життєвих навичок як результат превентивного виховання учнів</vt:lpstr>
      <vt:lpstr>Слайд 19</vt:lpstr>
      <vt:lpstr>Партнерство – це особливий тип відносин, за якого люди об'єднують свої зусилля для виконання певної діяльності</vt:lpstr>
      <vt:lpstr>Волонтерський гурт “Життя прекрасне”, гасло якого “Твоє життя – це твій вибір”</vt:lpstr>
      <vt:lpstr>Делегати конференції – учні 1-11 класів</vt:lpstr>
      <vt:lpstr>Конкурс КВІЛТів</vt:lpstr>
      <vt:lpstr>Інформаційно-просвітницькі заходи з превентивного виховання</vt:lpstr>
      <vt:lpstr>Слайд 25</vt:lpstr>
      <vt:lpstr>Співпраця з державними, громадськими та спортивними організаціями</vt:lpstr>
      <vt:lpstr>Шкільний оздоровчий комплекс</vt:lpstr>
      <vt:lpstr>Слайд 28</vt:lpstr>
      <vt:lpstr>Розповсюдження передового педагогічного досвіду. Здоров’язберігаючий аспект</vt:lpstr>
      <vt:lpstr>Слайд 30</vt:lpstr>
      <vt:lpstr>Життєві навички сучасного випускника – результат співпраці  вчителів, учнів та батьків на основі превентивного виховання</vt:lpstr>
      <vt:lpstr>Очікувані   виховні   досягнення  превентивного виховання:</vt:lpstr>
      <vt:lpstr>Очікувані досягнення превентивного виховання: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Методичний комплекс КЗО СЗШ № 87 – центр творчої думки педагога</dc:title>
  <dc:creator>One</dc:creator>
  <cp:lastModifiedBy>One</cp:lastModifiedBy>
  <cp:revision>162</cp:revision>
  <dcterms:modified xsi:type="dcterms:W3CDTF">2014-07-01T14:11:35Z</dcterms:modified>
</cp:coreProperties>
</file>