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97F0-CAA1-447F-9037-7E31BF3A9B52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55D3-ADBE-4777-98AE-8C42456579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AF0E-6A08-44C8-A7FA-F8DD5553B6BE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F5D9-EB82-4A9E-890A-4583C07C15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0C2B-54E8-4223-9C95-2D40B8B1303D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F1D4-AE4A-4F23-8080-76797C8DBE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03F4-9A36-45F7-9BAF-A8DDFC36C884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ACAC-3831-47CE-A185-982BE08CAF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CF36-D39C-46B4-AFBA-302F377B998F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510A-C4BB-4DCD-96F2-8CA506F676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8BEA-A121-4606-81BA-C33D0988FC1B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12DE-DE14-4C3D-BC2D-C744C026F1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60D4-480A-4686-8C72-AE9EBDDAEFAA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3704-89AA-4DAD-9304-305998DD7F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C4F9-5482-491E-A724-2FB4CC9B31B1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6EAEE-A834-442A-AF5E-BD0E28DC00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E760-63F6-4B54-BF99-B6315ABB325E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66E9-6C4B-4312-B408-CA93B9BD8E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CA29-22E3-486D-907F-4DA31F9A1BF8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5852-DD91-43EC-855C-F39188E4B7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C23D-8A0C-4BA6-8049-DE14EEF3E260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4FBC-CA1D-442B-A4F7-D6056DEF71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647CB-4D0A-47A8-AECD-DD3DC0FA3A3B}" type="datetimeFigureOut">
              <a:rPr lang="uk-UA"/>
              <a:pPr>
                <a:defRPr/>
              </a:pPr>
              <a:t>10.09.2014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51DAE-A465-4F30-ADC7-44FFE39094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Впровадження моделі превентивної освіти у </a:t>
            </a:r>
            <a:r>
              <a:rPr lang="uk-UA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Шполянському</a:t>
            </a:r>
            <a:r>
              <a:rPr lang="uk-U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навчально-виховному комплексі </a:t>
            </a:r>
            <a:r>
              <a:rPr lang="uk-UA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“Загальноосвітня</a:t>
            </a:r>
            <a:r>
              <a:rPr lang="uk-U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школа </a:t>
            </a:r>
            <a:r>
              <a:rPr lang="en-US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I-III </a:t>
            </a:r>
            <a:r>
              <a:rPr lang="uk-UA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ступенів № 3 – </a:t>
            </a:r>
            <a:r>
              <a:rPr lang="uk-UA" b="1" dirty="0" err="1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гімназія”</a:t>
            </a:r>
            <a:endParaRPr lang="uk-UA" b="1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SCN5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48150" cy="3186113"/>
          </a:xfrm>
          <a:prstGeom prst="rect">
            <a:avLst/>
          </a:prstGeom>
          <a:noFill/>
        </p:spPr>
      </p:pic>
      <p:pic>
        <p:nvPicPr>
          <p:cNvPr id="21510" name="Picture 6" descr="DSCN5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4267200" cy="32004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4213" y="4365625"/>
            <a:ext cx="3173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Науково-практична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конференція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“Наркоманія – трагедія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21 століття”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SCN6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114800" cy="3086100"/>
          </a:xfrm>
          <a:prstGeom prst="rect">
            <a:avLst/>
          </a:prstGeom>
          <a:noFill/>
        </p:spPr>
      </p:pic>
      <p:pic>
        <p:nvPicPr>
          <p:cNvPr id="22534" name="Picture 6" descr="DSCN6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4144963" cy="3109913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4056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Інтерактивна освітня виставка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“Маршрут безпеки”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SCN6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49275"/>
            <a:ext cx="5935662" cy="445135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39975" y="5516563"/>
            <a:ext cx="615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Члени учнівського парламенту – фасилітатори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гри-виставки “Маршрут безпеки”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SCN3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4537075" cy="3403600"/>
          </a:xfrm>
          <a:prstGeom prst="rect">
            <a:avLst/>
          </a:prstGeom>
          <a:noFill/>
        </p:spPr>
      </p:pic>
      <p:pic>
        <p:nvPicPr>
          <p:cNvPr id="24582" name="Picture 6" descr="DSCN3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213100"/>
            <a:ext cx="4500563" cy="3375025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9388" y="4652963"/>
            <a:ext cx="403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Посвята в члени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Товариства Червоного Хреста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SCN1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1325"/>
            <a:ext cx="4205287" cy="3154363"/>
          </a:xfrm>
          <a:prstGeom prst="rect">
            <a:avLst/>
          </a:prstGeom>
          <a:noFill/>
        </p:spPr>
      </p:pic>
      <p:pic>
        <p:nvPicPr>
          <p:cNvPr id="25606" name="Picture 6" descr="DSCN2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249613"/>
            <a:ext cx="4421187" cy="3316287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435600" y="1052513"/>
            <a:ext cx="2803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Зустрічі з лікарями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районної поліклініки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Єлісеєвою К.Г. та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Набережною Т.К.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31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4813"/>
            <a:ext cx="4425950" cy="3319462"/>
          </a:xfrm>
          <a:prstGeom prst="rect">
            <a:avLst/>
          </a:prstGeom>
          <a:noFill/>
        </p:spPr>
      </p:pic>
      <p:pic>
        <p:nvPicPr>
          <p:cNvPr id="26630" name="Picture 6" descr="DSCN6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90888"/>
            <a:ext cx="4321175" cy="3240087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3306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День “Бережи здоров’я.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Будь пильним”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SCN1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4565650" cy="3424238"/>
          </a:xfrm>
          <a:prstGeom prst="rect">
            <a:avLst/>
          </a:prstGeom>
          <a:noFill/>
        </p:spPr>
      </p:pic>
      <p:pic>
        <p:nvPicPr>
          <p:cNvPr id="27654" name="Picture 6" descr="37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160713"/>
            <a:ext cx="4567237" cy="3425825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274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Виступ театральної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студії “Вибір”</a:t>
            </a:r>
            <a:endParaRPr lang="ru-RU" sz="2000" b="1">
              <a:solidFill>
                <a:srgbClr val="FF0066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3850" y="5157788"/>
            <a:ext cx="377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Відкрите засідання дитячої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правової студії “Дитинство”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AG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6119813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674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Виступ інформаційно-просвітницької групи “Шанс”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у таборі відпочинку “Веселка”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CN1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679950" cy="3509963"/>
          </a:xfrm>
          <a:prstGeom prst="rect">
            <a:avLst/>
          </a:prstGeom>
          <a:noFill/>
        </p:spPr>
      </p:pic>
      <p:pic>
        <p:nvPicPr>
          <p:cNvPr id="31750" name="Picture 6" descr="DSCN1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213100"/>
            <a:ext cx="4567238" cy="3425825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148263" y="1412875"/>
            <a:ext cx="385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Традиційні “Веселі перерви”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з елементами аеробіки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535487" cy="3175000"/>
          </a:xfrm>
          <a:prstGeom prst="rect">
            <a:avLst/>
          </a:prstGeom>
          <a:noFill/>
        </p:spPr>
      </p:pic>
      <p:pic>
        <p:nvPicPr>
          <p:cNvPr id="32774" name="Picture 6" descr="IMG_05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5472112" cy="3268662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20713" y="981075"/>
            <a:ext cx="3243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Танцює зразковий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дитячий танцювальний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колектив “Барвінок”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spc="50" dirty="0" smtClean="0">
                <a:ln w="11430"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Структурна модель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2357438" y="3143250"/>
            <a:ext cx="1709737" cy="12938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1600" b="1">
                <a:solidFill>
                  <a:srgbClr val="FFFF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Світ здоров’я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" y="3214688"/>
            <a:ext cx="1857375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юні квітникарі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юні екологи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5072063"/>
            <a:ext cx="2571750" cy="1428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Психологічно-соціальна служба (тренінги для педагогів, тренінги для батьків, тренінги з школярами)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1143000"/>
            <a:ext cx="2143125" cy="1285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з профільними класами (загальноосвітні, гуманітарні, математичні, </a:t>
            </a:r>
            <a:r>
              <a:rPr lang="uk-UA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суспільнознавчі</a:t>
            </a: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8" y="5072063"/>
            <a:ext cx="2500312" cy="1428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Учнівське об’єднання </a:t>
            </a:r>
            <a:r>
              <a:rPr lang="uk-UA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здоров’я”</a:t>
            </a: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(міністерство з питань здорового способу життя, учнівський парламент)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3" y="2071688"/>
            <a:ext cx="1714500" cy="10715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розвитку особистості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3429000" y="1071563"/>
            <a:ext cx="1714500" cy="92868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Літературно-мистецька студія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“Первоцвіт”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5357813" y="928688"/>
            <a:ext cx="1714500" cy="92868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Дитяча правова студія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“Дитинство”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7215188" y="928688"/>
            <a:ext cx="1643062" cy="92868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Туристсько-краєзнавчий гурток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“Турист”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215188" y="2071688"/>
            <a:ext cx="1928812" cy="1000125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Зразковий дитячий танцювальний колектив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“Барвінок”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3000375" y="2143125"/>
            <a:ext cx="2214563" cy="928688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Спортивні гуртки (волейбол, баскетбол, футбол)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4214813" y="3429000"/>
            <a:ext cx="2214562" cy="1071563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Агітаційно-просвітницька група з питань здорового способу життя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“Вибір”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715125" y="3500438"/>
            <a:ext cx="1714500" cy="85725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Мистецький гурток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“Чарівний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пензлик”</a:t>
            </a:r>
            <a:endParaRPr lang="uk-UA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V="1">
            <a:off x="2143125" y="2571750"/>
            <a:ext cx="785813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 noChangeShapeType="1"/>
            <a:stCxn id="6" idx="2"/>
            <a:endCxn id="7" idx="3"/>
          </p:cNvCxnSpPr>
          <p:nvPr/>
        </p:nvCxnSpPr>
        <p:spPr bwMode="auto">
          <a:xfrm flipH="1" flipV="1">
            <a:off x="2012950" y="3786188"/>
            <a:ext cx="331788" cy="47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8" name="Прямая со стрелкой 27"/>
          <p:cNvCxnSpPr/>
          <p:nvPr/>
        </p:nvCxnSpPr>
        <p:spPr>
          <a:xfrm rot="5400000">
            <a:off x="2250281" y="4607719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43313" y="4500563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29063" y="3071813"/>
            <a:ext cx="142875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0"/>
          </p:cNvCxnSpPr>
          <p:nvPr/>
        </p:nvCxnSpPr>
        <p:spPr>
          <a:xfrm rot="5400000" flipH="1" flipV="1">
            <a:off x="6108700" y="196373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7000875" y="1714500"/>
            <a:ext cx="35718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5000625" y="1785938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5607844" y="317896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6786563" y="3143250"/>
            <a:ext cx="35718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1" idx="1"/>
            <a:endCxn id="16" idx="3"/>
          </p:cNvCxnSpPr>
          <p:nvPr/>
        </p:nvCxnSpPr>
        <p:spPr>
          <a:xfrm rot="10800000">
            <a:off x="5214938" y="2606675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1" idx="3"/>
            <a:endCxn id="15" idx="1"/>
          </p:cNvCxnSpPr>
          <p:nvPr/>
        </p:nvCxnSpPr>
        <p:spPr>
          <a:xfrm flipV="1">
            <a:off x="7072313" y="2571750"/>
            <a:ext cx="14287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DSCN2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76250"/>
            <a:ext cx="4279900" cy="3209925"/>
          </a:xfrm>
          <a:prstGeom prst="rect">
            <a:avLst/>
          </a:prstGeom>
          <a:noFill/>
        </p:spPr>
      </p:pic>
      <p:pic>
        <p:nvPicPr>
          <p:cNvPr id="28678" name="Picture 6" descr="4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84538"/>
            <a:ext cx="4513263" cy="3384550"/>
          </a:xfrm>
          <a:prstGeom prst="rect">
            <a:avLst/>
          </a:prstGeo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692150"/>
            <a:ext cx="4335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Батьківський всеобуч.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Заняття батьківського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університету педагогічних знань</a:t>
            </a:r>
            <a:endParaRPr lang="ru-RU" sz="2000" b="1">
              <a:solidFill>
                <a:srgbClr val="FF0066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67275" y="4627563"/>
            <a:ext cx="4402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Родинно-спортивне свято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“Тато, мама, я – спортивна сім’я”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проекту </a:t>
            </a:r>
            <a:br>
              <a:rPr lang="uk-UA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Школи, дружньої до дитини: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0975" indent="-1809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Забезпечення цілісного благополуччя дитини шляхом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процесу, розкриття та розвиток творчої, активної особистості шляхом популяризації здорового способу життя, профілактики шкідливих звичок, формування вміння цінити життя та здоров’я у всіх його проявах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"/>
          <p:cNvGrpSpPr>
            <a:grpSpLocks noChangeAspect="1"/>
          </p:cNvGrpSpPr>
          <p:nvPr/>
        </p:nvGrpSpPr>
        <p:grpSpPr bwMode="auto">
          <a:xfrm>
            <a:off x="-252413" y="1268413"/>
            <a:ext cx="10009188" cy="4765675"/>
            <a:chOff x="4776" y="3012"/>
            <a:chExt cx="7200" cy="4147"/>
          </a:xfrm>
        </p:grpSpPr>
        <p:sp>
          <p:nvSpPr>
            <p:cNvPr id="5127" name="AutoShape 7"/>
            <p:cNvSpPr>
              <a:spLocks noChangeAspect="1" noChangeArrowheads="1"/>
            </p:cNvSpPr>
            <p:nvPr/>
          </p:nvSpPr>
          <p:spPr bwMode="auto">
            <a:xfrm>
              <a:off x="4776" y="3012"/>
              <a:ext cx="7200" cy="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947" y="3185"/>
              <a:ext cx="6600" cy="51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600" b="1"/>
                <a:t>Кабінет виховної роботи</a:t>
              </a:r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4947" y="4049"/>
              <a:ext cx="943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b="1"/>
                <a:t>Спортив-ні секції, гуртки</a:t>
              </a:r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6062" y="4049"/>
              <a:ext cx="943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b="1"/>
                <a:t>Класово-ди, класні</a:t>
              </a:r>
              <a:r>
                <a:rPr lang="uk-UA"/>
                <a:t> </a:t>
              </a:r>
              <a:r>
                <a:rPr lang="uk-UA" b="1"/>
                <a:t>керівни-ки</a:t>
              </a:r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7176" y="4049"/>
              <a:ext cx="943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/>
            </a:p>
            <a:p>
              <a:pPr algn="ctr"/>
              <a:r>
                <a:rPr lang="uk-UA" b="1"/>
                <a:t>Психолог</a:t>
              </a:r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8290" y="4049"/>
              <a:ext cx="944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b="1"/>
                <a:t>Шкільна республі--ка</a:t>
              </a:r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9490" y="4049"/>
              <a:ext cx="944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/>
            </a:p>
            <a:p>
              <a:pPr algn="ctr"/>
              <a:r>
                <a:rPr lang="uk-UA" b="1"/>
                <a:t>Парла-мент</a:t>
              </a:r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0605" y="4049"/>
              <a:ext cx="945" cy="9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200"/>
            </a:p>
            <a:p>
              <a:pPr algn="ctr"/>
              <a:endParaRPr lang="uk-UA" b="1"/>
            </a:p>
            <a:p>
              <a:pPr algn="ctr"/>
              <a:r>
                <a:rPr lang="uk-UA" b="1"/>
                <a:t>Учителі</a:t>
              </a:r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5033" y="5431"/>
              <a:ext cx="6600" cy="43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400" b="1"/>
                <a:t>Школа, дружня до дитини</a:t>
              </a:r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6233" y="6295"/>
              <a:ext cx="3943" cy="5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400" b="1"/>
                <a:t>Батьки, громадськість</a:t>
              </a:r>
              <a:endParaRPr lang="ru-R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462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6576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7690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8719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9919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11033" y="3703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5376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6490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7690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8719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10005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11033" y="499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V="1">
              <a:off x="8119" y="5863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1071563" y="647700"/>
            <a:ext cx="693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400" b="1">
                <a:solidFill>
                  <a:srgbClr val="FF0066"/>
                </a:solidFill>
              </a:rPr>
              <a:t>СТРУКТУРА ШКОЛИ, ДРУЖНЬОЇ ДО ДИТИНИ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5"/>
          <p:cNvGrpSpPr>
            <a:grpSpLocks noChangeAspect="1"/>
          </p:cNvGrpSpPr>
          <p:nvPr/>
        </p:nvGrpSpPr>
        <p:grpSpPr bwMode="auto">
          <a:xfrm>
            <a:off x="-323850" y="1028700"/>
            <a:ext cx="9601200" cy="5829300"/>
            <a:chOff x="4776" y="2857"/>
            <a:chExt cx="7200" cy="4406"/>
          </a:xfrm>
        </p:grpSpPr>
        <p:sp>
          <p:nvSpPr>
            <p:cNvPr id="29702" name="AutoShape 6"/>
            <p:cNvSpPr>
              <a:spLocks noChangeAspect="1" noChangeArrowheads="1"/>
            </p:cNvSpPr>
            <p:nvPr/>
          </p:nvSpPr>
          <p:spPr bwMode="auto">
            <a:xfrm>
              <a:off x="4776" y="2857"/>
              <a:ext cx="7200" cy="4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033" y="3635"/>
              <a:ext cx="1372" cy="12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600"/>
            </a:p>
            <a:p>
              <a:pPr algn="ctr"/>
              <a:r>
                <a:rPr lang="uk-UA" sz="2200" b="1">
                  <a:solidFill>
                    <a:srgbClr val="FFFFFF"/>
                  </a:solidFill>
                </a:rPr>
                <a:t>Складові</a:t>
              </a:r>
            </a:p>
            <a:p>
              <a:pPr algn="ctr"/>
              <a:r>
                <a:rPr lang="uk-UA" sz="2200" b="1">
                  <a:solidFill>
                    <a:srgbClr val="FFFFFF"/>
                  </a:solidFill>
                </a:rPr>
                <a:t>здоров’</a:t>
              </a:r>
              <a:r>
                <a:rPr lang="en-US" sz="2200" b="1">
                  <a:solidFill>
                    <a:srgbClr val="FFFFFF"/>
                  </a:solidFill>
                </a:rPr>
                <a:t>я</a:t>
              </a:r>
              <a:endParaRPr lang="ru-RU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6919" y="3116"/>
              <a:ext cx="1028" cy="121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600" b="1"/>
            </a:p>
            <a:p>
              <a:pPr algn="ctr"/>
              <a:endParaRPr lang="uk-UA" sz="1600" b="1"/>
            </a:p>
            <a:p>
              <a:pPr algn="ctr"/>
              <a:r>
                <a:rPr lang="uk-UA" sz="1600" b="1">
                  <a:solidFill>
                    <a:srgbClr val="000000"/>
                  </a:solidFill>
                </a:rPr>
                <a:t>Фізичне</a:t>
              </a:r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6919" y="4930"/>
              <a:ext cx="1028" cy="95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600" b="1"/>
            </a:p>
            <a:p>
              <a:pPr algn="ctr"/>
              <a:r>
                <a:rPr lang="uk-UA" sz="1600" b="1"/>
                <a:t>Духовно-моральне</a:t>
              </a:r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919" y="6399"/>
              <a:ext cx="1028" cy="77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1600" b="1"/>
            </a:p>
            <a:p>
              <a:pPr algn="ctr"/>
              <a:r>
                <a:rPr lang="uk-UA" sz="1600" b="1"/>
                <a:t>Психічне</a:t>
              </a:r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8633" y="3030"/>
              <a:ext cx="3172" cy="17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Курс «Основи здоров’</a:t>
              </a:r>
              <a:r>
                <a:rPr lang="en-US" sz="1100"/>
                <a:t>я</a:t>
              </a:r>
              <a:r>
                <a:rPr lang="uk-UA" sz="1100"/>
                <a:t>», ОБЖ</a:t>
              </a:r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8633" y="3289"/>
              <a:ext cx="3172" cy="17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Спортивні секції, гуртки</a:t>
              </a:r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8633" y="3548"/>
              <a:ext cx="3172" cy="1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Позакласна спортивно-масова робота</a:t>
              </a:r>
              <a:endParaRPr lang="ru-RU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8633" y="3807"/>
              <a:ext cx="3172" cy="17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Спецмедгрупи</a:t>
              </a:r>
              <a:endParaRPr lang="ru-RU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8633" y="4066"/>
              <a:ext cx="3172" cy="1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Медичний огляд</a:t>
              </a:r>
              <a:endParaRPr lang="ru-RU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8633" y="4326"/>
              <a:ext cx="3172" cy="1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Тренінги по формуванню здорового способу життя</a:t>
              </a:r>
              <a:endParaRPr lang="ru-RU"/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8633" y="4671"/>
              <a:ext cx="3172" cy="17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Курс «Основи здоров’</a:t>
              </a:r>
              <a:r>
                <a:rPr lang="en-US" sz="1100"/>
                <a:t>я</a:t>
              </a:r>
              <a:r>
                <a:rPr lang="uk-UA" sz="1100"/>
                <a:t>», ОБЖ</a:t>
              </a:r>
              <a:endParaRPr lang="ru-RU"/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8633" y="4930"/>
              <a:ext cx="3172" cy="17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Танцювальний колектив «Барвінок»</a:t>
              </a:r>
              <a:endParaRPr lang="ru-RU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8633" y="5190"/>
              <a:ext cx="3172" cy="17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Акції, операції з питань здорового способу життя</a:t>
              </a:r>
              <a:endParaRPr lang="ru-RU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8633" y="5449"/>
              <a:ext cx="3172" cy="17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Зустрічі з лікарями. Дні  здоров</a:t>
              </a:r>
              <a:r>
                <a:rPr lang="ru-RU" sz="1100"/>
                <a:t>'я.</a:t>
              </a:r>
              <a:endParaRPr lang="ru-RU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8633" y="5708"/>
              <a:ext cx="3172" cy="17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Дні профілактики</a:t>
              </a:r>
              <a:endParaRPr lang="ru-RU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8633" y="5967"/>
              <a:ext cx="3172" cy="17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Місячник «За здоровий спосіб життя»</a:t>
              </a:r>
              <a:endParaRPr lang="ru-RU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8633" y="6226"/>
              <a:ext cx="3172" cy="17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Робота інформаційно-просвітницької групи «Шанс»</a:t>
              </a:r>
              <a:endParaRPr lang="ru-RU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8633" y="6485"/>
              <a:ext cx="3172" cy="1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Консультпункт довіри</a:t>
              </a:r>
              <a:endParaRPr lang="ru-RU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8633" y="6745"/>
              <a:ext cx="3172" cy="1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Робота психолога</a:t>
              </a:r>
              <a:endParaRPr lang="ru-RU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8633" y="7004"/>
              <a:ext cx="3172" cy="1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1100"/>
                <a:t>Факультативи з психології</a:t>
              </a:r>
              <a:endParaRPr lang="ru-RU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8290" y="3103"/>
              <a:ext cx="1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8290" y="4412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8290" y="4153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8290" y="3894"/>
              <a:ext cx="3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8290" y="3635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8290" y="3375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8290" y="3116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7947" y="3635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8290" y="4758"/>
              <a:ext cx="0" cy="1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8290" y="6313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8290" y="6054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8290" y="5794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8290" y="5535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8290" y="5276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8290" y="5017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8290" y="4758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7947" y="5535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8290" y="639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8290" y="6572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8290" y="7090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8290" y="6572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8290" y="6831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7947" y="6831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6662" y="3462"/>
              <a:ext cx="0" cy="3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6662" y="6745"/>
              <a:ext cx="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6662" y="5276"/>
              <a:ext cx="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6662" y="3462"/>
              <a:ext cx="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6405" y="4239"/>
              <a:ext cx="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5119" y="5017"/>
              <a:ext cx="1114" cy="86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uk-UA" sz="2000"/>
            </a:p>
            <a:p>
              <a:pPr algn="ctr"/>
              <a:r>
                <a:rPr lang="uk-UA" sz="2000"/>
                <a:t>Соціальне</a:t>
              </a:r>
              <a:endParaRPr lang="ru-RU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5633" y="570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5119" y="6054"/>
              <a:ext cx="1114" cy="51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/>
                <a:t>Всеобуч батьків</a:t>
              </a:r>
            </a:p>
            <a:p>
              <a:pPr algn="ctr"/>
              <a:r>
                <a:rPr lang="uk-UA" sz="1400" b="1"/>
                <a:t>БУПЗ</a:t>
              </a:r>
              <a:endParaRPr lang="ru-RU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119" y="6745"/>
              <a:ext cx="1114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 b="1"/>
                <a:t>Батьківські</a:t>
              </a:r>
            </a:p>
            <a:p>
              <a:pPr algn="ctr"/>
              <a:r>
                <a:rPr lang="uk-UA" sz="1400" b="1"/>
                <a:t>збори</a:t>
              </a:r>
              <a:endParaRPr lang="ru-RU"/>
            </a:p>
          </p:txBody>
        </p:sp>
        <p:sp>
          <p:nvSpPr>
            <p:cNvPr id="29755" name="Line 59"/>
            <p:cNvSpPr>
              <a:spLocks noChangeShapeType="1"/>
            </p:cNvSpPr>
            <p:nvPr/>
          </p:nvSpPr>
          <p:spPr bwMode="auto">
            <a:xfrm>
              <a:off x="5719" y="4844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6" name="Line 60"/>
            <p:cNvSpPr>
              <a:spLocks noChangeShapeType="1"/>
            </p:cNvSpPr>
            <p:nvPr/>
          </p:nvSpPr>
          <p:spPr bwMode="auto">
            <a:xfrm>
              <a:off x="5719" y="6572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Line 61"/>
            <p:cNvSpPr>
              <a:spLocks noChangeShapeType="1"/>
            </p:cNvSpPr>
            <p:nvPr/>
          </p:nvSpPr>
          <p:spPr bwMode="auto">
            <a:xfrm>
              <a:off x="5719" y="5881"/>
              <a:ext cx="0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-530225" y="188913"/>
            <a:ext cx="9680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b="1"/>
              <a:t>Шполянський НВК «Загальноосвітня школа І-ІІІ ступенів № 3 – гімназія»</a:t>
            </a:r>
            <a:endParaRPr lang="ru-RU"/>
          </a:p>
          <a:p>
            <a:pPr algn="ctr"/>
            <a:r>
              <a:rPr lang="uk-UA" b="1">
                <a:solidFill>
                  <a:srgbClr val="FF0066"/>
                </a:solidFill>
              </a:rPr>
              <a:t>ШКОЛА, ДРУЖНЯ ДО ДИТИНИ</a:t>
            </a:r>
            <a:endParaRPr lang="ru-RU" b="1">
              <a:solidFill>
                <a:srgbClr val="FF0066"/>
              </a:solidFill>
            </a:endParaRPr>
          </a:p>
          <a:p>
            <a:pPr algn="ctr"/>
            <a:r>
              <a:rPr lang="uk-UA" b="1"/>
              <a:t>                                                                                                                         </a:t>
            </a:r>
            <a:r>
              <a:rPr lang="uk-UA"/>
              <a:t>Шляхи реалізації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00438" y="2928938"/>
            <a:ext cx="2071687" cy="9286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Напрямки діяльності</a:t>
            </a:r>
          </a:p>
        </p:txBody>
      </p:sp>
      <p:sp>
        <p:nvSpPr>
          <p:cNvPr id="6" name="Овал 5"/>
          <p:cNvSpPr/>
          <p:nvPr/>
        </p:nvSpPr>
        <p:spPr>
          <a:xfrm>
            <a:off x="3571875" y="428625"/>
            <a:ext cx="2143125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Піклування про шкільне середовище</a:t>
            </a:r>
          </a:p>
        </p:txBody>
      </p:sp>
      <p:sp>
        <p:nvSpPr>
          <p:cNvPr id="7" name="Овал 6"/>
          <p:cNvSpPr/>
          <p:nvPr/>
        </p:nvSpPr>
        <p:spPr>
          <a:xfrm>
            <a:off x="6215063" y="1000125"/>
            <a:ext cx="2000250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Включення питань розвитку здоров’я 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75" y="857250"/>
            <a:ext cx="2357438" cy="13573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навчання на основі розвитку життєвих навичок   </a:t>
            </a:r>
          </a:p>
        </p:txBody>
      </p:sp>
      <p:sp>
        <p:nvSpPr>
          <p:cNvPr id="9" name="Овал 8"/>
          <p:cNvSpPr/>
          <p:nvPr/>
        </p:nvSpPr>
        <p:spPr>
          <a:xfrm>
            <a:off x="6643688" y="2714625"/>
            <a:ext cx="2214562" cy="13573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Виміри ефективності і успішності діяльності закладу (моніторинг)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313" y="2571750"/>
            <a:ext cx="2428875" cy="1428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навчально-методичної підготовки вчителів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43313" y="5072063"/>
            <a:ext cx="2000250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 з громадськими  організаціями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938" y="4500563"/>
            <a:ext cx="2714625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за авторською програмою духовно-морального розвитку школярів “З радістю по </a:t>
            </a:r>
            <a:r>
              <a:rPr lang="uk-UA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життю”</a:t>
            </a:r>
            <a:endParaRPr lang="uk-UA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72188" y="4429125"/>
            <a:ext cx="2000250" cy="1285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Взаємодія педагогів, учнів, батьків</a:t>
            </a:r>
          </a:p>
        </p:txBody>
      </p:sp>
      <p:cxnSp>
        <p:nvCxnSpPr>
          <p:cNvPr id="15" name="Прямая со стрелкой 14"/>
          <p:cNvCxnSpPr>
            <a:stCxn id="5" idx="0"/>
          </p:cNvCxnSpPr>
          <p:nvPr/>
        </p:nvCxnSpPr>
        <p:spPr>
          <a:xfrm rot="16200000" flipV="1">
            <a:off x="3910807" y="2304256"/>
            <a:ext cx="1214438" cy="3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 flipV="1">
            <a:off x="5500688" y="2097088"/>
            <a:ext cx="1008062" cy="831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3"/>
            <a:endCxn id="9" idx="2"/>
          </p:cNvCxnSpPr>
          <p:nvPr/>
        </p:nvCxnSpPr>
        <p:spPr>
          <a:xfrm>
            <a:off x="5572125" y="3392488"/>
            <a:ext cx="107156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429251" y="3929062"/>
            <a:ext cx="857250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 rot="16200000" flipH="1">
            <a:off x="3946525" y="4446588"/>
            <a:ext cx="1214438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7"/>
          </p:cNvCxnSpPr>
          <p:nvPr/>
        </p:nvCxnSpPr>
        <p:spPr>
          <a:xfrm rot="5400000">
            <a:off x="2850357" y="3967956"/>
            <a:ext cx="831850" cy="611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</p:cNvCxnSpPr>
          <p:nvPr/>
        </p:nvCxnSpPr>
        <p:spPr>
          <a:xfrm rot="10800000" flipV="1">
            <a:off x="2571750" y="3392488"/>
            <a:ext cx="928688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8" idx="5"/>
          </p:cNvCxnSpPr>
          <p:nvPr/>
        </p:nvCxnSpPr>
        <p:spPr>
          <a:xfrm rot="16200000" flipV="1">
            <a:off x="2657475" y="2085975"/>
            <a:ext cx="912813" cy="773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143240" y="2428868"/>
            <a:ext cx="2714644" cy="1643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Суб’єкти ЗНЗ, як Школи дружньої до дитини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500430" y="642918"/>
            <a:ext cx="2071702" cy="107157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Педагогічний колектив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6072198" y="1142984"/>
            <a:ext cx="1643074" cy="92869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Веселкова країна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928662" y="1071546"/>
            <a:ext cx="2000264" cy="114300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Батьківська рада і піклувальна рада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6143636" y="2786058"/>
            <a:ext cx="2500330" cy="1000132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старшокласників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28596" y="2857496"/>
            <a:ext cx="2357454" cy="107157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Волонтерський загін </a:t>
            </a:r>
            <a:r>
              <a:rPr lang="uk-UA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“Товариш”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142976" y="4643446"/>
            <a:ext cx="1714512" cy="107157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Гуртки і спортивні секції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3428992" y="5000636"/>
            <a:ext cx="2286016" cy="128588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Міністерство з питань здорового способу життя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143636" y="4572008"/>
            <a:ext cx="2000264" cy="1000132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Королівство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4106863" y="2035175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7"/>
          </p:cNvCxnSpPr>
          <p:nvPr/>
        </p:nvCxnSpPr>
        <p:spPr>
          <a:xfrm rot="5400000" flipH="1" flipV="1">
            <a:off x="5431632" y="1886743"/>
            <a:ext cx="812800" cy="75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13" y="3214688"/>
            <a:ext cx="428625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2678906" y="2107407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10" idx="3"/>
          </p:cNvCxnSpPr>
          <p:nvPr/>
        </p:nvCxnSpPr>
        <p:spPr>
          <a:xfrm rot="10800000" flipV="1">
            <a:off x="2786063" y="3249613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3"/>
          </p:cNvCxnSpPr>
          <p:nvPr/>
        </p:nvCxnSpPr>
        <p:spPr>
          <a:xfrm rot="5400000">
            <a:off x="2613819" y="3931444"/>
            <a:ext cx="1027112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108450" y="4535488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542757" y="3744119"/>
            <a:ext cx="812800" cy="896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4608512" cy="3236913"/>
          </a:xfrm>
          <a:prstGeom prst="rect">
            <a:avLst/>
          </a:prstGeom>
          <a:noFill/>
        </p:spPr>
      </p:pic>
      <p:pic>
        <p:nvPicPr>
          <p:cNvPr id="19462" name="Picture 6" descr="DSCN5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3100"/>
            <a:ext cx="4351338" cy="32639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350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Агітаційно-просвітницька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група з питань здорового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способу життя “Вибір”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 descr="50528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2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4319587" cy="3240087"/>
          </a:xfrm>
          <a:prstGeom prst="rect">
            <a:avLst/>
          </a:prstGeom>
          <a:noFill/>
        </p:spPr>
      </p:pic>
      <p:pic>
        <p:nvPicPr>
          <p:cNvPr id="20487" name="Picture 7" descr="media_httpipiccyinfoi_nsg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251200"/>
            <a:ext cx="435133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48263" y="1125538"/>
            <a:ext cx="3587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Волонтерський загін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“Товариш”.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Акція 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“Дай руку першокласнику”</a:t>
            </a:r>
            <a:endParaRPr lang="ru-RU" sz="2000" b="1">
              <a:solidFill>
                <a:srgbClr val="FF0066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95288" y="4365625"/>
            <a:ext cx="3740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0066"/>
                </a:solidFill>
              </a:rPr>
              <a:t>Волонтери під час вуличної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акції флеш-мобу</a:t>
            </a:r>
          </a:p>
          <a:p>
            <a:pPr algn="ctr"/>
            <a:r>
              <a:rPr lang="uk-UA" sz="2000" b="1">
                <a:solidFill>
                  <a:srgbClr val="FF0066"/>
                </a:solidFill>
              </a:rPr>
              <a:t>“Убережіть себе від СНІДу”</a:t>
            </a:r>
            <a:endParaRPr lang="ru-RU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501</Words>
  <Application>Microsoft Office PowerPoint</Application>
  <PresentationFormat>Экран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Times New Roman</vt:lpstr>
      <vt:lpstr>Verdana</vt:lpstr>
      <vt:lpstr>Wingdings</vt:lpstr>
      <vt:lpstr>Тема Office</vt:lpstr>
      <vt:lpstr>Впровадження моделі превентивної освіти у Шполянському навчально-виховному комплексі “Загальноосвітня школа I-III ступенів № 3 – гімназія”</vt:lpstr>
      <vt:lpstr>Структурна модель</vt:lpstr>
      <vt:lpstr>Мета проекту  Школи, дружньої до дитини: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моделі превентивної освіти у Шполянському навчально-виховному комплексі “Загальноосвітня школа I-III ступенів № 3 – гімназія”</dc:title>
  <dc:creator>ADMIN</dc:creator>
  <cp:lastModifiedBy>Sony</cp:lastModifiedBy>
  <cp:revision>27</cp:revision>
  <dcterms:created xsi:type="dcterms:W3CDTF">2014-06-12T17:08:31Z</dcterms:created>
  <dcterms:modified xsi:type="dcterms:W3CDTF">2014-09-10T13:41:10Z</dcterms:modified>
</cp:coreProperties>
</file>