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8" r:id="rId3"/>
    <p:sldId id="258" r:id="rId4"/>
    <p:sldId id="269" r:id="rId5"/>
    <p:sldId id="260" r:id="rId6"/>
    <p:sldId id="270" r:id="rId7"/>
    <p:sldId id="266" r:id="rId8"/>
    <p:sldId id="263" r:id="rId9"/>
    <p:sldId id="271" r:id="rId10"/>
    <p:sldId id="27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 autoAdjust="0"/>
  </p:normalViewPr>
  <p:slideViewPr>
    <p:cSldViewPr snapToGrid="0" showGuides="1">
      <p:cViewPr varScale="1">
        <p:scale>
          <a:sx n="69" d="100"/>
          <a:sy n="69" d="100"/>
        </p:scale>
        <p:origin x="-61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A5C5E0-B698-4EB2-93CF-0C2FAB34123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42550F-0B7A-44CC-AC51-3E77873225D1}">
      <dgm:prSet phldrT="[Текст]"/>
      <dgm:spPr/>
      <dgm:t>
        <a:bodyPr/>
        <a:lstStyle/>
        <a:p>
          <a:r>
            <a:rPr lang="ru-RU" dirty="0" smtClean="0"/>
            <a:t>Основними завданнями є: </a:t>
          </a:r>
          <a:endParaRPr lang="ru-RU" dirty="0"/>
        </a:p>
      </dgm:t>
    </dgm:pt>
    <dgm:pt modelId="{16D0ABE8-194E-45A1-8DC9-8A2A3089D9A6}" type="parTrans" cxnId="{2B1B1559-9049-4D40-A4C4-12010AA2C1E9}">
      <dgm:prSet/>
      <dgm:spPr/>
      <dgm:t>
        <a:bodyPr/>
        <a:lstStyle/>
        <a:p>
          <a:endParaRPr lang="ru-RU"/>
        </a:p>
      </dgm:t>
    </dgm:pt>
    <dgm:pt modelId="{8BFEB15C-B0CB-4189-9F55-448331DC9380}" type="sibTrans" cxnId="{2B1B1559-9049-4D40-A4C4-12010AA2C1E9}">
      <dgm:prSet/>
      <dgm:spPr/>
      <dgm:t>
        <a:bodyPr/>
        <a:lstStyle/>
        <a:p>
          <a:endParaRPr lang="ru-RU"/>
        </a:p>
      </dgm:t>
    </dgm:pt>
    <dgm:pt modelId="{B3191DFD-ECC9-4ECF-B246-CF2DDDD5A021}">
      <dgm:prSet phldrT="[Текст]" custT="1"/>
      <dgm:spPr/>
      <dgm:t>
        <a:bodyPr/>
        <a:lstStyle/>
        <a:p>
          <a:r>
            <a:rPr lang="ru-RU" sz="2000" dirty="0" smtClean="0"/>
            <a:t>Надання учням повної і достовірної інформації з проблем ВІЛ/СНІДу</a:t>
          </a:r>
          <a:endParaRPr lang="ru-RU" sz="2000" dirty="0"/>
        </a:p>
      </dgm:t>
    </dgm:pt>
    <dgm:pt modelId="{F57391AA-6A41-40B6-87C0-E9B4713AA084}" type="parTrans" cxnId="{77C73019-2C44-4E08-8220-CCC2476B9ED3}">
      <dgm:prSet/>
      <dgm:spPr/>
      <dgm:t>
        <a:bodyPr/>
        <a:lstStyle/>
        <a:p>
          <a:endParaRPr lang="ru-RU"/>
        </a:p>
      </dgm:t>
    </dgm:pt>
    <dgm:pt modelId="{65DBE3C9-63D1-41E3-A18D-1B8D54F1A4B3}" type="sibTrans" cxnId="{77C73019-2C44-4E08-8220-CCC2476B9ED3}">
      <dgm:prSet/>
      <dgm:spPr/>
      <dgm:t>
        <a:bodyPr/>
        <a:lstStyle/>
        <a:p>
          <a:endParaRPr lang="ru-RU"/>
        </a:p>
      </dgm:t>
    </dgm:pt>
    <dgm:pt modelId="{2B7DB58F-4E74-4C3F-BE84-D2DBDE8CE0C9}">
      <dgm:prSet phldrT="[Текст]" custT="1"/>
      <dgm:spPr/>
      <dgm:t>
        <a:bodyPr/>
        <a:lstStyle/>
        <a:p>
          <a:r>
            <a:rPr lang="ru-RU" sz="2000" dirty="0" smtClean="0"/>
            <a:t>Формування в школярів відповідальних ставлень до проблем ВІЛ- інфікування і  толерантного ставлення до людей, які живуть з ВІЛ.</a:t>
          </a:r>
          <a:endParaRPr lang="ru-RU" sz="2000" dirty="0"/>
        </a:p>
      </dgm:t>
    </dgm:pt>
    <dgm:pt modelId="{3FD51C41-8EFE-453E-9886-B369D35E3C3F}" type="parTrans" cxnId="{E33E1216-5D78-40A4-9A84-2CB8862EE0F4}">
      <dgm:prSet/>
      <dgm:spPr/>
      <dgm:t>
        <a:bodyPr/>
        <a:lstStyle/>
        <a:p>
          <a:endParaRPr lang="ru-RU"/>
        </a:p>
      </dgm:t>
    </dgm:pt>
    <dgm:pt modelId="{7FBB6977-A554-4A54-B1C1-946AB922F61B}" type="sibTrans" cxnId="{E33E1216-5D78-40A4-9A84-2CB8862EE0F4}">
      <dgm:prSet/>
      <dgm:spPr/>
      <dgm:t>
        <a:bodyPr/>
        <a:lstStyle/>
        <a:p>
          <a:endParaRPr lang="ru-RU"/>
        </a:p>
      </dgm:t>
    </dgm:pt>
    <dgm:pt modelId="{D81AFFB8-035A-408B-8BCD-13E6D5B2DC53}">
      <dgm:prSet phldrT="[Текст]" custT="1"/>
      <dgm:spPr/>
      <dgm:t>
        <a:bodyPr/>
        <a:lstStyle/>
        <a:p>
          <a:r>
            <a:rPr lang="ru-RU" sz="2000" dirty="0" smtClean="0"/>
            <a:t>Розвиток необхідних умінь та навичок, які зменшують схильність молоді до ризикованої поведінки</a:t>
          </a:r>
          <a:endParaRPr lang="ru-RU" sz="2000" dirty="0"/>
        </a:p>
      </dgm:t>
    </dgm:pt>
    <dgm:pt modelId="{2D62DF05-4B42-49D4-9977-F6A7B3F0BFB3}" type="parTrans" cxnId="{073E1B69-C92B-4E94-8662-221C705C6C05}">
      <dgm:prSet/>
      <dgm:spPr/>
      <dgm:t>
        <a:bodyPr/>
        <a:lstStyle/>
        <a:p>
          <a:endParaRPr lang="ru-RU"/>
        </a:p>
      </dgm:t>
    </dgm:pt>
    <dgm:pt modelId="{87DEFD03-99D5-474E-88AD-F42BFFF748C7}" type="sibTrans" cxnId="{073E1B69-C92B-4E94-8662-221C705C6C05}">
      <dgm:prSet/>
      <dgm:spPr/>
      <dgm:t>
        <a:bodyPr/>
        <a:lstStyle/>
        <a:p>
          <a:endParaRPr lang="ru-RU"/>
        </a:p>
      </dgm:t>
    </dgm:pt>
    <dgm:pt modelId="{8C8C77A8-A39B-408D-8000-8B05E6D83598}">
      <dgm:prSet/>
      <dgm:spPr/>
      <dgm:t>
        <a:bodyPr/>
        <a:lstStyle/>
        <a:p>
          <a:endParaRPr lang="uk-UA"/>
        </a:p>
      </dgm:t>
    </dgm:pt>
    <dgm:pt modelId="{D08230CA-0D8F-439A-8CCC-E5089A018BD5}" type="parTrans" cxnId="{9A4F8E89-3FED-4BFF-A983-15EF645AD10B}">
      <dgm:prSet/>
      <dgm:spPr/>
      <dgm:t>
        <a:bodyPr/>
        <a:lstStyle/>
        <a:p>
          <a:endParaRPr lang="ru-RU"/>
        </a:p>
      </dgm:t>
    </dgm:pt>
    <dgm:pt modelId="{901317CE-9544-4468-B15F-31ABA494BEAD}" type="sibTrans" cxnId="{9A4F8E89-3FED-4BFF-A983-15EF645AD10B}">
      <dgm:prSet/>
      <dgm:spPr/>
      <dgm:t>
        <a:bodyPr/>
        <a:lstStyle/>
        <a:p>
          <a:endParaRPr lang="ru-RU"/>
        </a:p>
      </dgm:t>
    </dgm:pt>
    <dgm:pt modelId="{6E382E59-E81D-417A-B7F0-AD91E1F7C18F}">
      <dgm:prSet custT="1"/>
      <dgm:spPr/>
      <dgm:t>
        <a:bodyPr/>
        <a:lstStyle/>
        <a:p>
          <a:r>
            <a:rPr lang="ru-RU" sz="2000" dirty="0" smtClean="0"/>
            <a:t>Створення сприятливого середовища, співпраця з батьками, педагогічним колективом, закладами охорони здоров’я і громадськими організаціями, які функціонують у цій </a:t>
          </a:r>
          <a:r>
            <a:rPr lang="uk-UA" sz="2000" noProof="0" dirty="0" smtClean="0"/>
            <a:t>сфері</a:t>
          </a:r>
          <a:endParaRPr lang="uk-UA" sz="2000" noProof="0" dirty="0"/>
        </a:p>
      </dgm:t>
    </dgm:pt>
    <dgm:pt modelId="{FA288EF8-7C56-4D76-A523-7A3F691CEBCA}" type="parTrans" cxnId="{32715434-8471-4E90-A6E9-0E68027B8196}">
      <dgm:prSet/>
      <dgm:spPr/>
      <dgm:t>
        <a:bodyPr/>
        <a:lstStyle/>
        <a:p>
          <a:endParaRPr lang="ru-RU"/>
        </a:p>
      </dgm:t>
    </dgm:pt>
    <dgm:pt modelId="{DA53DD14-C05C-4D6C-B4B1-E6F52460A98D}" type="sibTrans" cxnId="{32715434-8471-4E90-A6E9-0E68027B8196}">
      <dgm:prSet/>
      <dgm:spPr/>
      <dgm:t>
        <a:bodyPr/>
        <a:lstStyle/>
        <a:p>
          <a:endParaRPr lang="ru-RU"/>
        </a:p>
      </dgm:t>
    </dgm:pt>
    <dgm:pt modelId="{75500175-DE22-46F1-9AF8-8BD0A05E473E}" type="pres">
      <dgm:prSet presAssocID="{9EA5C5E0-B698-4EB2-93CF-0C2FAB34123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84AA43B-52E3-4DDA-9F5C-3BB138F4AA8C}" type="pres">
      <dgm:prSet presAssocID="{B442550F-0B7A-44CC-AC51-3E77873225D1}" presName="roof" presStyleLbl="dkBgShp" presStyleIdx="0" presStyleCnt="2" custLinFactNeighborX="112" custLinFactNeighborY="1954"/>
      <dgm:spPr/>
      <dgm:t>
        <a:bodyPr/>
        <a:lstStyle/>
        <a:p>
          <a:endParaRPr lang="ru-RU"/>
        </a:p>
      </dgm:t>
    </dgm:pt>
    <dgm:pt modelId="{0C341B9E-566C-4258-B5B9-4C35A5C3B95C}" type="pres">
      <dgm:prSet presAssocID="{B442550F-0B7A-44CC-AC51-3E77873225D1}" presName="pillars" presStyleCnt="0"/>
      <dgm:spPr/>
    </dgm:pt>
    <dgm:pt modelId="{018EE0F4-5CC7-414D-A3C1-7EE87451521C}" type="pres">
      <dgm:prSet presAssocID="{B442550F-0B7A-44CC-AC51-3E77873225D1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171AB-1078-4A61-AB8E-96CB8E3B83FF}" type="pres">
      <dgm:prSet presAssocID="{2B7DB58F-4E74-4C3F-BE84-D2DBDE8CE0C9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144FA-2B05-4487-9820-E2684138A066}" type="pres">
      <dgm:prSet presAssocID="{D81AFFB8-035A-408B-8BCD-13E6D5B2DC53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1547F-1194-44C7-9383-906B57AAF088}" type="pres">
      <dgm:prSet presAssocID="{6E382E59-E81D-417A-B7F0-AD91E1F7C18F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2B97A-1E68-4C66-88AA-FCF99C97EF79}" type="pres">
      <dgm:prSet presAssocID="{B442550F-0B7A-44CC-AC51-3E77873225D1}" presName="base" presStyleLbl="dkBgShp" presStyleIdx="1" presStyleCnt="2" custLinFactNeighborX="224" custLinFactNeighborY="-8374"/>
      <dgm:spPr/>
    </dgm:pt>
  </dgm:ptLst>
  <dgm:cxnLst>
    <dgm:cxn modelId="{B422A1EF-94FE-475E-9D6B-DAD1FC497149}" type="presOf" srcId="{D81AFFB8-035A-408B-8BCD-13E6D5B2DC53}" destId="{4E2144FA-2B05-4487-9820-E2684138A066}" srcOrd="0" destOrd="0" presId="urn:microsoft.com/office/officeart/2005/8/layout/hList3"/>
    <dgm:cxn modelId="{466560E2-0BBB-46A0-9989-F4625A258ED0}" type="presOf" srcId="{B442550F-0B7A-44CC-AC51-3E77873225D1}" destId="{F84AA43B-52E3-4DDA-9F5C-3BB138F4AA8C}" srcOrd="0" destOrd="0" presId="urn:microsoft.com/office/officeart/2005/8/layout/hList3"/>
    <dgm:cxn modelId="{E33E1216-5D78-40A4-9A84-2CB8862EE0F4}" srcId="{B442550F-0B7A-44CC-AC51-3E77873225D1}" destId="{2B7DB58F-4E74-4C3F-BE84-D2DBDE8CE0C9}" srcOrd="1" destOrd="0" parTransId="{3FD51C41-8EFE-453E-9886-B369D35E3C3F}" sibTransId="{7FBB6977-A554-4A54-B1C1-946AB922F61B}"/>
    <dgm:cxn modelId="{32715434-8471-4E90-A6E9-0E68027B8196}" srcId="{B442550F-0B7A-44CC-AC51-3E77873225D1}" destId="{6E382E59-E81D-417A-B7F0-AD91E1F7C18F}" srcOrd="3" destOrd="0" parTransId="{FA288EF8-7C56-4D76-A523-7A3F691CEBCA}" sibTransId="{DA53DD14-C05C-4D6C-B4B1-E6F52460A98D}"/>
    <dgm:cxn modelId="{9A4F8E89-3FED-4BFF-A983-15EF645AD10B}" srcId="{9EA5C5E0-B698-4EB2-93CF-0C2FAB34123D}" destId="{8C8C77A8-A39B-408D-8000-8B05E6D83598}" srcOrd="1" destOrd="0" parTransId="{D08230CA-0D8F-439A-8CCC-E5089A018BD5}" sibTransId="{901317CE-9544-4468-B15F-31ABA494BEAD}"/>
    <dgm:cxn modelId="{C0E13AAC-9873-4A90-8CA1-38D05C481D21}" type="presOf" srcId="{B3191DFD-ECC9-4ECF-B246-CF2DDDD5A021}" destId="{018EE0F4-5CC7-414D-A3C1-7EE87451521C}" srcOrd="0" destOrd="0" presId="urn:microsoft.com/office/officeart/2005/8/layout/hList3"/>
    <dgm:cxn modelId="{073E1B69-C92B-4E94-8662-221C705C6C05}" srcId="{B442550F-0B7A-44CC-AC51-3E77873225D1}" destId="{D81AFFB8-035A-408B-8BCD-13E6D5B2DC53}" srcOrd="2" destOrd="0" parTransId="{2D62DF05-4B42-49D4-9977-F6A7B3F0BFB3}" sibTransId="{87DEFD03-99D5-474E-88AD-F42BFFF748C7}"/>
    <dgm:cxn modelId="{C1DF9D07-7391-44BF-BEBB-94B6E24D75A7}" type="presOf" srcId="{6E382E59-E81D-417A-B7F0-AD91E1F7C18F}" destId="{5421547F-1194-44C7-9383-906B57AAF088}" srcOrd="0" destOrd="0" presId="urn:microsoft.com/office/officeart/2005/8/layout/hList3"/>
    <dgm:cxn modelId="{8160823E-3580-4B39-80A2-46A84DE67289}" type="presOf" srcId="{9EA5C5E0-B698-4EB2-93CF-0C2FAB34123D}" destId="{75500175-DE22-46F1-9AF8-8BD0A05E473E}" srcOrd="0" destOrd="0" presId="urn:microsoft.com/office/officeart/2005/8/layout/hList3"/>
    <dgm:cxn modelId="{2B1B1559-9049-4D40-A4C4-12010AA2C1E9}" srcId="{9EA5C5E0-B698-4EB2-93CF-0C2FAB34123D}" destId="{B442550F-0B7A-44CC-AC51-3E77873225D1}" srcOrd="0" destOrd="0" parTransId="{16D0ABE8-194E-45A1-8DC9-8A2A3089D9A6}" sibTransId="{8BFEB15C-B0CB-4189-9F55-448331DC9380}"/>
    <dgm:cxn modelId="{DFC87F90-60EB-4C47-8350-16C0F8AC32FD}" type="presOf" srcId="{2B7DB58F-4E74-4C3F-BE84-D2DBDE8CE0C9}" destId="{58C171AB-1078-4A61-AB8E-96CB8E3B83FF}" srcOrd="0" destOrd="0" presId="urn:microsoft.com/office/officeart/2005/8/layout/hList3"/>
    <dgm:cxn modelId="{77C73019-2C44-4E08-8220-CCC2476B9ED3}" srcId="{B442550F-0B7A-44CC-AC51-3E77873225D1}" destId="{B3191DFD-ECC9-4ECF-B246-CF2DDDD5A021}" srcOrd="0" destOrd="0" parTransId="{F57391AA-6A41-40B6-87C0-E9B4713AA084}" sibTransId="{65DBE3C9-63D1-41E3-A18D-1B8D54F1A4B3}"/>
    <dgm:cxn modelId="{2F1238A9-1C40-46A5-BB57-ACB433246A2A}" type="presParOf" srcId="{75500175-DE22-46F1-9AF8-8BD0A05E473E}" destId="{F84AA43B-52E3-4DDA-9F5C-3BB138F4AA8C}" srcOrd="0" destOrd="0" presId="urn:microsoft.com/office/officeart/2005/8/layout/hList3"/>
    <dgm:cxn modelId="{298D90DB-4447-4F97-B263-1143EC7F46A1}" type="presParOf" srcId="{75500175-DE22-46F1-9AF8-8BD0A05E473E}" destId="{0C341B9E-566C-4258-B5B9-4C35A5C3B95C}" srcOrd="1" destOrd="0" presId="urn:microsoft.com/office/officeart/2005/8/layout/hList3"/>
    <dgm:cxn modelId="{69F772DC-E6F4-4396-9ACE-795B69D9C8DA}" type="presParOf" srcId="{0C341B9E-566C-4258-B5B9-4C35A5C3B95C}" destId="{018EE0F4-5CC7-414D-A3C1-7EE87451521C}" srcOrd="0" destOrd="0" presId="urn:microsoft.com/office/officeart/2005/8/layout/hList3"/>
    <dgm:cxn modelId="{129E1164-0D31-4A21-97ED-509950E6B77F}" type="presParOf" srcId="{0C341B9E-566C-4258-B5B9-4C35A5C3B95C}" destId="{58C171AB-1078-4A61-AB8E-96CB8E3B83FF}" srcOrd="1" destOrd="0" presId="urn:microsoft.com/office/officeart/2005/8/layout/hList3"/>
    <dgm:cxn modelId="{842DBD58-2430-4EB4-A896-A0310552F40F}" type="presParOf" srcId="{0C341B9E-566C-4258-B5B9-4C35A5C3B95C}" destId="{4E2144FA-2B05-4487-9820-E2684138A066}" srcOrd="2" destOrd="0" presId="urn:microsoft.com/office/officeart/2005/8/layout/hList3"/>
    <dgm:cxn modelId="{1A931DCA-1486-4692-9D6F-5C9CD1591841}" type="presParOf" srcId="{0C341B9E-566C-4258-B5B9-4C35A5C3B95C}" destId="{5421547F-1194-44C7-9383-906B57AAF088}" srcOrd="3" destOrd="0" presId="urn:microsoft.com/office/officeart/2005/8/layout/hList3"/>
    <dgm:cxn modelId="{FBCA8067-4FEF-4570-A2A5-44985F285D10}" type="presParOf" srcId="{75500175-DE22-46F1-9AF8-8BD0A05E473E}" destId="{8882B97A-1E68-4C66-88AA-FCF99C97EF7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0A2349-AB2F-44BA-9758-EE8C0B8609A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8D1E9C-7FEC-40DF-90BC-FECEE350DD8F}">
      <dgm:prSet custT="1"/>
      <dgm:spPr/>
      <dgm:t>
        <a:bodyPr/>
        <a:lstStyle/>
        <a:p>
          <a:r>
            <a:rPr lang="ru-RU" sz="2000" dirty="0" smtClean="0"/>
            <a:t>Робота «Захисти себе від ВІЛ» спрямована на досягнення двох базових цілей:</a:t>
          </a:r>
          <a:endParaRPr lang="ru-RU" sz="2000" dirty="0"/>
        </a:p>
      </dgm:t>
    </dgm:pt>
    <dgm:pt modelId="{72282675-F5FC-41BC-ADDB-9C15C5A2674D}" type="parTrans" cxnId="{8BF6172D-7964-41AF-B970-0A0546BFEFE4}">
      <dgm:prSet/>
      <dgm:spPr/>
      <dgm:t>
        <a:bodyPr/>
        <a:lstStyle/>
        <a:p>
          <a:endParaRPr lang="ru-RU"/>
        </a:p>
      </dgm:t>
    </dgm:pt>
    <dgm:pt modelId="{5EF9EEAD-9521-4BBC-B51F-9C89BFAE3776}" type="sibTrans" cxnId="{8BF6172D-7964-41AF-B970-0A0546BFEFE4}">
      <dgm:prSet/>
      <dgm:spPr/>
      <dgm:t>
        <a:bodyPr/>
        <a:lstStyle/>
        <a:p>
          <a:endParaRPr lang="ru-RU"/>
        </a:p>
      </dgm:t>
    </dgm:pt>
    <dgm:pt modelId="{30509C1C-D6DD-4EAD-A946-36160649B2E0}">
      <dgm:prSet custT="1"/>
      <dgm:spPr/>
      <dgm:t>
        <a:bodyPr/>
        <a:lstStyle/>
        <a:p>
          <a:r>
            <a:rPr lang="ru-RU" sz="2000" dirty="0" smtClean="0"/>
            <a:t>Захист молоді, якій доводиться дорослішати і розв’язувати проблеми створення сім’ї та народження дітей в умовах епідемії ВІЛ/СНІДу</a:t>
          </a:r>
          <a:endParaRPr lang="ru-RU" sz="2000" dirty="0"/>
        </a:p>
      </dgm:t>
    </dgm:pt>
    <dgm:pt modelId="{833E6DE4-C7A2-401A-9D66-516583283732}" type="parTrans" cxnId="{391F56DA-844E-4E39-8957-A915EF869E62}">
      <dgm:prSet/>
      <dgm:spPr/>
      <dgm:t>
        <a:bodyPr/>
        <a:lstStyle/>
        <a:p>
          <a:endParaRPr lang="ru-RU"/>
        </a:p>
      </dgm:t>
    </dgm:pt>
    <dgm:pt modelId="{53345B37-D3E5-4258-9B6C-0CF55BCAD5A3}" type="sibTrans" cxnId="{391F56DA-844E-4E39-8957-A915EF869E62}">
      <dgm:prSet/>
      <dgm:spPr/>
      <dgm:t>
        <a:bodyPr/>
        <a:lstStyle/>
        <a:p>
          <a:endParaRPr lang="ru-RU"/>
        </a:p>
      </dgm:t>
    </dgm:pt>
    <dgm:pt modelId="{3DBFC046-32C7-4DBB-8DA3-34F4CBF4E662}">
      <dgm:prSet custT="1"/>
      <dgm:spPr/>
      <dgm:t>
        <a:bodyPr/>
        <a:lstStyle/>
        <a:p>
          <a:r>
            <a:rPr lang="ru-RU" sz="2000" dirty="0" smtClean="0"/>
            <a:t>Захист людей, які живуть з ВІЛ.</a:t>
          </a:r>
          <a:endParaRPr lang="ru-RU" sz="2000" dirty="0"/>
        </a:p>
      </dgm:t>
    </dgm:pt>
    <dgm:pt modelId="{2F59D85F-787F-49A8-A4A9-0B9F0541DC72}" type="parTrans" cxnId="{90C535C4-61CB-4601-94D7-F1A5C17F131B}">
      <dgm:prSet/>
      <dgm:spPr/>
      <dgm:t>
        <a:bodyPr/>
        <a:lstStyle/>
        <a:p>
          <a:endParaRPr lang="ru-RU"/>
        </a:p>
      </dgm:t>
    </dgm:pt>
    <dgm:pt modelId="{84735076-43F1-45EB-B450-DCC370E446AE}" type="sibTrans" cxnId="{90C535C4-61CB-4601-94D7-F1A5C17F131B}">
      <dgm:prSet/>
      <dgm:spPr/>
      <dgm:t>
        <a:bodyPr/>
        <a:lstStyle/>
        <a:p>
          <a:endParaRPr lang="ru-RU"/>
        </a:p>
      </dgm:t>
    </dgm:pt>
    <dgm:pt modelId="{8C35B49A-0D25-4455-A9F6-C9AFFBDE9562}" type="pres">
      <dgm:prSet presAssocID="{C10A2349-AB2F-44BA-9758-EE8C0B8609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20229DF-E1BF-4338-849E-280C6CAC6B3A}" type="pres">
      <dgm:prSet presAssocID="{648D1E9C-7FEC-40DF-90BC-FECEE350DD8F}" presName="root" presStyleCnt="0"/>
      <dgm:spPr/>
    </dgm:pt>
    <dgm:pt modelId="{84D35255-DC74-4E0A-B064-19329FEE7B8F}" type="pres">
      <dgm:prSet presAssocID="{648D1E9C-7FEC-40DF-90BC-FECEE350DD8F}" presName="rootComposite" presStyleCnt="0"/>
      <dgm:spPr/>
    </dgm:pt>
    <dgm:pt modelId="{BA566B99-C279-4CE9-BC20-047C52B363AC}" type="pres">
      <dgm:prSet presAssocID="{648D1E9C-7FEC-40DF-90BC-FECEE350DD8F}" presName="rootText" presStyleLbl="node1" presStyleIdx="0" presStyleCnt="1"/>
      <dgm:spPr/>
      <dgm:t>
        <a:bodyPr/>
        <a:lstStyle/>
        <a:p>
          <a:endParaRPr lang="uk-UA"/>
        </a:p>
      </dgm:t>
    </dgm:pt>
    <dgm:pt modelId="{73A73B1E-8AEB-4581-9544-6A3DADC953DF}" type="pres">
      <dgm:prSet presAssocID="{648D1E9C-7FEC-40DF-90BC-FECEE350DD8F}" presName="rootConnector" presStyleLbl="node1" presStyleIdx="0" presStyleCnt="1"/>
      <dgm:spPr/>
      <dgm:t>
        <a:bodyPr/>
        <a:lstStyle/>
        <a:p>
          <a:endParaRPr lang="uk-UA"/>
        </a:p>
      </dgm:t>
    </dgm:pt>
    <dgm:pt modelId="{AA8EF3A1-4C3B-4FA7-B90E-20C4DC5C8EB7}" type="pres">
      <dgm:prSet presAssocID="{648D1E9C-7FEC-40DF-90BC-FECEE350DD8F}" presName="childShape" presStyleCnt="0"/>
      <dgm:spPr/>
    </dgm:pt>
    <dgm:pt modelId="{AEFAABE5-C5DC-4D7F-8676-AA03D480881B}" type="pres">
      <dgm:prSet presAssocID="{2F59D85F-787F-49A8-A4A9-0B9F0541DC72}" presName="Name13" presStyleLbl="parChTrans1D2" presStyleIdx="0" presStyleCnt="2"/>
      <dgm:spPr/>
      <dgm:t>
        <a:bodyPr/>
        <a:lstStyle/>
        <a:p>
          <a:endParaRPr lang="uk-UA"/>
        </a:p>
      </dgm:t>
    </dgm:pt>
    <dgm:pt modelId="{49695CDB-F1C4-444B-BC7A-8ABAE6080EF9}" type="pres">
      <dgm:prSet presAssocID="{3DBFC046-32C7-4DBB-8DA3-34F4CBF4E662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07E8F0-E632-4A9D-9686-F06F01760BFE}" type="pres">
      <dgm:prSet presAssocID="{833E6DE4-C7A2-401A-9D66-516583283732}" presName="Name13" presStyleLbl="parChTrans1D2" presStyleIdx="1" presStyleCnt="2"/>
      <dgm:spPr/>
      <dgm:t>
        <a:bodyPr/>
        <a:lstStyle/>
        <a:p>
          <a:endParaRPr lang="uk-UA"/>
        </a:p>
      </dgm:t>
    </dgm:pt>
    <dgm:pt modelId="{2FEC3318-F465-4391-A5B8-5411C4A71C8A}" type="pres">
      <dgm:prSet presAssocID="{30509C1C-D6DD-4EAD-A946-36160649B2E0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1A4767E-FBD3-4070-8D9F-FE634CF765B2}" type="presOf" srcId="{C10A2349-AB2F-44BA-9758-EE8C0B8609AD}" destId="{8C35B49A-0D25-4455-A9F6-C9AFFBDE9562}" srcOrd="0" destOrd="0" presId="urn:microsoft.com/office/officeart/2005/8/layout/hierarchy3"/>
    <dgm:cxn modelId="{5261F3A7-E7F8-40C5-8882-D511463F11D1}" type="presOf" srcId="{3DBFC046-32C7-4DBB-8DA3-34F4CBF4E662}" destId="{49695CDB-F1C4-444B-BC7A-8ABAE6080EF9}" srcOrd="0" destOrd="0" presId="urn:microsoft.com/office/officeart/2005/8/layout/hierarchy3"/>
    <dgm:cxn modelId="{07DFC601-016E-4975-864D-B698F59231DB}" type="presOf" srcId="{2F59D85F-787F-49A8-A4A9-0B9F0541DC72}" destId="{AEFAABE5-C5DC-4D7F-8676-AA03D480881B}" srcOrd="0" destOrd="0" presId="urn:microsoft.com/office/officeart/2005/8/layout/hierarchy3"/>
    <dgm:cxn modelId="{8BF6172D-7964-41AF-B970-0A0546BFEFE4}" srcId="{C10A2349-AB2F-44BA-9758-EE8C0B8609AD}" destId="{648D1E9C-7FEC-40DF-90BC-FECEE350DD8F}" srcOrd="0" destOrd="0" parTransId="{72282675-F5FC-41BC-ADDB-9C15C5A2674D}" sibTransId="{5EF9EEAD-9521-4BBC-B51F-9C89BFAE3776}"/>
    <dgm:cxn modelId="{51FA865E-C2D1-4069-A712-36C28AB44088}" type="presOf" srcId="{30509C1C-D6DD-4EAD-A946-36160649B2E0}" destId="{2FEC3318-F465-4391-A5B8-5411C4A71C8A}" srcOrd="0" destOrd="0" presId="urn:microsoft.com/office/officeart/2005/8/layout/hierarchy3"/>
    <dgm:cxn modelId="{90C535C4-61CB-4601-94D7-F1A5C17F131B}" srcId="{648D1E9C-7FEC-40DF-90BC-FECEE350DD8F}" destId="{3DBFC046-32C7-4DBB-8DA3-34F4CBF4E662}" srcOrd="0" destOrd="0" parTransId="{2F59D85F-787F-49A8-A4A9-0B9F0541DC72}" sibTransId="{84735076-43F1-45EB-B450-DCC370E446AE}"/>
    <dgm:cxn modelId="{1453CF82-2DF7-4D27-967E-FD521A89D781}" type="presOf" srcId="{648D1E9C-7FEC-40DF-90BC-FECEE350DD8F}" destId="{BA566B99-C279-4CE9-BC20-047C52B363AC}" srcOrd="0" destOrd="0" presId="urn:microsoft.com/office/officeart/2005/8/layout/hierarchy3"/>
    <dgm:cxn modelId="{1D45D261-4038-44F1-8DD4-A20546B3240F}" type="presOf" srcId="{833E6DE4-C7A2-401A-9D66-516583283732}" destId="{C607E8F0-E632-4A9D-9686-F06F01760BFE}" srcOrd="0" destOrd="0" presId="urn:microsoft.com/office/officeart/2005/8/layout/hierarchy3"/>
    <dgm:cxn modelId="{391F56DA-844E-4E39-8957-A915EF869E62}" srcId="{648D1E9C-7FEC-40DF-90BC-FECEE350DD8F}" destId="{30509C1C-D6DD-4EAD-A946-36160649B2E0}" srcOrd="1" destOrd="0" parTransId="{833E6DE4-C7A2-401A-9D66-516583283732}" sibTransId="{53345B37-D3E5-4258-9B6C-0CF55BCAD5A3}"/>
    <dgm:cxn modelId="{C697B836-28CB-459C-B158-701C9CB2355A}" type="presOf" srcId="{648D1E9C-7FEC-40DF-90BC-FECEE350DD8F}" destId="{73A73B1E-8AEB-4581-9544-6A3DADC953DF}" srcOrd="1" destOrd="0" presId="urn:microsoft.com/office/officeart/2005/8/layout/hierarchy3"/>
    <dgm:cxn modelId="{3B5835B9-9BA4-40FE-835E-C9666DA391CC}" type="presParOf" srcId="{8C35B49A-0D25-4455-A9F6-C9AFFBDE9562}" destId="{320229DF-E1BF-4338-849E-280C6CAC6B3A}" srcOrd="0" destOrd="0" presId="urn:microsoft.com/office/officeart/2005/8/layout/hierarchy3"/>
    <dgm:cxn modelId="{780349F7-9BD1-43F0-A5A3-50825210DB94}" type="presParOf" srcId="{320229DF-E1BF-4338-849E-280C6CAC6B3A}" destId="{84D35255-DC74-4E0A-B064-19329FEE7B8F}" srcOrd="0" destOrd="0" presId="urn:microsoft.com/office/officeart/2005/8/layout/hierarchy3"/>
    <dgm:cxn modelId="{636B9D13-E5EE-4017-BDB7-CA3EBBF269FE}" type="presParOf" srcId="{84D35255-DC74-4E0A-B064-19329FEE7B8F}" destId="{BA566B99-C279-4CE9-BC20-047C52B363AC}" srcOrd="0" destOrd="0" presId="urn:microsoft.com/office/officeart/2005/8/layout/hierarchy3"/>
    <dgm:cxn modelId="{6E33AF1E-F476-410E-852C-77480AACCA3F}" type="presParOf" srcId="{84D35255-DC74-4E0A-B064-19329FEE7B8F}" destId="{73A73B1E-8AEB-4581-9544-6A3DADC953DF}" srcOrd="1" destOrd="0" presId="urn:microsoft.com/office/officeart/2005/8/layout/hierarchy3"/>
    <dgm:cxn modelId="{8874FABF-5B37-4FD9-B5F1-9D44322E47A1}" type="presParOf" srcId="{320229DF-E1BF-4338-849E-280C6CAC6B3A}" destId="{AA8EF3A1-4C3B-4FA7-B90E-20C4DC5C8EB7}" srcOrd="1" destOrd="0" presId="urn:microsoft.com/office/officeart/2005/8/layout/hierarchy3"/>
    <dgm:cxn modelId="{77CCB0DD-666A-4146-90C4-BA64D1B5D8F2}" type="presParOf" srcId="{AA8EF3A1-4C3B-4FA7-B90E-20C4DC5C8EB7}" destId="{AEFAABE5-C5DC-4D7F-8676-AA03D480881B}" srcOrd="0" destOrd="0" presId="urn:microsoft.com/office/officeart/2005/8/layout/hierarchy3"/>
    <dgm:cxn modelId="{DA8DC987-C153-4413-AFC1-509CF6F2969E}" type="presParOf" srcId="{AA8EF3A1-4C3B-4FA7-B90E-20C4DC5C8EB7}" destId="{49695CDB-F1C4-444B-BC7A-8ABAE6080EF9}" srcOrd="1" destOrd="0" presId="urn:microsoft.com/office/officeart/2005/8/layout/hierarchy3"/>
    <dgm:cxn modelId="{A55B5BE5-30DC-4D82-803F-5AB0DD340E9F}" type="presParOf" srcId="{AA8EF3A1-4C3B-4FA7-B90E-20C4DC5C8EB7}" destId="{C607E8F0-E632-4A9D-9686-F06F01760BFE}" srcOrd="2" destOrd="0" presId="urn:microsoft.com/office/officeart/2005/8/layout/hierarchy3"/>
    <dgm:cxn modelId="{F0B0168A-260F-4D83-A97B-FE1BA7E86D28}" type="presParOf" srcId="{AA8EF3A1-4C3B-4FA7-B90E-20C4DC5C8EB7}" destId="{2FEC3318-F465-4391-A5B8-5411C4A71C8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4AA43B-52E3-4DDA-9F5C-3BB138F4AA8C}">
      <dsp:nvSpPr>
        <dsp:cNvPr id="0" name=""/>
        <dsp:cNvSpPr/>
      </dsp:nvSpPr>
      <dsp:spPr>
        <a:xfrm>
          <a:off x="0" y="35627"/>
          <a:ext cx="10600944" cy="182331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Основними завданнями є: </a:t>
          </a:r>
          <a:endParaRPr lang="ru-RU" sz="6500" kern="1200" dirty="0"/>
        </a:p>
      </dsp:txBody>
      <dsp:txXfrm>
        <a:off x="0" y="35627"/>
        <a:ext cx="10600944" cy="1823313"/>
      </dsp:txXfrm>
    </dsp:sp>
    <dsp:sp modelId="{018EE0F4-5CC7-414D-A3C1-7EE87451521C}">
      <dsp:nvSpPr>
        <dsp:cNvPr id="0" name=""/>
        <dsp:cNvSpPr/>
      </dsp:nvSpPr>
      <dsp:spPr>
        <a:xfrm>
          <a:off x="0" y="1823313"/>
          <a:ext cx="2650236" cy="3828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Надання учням повної і достовірної інформації з проблем ВІЛ/СНІДу</a:t>
          </a:r>
          <a:endParaRPr lang="ru-RU" sz="2000" kern="1200" dirty="0"/>
        </a:p>
      </dsp:txBody>
      <dsp:txXfrm>
        <a:off x="0" y="1823313"/>
        <a:ext cx="2650236" cy="3828958"/>
      </dsp:txXfrm>
    </dsp:sp>
    <dsp:sp modelId="{58C171AB-1078-4A61-AB8E-96CB8E3B83FF}">
      <dsp:nvSpPr>
        <dsp:cNvPr id="0" name=""/>
        <dsp:cNvSpPr/>
      </dsp:nvSpPr>
      <dsp:spPr>
        <a:xfrm>
          <a:off x="2650235" y="1823313"/>
          <a:ext cx="2650236" cy="3828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Формування в школярів відповідальних ставлень до проблем ВІЛ- інфікування і  толерантного ставлення до людей, які живуть з ВІЛ.</a:t>
          </a:r>
          <a:endParaRPr lang="ru-RU" sz="2000" kern="1200" dirty="0"/>
        </a:p>
      </dsp:txBody>
      <dsp:txXfrm>
        <a:off x="2650235" y="1823313"/>
        <a:ext cx="2650236" cy="3828958"/>
      </dsp:txXfrm>
    </dsp:sp>
    <dsp:sp modelId="{4E2144FA-2B05-4487-9820-E2684138A066}">
      <dsp:nvSpPr>
        <dsp:cNvPr id="0" name=""/>
        <dsp:cNvSpPr/>
      </dsp:nvSpPr>
      <dsp:spPr>
        <a:xfrm>
          <a:off x="5300472" y="1823313"/>
          <a:ext cx="2650236" cy="3828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Розвиток необхідних умінь та навичок, які зменшують схильність молоді до ризикованої поведінки</a:t>
          </a:r>
          <a:endParaRPr lang="ru-RU" sz="2000" kern="1200" dirty="0"/>
        </a:p>
      </dsp:txBody>
      <dsp:txXfrm>
        <a:off x="5300472" y="1823313"/>
        <a:ext cx="2650236" cy="3828958"/>
      </dsp:txXfrm>
    </dsp:sp>
    <dsp:sp modelId="{5421547F-1194-44C7-9383-906B57AAF088}">
      <dsp:nvSpPr>
        <dsp:cNvPr id="0" name=""/>
        <dsp:cNvSpPr/>
      </dsp:nvSpPr>
      <dsp:spPr>
        <a:xfrm>
          <a:off x="7950708" y="1823313"/>
          <a:ext cx="2650236" cy="3828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Створення сприятливого середовища, співпраця з батьками, педагогічним колективом, закладами охорони здоров’я і громадськими організаціями, які функціонують у цій </a:t>
          </a:r>
          <a:r>
            <a:rPr lang="uk-UA" sz="2000" kern="1200" noProof="0" dirty="0" smtClean="0"/>
            <a:t>сфері</a:t>
          </a:r>
          <a:endParaRPr lang="uk-UA" sz="2000" kern="1200" noProof="0" dirty="0"/>
        </a:p>
      </dsp:txBody>
      <dsp:txXfrm>
        <a:off x="7950708" y="1823313"/>
        <a:ext cx="2650236" cy="3828958"/>
      </dsp:txXfrm>
    </dsp:sp>
    <dsp:sp modelId="{8882B97A-1E68-4C66-88AA-FCF99C97EF79}">
      <dsp:nvSpPr>
        <dsp:cNvPr id="0" name=""/>
        <dsp:cNvSpPr/>
      </dsp:nvSpPr>
      <dsp:spPr>
        <a:xfrm>
          <a:off x="0" y="5616645"/>
          <a:ext cx="10600944" cy="42543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566B99-C279-4CE9-BC20-047C52B363AC}">
      <dsp:nvSpPr>
        <dsp:cNvPr id="0" name=""/>
        <dsp:cNvSpPr/>
      </dsp:nvSpPr>
      <dsp:spPr>
        <a:xfrm>
          <a:off x="119479" y="1062"/>
          <a:ext cx="3839265" cy="1919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Робота «Захисти себе від ВІЛ» спрямована на досягнення двох базових цілей:</a:t>
          </a:r>
          <a:endParaRPr lang="ru-RU" sz="2000" kern="1200" dirty="0"/>
        </a:p>
      </dsp:txBody>
      <dsp:txXfrm>
        <a:off x="119479" y="1062"/>
        <a:ext cx="3839265" cy="1919632"/>
      </dsp:txXfrm>
    </dsp:sp>
    <dsp:sp modelId="{AEFAABE5-C5DC-4D7F-8676-AA03D480881B}">
      <dsp:nvSpPr>
        <dsp:cNvPr id="0" name=""/>
        <dsp:cNvSpPr/>
      </dsp:nvSpPr>
      <dsp:spPr>
        <a:xfrm>
          <a:off x="503405" y="1920695"/>
          <a:ext cx="383926" cy="1439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724"/>
              </a:lnTo>
              <a:lnTo>
                <a:pt x="383926" y="14397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95CDB-F1C4-444B-BC7A-8ABAE6080EF9}">
      <dsp:nvSpPr>
        <dsp:cNvPr id="0" name=""/>
        <dsp:cNvSpPr/>
      </dsp:nvSpPr>
      <dsp:spPr>
        <a:xfrm>
          <a:off x="887332" y="2400603"/>
          <a:ext cx="3071412" cy="1919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Захист людей, які живуть з ВІЛ.</a:t>
          </a:r>
          <a:endParaRPr lang="ru-RU" sz="2000" kern="1200" dirty="0"/>
        </a:p>
      </dsp:txBody>
      <dsp:txXfrm>
        <a:off x="887332" y="2400603"/>
        <a:ext cx="3071412" cy="1919632"/>
      </dsp:txXfrm>
    </dsp:sp>
    <dsp:sp modelId="{C607E8F0-E632-4A9D-9686-F06F01760BFE}">
      <dsp:nvSpPr>
        <dsp:cNvPr id="0" name=""/>
        <dsp:cNvSpPr/>
      </dsp:nvSpPr>
      <dsp:spPr>
        <a:xfrm>
          <a:off x="503405" y="1920695"/>
          <a:ext cx="383926" cy="383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9265"/>
              </a:lnTo>
              <a:lnTo>
                <a:pt x="383926" y="38392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C3318-F465-4391-A5B8-5411C4A71C8A}">
      <dsp:nvSpPr>
        <dsp:cNvPr id="0" name=""/>
        <dsp:cNvSpPr/>
      </dsp:nvSpPr>
      <dsp:spPr>
        <a:xfrm>
          <a:off x="887332" y="4800144"/>
          <a:ext cx="3071412" cy="1919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Захист молоді, якій доводиться дорослішати і розв’язувати проблеми створення сім’ї та народження дітей в умовах епідемії ВІЛ/СНІДу</a:t>
          </a:r>
          <a:endParaRPr lang="ru-RU" sz="2000" kern="1200" dirty="0"/>
        </a:p>
      </dsp:txBody>
      <dsp:txXfrm>
        <a:off x="887332" y="4800144"/>
        <a:ext cx="3071412" cy="1919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48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  <a:ea typeface="+mj-ea"/>
                <a:cs typeface="+mj-cs"/>
              </a:rPr>
              <a:t>Впровадження превентивної освіти</a:t>
            </a:r>
            <a:endParaRPr lang="ru-RU" sz="4800" b="0" i="0" dirty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uk-UA" dirty="0" smtClean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Монастириська загальноосвітня школа </a:t>
            </a:r>
            <a:r>
              <a:rPr lang="en-US" dirty="0" smtClean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I-III</a:t>
            </a:r>
            <a:r>
              <a:rPr lang="uk-UA" dirty="0" smtClean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 ступенів</a:t>
            </a:r>
            <a:endParaRPr lang="ru-RU" sz="2400" b="0" i="0" dirty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11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Головним принципом роботи нашої школи є зосередження на </a:t>
            </a:r>
            <a:r>
              <a:rPr lang="ru-RU" dirty="0" err="1" smtClean="0"/>
              <a:t>потенціалі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позитиві</a:t>
            </a:r>
            <a:r>
              <a:rPr lang="ru-RU" dirty="0" smtClean="0"/>
              <a:t> та </a:t>
            </a:r>
            <a:r>
              <a:rPr lang="ru-RU" dirty="0"/>
              <a:t>мотивація основної цінності життя – це здоров’я людини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68580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Василевич Г.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074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7000">
        <p14:vortex dir="r"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2800" b="0" i="0" dirty="0" smtClean="0">
                <a:solidFill>
                  <a:srgbClr val="C44475">
                    <a:lumMod val="75000"/>
                  </a:srgbClr>
                </a:solidFill>
                <a:latin typeface="Cambria"/>
              </a:rPr>
              <a:t>Реалізація превентивної освіти в Монастириській загальноосвітній школі </a:t>
            </a:r>
            <a:r>
              <a:rPr lang="de-DE" sz="2800" dirty="0" smtClean="0">
                <a:solidFill>
                  <a:srgbClr val="C44475">
                    <a:lumMod val="75000"/>
                  </a:srgbClr>
                </a:solidFill>
              </a:rPr>
              <a:t>I-III</a:t>
            </a:r>
            <a:r>
              <a:rPr lang="uk-UA" sz="2800" dirty="0" smtClean="0">
                <a:solidFill>
                  <a:srgbClr val="C44475">
                    <a:lumMod val="75000"/>
                  </a:srgbClr>
                </a:solidFill>
              </a:rPr>
              <a:t> ступенів</a:t>
            </a:r>
            <a:endParaRPr lang="ru-RU" sz="2800" b="0" i="0" dirty="0">
              <a:solidFill>
                <a:srgbClr val="C44475">
                  <a:lumMod val="75000"/>
                </a:srgbClr>
              </a:solidFill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uk-UA" sz="2000" dirty="0" smtClean="0">
                <a:solidFill>
                  <a:srgbClr val="595959"/>
                </a:solidFill>
                <a:latin typeface="Cambria"/>
              </a:rPr>
              <a:t>Основні завдання реалізації превентивної освіти</a:t>
            </a:r>
            <a:endParaRPr lang="uk-UA" sz="2000" b="0" i="0" dirty="0" smtClean="0">
              <a:solidFill>
                <a:srgbClr val="595959"/>
              </a:solidFill>
              <a:latin typeface="Cambria"/>
            </a:endParaRPr>
          </a:p>
          <a:p>
            <a:pPr marL="228600" indent="-228600" algn="l" defTabSz="914400">
              <a:lnSpc>
                <a:spcPct val="15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uk-UA" sz="2000" b="0" i="0" dirty="0" smtClean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Курс «Захисти себе від ВІЛ»</a:t>
            </a:r>
          </a:p>
          <a:p>
            <a:pPr marL="457200" indent="-457200" algn="l" defTabSz="914400">
              <a:lnSpc>
                <a:spcPct val="15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+mj-lt"/>
              <a:buAutoNum type="alphaLcParenR"/>
            </a:pPr>
            <a:r>
              <a:rPr lang="uk-UA" sz="2000" dirty="0" smtClean="0">
                <a:solidFill>
                  <a:srgbClr val="595959"/>
                </a:solidFill>
                <a:latin typeface="Cambria"/>
              </a:rPr>
              <a:t>Цілі </a:t>
            </a:r>
          </a:p>
          <a:p>
            <a:pPr marL="457200" indent="-457200" algn="l" defTabSz="914400">
              <a:lnSpc>
                <a:spcPct val="15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+mj-lt"/>
              <a:buAutoNum type="alphaLcParenR"/>
            </a:pPr>
            <a:r>
              <a:rPr lang="uk-UA" sz="2000" dirty="0" smtClean="0">
                <a:solidFill>
                  <a:srgbClr val="595959"/>
                </a:solidFill>
                <a:latin typeface="Cambria"/>
              </a:rPr>
              <a:t>Ідеї 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Cambria"/>
            </a:endParaRPr>
          </a:p>
          <a:p>
            <a:pPr>
              <a:lnSpc>
                <a:spcPct val="150000"/>
              </a:lnSpc>
              <a:buClr>
                <a:srgbClr val="D680A5"/>
              </a:buClr>
            </a:pPr>
            <a:r>
              <a:rPr lang="uk-UA" sz="2000" dirty="0">
                <a:solidFill>
                  <a:srgbClr val="595959"/>
                </a:solidFill>
              </a:rPr>
              <a:t>Профілактична робота</a:t>
            </a:r>
          </a:p>
          <a:p>
            <a:pPr>
              <a:lnSpc>
                <a:spcPct val="150000"/>
              </a:lnSpc>
              <a:buClr>
                <a:srgbClr val="D680A5"/>
              </a:buClr>
            </a:pPr>
            <a:r>
              <a:rPr lang="uk-UA" sz="2000" dirty="0" smtClean="0">
                <a:solidFill>
                  <a:srgbClr val="595959"/>
                </a:solidFill>
                <a:latin typeface="Cambria"/>
              </a:rPr>
              <a:t>Інтерактивні ігрові форми</a:t>
            </a:r>
          </a:p>
        </p:txBody>
      </p:sp>
    </p:spTree>
    <p:extLst>
      <p:ext uri="{BB962C8B-B14F-4D97-AF65-F5344CB8AC3E}">
        <p14:creationId xmlns:p14="http://schemas.microsoft.com/office/powerpoint/2010/main" xmlns="" val="225353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541008" y="274638"/>
            <a:ext cx="10058400" cy="118872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74505813"/>
              </p:ext>
            </p:extLst>
          </p:nvPr>
        </p:nvGraphicFramePr>
        <p:xfrm>
          <a:off x="893064" y="469392"/>
          <a:ext cx="10600944" cy="6077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3287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30000">
        <p14:vortex dir="r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2B97A-1E68-4C66-88AA-FCF99C97E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8882B97A-1E68-4C66-88AA-FCF99C97E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882B97A-1E68-4C66-88AA-FCF99C97E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AA43B-52E3-4DDA-9F5C-3BB138F4A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F84AA43B-52E3-4DDA-9F5C-3BB138F4A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F84AA43B-52E3-4DDA-9F5C-3BB138F4A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8EE0F4-5CC7-414D-A3C1-7EE874515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018EE0F4-5CC7-414D-A3C1-7EE874515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018EE0F4-5CC7-414D-A3C1-7EE874515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171AB-1078-4A61-AB8E-96CB8E3B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58C171AB-1078-4A61-AB8E-96CB8E3B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58C171AB-1078-4A61-AB8E-96CB8E3B8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144FA-2B05-4487-9820-E2684138A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4E2144FA-2B05-4487-9820-E2684138A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4E2144FA-2B05-4487-9820-E2684138A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21547F-1194-44C7-9383-906B57AAF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5421547F-1194-44C7-9383-906B57AAF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5421547F-1194-44C7-9383-906B57AAF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3600" b="0" i="0" dirty="0" smtClean="0">
                <a:solidFill>
                  <a:srgbClr val="C44475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«Захисти себе від ВІЛ»</a:t>
            </a:r>
            <a:endParaRPr lang="ru-RU" sz="3600" b="0" i="0" dirty="0">
              <a:solidFill>
                <a:srgbClr val="C44475">
                  <a:lumMod val="75000"/>
                </a:srgbClr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D680A5"/>
              </a:buClr>
              <a:buFont typeface="Arial"/>
              <a:buChar char="•"/>
            </a:pPr>
            <a:r>
              <a:rPr lang="uk-UA" sz="2400" b="0" i="0" dirty="0" smtClean="0">
                <a:solidFill>
                  <a:srgbClr val="595959"/>
                </a:solidFill>
                <a:latin typeface="Cambria"/>
                <a:ea typeface="+mn-ea"/>
                <a:cs typeface="+mn-cs"/>
              </a:rPr>
              <a:t>У Монастириській загальноосвітній школі </a:t>
            </a:r>
            <a:r>
              <a:rPr lang="de-DE" dirty="0">
                <a:solidFill>
                  <a:srgbClr val="595959"/>
                </a:solidFill>
              </a:rPr>
              <a:t>I-III </a:t>
            </a:r>
            <a:r>
              <a:rPr lang="uk-UA" dirty="0">
                <a:solidFill>
                  <a:srgbClr val="595959"/>
                </a:solidFill>
              </a:rPr>
              <a:t>ступенів діє </a:t>
            </a:r>
            <a:r>
              <a:rPr lang="uk-UA" dirty="0" smtClean="0">
                <a:solidFill>
                  <a:srgbClr val="595959"/>
                </a:solidFill>
              </a:rPr>
              <a:t>курс «Захисти </a:t>
            </a:r>
            <a:r>
              <a:rPr lang="uk-UA" dirty="0">
                <a:solidFill>
                  <a:srgbClr val="595959"/>
                </a:solidFill>
              </a:rPr>
              <a:t>себе від ВІЛ</a:t>
            </a:r>
            <a:r>
              <a:rPr lang="uk-UA" dirty="0" smtClean="0">
                <a:solidFill>
                  <a:srgbClr val="595959"/>
                </a:solidFill>
              </a:rPr>
              <a:t>»- це ідеальне середовище </a:t>
            </a:r>
            <a:r>
              <a:rPr lang="uk-UA" dirty="0">
                <a:solidFill>
                  <a:srgbClr val="595959"/>
                </a:solidFill>
              </a:rPr>
              <a:t>для впровадження профілактичних програм, </a:t>
            </a:r>
            <a:r>
              <a:rPr lang="uk-UA" dirty="0" smtClean="0">
                <a:solidFill>
                  <a:srgbClr val="595959"/>
                </a:solidFill>
              </a:rPr>
              <a:t>й </a:t>
            </a:r>
            <a:r>
              <a:rPr lang="uk-UA" dirty="0">
                <a:solidFill>
                  <a:srgbClr val="595959"/>
                </a:solidFill>
              </a:rPr>
              <a:t>програм профілактики ВІЛ-інфекцій. </a:t>
            </a:r>
            <a:r>
              <a:rPr lang="uk-UA" dirty="0" smtClean="0">
                <a:solidFill>
                  <a:srgbClr val="595959"/>
                </a:solidFill>
              </a:rPr>
              <a:t>«Захисти себе від ВІЛ» відвідують учні 10-11 класів. </a:t>
            </a:r>
            <a:endParaRPr lang="uk-UA" dirty="0">
              <a:solidFill>
                <a:srgbClr val="595959"/>
              </a:solidFill>
            </a:endParaRPr>
          </a:p>
          <a:p>
            <a:pPr>
              <a:buClr>
                <a:srgbClr val="D680A5"/>
              </a:buClr>
              <a:buFont typeface="Arial"/>
              <a:buChar char="•"/>
            </a:pPr>
            <a:endParaRPr lang="ru-RU" sz="2400" b="0" i="0" dirty="0">
              <a:solidFill>
                <a:srgbClr val="595959"/>
              </a:solidFill>
              <a:latin typeface="Cambria"/>
              <a:ea typeface="+mn-ea"/>
              <a:cs typeface="+mn-cs"/>
            </a:endParaRPr>
          </a:p>
        </p:txBody>
      </p:sp>
      <p:graphicFrame>
        <p:nvGraphicFramePr>
          <p:cNvPr id="5" name="Объект 4" descr="Sample table with 3 columns, 4 row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63195117"/>
              </p:ext>
            </p:extLst>
          </p:nvPr>
        </p:nvGraphicFramePr>
        <p:xfrm>
          <a:off x="6324600" y="1905000"/>
          <a:ext cx="3200400" cy="34542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0200"/>
                <a:gridCol w="1600200"/>
              </a:tblGrid>
              <a:tr h="562841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Клас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Кількість учнів</a:t>
                      </a:r>
                      <a:endParaRPr lang="ru-RU" noProof="0" dirty="0"/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10-А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20</a:t>
                      </a:r>
                      <a:endParaRPr lang="ru-RU" noProof="0" dirty="0"/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10-Б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16</a:t>
                      </a:r>
                      <a:endParaRPr lang="ru-RU" noProof="0" dirty="0"/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11-А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19</a:t>
                      </a:r>
                      <a:endParaRPr lang="ru-RU" noProof="0" dirty="0"/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11-Б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20</a:t>
                      </a:r>
                      <a:endParaRPr lang="ru-RU" noProof="0" dirty="0"/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uk-UA" noProof="0" dirty="0" smtClean="0"/>
                        <a:t>11-В</a:t>
                      </a:r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17</a:t>
                      </a:r>
                      <a:endParaRPr lang="ru-RU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050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25000">
        <p14:vortex dir="r"/>
      </p:transition>
    </mc:Choice>
    <mc:Fallback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Курс «захисти себе від ВІЛ»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5130973"/>
              </p:ext>
            </p:extLst>
          </p:nvPr>
        </p:nvGraphicFramePr>
        <p:xfrm>
          <a:off x="7754112" y="0"/>
          <a:ext cx="4078224" cy="672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6072" y="2386584"/>
            <a:ext cx="7031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Важливість </a:t>
            </a:r>
            <a:r>
              <a:rPr lang="ru-RU" sz="2000" dirty="0" smtClean="0"/>
              <a:t> </a:t>
            </a:r>
            <a:r>
              <a:rPr lang="ru-RU" sz="2000" dirty="0"/>
              <a:t>мети </a:t>
            </a:r>
            <a:r>
              <a:rPr lang="ru-RU" sz="2000" dirty="0" smtClean="0"/>
              <a:t>полягає не </a:t>
            </a:r>
            <a:r>
              <a:rPr lang="ru-RU" sz="2000" dirty="0"/>
              <a:t>лише в гуманному ставленні до хворих, а й у тому, що дискримінація ВІЛ-позитивних є суттєвою перепоною з</a:t>
            </a:r>
            <a:r>
              <a:rPr lang="ru-RU" sz="2000" dirty="0" smtClean="0"/>
              <a:t> подолання епідемії.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4136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27000">
        <p14:vortex dir="r"/>
      </p:transition>
    </mc:Choice>
    <mc:Fallback>
      <p:transition spd="slow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4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4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566B99-C279-4CE9-BC20-047C52B36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>
                                            <p:graphicEl>
                                              <a:dgm id="{BA566B99-C279-4CE9-BC20-047C52B36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>
                                            <p:graphicEl>
                                              <a:dgm id="{BA566B99-C279-4CE9-BC20-047C52B36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graphicEl>
                                              <a:dgm id="{BA566B99-C279-4CE9-BC20-047C52B36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9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FAABE5-C5DC-4D7F-8676-AA03D4808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>
                                            <p:graphicEl>
                                              <a:dgm id="{AEFAABE5-C5DC-4D7F-8676-AA03D4808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>
                                            <p:graphicEl>
                                              <a:dgm id="{AEFAABE5-C5DC-4D7F-8676-AA03D4808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AEFAABE5-C5DC-4D7F-8676-AA03D4808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4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695CDB-F1C4-444B-BC7A-8ABAE6080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>
                                            <p:graphicEl>
                                              <a:dgm id="{49695CDB-F1C4-444B-BC7A-8ABAE6080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>
                                            <p:graphicEl>
                                              <a:dgm id="{49695CDB-F1C4-444B-BC7A-8ABAE6080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>
                                            <p:graphicEl>
                                              <a:dgm id="{49695CDB-F1C4-444B-BC7A-8ABAE6080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9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07E8F0-E632-4A9D-9686-F06F01760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>
                                            <p:graphicEl>
                                              <a:dgm id="{C607E8F0-E632-4A9D-9686-F06F01760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>
                                            <p:graphicEl>
                                              <a:dgm id="{C607E8F0-E632-4A9D-9686-F06F01760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">
                                            <p:graphicEl>
                                              <a:dgm id="{C607E8F0-E632-4A9D-9686-F06F01760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4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C3318-F465-4391-A5B8-5411C4A71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">
                                            <p:graphicEl>
                                              <a:dgm id="{2FEC3318-F465-4391-A5B8-5411C4A71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">
                                            <p:graphicEl>
                                              <a:dgm id="{2FEC3318-F465-4391-A5B8-5411C4A71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">
                                            <p:graphicEl>
                                              <a:dgm id="{2FEC3318-F465-4391-A5B8-5411C4A71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457200"/>
            <a:ext cx="4663440" cy="1828800"/>
          </a:xfrm>
        </p:spPr>
        <p:txBody>
          <a:bodyPr/>
          <a:lstStyle/>
          <a:p>
            <a:r>
              <a:rPr lang="uk-UA" dirty="0" smtClean="0"/>
              <a:t>Профілактична робота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50" y="1569837"/>
            <a:ext cx="5738936" cy="38891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86489" y="3538728"/>
            <a:ext cx="4663440" cy="1188720"/>
          </a:xfrm>
        </p:spPr>
        <p:txBody>
          <a:bodyPr>
            <a:noAutofit/>
          </a:bodyPr>
          <a:lstStyle/>
          <a:p>
            <a:r>
              <a:rPr lang="ru-RU" sz="2000" dirty="0"/>
              <a:t>«Надзавданням» профілактичної роботи, особливо серед учнівської молоді, є створення у кожного власної поведінки, спрямованої на зниження ризику зараження ВІЛ, формування зваженого ставлення до проблеми СНІДу</a:t>
            </a:r>
          </a:p>
        </p:txBody>
      </p:sp>
    </p:spTree>
    <p:extLst>
      <p:ext uri="{BB962C8B-B14F-4D97-AF65-F5344CB8AC3E}">
        <p14:creationId xmlns:p14="http://schemas.microsoft.com/office/powerpoint/2010/main" xmlns="" val="299893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20000">
        <p14:vortex dir="r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Профілактична робота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Статистичні </a:t>
            </a:r>
            <a:r>
              <a:rPr lang="ru-RU" dirty="0" err="1" smtClean="0"/>
              <a:t>дані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2675288"/>
            <a:ext cx="4800600" cy="333146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Перегляд </a:t>
            </a:r>
            <a:r>
              <a:rPr lang="ru-RU" dirty="0" err="1" smtClean="0"/>
              <a:t>фільму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7142" y="2721055"/>
            <a:ext cx="4800600" cy="3183655"/>
          </a:xfrm>
        </p:spPr>
      </p:pic>
    </p:spTree>
    <p:extLst>
      <p:ext uri="{BB962C8B-B14F-4D97-AF65-F5344CB8AC3E}">
        <p14:creationId xmlns:p14="http://schemas.microsoft.com/office/powerpoint/2010/main" xmlns="" val="154329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5000">
        <p14:vortex dir="r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Інтерактивні ігрові форми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Курс </a:t>
            </a:r>
            <a:r>
              <a:rPr lang="ru-RU" sz="2000" dirty="0" err="1" smtClean="0"/>
              <a:t>використовує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своїй</a:t>
            </a:r>
            <a:r>
              <a:rPr lang="ru-RU" sz="2000" dirty="0"/>
              <a:t> </a:t>
            </a:r>
            <a:r>
              <a:rPr lang="ru-RU" sz="2000" dirty="0" err="1"/>
              <a:t>роботі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інтерактивні</a:t>
            </a:r>
            <a:r>
              <a:rPr lang="ru-RU" sz="2000" dirty="0"/>
              <a:t> </a:t>
            </a:r>
            <a:r>
              <a:rPr lang="ru-RU" sz="2000" dirty="0" err="1"/>
              <a:t>ігрові</a:t>
            </a:r>
            <a:r>
              <a:rPr lang="ru-RU" sz="2000" dirty="0"/>
              <a:t> форми для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моделі</a:t>
            </a:r>
            <a:r>
              <a:rPr lang="ru-RU" sz="2000" dirty="0"/>
              <a:t> превентивної освіти, які </a:t>
            </a:r>
            <a:r>
              <a:rPr lang="ru-RU" sz="2000" dirty="0" err="1"/>
              <a:t>дають</a:t>
            </a:r>
            <a:r>
              <a:rPr lang="ru-RU" sz="2000" dirty="0"/>
              <a:t> </a:t>
            </a:r>
            <a:r>
              <a:rPr lang="ru-RU" sz="2000" dirty="0" err="1"/>
              <a:t>змогу</a:t>
            </a:r>
            <a:r>
              <a:rPr lang="ru-RU" sz="2000" dirty="0"/>
              <a:t> </a:t>
            </a:r>
            <a:r>
              <a:rPr lang="ru-RU" sz="2000" dirty="0" err="1" smtClean="0"/>
              <a:t>подавати</a:t>
            </a:r>
            <a:r>
              <a:rPr lang="ru-RU" sz="2000" dirty="0" smtClean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й </a:t>
            </a:r>
            <a:r>
              <a:rPr lang="ru-RU" sz="2000" dirty="0" err="1" smtClean="0"/>
              <a:t>формувати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навички</a:t>
            </a:r>
            <a:r>
              <a:rPr lang="ru-RU" sz="2000" dirty="0"/>
              <a:t>, так і </a:t>
            </a:r>
            <a:r>
              <a:rPr lang="ru-RU" sz="2000" dirty="0" err="1"/>
              <a:t>перевіряти</a:t>
            </a:r>
            <a:r>
              <a:rPr lang="ru-RU" sz="2000" dirty="0"/>
              <a:t>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 та </a:t>
            </a:r>
            <a:r>
              <a:rPr lang="ru-RU" sz="2000" dirty="0" err="1"/>
              <a:t>вмінь</a:t>
            </a:r>
            <a:r>
              <a:rPr lang="ru-RU" sz="2000" dirty="0"/>
              <a:t>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2441269"/>
            <a:ext cx="4800600" cy="3199424"/>
          </a:xfrm>
        </p:spPr>
      </p:pic>
    </p:spTree>
    <p:extLst>
      <p:ext uri="{BB962C8B-B14F-4D97-AF65-F5344CB8AC3E}">
        <p14:creationId xmlns:p14="http://schemas.microsoft.com/office/powerpoint/2010/main" xmlns="" val="184010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7000">
        <p14:vortex dir="r"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Інтерактивні ігрові форми.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3546" y="1905000"/>
            <a:ext cx="2847107" cy="4271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/>
              <a:t>Створення </a:t>
            </a:r>
            <a:r>
              <a:rPr lang="ru-RU" sz="2000" dirty="0" err="1"/>
              <a:t>різноманітних</a:t>
            </a:r>
            <a:r>
              <a:rPr lang="ru-RU" sz="2000" dirty="0"/>
              <a:t> </a:t>
            </a:r>
            <a:r>
              <a:rPr lang="ru-RU" sz="2000" dirty="0" err="1"/>
              <a:t>ситуацій</a:t>
            </a:r>
            <a:r>
              <a:rPr lang="ru-RU" sz="2000" dirty="0"/>
              <a:t> й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отримання</a:t>
            </a:r>
            <a:r>
              <a:rPr lang="ru-RU" sz="2000" dirty="0"/>
              <a:t> зворотнього </a:t>
            </a:r>
            <a:r>
              <a:rPr lang="ru-RU" sz="2000" dirty="0" err="1"/>
              <a:t>зв’язку</a:t>
            </a:r>
            <a:r>
              <a:rPr lang="ru-RU" sz="2000" dirty="0"/>
              <a:t> </a:t>
            </a:r>
            <a:r>
              <a:rPr lang="ru-RU" sz="2000" dirty="0" err="1"/>
              <a:t>додають</a:t>
            </a:r>
            <a:r>
              <a:rPr lang="ru-RU" sz="2000" dirty="0"/>
              <a:t> учням </a:t>
            </a:r>
            <a:r>
              <a:rPr lang="ru-RU" sz="2000" dirty="0" err="1"/>
              <a:t>зацікавленості</a:t>
            </a:r>
            <a:r>
              <a:rPr lang="ru-RU" sz="2000" dirty="0"/>
              <a:t>, </a:t>
            </a:r>
            <a:r>
              <a:rPr lang="ru-RU" sz="2000" dirty="0" err="1"/>
              <a:t>бажання</a:t>
            </a:r>
            <a:r>
              <a:rPr lang="ru-RU" sz="2000" dirty="0"/>
              <a:t> </a:t>
            </a:r>
            <a:r>
              <a:rPr lang="ru-RU" sz="2000" dirty="0" err="1"/>
              <a:t>взяти</a:t>
            </a:r>
            <a:r>
              <a:rPr lang="ru-RU" sz="2000" dirty="0"/>
              <a:t> участь.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4790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3000">
        <p14:vortex dir="r"/>
      </p:transition>
    </mc:Choice>
    <mc:Fallback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фоне Цветущая вишня (широкоэкранный формат)</Template>
  <TotalTime>0</TotalTime>
  <Words>355</Words>
  <Application>Microsoft Office PowerPoint</Application>
  <PresentationFormat>Произвольный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Cherry Blossom 16x9</vt:lpstr>
      <vt:lpstr>Впровадження превентивної освіти</vt:lpstr>
      <vt:lpstr>Реалізація превентивної освіти в Монастириській загальноосвітній школі I-III ступенів</vt:lpstr>
      <vt:lpstr>Слайд 3</vt:lpstr>
      <vt:lpstr>«Захисти себе від ВІЛ»</vt:lpstr>
      <vt:lpstr>Курс «захисти себе від ВІЛ»</vt:lpstr>
      <vt:lpstr>Профілактична робота</vt:lpstr>
      <vt:lpstr>Профілактична робота</vt:lpstr>
      <vt:lpstr>Інтерактивні ігрові форми</vt:lpstr>
      <vt:lpstr>Інтерактивні ігрові форми.</vt:lpstr>
      <vt:lpstr>Головним принципом роботи нашої школи є зосередження на потенціалі і позитиві та мотивація основної цінності життя – це здоров’я людини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2014-06-05T15:11:41Z</dcterms:created>
  <dcterms:modified xsi:type="dcterms:W3CDTF">2014-09-17T07:16:23Z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