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dirty="0" err="1" smtClean="0">
                <a:latin typeface="Franklin Gothic Book" pitchFamily="34" charset="0"/>
              </a:rPr>
              <a:t>Вугледарська</a:t>
            </a:r>
            <a:r>
              <a:rPr lang="uk-UA" sz="2200" dirty="0" smtClean="0">
                <a:latin typeface="Franklin Gothic Book" pitchFamily="34" charset="0"/>
              </a:rPr>
              <a:t>  загальноосвітня школа І-ІІІ ступенів № 3</a:t>
            </a:r>
            <a:r>
              <a:rPr lang="ru-RU" dirty="0" smtClean="0">
                <a:latin typeface="Franklin Gothic Book" pitchFamily="34" charset="0"/>
              </a:rPr>
              <a:t/>
            </a:r>
            <a:br>
              <a:rPr lang="ru-RU" dirty="0" smtClean="0">
                <a:latin typeface="Franklin Gothic Book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dirty="0" smtClean="0"/>
              <a:t>Модель превентивної освіти «Твоє життя – у твоїх руках»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b="1" dirty="0" smtClean="0"/>
              <a:t>у </a:t>
            </a:r>
            <a:r>
              <a:rPr lang="uk-UA" b="1" dirty="0" err="1" smtClean="0"/>
              <a:t>Вугледарській</a:t>
            </a:r>
            <a:r>
              <a:rPr lang="uk-UA" b="1" dirty="0" smtClean="0"/>
              <a:t>  загальноосвітній школі І-ІІІ ступенів № 3</a:t>
            </a:r>
            <a:endParaRPr lang="ru-RU" b="1" dirty="0"/>
          </a:p>
        </p:txBody>
      </p:sp>
      <p:pic>
        <p:nvPicPr>
          <p:cNvPr id="4" name="Picture 2" descr="H:\Фото проект\Изображение 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3573016"/>
            <a:ext cx="392906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000" dirty="0" smtClean="0"/>
              <a:t>Різноманітні шкільні та міські змагання</a:t>
            </a:r>
            <a:endParaRPr lang="ru-RU" sz="2000" dirty="0"/>
          </a:p>
        </p:txBody>
      </p:sp>
      <p:pic>
        <p:nvPicPr>
          <p:cNvPr id="22530" name="Рисунок 4" descr="P10402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428750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85813" y="4071938"/>
            <a:ext cx="1781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Franklin Gothic Book" pitchFamily="34" charset="0"/>
              </a:rPr>
              <a:t>Міська естафета</a:t>
            </a:r>
            <a:endParaRPr lang="ru-RU">
              <a:latin typeface="Franklin Gothic Book" pitchFamily="34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357313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86250" y="3929063"/>
            <a:ext cx="3965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Franklin Gothic Book" pitchFamily="34" charset="0"/>
              </a:rPr>
              <a:t>Переможці міського етапу “Лелеченя”</a:t>
            </a:r>
            <a:endParaRPr lang="ru-RU">
              <a:latin typeface="Franklin Gothic Book" pitchFamily="34" charset="0"/>
            </a:endParaRP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4340225"/>
            <a:ext cx="33575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143625" y="5000625"/>
            <a:ext cx="2500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 pitchFamily="34" charset="0"/>
              </a:rPr>
              <a:t>Переможці обласного етапу “Мама, тато, я – спортивна сім</a:t>
            </a:r>
            <a:r>
              <a:rPr lang="en-US">
                <a:latin typeface="Franklin Gothic Book" pitchFamily="34" charset="0"/>
              </a:rPr>
              <a:t>’</a:t>
            </a:r>
            <a:r>
              <a:rPr lang="uk-UA">
                <a:latin typeface="Franklin Gothic Book" pitchFamily="34" charset="0"/>
              </a:rPr>
              <a:t>я”</a:t>
            </a: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Відкриття та закриття Малих Олімпійських ігор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00166" y="1571612"/>
            <a:ext cx="2928000" cy="2196000"/>
          </a:xfrm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500174"/>
            <a:ext cx="2976000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:\Фото проект\P10402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071942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4143380"/>
            <a:ext cx="3309938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Фестиваль ранкової  зарядки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357313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1357313"/>
            <a:ext cx="3786187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63" y="4071938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Психічне здоров</a:t>
            </a:r>
            <a:r>
              <a:rPr lang="en-US" dirty="0" smtClean="0"/>
              <a:t>’</a:t>
            </a:r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214313" y="3000375"/>
            <a:ext cx="1857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Times New Roman" pitchFamily="18" charset="0"/>
              </a:rPr>
              <a:t>Тиждень толерантності </a:t>
            </a:r>
          </a:p>
          <a:p>
            <a:pPr algn="ctr"/>
            <a:r>
              <a:rPr lang="uk-UA" sz="2000">
                <a:latin typeface="Times New Roman" pitchFamily="18" charset="0"/>
              </a:rPr>
              <a:t>(11 – 15. 11. 2013)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857500" y="1928813"/>
            <a:ext cx="500063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5" name="Прямоугольник 7"/>
          <p:cNvSpPr>
            <a:spLocks noChangeArrowheads="1"/>
          </p:cNvSpPr>
          <p:nvPr/>
        </p:nvSpPr>
        <p:spPr bwMode="auto">
          <a:xfrm>
            <a:off x="2071688" y="3143250"/>
            <a:ext cx="19240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Times New Roman" pitchFamily="18" charset="0"/>
              </a:rPr>
              <a:t>Тиждень соціально-психологічного здоров’я </a:t>
            </a:r>
          </a:p>
          <a:p>
            <a:pPr algn="ctr"/>
            <a:r>
              <a:rPr lang="uk-UA" sz="2000">
                <a:latin typeface="Times New Roman" pitchFamily="18" charset="0"/>
              </a:rPr>
              <a:t>(25 – 29. 12. 2013)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25607" name="Прямоугольник 9"/>
          <p:cNvSpPr>
            <a:spLocks noChangeArrowheads="1"/>
          </p:cNvSpPr>
          <p:nvPr/>
        </p:nvSpPr>
        <p:spPr bwMode="auto">
          <a:xfrm>
            <a:off x="4286250" y="2928938"/>
            <a:ext cx="20716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Times New Roman" pitchFamily="18" charset="0"/>
              </a:rPr>
              <a:t>Участь                 у Всеукраїнській акції «16 днів проти гендерного насильства» </a:t>
            </a:r>
          </a:p>
          <a:p>
            <a:pPr algn="ctr"/>
            <a:r>
              <a:rPr lang="uk-UA" sz="2000">
                <a:latin typeface="Times New Roman" pitchFamily="18" charset="0"/>
              </a:rPr>
              <a:t>(25.11 – 10. 12.     2013)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25609" name="Прямоугольник 11"/>
          <p:cNvSpPr>
            <a:spLocks noChangeArrowheads="1"/>
          </p:cNvSpPr>
          <p:nvPr/>
        </p:nvSpPr>
        <p:spPr bwMode="auto">
          <a:xfrm>
            <a:off x="6786563" y="3143250"/>
            <a:ext cx="21431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Times New Roman" pitchFamily="18" charset="0"/>
              </a:rPr>
              <a:t>Тиждень ОБЖ               та                  основ здоров’я </a:t>
            </a:r>
          </a:p>
          <a:p>
            <a:r>
              <a:rPr lang="uk-UA" sz="2000">
                <a:latin typeface="Times New Roman" pitchFamily="18" charset="0"/>
              </a:rPr>
              <a:t>(26 – 30.05. 2014)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072066" y="1928802"/>
            <a:ext cx="500063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928662" y="2000240"/>
            <a:ext cx="500063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500958" y="1928802"/>
            <a:ext cx="500063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800" b="1" cap="none" smtClean="0">
                <a:solidFill>
                  <a:srgbClr val="205E23"/>
                </a:solidFill>
                <a:effectLst/>
                <a:latin typeface="Times New Roman" pitchFamily="18" charset="0"/>
              </a:rPr>
              <a:t>Психічне здоров</a:t>
            </a:r>
            <a:r>
              <a:rPr lang="en-US" sz="2800" b="1" cap="none" smtClean="0">
                <a:solidFill>
                  <a:srgbClr val="205E23"/>
                </a:solidFill>
                <a:effectLst/>
                <a:latin typeface="Times New Roman" pitchFamily="18" charset="0"/>
              </a:rPr>
              <a:t>’</a:t>
            </a:r>
            <a:r>
              <a:rPr lang="uk-UA" sz="2800" b="1" cap="none" smtClean="0">
                <a:solidFill>
                  <a:srgbClr val="205E23"/>
                </a:solidFill>
                <a:effectLst/>
                <a:latin typeface="Times New Roman" pitchFamily="18" charset="0"/>
              </a:rPr>
              <a:t>я</a:t>
            </a:r>
            <a:endParaRPr lang="ru-RU" sz="2800" b="1" cap="none" smtClean="0">
              <a:solidFill>
                <a:srgbClr val="205E23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4036" name="Picture 4" descr="P10409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557338"/>
            <a:ext cx="3357562" cy="2517775"/>
          </a:xfrm>
          <a:prstGeom prst="rect">
            <a:avLst/>
          </a:prstGeom>
          <a:noFill/>
        </p:spPr>
      </p:pic>
      <p:pic>
        <p:nvPicPr>
          <p:cNvPr id="44037" name="Picture 5" descr="Изображение 0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196975"/>
            <a:ext cx="3386137" cy="2540000"/>
          </a:xfrm>
          <a:prstGeom prst="rect">
            <a:avLst/>
          </a:prstGeom>
          <a:noFill/>
        </p:spPr>
      </p:pic>
      <p:pic>
        <p:nvPicPr>
          <p:cNvPr id="44038" name="Picture 6" descr="P105007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4300" y="4005263"/>
            <a:ext cx="3357563" cy="2517775"/>
          </a:xfrm>
          <a:prstGeom prst="rect">
            <a:avLst/>
          </a:prstGeom>
          <a:noFill/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50825" y="4206875"/>
            <a:ext cx="3340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2000">
                <a:latin typeface="Times New Roman" pitchFamily="18" charset="0"/>
              </a:rPr>
              <a:t>Такою зобразили школу учні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Духовне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grpSp>
        <p:nvGrpSpPr>
          <p:cNvPr id="3" name="Группа 4"/>
          <p:cNvGrpSpPr/>
          <p:nvPr/>
        </p:nvGrpSpPr>
        <p:grpSpPr>
          <a:xfrm>
            <a:off x="304800" y="1586595"/>
            <a:ext cx="8686800" cy="4461097"/>
            <a:chOff x="304800" y="1586595"/>
            <a:chExt cx="8686800" cy="446109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04800" y="1822755"/>
              <a:ext cx="8686800" cy="403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739140" y="1586595"/>
              <a:ext cx="6080760" cy="472320"/>
            </a:xfrm>
            <a:custGeom>
              <a:avLst/>
              <a:gdLst>
                <a:gd name="connsiteX0" fmla="*/ 0 w 6080760"/>
                <a:gd name="connsiteY0" fmla="*/ 78722 h 472320"/>
                <a:gd name="connsiteX1" fmla="*/ 23057 w 6080760"/>
                <a:gd name="connsiteY1" fmla="*/ 23057 h 472320"/>
                <a:gd name="connsiteX2" fmla="*/ 78722 w 6080760"/>
                <a:gd name="connsiteY2" fmla="*/ 0 h 472320"/>
                <a:gd name="connsiteX3" fmla="*/ 6002038 w 6080760"/>
                <a:gd name="connsiteY3" fmla="*/ 0 h 472320"/>
                <a:gd name="connsiteX4" fmla="*/ 6057703 w 6080760"/>
                <a:gd name="connsiteY4" fmla="*/ 23057 h 472320"/>
                <a:gd name="connsiteX5" fmla="*/ 6080760 w 6080760"/>
                <a:gd name="connsiteY5" fmla="*/ 78722 h 472320"/>
                <a:gd name="connsiteX6" fmla="*/ 6080760 w 6080760"/>
                <a:gd name="connsiteY6" fmla="*/ 393598 h 472320"/>
                <a:gd name="connsiteX7" fmla="*/ 6057703 w 6080760"/>
                <a:gd name="connsiteY7" fmla="*/ 449263 h 472320"/>
                <a:gd name="connsiteX8" fmla="*/ 6002038 w 6080760"/>
                <a:gd name="connsiteY8" fmla="*/ 472320 h 472320"/>
                <a:gd name="connsiteX9" fmla="*/ 78722 w 6080760"/>
                <a:gd name="connsiteY9" fmla="*/ 472320 h 472320"/>
                <a:gd name="connsiteX10" fmla="*/ 23057 w 6080760"/>
                <a:gd name="connsiteY10" fmla="*/ 449263 h 472320"/>
                <a:gd name="connsiteX11" fmla="*/ 0 w 6080760"/>
                <a:gd name="connsiteY11" fmla="*/ 393598 h 472320"/>
                <a:gd name="connsiteX12" fmla="*/ 0 w 6080760"/>
                <a:gd name="connsiteY12" fmla="*/ 78722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80760" h="472320">
                  <a:moveTo>
                    <a:pt x="0" y="78722"/>
                  </a:moveTo>
                  <a:cubicBezTo>
                    <a:pt x="0" y="57844"/>
                    <a:pt x="8294" y="37820"/>
                    <a:pt x="23057" y="23057"/>
                  </a:cubicBezTo>
                  <a:cubicBezTo>
                    <a:pt x="37820" y="8294"/>
                    <a:pt x="57844" y="0"/>
                    <a:pt x="78722" y="0"/>
                  </a:cubicBezTo>
                  <a:lnTo>
                    <a:pt x="6002038" y="0"/>
                  </a:lnTo>
                  <a:cubicBezTo>
                    <a:pt x="6022916" y="0"/>
                    <a:pt x="6042940" y="8294"/>
                    <a:pt x="6057703" y="23057"/>
                  </a:cubicBezTo>
                  <a:cubicBezTo>
                    <a:pt x="6072466" y="37820"/>
                    <a:pt x="6080760" y="57844"/>
                    <a:pt x="6080760" y="78722"/>
                  </a:cubicBezTo>
                  <a:lnTo>
                    <a:pt x="6080760" y="393598"/>
                  </a:lnTo>
                  <a:cubicBezTo>
                    <a:pt x="6080760" y="414476"/>
                    <a:pt x="6072466" y="434500"/>
                    <a:pt x="6057703" y="449263"/>
                  </a:cubicBezTo>
                  <a:cubicBezTo>
                    <a:pt x="6042940" y="464026"/>
                    <a:pt x="6022916" y="472320"/>
                    <a:pt x="6002038" y="472320"/>
                  </a:cubicBezTo>
                  <a:lnTo>
                    <a:pt x="78722" y="472320"/>
                  </a:lnTo>
                  <a:cubicBezTo>
                    <a:pt x="57844" y="472320"/>
                    <a:pt x="37820" y="464026"/>
                    <a:pt x="23057" y="449263"/>
                  </a:cubicBezTo>
                  <a:cubicBezTo>
                    <a:pt x="8294" y="434500"/>
                    <a:pt x="0" y="414476"/>
                    <a:pt x="0" y="393598"/>
                  </a:cubicBezTo>
                  <a:lnTo>
                    <a:pt x="0" y="787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2895" tIns="23057" rIns="252895" bIns="2305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smtClean="0"/>
                <a:t>Тиждень «За здоровий спосіб життя» </a:t>
              </a:r>
              <a:endParaRPr lang="ru-RU" sz="2000" kern="1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800" y="2741452"/>
              <a:ext cx="8686800" cy="403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739140" y="2312355"/>
              <a:ext cx="6080760" cy="665257"/>
            </a:xfrm>
            <a:custGeom>
              <a:avLst/>
              <a:gdLst>
                <a:gd name="connsiteX0" fmla="*/ 0 w 6080760"/>
                <a:gd name="connsiteY0" fmla="*/ 110878 h 665257"/>
                <a:gd name="connsiteX1" fmla="*/ 32476 w 6080760"/>
                <a:gd name="connsiteY1" fmla="*/ 32475 h 665257"/>
                <a:gd name="connsiteX2" fmla="*/ 110879 w 6080760"/>
                <a:gd name="connsiteY2" fmla="*/ 0 h 665257"/>
                <a:gd name="connsiteX3" fmla="*/ 5969882 w 6080760"/>
                <a:gd name="connsiteY3" fmla="*/ 0 h 665257"/>
                <a:gd name="connsiteX4" fmla="*/ 6048285 w 6080760"/>
                <a:gd name="connsiteY4" fmla="*/ 32476 h 665257"/>
                <a:gd name="connsiteX5" fmla="*/ 6080760 w 6080760"/>
                <a:gd name="connsiteY5" fmla="*/ 110879 h 665257"/>
                <a:gd name="connsiteX6" fmla="*/ 6080760 w 6080760"/>
                <a:gd name="connsiteY6" fmla="*/ 554379 h 665257"/>
                <a:gd name="connsiteX7" fmla="*/ 6048285 w 6080760"/>
                <a:gd name="connsiteY7" fmla="*/ 632782 h 665257"/>
                <a:gd name="connsiteX8" fmla="*/ 5969882 w 6080760"/>
                <a:gd name="connsiteY8" fmla="*/ 665257 h 665257"/>
                <a:gd name="connsiteX9" fmla="*/ 110878 w 6080760"/>
                <a:gd name="connsiteY9" fmla="*/ 665257 h 665257"/>
                <a:gd name="connsiteX10" fmla="*/ 32475 w 6080760"/>
                <a:gd name="connsiteY10" fmla="*/ 632782 h 665257"/>
                <a:gd name="connsiteX11" fmla="*/ 0 w 6080760"/>
                <a:gd name="connsiteY11" fmla="*/ 554379 h 665257"/>
                <a:gd name="connsiteX12" fmla="*/ 0 w 6080760"/>
                <a:gd name="connsiteY12" fmla="*/ 110878 h 66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80760" h="665257">
                  <a:moveTo>
                    <a:pt x="0" y="110878"/>
                  </a:moveTo>
                  <a:cubicBezTo>
                    <a:pt x="0" y="81471"/>
                    <a:pt x="11682" y="53269"/>
                    <a:pt x="32476" y="32475"/>
                  </a:cubicBezTo>
                  <a:cubicBezTo>
                    <a:pt x="53270" y="11681"/>
                    <a:pt x="81472" y="0"/>
                    <a:pt x="110879" y="0"/>
                  </a:cubicBezTo>
                  <a:lnTo>
                    <a:pt x="5969882" y="0"/>
                  </a:lnTo>
                  <a:cubicBezTo>
                    <a:pt x="5999289" y="0"/>
                    <a:pt x="6027491" y="11682"/>
                    <a:pt x="6048285" y="32476"/>
                  </a:cubicBezTo>
                  <a:cubicBezTo>
                    <a:pt x="6069079" y="53270"/>
                    <a:pt x="6080760" y="81472"/>
                    <a:pt x="6080760" y="110879"/>
                  </a:cubicBezTo>
                  <a:lnTo>
                    <a:pt x="6080760" y="554379"/>
                  </a:lnTo>
                  <a:cubicBezTo>
                    <a:pt x="6080760" y="583786"/>
                    <a:pt x="6069078" y="611988"/>
                    <a:pt x="6048285" y="632782"/>
                  </a:cubicBezTo>
                  <a:cubicBezTo>
                    <a:pt x="6027491" y="653576"/>
                    <a:pt x="5999289" y="665257"/>
                    <a:pt x="5969882" y="665257"/>
                  </a:cubicBezTo>
                  <a:lnTo>
                    <a:pt x="110878" y="665257"/>
                  </a:lnTo>
                  <a:cubicBezTo>
                    <a:pt x="81471" y="665257"/>
                    <a:pt x="53269" y="653575"/>
                    <a:pt x="32475" y="632782"/>
                  </a:cubicBezTo>
                  <a:cubicBezTo>
                    <a:pt x="11681" y="611988"/>
                    <a:pt x="0" y="583786"/>
                    <a:pt x="0" y="554379"/>
                  </a:cubicBezTo>
                  <a:lnTo>
                    <a:pt x="0" y="1108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313" tIns="32475" rIns="262313" bIns="3247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smtClean="0"/>
                <a:t>Тиждень родинних свят за народним календарем </a:t>
              </a:r>
              <a:endParaRPr lang="ru-RU" sz="2000" kern="12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04800" y="3467212"/>
              <a:ext cx="8686800" cy="403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785788" y="3191926"/>
              <a:ext cx="6080760" cy="472320"/>
            </a:xfrm>
            <a:custGeom>
              <a:avLst/>
              <a:gdLst>
                <a:gd name="connsiteX0" fmla="*/ 0 w 6080760"/>
                <a:gd name="connsiteY0" fmla="*/ 78722 h 472320"/>
                <a:gd name="connsiteX1" fmla="*/ 23057 w 6080760"/>
                <a:gd name="connsiteY1" fmla="*/ 23057 h 472320"/>
                <a:gd name="connsiteX2" fmla="*/ 78722 w 6080760"/>
                <a:gd name="connsiteY2" fmla="*/ 0 h 472320"/>
                <a:gd name="connsiteX3" fmla="*/ 6002038 w 6080760"/>
                <a:gd name="connsiteY3" fmla="*/ 0 h 472320"/>
                <a:gd name="connsiteX4" fmla="*/ 6057703 w 6080760"/>
                <a:gd name="connsiteY4" fmla="*/ 23057 h 472320"/>
                <a:gd name="connsiteX5" fmla="*/ 6080760 w 6080760"/>
                <a:gd name="connsiteY5" fmla="*/ 78722 h 472320"/>
                <a:gd name="connsiteX6" fmla="*/ 6080760 w 6080760"/>
                <a:gd name="connsiteY6" fmla="*/ 393598 h 472320"/>
                <a:gd name="connsiteX7" fmla="*/ 6057703 w 6080760"/>
                <a:gd name="connsiteY7" fmla="*/ 449263 h 472320"/>
                <a:gd name="connsiteX8" fmla="*/ 6002038 w 6080760"/>
                <a:gd name="connsiteY8" fmla="*/ 472320 h 472320"/>
                <a:gd name="connsiteX9" fmla="*/ 78722 w 6080760"/>
                <a:gd name="connsiteY9" fmla="*/ 472320 h 472320"/>
                <a:gd name="connsiteX10" fmla="*/ 23057 w 6080760"/>
                <a:gd name="connsiteY10" fmla="*/ 449263 h 472320"/>
                <a:gd name="connsiteX11" fmla="*/ 0 w 6080760"/>
                <a:gd name="connsiteY11" fmla="*/ 393598 h 472320"/>
                <a:gd name="connsiteX12" fmla="*/ 0 w 6080760"/>
                <a:gd name="connsiteY12" fmla="*/ 78722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80760" h="472320">
                  <a:moveTo>
                    <a:pt x="0" y="78722"/>
                  </a:moveTo>
                  <a:cubicBezTo>
                    <a:pt x="0" y="57844"/>
                    <a:pt x="8294" y="37820"/>
                    <a:pt x="23057" y="23057"/>
                  </a:cubicBezTo>
                  <a:cubicBezTo>
                    <a:pt x="37820" y="8294"/>
                    <a:pt x="57844" y="0"/>
                    <a:pt x="78722" y="0"/>
                  </a:cubicBezTo>
                  <a:lnTo>
                    <a:pt x="6002038" y="0"/>
                  </a:lnTo>
                  <a:cubicBezTo>
                    <a:pt x="6022916" y="0"/>
                    <a:pt x="6042940" y="8294"/>
                    <a:pt x="6057703" y="23057"/>
                  </a:cubicBezTo>
                  <a:cubicBezTo>
                    <a:pt x="6072466" y="37820"/>
                    <a:pt x="6080760" y="57844"/>
                    <a:pt x="6080760" y="78722"/>
                  </a:cubicBezTo>
                  <a:lnTo>
                    <a:pt x="6080760" y="393598"/>
                  </a:lnTo>
                  <a:cubicBezTo>
                    <a:pt x="6080760" y="414476"/>
                    <a:pt x="6072466" y="434500"/>
                    <a:pt x="6057703" y="449263"/>
                  </a:cubicBezTo>
                  <a:cubicBezTo>
                    <a:pt x="6042940" y="464026"/>
                    <a:pt x="6022916" y="472320"/>
                    <a:pt x="6002038" y="472320"/>
                  </a:cubicBezTo>
                  <a:lnTo>
                    <a:pt x="78722" y="472320"/>
                  </a:lnTo>
                  <a:cubicBezTo>
                    <a:pt x="57844" y="472320"/>
                    <a:pt x="37820" y="464026"/>
                    <a:pt x="23057" y="449263"/>
                  </a:cubicBezTo>
                  <a:cubicBezTo>
                    <a:pt x="8294" y="434500"/>
                    <a:pt x="0" y="414476"/>
                    <a:pt x="0" y="393598"/>
                  </a:cubicBezTo>
                  <a:lnTo>
                    <a:pt x="0" y="787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2895" tIns="23057" rIns="252895" bIns="2305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smtClean="0"/>
                <a:t>Тиждень народних звичаїв, обрядів </a:t>
              </a:r>
              <a:endParaRPr lang="ru-RU" sz="2000" kern="12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04800" y="4192972"/>
              <a:ext cx="8686800" cy="403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739140" y="3956812"/>
              <a:ext cx="6080760" cy="472320"/>
            </a:xfrm>
            <a:custGeom>
              <a:avLst/>
              <a:gdLst>
                <a:gd name="connsiteX0" fmla="*/ 0 w 6080760"/>
                <a:gd name="connsiteY0" fmla="*/ 78722 h 472320"/>
                <a:gd name="connsiteX1" fmla="*/ 23057 w 6080760"/>
                <a:gd name="connsiteY1" fmla="*/ 23057 h 472320"/>
                <a:gd name="connsiteX2" fmla="*/ 78722 w 6080760"/>
                <a:gd name="connsiteY2" fmla="*/ 0 h 472320"/>
                <a:gd name="connsiteX3" fmla="*/ 6002038 w 6080760"/>
                <a:gd name="connsiteY3" fmla="*/ 0 h 472320"/>
                <a:gd name="connsiteX4" fmla="*/ 6057703 w 6080760"/>
                <a:gd name="connsiteY4" fmla="*/ 23057 h 472320"/>
                <a:gd name="connsiteX5" fmla="*/ 6080760 w 6080760"/>
                <a:gd name="connsiteY5" fmla="*/ 78722 h 472320"/>
                <a:gd name="connsiteX6" fmla="*/ 6080760 w 6080760"/>
                <a:gd name="connsiteY6" fmla="*/ 393598 h 472320"/>
                <a:gd name="connsiteX7" fmla="*/ 6057703 w 6080760"/>
                <a:gd name="connsiteY7" fmla="*/ 449263 h 472320"/>
                <a:gd name="connsiteX8" fmla="*/ 6002038 w 6080760"/>
                <a:gd name="connsiteY8" fmla="*/ 472320 h 472320"/>
                <a:gd name="connsiteX9" fmla="*/ 78722 w 6080760"/>
                <a:gd name="connsiteY9" fmla="*/ 472320 h 472320"/>
                <a:gd name="connsiteX10" fmla="*/ 23057 w 6080760"/>
                <a:gd name="connsiteY10" fmla="*/ 449263 h 472320"/>
                <a:gd name="connsiteX11" fmla="*/ 0 w 6080760"/>
                <a:gd name="connsiteY11" fmla="*/ 393598 h 472320"/>
                <a:gd name="connsiteX12" fmla="*/ 0 w 6080760"/>
                <a:gd name="connsiteY12" fmla="*/ 78722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80760" h="472320">
                  <a:moveTo>
                    <a:pt x="0" y="78722"/>
                  </a:moveTo>
                  <a:cubicBezTo>
                    <a:pt x="0" y="57844"/>
                    <a:pt x="8294" y="37820"/>
                    <a:pt x="23057" y="23057"/>
                  </a:cubicBezTo>
                  <a:cubicBezTo>
                    <a:pt x="37820" y="8294"/>
                    <a:pt x="57844" y="0"/>
                    <a:pt x="78722" y="0"/>
                  </a:cubicBezTo>
                  <a:lnTo>
                    <a:pt x="6002038" y="0"/>
                  </a:lnTo>
                  <a:cubicBezTo>
                    <a:pt x="6022916" y="0"/>
                    <a:pt x="6042940" y="8294"/>
                    <a:pt x="6057703" y="23057"/>
                  </a:cubicBezTo>
                  <a:cubicBezTo>
                    <a:pt x="6072466" y="37820"/>
                    <a:pt x="6080760" y="57844"/>
                    <a:pt x="6080760" y="78722"/>
                  </a:cubicBezTo>
                  <a:lnTo>
                    <a:pt x="6080760" y="393598"/>
                  </a:lnTo>
                  <a:cubicBezTo>
                    <a:pt x="6080760" y="414476"/>
                    <a:pt x="6072466" y="434500"/>
                    <a:pt x="6057703" y="449263"/>
                  </a:cubicBezTo>
                  <a:cubicBezTo>
                    <a:pt x="6042940" y="464026"/>
                    <a:pt x="6022916" y="472320"/>
                    <a:pt x="6002038" y="472320"/>
                  </a:cubicBezTo>
                  <a:lnTo>
                    <a:pt x="78722" y="472320"/>
                  </a:lnTo>
                  <a:cubicBezTo>
                    <a:pt x="57844" y="472320"/>
                    <a:pt x="37820" y="464026"/>
                    <a:pt x="23057" y="449263"/>
                  </a:cubicBezTo>
                  <a:cubicBezTo>
                    <a:pt x="8294" y="434500"/>
                    <a:pt x="0" y="414476"/>
                    <a:pt x="0" y="393598"/>
                  </a:cubicBezTo>
                  <a:lnTo>
                    <a:pt x="0" y="787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2895" tIns="23057" rIns="252895" bIns="2305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smtClean="0"/>
                <a:t>Тиждень родинного виховання </a:t>
              </a:r>
              <a:endParaRPr lang="ru-RU" sz="2000" kern="12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04800" y="4918732"/>
              <a:ext cx="8686800" cy="403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739140" y="4682572"/>
              <a:ext cx="6080760" cy="472320"/>
            </a:xfrm>
            <a:custGeom>
              <a:avLst/>
              <a:gdLst>
                <a:gd name="connsiteX0" fmla="*/ 0 w 6080760"/>
                <a:gd name="connsiteY0" fmla="*/ 78722 h 472320"/>
                <a:gd name="connsiteX1" fmla="*/ 23057 w 6080760"/>
                <a:gd name="connsiteY1" fmla="*/ 23057 h 472320"/>
                <a:gd name="connsiteX2" fmla="*/ 78722 w 6080760"/>
                <a:gd name="connsiteY2" fmla="*/ 0 h 472320"/>
                <a:gd name="connsiteX3" fmla="*/ 6002038 w 6080760"/>
                <a:gd name="connsiteY3" fmla="*/ 0 h 472320"/>
                <a:gd name="connsiteX4" fmla="*/ 6057703 w 6080760"/>
                <a:gd name="connsiteY4" fmla="*/ 23057 h 472320"/>
                <a:gd name="connsiteX5" fmla="*/ 6080760 w 6080760"/>
                <a:gd name="connsiteY5" fmla="*/ 78722 h 472320"/>
                <a:gd name="connsiteX6" fmla="*/ 6080760 w 6080760"/>
                <a:gd name="connsiteY6" fmla="*/ 393598 h 472320"/>
                <a:gd name="connsiteX7" fmla="*/ 6057703 w 6080760"/>
                <a:gd name="connsiteY7" fmla="*/ 449263 h 472320"/>
                <a:gd name="connsiteX8" fmla="*/ 6002038 w 6080760"/>
                <a:gd name="connsiteY8" fmla="*/ 472320 h 472320"/>
                <a:gd name="connsiteX9" fmla="*/ 78722 w 6080760"/>
                <a:gd name="connsiteY9" fmla="*/ 472320 h 472320"/>
                <a:gd name="connsiteX10" fmla="*/ 23057 w 6080760"/>
                <a:gd name="connsiteY10" fmla="*/ 449263 h 472320"/>
                <a:gd name="connsiteX11" fmla="*/ 0 w 6080760"/>
                <a:gd name="connsiteY11" fmla="*/ 393598 h 472320"/>
                <a:gd name="connsiteX12" fmla="*/ 0 w 6080760"/>
                <a:gd name="connsiteY12" fmla="*/ 78722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80760" h="472320">
                  <a:moveTo>
                    <a:pt x="0" y="78722"/>
                  </a:moveTo>
                  <a:cubicBezTo>
                    <a:pt x="0" y="57844"/>
                    <a:pt x="8294" y="37820"/>
                    <a:pt x="23057" y="23057"/>
                  </a:cubicBezTo>
                  <a:cubicBezTo>
                    <a:pt x="37820" y="8294"/>
                    <a:pt x="57844" y="0"/>
                    <a:pt x="78722" y="0"/>
                  </a:cubicBezTo>
                  <a:lnTo>
                    <a:pt x="6002038" y="0"/>
                  </a:lnTo>
                  <a:cubicBezTo>
                    <a:pt x="6022916" y="0"/>
                    <a:pt x="6042940" y="8294"/>
                    <a:pt x="6057703" y="23057"/>
                  </a:cubicBezTo>
                  <a:cubicBezTo>
                    <a:pt x="6072466" y="37820"/>
                    <a:pt x="6080760" y="57844"/>
                    <a:pt x="6080760" y="78722"/>
                  </a:cubicBezTo>
                  <a:lnTo>
                    <a:pt x="6080760" y="393598"/>
                  </a:lnTo>
                  <a:cubicBezTo>
                    <a:pt x="6080760" y="414476"/>
                    <a:pt x="6072466" y="434500"/>
                    <a:pt x="6057703" y="449263"/>
                  </a:cubicBezTo>
                  <a:cubicBezTo>
                    <a:pt x="6042940" y="464026"/>
                    <a:pt x="6022916" y="472320"/>
                    <a:pt x="6002038" y="472320"/>
                  </a:cubicBezTo>
                  <a:lnTo>
                    <a:pt x="78722" y="472320"/>
                  </a:lnTo>
                  <a:cubicBezTo>
                    <a:pt x="57844" y="472320"/>
                    <a:pt x="37820" y="464026"/>
                    <a:pt x="23057" y="449263"/>
                  </a:cubicBezTo>
                  <a:cubicBezTo>
                    <a:pt x="8294" y="434500"/>
                    <a:pt x="0" y="414476"/>
                    <a:pt x="0" y="393598"/>
                  </a:cubicBezTo>
                  <a:lnTo>
                    <a:pt x="0" y="787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2895" tIns="23057" rIns="252895" bIns="2305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smtClean="0"/>
                <a:t>Тиждень трудового виховання </a:t>
              </a:r>
              <a:endParaRPr lang="ru-RU" sz="2000" kern="12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04800" y="5644492"/>
              <a:ext cx="8686800" cy="403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739140" y="5408332"/>
              <a:ext cx="6080760" cy="472320"/>
            </a:xfrm>
            <a:custGeom>
              <a:avLst/>
              <a:gdLst>
                <a:gd name="connsiteX0" fmla="*/ 0 w 6080760"/>
                <a:gd name="connsiteY0" fmla="*/ 78722 h 472320"/>
                <a:gd name="connsiteX1" fmla="*/ 23057 w 6080760"/>
                <a:gd name="connsiteY1" fmla="*/ 23057 h 472320"/>
                <a:gd name="connsiteX2" fmla="*/ 78722 w 6080760"/>
                <a:gd name="connsiteY2" fmla="*/ 0 h 472320"/>
                <a:gd name="connsiteX3" fmla="*/ 6002038 w 6080760"/>
                <a:gd name="connsiteY3" fmla="*/ 0 h 472320"/>
                <a:gd name="connsiteX4" fmla="*/ 6057703 w 6080760"/>
                <a:gd name="connsiteY4" fmla="*/ 23057 h 472320"/>
                <a:gd name="connsiteX5" fmla="*/ 6080760 w 6080760"/>
                <a:gd name="connsiteY5" fmla="*/ 78722 h 472320"/>
                <a:gd name="connsiteX6" fmla="*/ 6080760 w 6080760"/>
                <a:gd name="connsiteY6" fmla="*/ 393598 h 472320"/>
                <a:gd name="connsiteX7" fmla="*/ 6057703 w 6080760"/>
                <a:gd name="connsiteY7" fmla="*/ 449263 h 472320"/>
                <a:gd name="connsiteX8" fmla="*/ 6002038 w 6080760"/>
                <a:gd name="connsiteY8" fmla="*/ 472320 h 472320"/>
                <a:gd name="connsiteX9" fmla="*/ 78722 w 6080760"/>
                <a:gd name="connsiteY9" fmla="*/ 472320 h 472320"/>
                <a:gd name="connsiteX10" fmla="*/ 23057 w 6080760"/>
                <a:gd name="connsiteY10" fmla="*/ 449263 h 472320"/>
                <a:gd name="connsiteX11" fmla="*/ 0 w 6080760"/>
                <a:gd name="connsiteY11" fmla="*/ 393598 h 472320"/>
                <a:gd name="connsiteX12" fmla="*/ 0 w 6080760"/>
                <a:gd name="connsiteY12" fmla="*/ 78722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80760" h="472320">
                  <a:moveTo>
                    <a:pt x="0" y="78722"/>
                  </a:moveTo>
                  <a:cubicBezTo>
                    <a:pt x="0" y="57844"/>
                    <a:pt x="8294" y="37820"/>
                    <a:pt x="23057" y="23057"/>
                  </a:cubicBezTo>
                  <a:cubicBezTo>
                    <a:pt x="37820" y="8294"/>
                    <a:pt x="57844" y="0"/>
                    <a:pt x="78722" y="0"/>
                  </a:cubicBezTo>
                  <a:lnTo>
                    <a:pt x="6002038" y="0"/>
                  </a:lnTo>
                  <a:cubicBezTo>
                    <a:pt x="6022916" y="0"/>
                    <a:pt x="6042940" y="8294"/>
                    <a:pt x="6057703" y="23057"/>
                  </a:cubicBezTo>
                  <a:cubicBezTo>
                    <a:pt x="6072466" y="37820"/>
                    <a:pt x="6080760" y="57844"/>
                    <a:pt x="6080760" y="78722"/>
                  </a:cubicBezTo>
                  <a:lnTo>
                    <a:pt x="6080760" y="393598"/>
                  </a:lnTo>
                  <a:cubicBezTo>
                    <a:pt x="6080760" y="414476"/>
                    <a:pt x="6072466" y="434500"/>
                    <a:pt x="6057703" y="449263"/>
                  </a:cubicBezTo>
                  <a:cubicBezTo>
                    <a:pt x="6042940" y="464026"/>
                    <a:pt x="6022916" y="472320"/>
                    <a:pt x="6002038" y="472320"/>
                  </a:cubicBezTo>
                  <a:lnTo>
                    <a:pt x="78722" y="472320"/>
                  </a:lnTo>
                  <a:cubicBezTo>
                    <a:pt x="57844" y="472320"/>
                    <a:pt x="37820" y="464026"/>
                    <a:pt x="23057" y="449263"/>
                  </a:cubicBezTo>
                  <a:cubicBezTo>
                    <a:pt x="8294" y="434500"/>
                    <a:pt x="0" y="414476"/>
                    <a:pt x="0" y="393598"/>
                  </a:cubicBezTo>
                  <a:lnTo>
                    <a:pt x="0" y="787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2895" tIns="23057" rIns="252895" bIns="2305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smtClean="0"/>
                <a:t>Тиждень сім’ї, родинних свят </a:t>
              </a:r>
              <a:endParaRPr lang="ru-RU" sz="2000" kern="1200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000125"/>
            <a:ext cx="385762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3929063"/>
            <a:ext cx="3495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Franklin Gothic Book" pitchFamily="34" charset="0"/>
              </a:rPr>
              <a:t>У рамках Тижня народних звичаїв</a:t>
            </a:r>
            <a:endParaRPr lang="ru-RU">
              <a:latin typeface="Franklin Gothic Book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1071563"/>
            <a:ext cx="3571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0" y="3786188"/>
            <a:ext cx="3919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Franklin Gothic Book" pitchFamily="34" charset="0"/>
              </a:rPr>
              <a:t>У рамках Тижня родинного виховання</a:t>
            </a:r>
            <a:endParaRPr lang="ru-RU">
              <a:latin typeface="Franklin Gothic Book" pitchFamily="34" charset="0"/>
            </a:endParaRP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38" y="4340225"/>
            <a:ext cx="335756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857750" y="4643438"/>
            <a:ext cx="3846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Franklin Gothic Book" pitchFamily="34" charset="0"/>
              </a:rPr>
              <a:t>У рамках Тижня трудового виховання</a:t>
            </a: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Соціальне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grpSp>
        <p:nvGrpSpPr>
          <p:cNvPr id="3" name="Группа 4"/>
          <p:cNvGrpSpPr/>
          <p:nvPr/>
        </p:nvGrpSpPr>
        <p:grpSpPr>
          <a:xfrm>
            <a:off x="304800" y="1554163"/>
            <a:ext cx="8686800" cy="4525962"/>
            <a:chOff x="304800" y="1554163"/>
            <a:chExt cx="8686800" cy="4525962"/>
          </a:xfrm>
        </p:grpSpPr>
        <p:sp>
          <p:nvSpPr>
            <p:cNvPr id="6" name="Пирог 5"/>
            <p:cNvSpPr/>
            <p:nvPr/>
          </p:nvSpPr>
          <p:spPr>
            <a:xfrm>
              <a:off x="304800" y="1554163"/>
              <a:ext cx="4525962" cy="4525962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2567781" y="1554163"/>
              <a:ext cx="6423819" cy="4525962"/>
            </a:xfrm>
            <a:custGeom>
              <a:avLst/>
              <a:gdLst>
                <a:gd name="connsiteX0" fmla="*/ 0 w 6423819"/>
                <a:gd name="connsiteY0" fmla="*/ 0 h 4525962"/>
                <a:gd name="connsiteX1" fmla="*/ 6423819 w 6423819"/>
                <a:gd name="connsiteY1" fmla="*/ 0 h 4525962"/>
                <a:gd name="connsiteX2" fmla="*/ 6423819 w 6423819"/>
                <a:gd name="connsiteY2" fmla="*/ 4525962 h 4525962"/>
                <a:gd name="connsiteX3" fmla="*/ 0 w 6423819"/>
                <a:gd name="connsiteY3" fmla="*/ 4525962 h 4525962"/>
                <a:gd name="connsiteX4" fmla="*/ 0 w 6423819"/>
                <a:gd name="connsiteY4" fmla="*/ 0 h 452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3819" h="4525962">
                  <a:moveTo>
                    <a:pt x="0" y="0"/>
                  </a:moveTo>
                  <a:lnTo>
                    <a:pt x="6423819" y="0"/>
                  </a:lnTo>
                  <a:lnTo>
                    <a:pt x="6423819" y="4525962"/>
                  </a:lnTo>
                  <a:lnTo>
                    <a:pt x="0" y="45259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3878009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smtClean="0"/>
                <a:t>Тиждень «Я – член шкільної родини» </a:t>
              </a:r>
              <a:endParaRPr lang="ru-RU" sz="2000" kern="1200" dirty="0"/>
            </a:p>
          </p:txBody>
        </p:sp>
        <p:sp>
          <p:nvSpPr>
            <p:cNvPr id="8" name="Пирог 7"/>
            <p:cNvSpPr/>
            <p:nvPr/>
          </p:nvSpPr>
          <p:spPr>
            <a:xfrm>
              <a:off x="780026" y="2278316"/>
              <a:ext cx="3575509" cy="3575509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2567781" y="2278316"/>
              <a:ext cx="6423819" cy="3575509"/>
            </a:xfrm>
            <a:custGeom>
              <a:avLst/>
              <a:gdLst>
                <a:gd name="connsiteX0" fmla="*/ 0 w 6423819"/>
                <a:gd name="connsiteY0" fmla="*/ 0 h 3575509"/>
                <a:gd name="connsiteX1" fmla="*/ 6423819 w 6423819"/>
                <a:gd name="connsiteY1" fmla="*/ 0 h 3575509"/>
                <a:gd name="connsiteX2" fmla="*/ 6423819 w 6423819"/>
                <a:gd name="connsiteY2" fmla="*/ 3575509 h 3575509"/>
                <a:gd name="connsiteX3" fmla="*/ 0 w 6423819"/>
                <a:gd name="connsiteY3" fmla="*/ 3575509 h 3575509"/>
                <a:gd name="connsiteX4" fmla="*/ 0 w 6423819"/>
                <a:gd name="connsiteY4" fmla="*/ 0 h 357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3819" h="3575509">
                  <a:moveTo>
                    <a:pt x="0" y="0"/>
                  </a:moveTo>
                  <a:lnTo>
                    <a:pt x="6423819" y="0"/>
                  </a:lnTo>
                  <a:lnTo>
                    <a:pt x="6423819" y="3575509"/>
                  </a:lnTo>
                  <a:lnTo>
                    <a:pt x="0" y="35755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2927556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smtClean="0"/>
                <a:t>Шкільні традиції</a:t>
              </a:r>
              <a:endParaRPr lang="ru-RU" sz="2000" kern="1200" dirty="0"/>
            </a:p>
          </p:txBody>
        </p:sp>
        <p:sp>
          <p:nvSpPr>
            <p:cNvPr id="10" name="Пирог 9"/>
            <p:cNvSpPr/>
            <p:nvPr/>
          </p:nvSpPr>
          <p:spPr>
            <a:xfrm>
              <a:off x="1255252" y="3002470"/>
              <a:ext cx="2625057" cy="2625057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2567781" y="3002470"/>
              <a:ext cx="6423819" cy="2625057"/>
            </a:xfrm>
            <a:custGeom>
              <a:avLst/>
              <a:gdLst>
                <a:gd name="connsiteX0" fmla="*/ 0 w 6423819"/>
                <a:gd name="connsiteY0" fmla="*/ 0 h 2625057"/>
                <a:gd name="connsiteX1" fmla="*/ 6423819 w 6423819"/>
                <a:gd name="connsiteY1" fmla="*/ 0 h 2625057"/>
                <a:gd name="connsiteX2" fmla="*/ 6423819 w 6423819"/>
                <a:gd name="connsiteY2" fmla="*/ 2625057 h 2625057"/>
                <a:gd name="connsiteX3" fmla="*/ 0 w 6423819"/>
                <a:gd name="connsiteY3" fmla="*/ 2625057 h 2625057"/>
                <a:gd name="connsiteX4" fmla="*/ 0 w 6423819"/>
                <a:gd name="connsiteY4" fmla="*/ 0 h 26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3819" h="2625057">
                  <a:moveTo>
                    <a:pt x="0" y="0"/>
                  </a:moveTo>
                  <a:lnTo>
                    <a:pt x="6423819" y="0"/>
                  </a:lnTo>
                  <a:lnTo>
                    <a:pt x="6423819" y="2625057"/>
                  </a:lnTo>
                  <a:lnTo>
                    <a:pt x="0" y="26250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1977104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smtClean="0"/>
                <a:t>Тиждень «Моя шкільна сім’я» </a:t>
              </a:r>
              <a:endParaRPr lang="ru-RU" sz="2000" kern="1200" dirty="0"/>
            </a:p>
          </p:txBody>
        </p:sp>
        <p:sp>
          <p:nvSpPr>
            <p:cNvPr id="12" name="Пирог 11"/>
            <p:cNvSpPr/>
            <p:nvPr/>
          </p:nvSpPr>
          <p:spPr>
            <a:xfrm>
              <a:off x="1730478" y="3726624"/>
              <a:ext cx="1674605" cy="1674605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2567781" y="3726624"/>
              <a:ext cx="6423819" cy="1674605"/>
            </a:xfrm>
            <a:custGeom>
              <a:avLst/>
              <a:gdLst>
                <a:gd name="connsiteX0" fmla="*/ 0 w 6423819"/>
                <a:gd name="connsiteY0" fmla="*/ 0 h 1674605"/>
                <a:gd name="connsiteX1" fmla="*/ 6423819 w 6423819"/>
                <a:gd name="connsiteY1" fmla="*/ 0 h 1674605"/>
                <a:gd name="connsiteX2" fmla="*/ 6423819 w 6423819"/>
                <a:gd name="connsiteY2" fmla="*/ 1674605 h 1674605"/>
                <a:gd name="connsiteX3" fmla="*/ 0 w 6423819"/>
                <a:gd name="connsiteY3" fmla="*/ 1674605 h 1674605"/>
                <a:gd name="connsiteX4" fmla="*/ 0 w 6423819"/>
                <a:gd name="connsiteY4" fmla="*/ 0 h 167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3819" h="1674605">
                  <a:moveTo>
                    <a:pt x="0" y="0"/>
                  </a:moveTo>
                  <a:lnTo>
                    <a:pt x="6423819" y="0"/>
                  </a:lnTo>
                  <a:lnTo>
                    <a:pt x="6423819" y="1674605"/>
                  </a:lnTo>
                  <a:lnTo>
                    <a:pt x="0" y="16746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1026652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smtClean="0"/>
                <a:t>Дитяча організація </a:t>
              </a:r>
              <a:r>
                <a:rPr lang="uk-UA" sz="2000" kern="1200" dirty="0" err="1" smtClean="0"/>
                <a:t>“Юнландія”</a:t>
              </a:r>
              <a:endParaRPr lang="ru-RU" sz="2000" kern="1200" dirty="0"/>
            </a:p>
          </p:txBody>
        </p:sp>
        <p:sp>
          <p:nvSpPr>
            <p:cNvPr id="14" name="Пирог 13"/>
            <p:cNvSpPr/>
            <p:nvPr/>
          </p:nvSpPr>
          <p:spPr>
            <a:xfrm>
              <a:off x="2205704" y="4450778"/>
              <a:ext cx="724153" cy="724153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2567781" y="4450778"/>
              <a:ext cx="6423819" cy="724153"/>
            </a:xfrm>
            <a:custGeom>
              <a:avLst/>
              <a:gdLst>
                <a:gd name="connsiteX0" fmla="*/ 0 w 6423819"/>
                <a:gd name="connsiteY0" fmla="*/ 0 h 724153"/>
                <a:gd name="connsiteX1" fmla="*/ 6423819 w 6423819"/>
                <a:gd name="connsiteY1" fmla="*/ 0 h 724153"/>
                <a:gd name="connsiteX2" fmla="*/ 6423819 w 6423819"/>
                <a:gd name="connsiteY2" fmla="*/ 724153 h 724153"/>
                <a:gd name="connsiteX3" fmla="*/ 0 w 6423819"/>
                <a:gd name="connsiteY3" fmla="*/ 724153 h 724153"/>
                <a:gd name="connsiteX4" fmla="*/ 0 w 6423819"/>
                <a:gd name="connsiteY4" fmla="*/ 0 h 72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3819" h="724153">
                  <a:moveTo>
                    <a:pt x="0" y="0"/>
                  </a:moveTo>
                  <a:lnTo>
                    <a:pt x="6423819" y="0"/>
                  </a:lnTo>
                  <a:lnTo>
                    <a:pt x="6423819" y="724153"/>
                  </a:lnTo>
                  <a:lnTo>
                    <a:pt x="0" y="7241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smtClean="0"/>
                <a:t>«Маршрут безпеки»</a:t>
              </a:r>
              <a:endParaRPr lang="ru-RU" sz="2000" kern="1200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H:\Фото проект\IMG_02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3143250"/>
            <a:ext cx="3786187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3214688"/>
            <a:ext cx="38258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7"/>
          <p:cNvSpPr>
            <a:spLocks noChangeArrowheads="1"/>
          </p:cNvSpPr>
          <p:nvPr/>
        </p:nvSpPr>
        <p:spPr bwMode="auto">
          <a:xfrm>
            <a:off x="357188" y="1428750"/>
            <a:ext cx="8286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latin typeface="Franklin Gothic Book" pitchFamily="34" charset="0"/>
              </a:rPr>
              <a:t>Комунікативний інструмент </a:t>
            </a:r>
          </a:p>
          <a:p>
            <a:pPr algn="ctr"/>
            <a:r>
              <a:rPr lang="uk-UA" sz="3200">
                <a:latin typeface="Franklin Gothic Book" pitchFamily="34" charset="0"/>
              </a:rPr>
              <a:t>«Маршрут безпеки»</a:t>
            </a:r>
            <a:endParaRPr lang="ru-RU" sz="32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/>
              <a:t>Тиждень «Я – член шкільної родини» </a:t>
            </a:r>
            <a:endParaRPr lang="ru-RU" dirty="0"/>
          </a:p>
        </p:txBody>
      </p:sp>
      <p:pic>
        <p:nvPicPr>
          <p:cNvPr id="30722" name="Picture 2" descr="H:\Фото проект\P10403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500188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3933825"/>
            <a:ext cx="412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</a:rPr>
              <a:t>Президент “ Юнландії ”  дає  клятву</a:t>
            </a:r>
            <a:endParaRPr lang="ru-RU" sz="2000">
              <a:latin typeface="Times New Roman" pitchFamily="18" charset="0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5" y="1143000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714875" y="4000500"/>
            <a:ext cx="311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>
                <a:latin typeface="Times New Roman" pitchFamily="18" charset="0"/>
              </a:rPr>
              <a:t>Посвята у старшокласники</a:t>
            </a:r>
            <a:endParaRPr lang="ru-RU" sz="2000">
              <a:latin typeface="Times New Roman" pitchFamily="18" charset="0"/>
            </a:endParaRP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150" y="4446588"/>
            <a:ext cx="3214688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364163" y="5715000"/>
            <a:ext cx="2736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</a:rPr>
              <a:t>Посвята у п</a:t>
            </a:r>
            <a:r>
              <a:rPr lang="en-US" sz="2000">
                <a:latin typeface="Times New Roman" pitchFamily="18" charset="0"/>
              </a:rPr>
              <a:t>’</a:t>
            </a:r>
            <a:r>
              <a:rPr lang="ru-RU" sz="2000">
                <a:latin typeface="Times New Roman" pitchFamily="18" charset="0"/>
              </a:rPr>
              <a:t>ятикласники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ctrTitle"/>
          </p:nvPr>
        </p:nvSpPr>
        <p:spPr bwMode="auto">
          <a:xfrm>
            <a:off x="467544" y="260648"/>
            <a:ext cx="8458200" cy="12223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400" b="1" cap="none" dirty="0" smtClean="0">
                <a:solidFill>
                  <a:srgbClr val="205E23"/>
                </a:solidFill>
                <a:effectLst/>
                <a:latin typeface="Times New Roman" pitchFamily="18" charset="0"/>
              </a:rPr>
              <a:t>Мета </a:t>
            </a:r>
            <a:r>
              <a:rPr lang="ru-RU" sz="2400" b="1" cap="none" dirty="0" err="1" smtClean="0">
                <a:solidFill>
                  <a:srgbClr val="205E23"/>
                </a:solidFill>
                <a:effectLst/>
                <a:latin typeface="Times New Roman" pitchFamily="18" charset="0"/>
              </a:rPr>
              <a:t>д</a:t>
            </a:r>
            <a:r>
              <a:rPr lang="uk-UA" sz="2400" b="1" cap="none" dirty="0" err="1" smtClean="0">
                <a:solidFill>
                  <a:srgbClr val="205E23"/>
                </a:solidFill>
                <a:effectLst/>
                <a:latin typeface="Times New Roman" pitchFamily="18" charset="0"/>
              </a:rPr>
              <a:t>іяльності</a:t>
            </a:r>
            <a:r>
              <a:rPr lang="uk-UA" sz="2400" b="1" cap="none" dirty="0" smtClean="0">
                <a:solidFill>
                  <a:srgbClr val="205E23"/>
                </a:solidFill>
                <a:effectLst/>
                <a:latin typeface="Times New Roman" pitchFamily="18" charset="0"/>
              </a:rPr>
              <a:t> </a:t>
            </a:r>
            <a:r>
              <a:rPr lang="uk-UA" sz="2400" b="1" cap="none" dirty="0" err="1" smtClean="0">
                <a:solidFill>
                  <a:srgbClr val="205E23"/>
                </a:solidFill>
                <a:effectLst/>
                <a:latin typeface="Times New Roman" pitchFamily="18" charset="0"/>
              </a:rPr>
              <a:t>Вугледарської</a:t>
            </a:r>
            <a:r>
              <a:rPr lang="uk-UA" sz="2400" b="1" cap="none" dirty="0" smtClean="0">
                <a:solidFill>
                  <a:srgbClr val="205E23"/>
                </a:solidFill>
                <a:effectLst/>
                <a:latin typeface="Times New Roman" pitchFamily="18" charset="0"/>
              </a:rPr>
              <a:t> загальноосвітньої </a:t>
            </a:r>
            <a:br>
              <a:rPr lang="uk-UA" sz="2400" b="1" cap="none" dirty="0" smtClean="0">
                <a:solidFill>
                  <a:srgbClr val="205E23"/>
                </a:solidFill>
                <a:effectLst/>
                <a:latin typeface="Times New Roman" pitchFamily="18" charset="0"/>
              </a:rPr>
            </a:br>
            <a:r>
              <a:rPr lang="uk-UA" sz="2400" b="1" cap="none" dirty="0" smtClean="0">
                <a:solidFill>
                  <a:srgbClr val="205E23"/>
                </a:solidFill>
                <a:effectLst/>
                <a:latin typeface="Times New Roman" pitchFamily="18" charset="0"/>
              </a:rPr>
              <a:t>школи І – ІІІ ступенів № 3:</a:t>
            </a:r>
            <a:endParaRPr lang="ru-RU" sz="2400" b="1" cap="none" dirty="0" smtClean="0">
              <a:solidFill>
                <a:srgbClr val="205E23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8458200" cy="9144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uk-UA" sz="2400" dirty="0" smtClean="0">
                <a:latin typeface="Times New Roman" pitchFamily="18" charset="0"/>
              </a:rPr>
              <a:t>створення умов для</a:t>
            </a:r>
            <a:r>
              <a:rPr lang="uk-UA" sz="2400" b="1" i="1" dirty="0" smtClean="0">
                <a:latin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</a:rPr>
              <a:t>забезпечення всебічного розвитку дитини </a:t>
            </a:r>
          </a:p>
          <a:p>
            <a:pPr algn="ctr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uk-UA" sz="2400" dirty="0" smtClean="0">
                <a:latin typeface="Times New Roman" pitchFamily="18" charset="0"/>
              </a:rPr>
              <a:t>як особистості, її нахилів, здібностей і талантів у процесі навчання і виховання на принципах </a:t>
            </a:r>
          </a:p>
          <a:p>
            <a:pPr algn="ctr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uk-UA" sz="2400" dirty="0" smtClean="0">
                <a:latin typeface="Times New Roman" pitchFamily="18" charset="0"/>
              </a:rPr>
              <a:t>демократизації та гуманізації.</a:t>
            </a: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501008"/>
            <a:ext cx="32861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3501008"/>
            <a:ext cx="34290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День </a:t>
            </a:r>
            <a:r>
              <a:rPr lang="ru-RU" dirty="0" err="1" smtClean="0"/>
              <a:t>самоврядування</a:t>
            </a:r>
            <a:endParaRPr lang="ru-RU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557338"/>
            <a:ext cx="4167188" cy="3125787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72000" y="1714500"/>
            <a:ext cx="4103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</a:rPr>
              <a:t>Учень 10-го класу проводить урок</a:t>
            </a:r>
          </a:p>
        </p:txBody>
      </p:sp>
      <p:pic>
        <p:nvPicPr>
          <p:cNvPr id="31748" name="Picture 3" descr="H:\Фото проект\P10500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2708275"/>
            <a:ext cx="40259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427538" y="5949950"/>
            <a:ext cx="415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Учн</a:t>
            </a:r>
            <a:r>
              <a:rPr lang="uk-UA" sz="2000">
                <a:latin typeface="Times New Roman" pitchFamily="18" charset="0"/>
              </a:rPr>
              <a:t>і старших класів проводять урок</a:t>
            </a:r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КВК між командами учнів та вчителів</a:t>
            </a:r>
            <a:endParaRPr lang="ru-RU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1571625"/>
            <a:ext cx="3357562" cy="2517775"/>
          </a:xfrm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1571625"/>
            <a:ext cx="3214688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38" y="3589338"/>
            <a:ext cx="4357687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2800" b="1" cap="none" smtClean="0">
                <a:solidFill>
                  <a:srgbClr val="205E23"/>
                </a:solidFill>
                <a:effectLst/>
                <a:latin typeface="Times New Roman" pitchFamily="18" charset="0"/>
              </a:rPr>
              <a:t>Суб</a:t>
            </a:r>
            <a:r>
              <a:rPr lang="en-US" sz="2800" b="1" cap="none" smtClean="0">
                <a:solidFill>
                  <a:srgbClr val="205E23"/>
                </a:solidFill>
                <a:effectLst/>
                <a:latin typeface="Times New Roman" pitchFamily="18" charset="0"/>
              </a:rPr>
              <a:t>’</a:t>
            </a:r>
            <a:r>
              <a:rPr lang="uk-UA" sz="2800" b="1" cap="none" smtClean="0">
                <a:solidFill>
                  <a:srgbClr val="205E23"/>
                </a:solidFill>
                <a:effectLst/>
                <a:latin typeface="Times New Roman" pitchFamily="18" charset="0"/>
              </a:rPr>
              <a:t>єкти створення мікроклімату у школі:</a:t>
            </a:r>
            <a:endParaRPr lang="ru-RU" sz="2800" b="1" cap="none" smtClean="0">
              <a:solidFill>
                <a:srgbClr val="205E23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3794" name="Схема 18"/>
          <p:cNvPicPr>
            <a:picLocks noGrp="1" noChangeArrowheads="1"/>
          </p:cNvPicPr>
          <p:nvPr>
            <p:ph type="body" idx="4294967295"/>
          </p:nvPr>
        </p:nvPicPr>
        <p:blipFill>
          <a:blip r:embed="rId2" cstate="email"/>
          <a:srcRect l="-30527" r="-30557"/>
          <a:stretch>
            <a:fillRect/>
          </a:stretch>
        </p:blipFill>
        <p:spPr>
          <a:xfrm>
            <a:off x="468313" y="1554163"/>
            <a:ext cx="8135937" cy="497046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/>
              <a:t>Очікувані результати: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4818" name="Схема 19"/>
          <p:cNvPicPr>
            <a:picLocks noChangeArrowheads="1"/>
          </p:cNvPicPr>
          <p:nvPr/>
        </p:nvPicPr>
        <p:blipFill>
          <a:blip r:embed="rId2" cstate="email"/>
          <a:srcRect t="-8734" b="-8968"/>
          <a:stretch>
            <a:fillRect/>
          </a:stretch>
        </p:blipFill>
        <p:spPr bwMode="auto">
          <a:xfrm>
            <a:off x="395288" y="1125538"/>
            <a:ext cx="82804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ctrTitle"/>
          </p:nvPr>
        </p:nvSpPr>
        <p:spPr bwMode="auto">
          <a:xfrm>
            <a:off x="304800" y="457200"/>
            <a:ext cx="8686800" cy="102711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2800" b="1" cap="none" smtClean="0">
                <a:solidFill>
                  <a:srgbClr val="205E23"/>
                </a:solidFill>
                <a:effectLst/>
                <a:latin typeface="Times New Roman" pitchFamily="18" charset="0"/>
              </a:rPr>
              <a:t>Завдання, що стоять перед школою, </a:t>
            </a:r>
            <a:br>
              <a:rPr lang="uk-UA" sz="2800" b="1" cap="none" smtClean="0">
                <a:solidFill>
                  <a:srgbClr val="205E23"/>
                </a:solidFill>
                <a:effectLst/>
                <a:latin typeface="Times New Roman" pitchFamily="18" charset="0"/>
              </a:rPr>
            </a:br>
            <a:r>
              <a:rPr lang="uk-UA" sz="2800" b="1" cap="none" smtClean="0">
                <a:solidFill>
                  <a:srgbClr val="205E23"/>
                </a:solidFill>
                <a:effectLst/>
                <a:latin typeface="Times New Roman" pitchFamily="18" charset="0"/>
              </a:rPr>
              <a:t>яка обрала такий шлях:</a:t>
            </a:r>
            <a:r>
              <a:rPr lang="uk-UA" sz="2400" cap="none" smtClean="0">
                <a:solidFill>
                  <a:srgbClr val="205E23"/>
                </a:solidFill>
                <a:effectLst/>
                <a:latin typeface="Times New Roman" pitchFamily="18" charset="0"/>
              </a:rPr>
              <a:t> </a:t>
            </a:r>
            <a:endParaRPr lang="ru-RU" sz="2400" cap="none" smtClean="0">
              <a:solidFill>
                <a:srgbClr val="205E23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1781156" y="1430323"/>
            <a:ext cx="5486399" cy="3561720"/>
            <a:chOff x="1781156" y="1430323"/>
            <a:chExt cx="5486399" cy="3561720"/>
          </a:xfrm>
        </p:grpSpPr>
        <p:sp>
          <p:nvSpPr>
            <p:cNvPr id="8" name="Полилиния 7"/>
            <p:cNvSpPr/>
            <p:nvPr/>
          </p:nvSpPr>
          <p:spPr>
            <a:xfrm>
              <a:off x="1781156" y="4111893"/>
              <a:ext cx="5486399" cy="880150"/>
            </a:xfrm>
            <a:custGeom>
              <a:avLst/>
              <a:gdLst>
                <a:gd name="connsiteX0" fmla="*/ 0 w 5486399"/>
                <a:gd name="connsiteY0" fmla="*/ 0 h 880150"/>
                <a:gd name="connsiteX1" fmla="*/ 5486399 w 5486399"/>
                <a:gd name="connsiteY1" fmla="*/ 0 h 880150"/>
                <a:gd name="connsiteX2" fmla="*/ 5486399 w 5486399"/>
                <a:gd name="connsiteY2" fmla="*/ 880150 h 880150"/>
                <a:gd name="connsiteX3" fmla="*/ 0 w 5486399"/>
                <a:gd name="connsiteY3" fmla="*/ 880150 h 880150"/>
                <a:gd name="connsiteX4" fmla="*/ 0 w 5486399"/>
                <a:gd name="connsiteY4" fmla="*/ 0 h 88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399" h="880150">
                  <a:moveTo>
                    <a:pt x="0" y="0"/>
                  </a:moveTo>
                  <a:lnTo>
                    <a:pt x="5486399" y="0"/>
                  </a:lnTo>
                  <a:lnTo>
                    <a:pt x="5486399" y="880150"/>
                  </a:lnTo>
                  <a:lnTo>
                    <a:pt x="0" y="8801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/>
                <a:t>встановлення гармонійних взаємин з природою, суспільством, пізнання особливостей свого </a:t>
              </a:r>
              <a:r>
                <a:rPr lang="uk-UA" sz="2000" kern="1200" dirty="0" smtClean="0"/>
                <a:t>організму</a:t>
              </a:r>
              <a:endParaRPr lang="ru-RU" sz="20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 rot="21600000">
              <a:off x="1781156" y="2771422"/>
              <a:ext cx="5486399" cy="1353673"/>
            </a:xfrm>
            <a:custGeom>
              <a:avLst/>
              <a:gdLst>
                <a:gd name="connsiteX0" fmla="*/ 0 w 5486399"/>
                <a:gd name="connsiteY0" fmla="*/ 474097 h 1353672"/>
                <a:gd name="connsiteX1" fmla="*/ 2573991 w 5486399"/>
                <a:gd name="connsiteY1" fmla="*/ 474097 h 1353672"/>
                <a:gd name="connsiteX2" fmla="*/ 2573991 w 5486399"/>
                <a:gd name="connsiteY2" fmla="*/ 338418 h 1353672"/>
                <a:gd name="connsiteX3" fmla="*/ 2404782 w 5486399"/>
                <a:gd name="connsiteY3" fmla="*/ 338418 h 1353672"/>
                <a:gd name="connsiteX4" fmla="*/ 2743200 w 5486399"/>
                <a:gd name="connsiteY4" fmla="*/ 0 h 1353672"/>
                <a:gd name="connsiteX5" fmla="*/ 3081618 w 5486399"/>
                <a:gd name="connsiteY5" fmla="*/ 338418 h 1353672"/>
                <a:gd name="connsiteX6" fmla="*/ 2912409 w 5486399"/>
                <a:gd name="connsiteY6" fmla="*/ 338418 h 1353672"/>
                <a:gd name="connsiteX7" fmla="*/ 2912409 w 5486399"/>
                <a:gd name="connsiteY7" fmla="*/ 474097 h 1353672"/>
                <a:gd name="connsiteX8" fmla="*/ 5486399 w 5486399"/>
                <a:gd name="connsiteY8" fmla="*/ 474097 h 1353672"/>
                <a:gd name="connsiteX9" fmla="*/ 5486399 w 5486399"/>
                <a:gd name="connsiteY9" fmla="*/ 1353672 h 1353672"/>
                <a:gd name="connsiteX10" fmla="*/ 0 w 5486399"/>
                <a:gd name="connsiteY10" fmla="*/ 1353672 h 1353672"/>
                <a:gd name="connsiteX11" fmla="*/ 0 w 5486399"/>
                <a:gd name="connsiteY11" fmla="*/ 474097 h 135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399" h="1353672">
                  <a:moveTo>
                    <a:pt x="5486399" y="879575"/>
                  </a:moveTo>
                  <a:lnTo>
                    <a:pt x="2912408" y="879575"/>
                  </a:lnTo>
                  <a:lnTo>
                    <a:pt x="2912408" y="1015254"/>
                  </a:lnTo>
                  <a:lnTo>
                    <a:pt x="3081617" y="1015254"/>
                  </a:lnTo>
                  <a:lnTo>
                    <a:pt x="2743199" y="1353671"/>
                  </a:lnTo>
                  <a:lnTo>
                    <a:pt x="2404781" y="1015254"/>
                  </a:lnTo>
                  <a:lnTo>
                    <a:pt x="2573990" y="1015254"/>
                  </a:lnTo>
                  <a:lnTo>
                    <a:pt x="2573990" y="879575"/>
                  </a:lnTo>
                  <a:lnTo>
                    <a:pt x="0" y="879575"/>
                  </a:lnTo>
                  <a:lnTo>
                    <a:pt x="0" y="1"/>
                  </a:lnTo>
                  <a:lnTo>
                    <a:pt x="5486399" y="1"/>
                  </a:lnTo>
                  <a:lnTo>
                    <a:pt x="5486399" y="8795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39" tIns="142241" rIns="142240" bIns="61633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/>
                <a:t>розвиток духовних можливостей особистості</a:t>
              </a:r>
              <a:endParaRPr lang="ru-RU" sz="2000" kern="1200"/>
            </a:p>
          </p:txBody>
        </p:sp>
        <p:sp>
          <p:nvSpPr>
            <p:cNvPr id="10" name="Полилиния 9"/>
            <p:cNvSpPr/>
            <p:nvPr/>
          </p:nvSpPr>
          <p:spPr>
            <a:xfrm rot="21600000">
              <a:off x="1781156" y="1430323"/>
              <a:ext cx="5486399" cy="1353674"/>
            </a:xfrm>
            <a:custGeom>
              <a:avLst/>
              <a:gdLst>
                <a:gd name="connsiteX0" fmla="*/ 0 w 5486399"/>
                <a:gd name="connsiteY0" fmla="*/ 474097 h 1353672"/>
                <a:gd name="connsiteX1" fmla="*/ 2573991 w 5486399"/>
                <a:gd name="connsiteY1" fmla="*/ 474097 h 1353672"/>
                <a:gd name="connsiteX2" fmla="*/ 2573991 w 5486399"/>
                <a:gd name="connsiteY2" fmla="*/ 338418 h 1353672"/>
                <a:gd name="connsiteX3" fmla="*/ 2404782 w 5486399"/>
                <a:gd name="connsiteY3" fmla="*/ 338418 h 1353672"/>
                <a:gd name="connsiteX4" fmla="*/ 2743200 w 5486399"/>
                <a:gd name="connsiteY4" fmla="*/ 0 h 1353672"/>
                <a:gd name="connsiteX5" fmla="*/ 3081618 w 5486399"/>
                <a:gd name="connsiteY5" fmla="*/ 338418 h 1353672"/>
                <a:gd name="connsiteX6" fmla="*/ 2912409 w 5486399"/>
                <a:gd name="connsiteY6" fmla="*/ 338418 h 1353672"/>
                <a:gd name="connsiteX7" fmla="*/ 2912409 w 5486399"/>
                <a:gd name="connsiteY7" fmla="*/ 474097 h 1353672"/>
                <a:gd name="connsiteX8" fmla="*/ 5486399 w 5486399"/>
                <a:gd name="connsiteY8" fmla="*/ 474097 h 1353672"/>
                <a:gd name="connsiteX9" fmla="*/ 5486399 w 5486399"/>
                <a:gd name="connsiteY9" fmla="*/ 1353672 h 1353672"/>
                <a:gd name="connsiteX10" fmla="*/ 0 w 5486399"/>
                <a:gd name="connsiteY10" fmla="*/ 1353672 h 1353672"/>
                <a:gd name="connsiteX11" fmla="*/ 0 w 5486399"/>
                <a:gd name="connsiteY11" fmla="*/ 474097 h 135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399" h="1353672">
                  <a:moveTo>
                    <a:pt x="5486399" y="879575"/>
                  </a:moveTo>
                  <a:lnTo>
                    <a:pt x="2912408" y="879575"/>
                  </a:lnTo>
                  <a:lnTo>
                    <a:pt x="2912408" y="1015254"/>
                  </a:lnTo>
                  <a:lnTo>
                    <a:pt x="3081617" y="1015254"/>
                  </a:lnTo>
                  <a:lnTo>
                    <a:pt x="2743199" y="1353671"/>
                  </a:lnTo>
                  <a:lnTo>
                    <a:pt x="2404781" y="1015254"/>
                  </a:lnTo>
                  <a:lnTo>
                    <a:pt x="2573990" y="1015254"/>
                  </a:lnTo>
                  <a:lnTo>
                    <a:pt x="2573990" y="879575"/>
                  </a:lnTo>
                  <a:lnTo>
                    <a:pt x="0" y="879575"/>
                  </a:lnTo>
                  <a:lnTo>
                    <a:pt x="0" y="1"/>
                  </a:lnTo>
                  <a:lnTo>
                    <a:pt x="5486399" y="1"/>
                  </a:lnTo>
                  <a:lnTo>
                    <a:pt x="5486399" y="8795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39" tIns="142241" rIns="142240" bIns="61633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/>
                <a:t>формування в учнів навичок здорового способу життя</a:t>
              </a:r>
              <a:endParaRPr lang="ru-RU" sz="2000" kern="1200" dirty="0"/>
            </a:p>
          </p:txBody>
        </p:sp>
      </p:grpSp>
      <p:sp>
        <p:nvSpPr>
          <p:cNvPr id="12" name="Полилиния 11"/>
          <p:cNvSpPr/>
          <p:nvPr/>
        </p:nvSpPr>
        <p:spPr>
          <a:xfrm>
            <a:off x="1854180" y="5608688"/>
            <a:ext cx="5486400" cy="858769"/>
          </a:xfrm>
          <a:custGeom>
            <a:avLst/>
            <a:gdLst>
              <a:gd name="connsiteX0" fmla="*/ 0 w 5486400"/>
              <a:gd name="connsiteY0" fmla="*/ 0 h 858769"/>
              <a:gd name="connsiteX1" fmla="*/ 5486400 w 5486400"/>
              <a:gd name="connsiteY1" fmla="*/ 0 h 858769"/>
              <a:gd name="connsiteX2" fmla="*/ 5486400 w 5486400"/>
              <a:gd name="connsiteY2" fmla="*/ 858769 h 858769"/>
              <a:gd name="connsiteX3" fmla="*/ 0 w 5486400"/>
              <a:gd name="connsiteY3" fmla="*/ 858769 h 858769"/>
              <a:gd name="connsiteX4" fmla="*/ 0 w 5486400"/>
              <a:gd name="connsiteY4" fmla="*/ 0 h 85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858769">
                <a:moveTo>
                  <a:pt x="0" y="0"/>
                </a:moveTo>
                <a:lnTo>
                  <a:pt x="5486400" y="0"/>
                </a:lnTo>
                <a:lnTo>
                  <a:pt x="5486400" y="858769"/>
                </a:lnTo>
                <a:lnTo>
                  <a:pt x="0" y="8587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149352" rIns="149352" bIns="149352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100" kern="1200" dirty="0"/>
              <a:t>з’ясування  основних  понять  про способи та правила загартування</a:t>
            </a:r>
            <a:endParaRPr lang="ru-RU" sz="2100" kern="12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284663" y="5013325"/>
            <a:ext cx="642937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304800" y="431428"/>
            <a:ext cx="8686800" cy="5923704"/>
            <a:chOff x="304800" y="431428"/>
            <a:chExt cx="8686800" cy="5923704"/>
          </a:xfrm>
        </p:grpSpPr>
        <p:sp>
          <p:nvSpPr>
            <p:cNvPr id="5" name="Полилиния 4"/>
            <p:cNvSpPr/>
            <p:nvPr/>
          </p:nvSpPr>
          <p:spPr>
            <a:xfrm>
              <a:off x="304800" y="5667529"/>
              <a:ext cx="8686800" cy="687603"/>
            </a:xfrm>
            <a:custGeom>
              <a:avLst/>
              <a:gdLst>
                <a:gd name="connsiteX0" fmla="*/ 0 w 8686800"/>
                <a:gd name="connsiteY0" fmla="*/ 0 h 687603"/>
                <a:gd name="connsiteX1" fmla="*/ 8686800 w 8686800"/>
                <a:gd name="connsiteY1" fmla="*/ 0 h 687603"/>
                <a:gd name="connsiteX2" fmla="*/ 8686800 w 8686800"/>
                <a:gd name="connsiteY2" fmla="*/ 687603 h 687603"/>
                <a:gd name="connsiteX3" fmla="*/ 0 w 8686800"/>
                <a:gd name="connsiteY3" fmla="*/ 687603 h 687603"/>
                <a:gd name="connsiteX4" fmla="*/ 0 w 8686800"/>
                <a:gd name="connsiteY4" fmla="*/ 0 h 68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86800" h="687603">
                  <a:moveTo>
                    <a:pt x="0" y="0"/>
                  </a:moveTo>
                  <a:lnTo>
                    <a:pt x="8686800" y="0"/>
                  </a:lnTo>
                  <a:lnTo>
                    <a:pt x="8686800" y="687603"/>
                  </a:lnTo>
                  <a:lnTo>
                    <a:pt x="0" y="6876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smtClean="0"/>
                <a:t>забезпечення подолання шкідливих звичок</a:t>
              </a:r>
              <a:endParaRPr lang="ru-RU" sz="2000" kern="1200" dirty="0"/>
            </a:p>
          </p:txBody>
        </p:sp>
        <p:sp>
          <p:nvSpPr>
            <p:cNvPr id="6" name="Полилиния 5"/>
            <p:cNvSpPr/>
            <p:nvPr/>
          </p:nvSpPr>
          <p:spPr>
            <a:xfrm rot="21600000">
              <a:off x="304800" y="4620308"/>
              <a:ext cx="8686800" cy="1057535"/>
            </a:xfrm>
            <a:custGeom>
              <a:avLst/>
              <a:gdLst>
                <a:gd name="connsiteX0" fmla="*/ 0 w 8686800"/>
                <a:gd name="connsiteY0" fmla="*/ 370380 h 1057534"/>
                <a:gd name="connsiteX1" fmla="*/ 4211208 w 8686800"/>
                <a:gd name="connsiteY1" fmla="*/ 370380 h 1057534"/>
                <a:gd name="connsiteX2" fmla="*/ 4211208 w 8686800"/>
                <a:gd name="connsiteY2" fmla="*/ 264384 h 1057534"/>
                <a:gd name="connsiteX3" fmla="*/ 4079017 w 8686800"/>
                <a:gd name="connsiteY3" fmla="*/ 264384 h 1057534"/>
                <a:gd name="connsiteX4" fmla="*/ 4343400 w 8686800"/>
                <a:gd name="connsiteY4" fmla="*/ 0 h 1057534"/>
                <a:gd name="connsiteX5" fmla="*/ 4607784 w 8686800"/>
                <a:gd name="connsiteY5" fmla="*/ 264384 h 1057534"/>
                <a:gd name="connsiteX6" fmla="*/ 4475592 w 8686800"/>
                <a:gd name="connsiteY6" fmla="*/ 264384 h 1057534"/>
                <a:gd name="connsiteX7" fmla="*/ 4475592 w 8686800"/>
                <a:gd name="connsiteY7" fmla="*/ 370380 h 1057534"/>
                <a:gd name="connsiteX8" fmla="*/ 8686800 w 8686800"/>
                <a:gd name="connsiteY8" fmla="*/ 370380 h 1057534"/>
                <a:gd name="connsiteX9" fmla="*/ 8686800 w 8686800"/>
                <a:gd name="connsiteY9" fmla="*/ 1057534 h 1057534"/>
                <a:gd name="connsiteX10" fmla="*/ 0 w 8686800"/>
                <a:gd name="connsiteY10" fmla="*/ 1057534 h 1057534"/>
                <a:gd name="connsiteX11" fmla="*/ 0 w 8686800"/>
                <a:gd name="connsiteY11" fmla="*/ 370380 h 105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86800" h="1057534">
                  <a:moveTo>
                    <a:pt x="8686800" y="687154"/>
                  </a:moveTo>
                  <a:lnTo>
                    <a:pt x="4475592" y="687154"/>
                  </a:lnTo>
                  <a:lnTo>
                    <a:pt x="4475592" y="793150"/>
                  </a:lnTo>
                  <a:lnTo>
                    <a:pt x="4607783" y="793150"/>
                  </a:lnTo>
                  <a:lnTo>
                    <a:pt x="4343400" y="1057533"/>
                  </a:lnTo>
                  <a:lnTo>
                    <a:pt x="4079016" y="793150"/>
                  </a:lnTo>
                  <a:lnTo>
                    <a:pt x="4211208" y="793150"/>
                  </a:lnTo>
                  <a:lnTo>
                    <a:pt x="4211208" y="687154"/>
                  </a:lnTo>
                  <a:lnTo>
                    <a:pt x="0" y="687154"/>
                  </a:lnTo>
                  <a:lnTo>
                    <a:pt x="0" y="1"/>
                  </a:lnTo>
                  <a:lnTo>
                    <a:pt x="8686800" y="1"/>
                  </a:lnTo>
                  <a:lnTo>
                    <a:pt x="8686800" y="6871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39" tIns="142241" rIns="142240" bIns="51262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smtClean="0"/>
                <a:t>прищеплення навичок особистої гігієни</a:t>
              </a:r>
              <a:endParaRPr lang="ru-RU" sz="20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 rot="21600000">
              <a:off x="304800" y="3573088"/>
              <a:ext cx="8686800" cy="1057535"/>
            </a:xfrm>
            <a:custGeom>
              <a:avLst/>
              <a:gdLst>
                <a:gd name="connsiteX0" fmla="*/ 0 w 8686800"/>
                <a:gd name="connsiteY0" fmla="*/ 370380 h 1057534"/>
                <a:gd name="connsiteX1" fmla="*/ 4211208 w 8686800"/>
                <a:gd name="connsiteY1" fmla="*/ 370380 h 1057534"/>
                <a:gd name="connsiteX2" fmla="*/ 4211208 w 8686800"/>
                <a:gd name="connsiteY2" fmla="*/ 264384 h 1057534"/>
                <a:gd name="connsiteX3" fmla="*/ 4079017 w 8686800"/>
                <a:gd name="connsiteY3" fmla="*/ 264384 h 1057534"/>
                <a:gd name="connsiteX4" fmla="*/ 4343400 w 8686800"/>
                <a:gd name="connsiteY4" fmla="*/ 0 h 1057534"/>
                <a:gd name="connsiteX5" fmla="*/ 4607784 w 8686800"/>
                <a:gd name="connsiteY5" fmla="*/ 264384 h 1057534"/>
                <a:gd name="connsiteX6" fmla="*/ 4475592 w 8686800"/>
                <a:gd name="connsiteY6" fmla="*/ 264384 h 1057534"/>
                <a:gd name="connsiteX7" fmla="*/ 4475592 w 8686800"/>
                <a:gd name="connsiteY7" fmla="*/ 370380 h 1057534"/>
                <a:gd name="connsiteX8" fmla="*/ 8686800 w 8686800"/>
                <a:gd name="connsiteY8" fmla="*/ 370380 h 1057534"/>
                <a:gd name="connsiteX9" fmla="*/ 8686800 w 8686800"/>
                <a:gd name="connsiteY9" fmla="*/ 1057534 h 1057534"/>
                <a:gd name="connsiteX10" fmla="*/ 0 w 8686800"/>
                <a:gd name="connsiteY10" fmla="*/ 1057534 h 1057534"/>
                <a:gd name="connsiteX11" fmla="*/ 0 w 8686800"/>
                <a:gd name="connsiteY11" fmla="*/ 370380 h 105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86800" h="1057534">
                  <a:moveTo>
                    <a:pt x="8686800" y="687154"/>
                  </a:moveTo>
                  <a:lnTo>
                    <a:pt x="4475592" y="687154"/>
                  </a:lnTo>
                  <a:lnTo>
                    <a:pt x="4475592" y="793150"/>
                  </a:lnTo>
                  <a:lnTo>
                    <a:pt x="4607783" y="793150"/>
                  </a:lnTo>
                  <a:lnTo>
                    <a:pt x="4343400" y="1057533"/>
                  </a:lnTo>
                  <a:lnTo>
                    <a:pt x="4079016" y="793150"/>
                  </a:lnTo>
                  <a:lnTo>
                    <a:pt x="4211208" y="793150"/>
                  </a:lnTo>
                  <a:lnTo>
                    <a:pt x="4211208" y="687154"/>
                  </a:lnTo>
                  <a:lnTo>
                    <a:pt x="0" y="687154"/>
                  </a:lnTo>
                  <a:lnTo>
                    <a:pt x="0" y="1"/>
                  </a:lnTo>
                  <a:lnTo>
                    <a:pt x="8686800" y="1"/>
                  </a:lnTo>
                  <a:lnTo>
                    <a:pt x="8686800" y="6871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39" tIns="142241" rIns="142240" bIns="51262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smtClean="0"/>
                <a:t>виховання культури поведінки в повсякденних та екстремальних ситуацій</a:t>
              </a:r>
              <a:endParaRPr lang="ru-RU" sz="20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 rot="21600000">
              <a:off x="304800" y="2525868"/>
              <a:ext cx="8686800" cy="1057535"/>
            </a:xfrm>
            <a:custGeom>
              <a:avLst/>
              <a:gdLst>
                <a:gd name="connsiteX0" fmla="*/ 0 w 8686800"/>
                <a:gd name="connsiteY0" fmla="*/ 370380 h 1057534"/>
                <a:gd name="connsiteX1" fmla="*/ 4211208 w 8686800"/>
                <a:gd name="connsiteY1" fmla="*/ 370380 h 1057534"/>
                <a:gd name="connsiteX2" fmla="*/ 4211208 w 8686800"/>
                <a:gd name="connsiteY2" fmla="*/ 264384 h 1057534"/>
                <a:gd name="connsiteX3" fmla="*/ 4079017 w 8686800"/>
                <a:gd name="connsiteY3" fmla="*/ 264384 h 1057534"/>
                <a:gd name="connsiteX4" fmla="*/ 4343400 w 8686800"/>
                <a:gd name="connsiteY4" fmla="*/ 0 h 1057534"/>
                <a:gd name="connsiteX5" fmla="*/ 4607784 w 8686800"/>
                <a:gd name="connsiteY5" fmla="*/ 264384 h 1057534"/>
                <a:gd name="connsiteX6" fmla="*/ 4475592 w 8686800"/>
                <a:gd name="connsiteY6" fmla="*/ 264384 h 1057534"/>
                <a:gd name="connsiteX7" fmla="*/ 4475592 w 8686800"/>
                <a:gd name="connsiteY7" fmla="*/ 370380 h 1057534"/>
                <a:gd name="connsiteX8" fmla="*/ 8686800 w 8686800"/>
                <a:gd name="connsiteY8" fmla="*/ 370380 h 1057534"/>
                <a:gd name="connsiteX9" fmla="*/ 8686800 w 8686800"/>
                <a:gd name="connsiteY9" fmla="*/ 1057534 h 1057534"/>
                <a:gd name="connsiteX10" fmla="*/ 0 w 8686800"/>
                <a:gd name="connsiteY10" fmla="*/ 1057534 h 1057534"/>
                <a:gd name="connsiteX11" fmla="*/ 0 w 8686800"/>
                <a:gd name="connsiteY11" fmla="*/ 370380 h 105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86800" h="1057534">
                  <a:moveTo>
                    <a:pt x="8686800" y="687154"/>
                  </a:moveTo>
                  <a:lnTo>
                    <a:pt x="4475592" y="687154"/>
                  </a:lnTo>
                  <a:lnTo>
                    <a:pt x="4475592" y="793150"/>
                  </a:lnTo>
                  <a:lnTo>
                    <a:pt x="4607783" y="793150"/>
                  </a:lnTo>
                  <a:lnTo>
                    <a:pt x="4343400" y="1057533"/>
                  </a:lnTo>
                  <a:lnTo>
                    <a:pt x="4079016" y="793150"/>
                  </a:lnTo>
                  <a:lnTo>
                    <a:pt x="4211208" y="793150"/>
                  </a:lnTo>
                  <a:lnTo>
                    <a:pt x="4211208" y="687154"/>
                  </a:lnTo>
                  <a:lnTo>
                    <a:pt x="0" y="687154"/>
                  </a:lnTo>
                  <a:lnTo>
                    <a:pt x="0" y="1"/>
                  </a:lnTo>
                  <a:lnTo>
                    <a:pt x="8686800" y="1"/>
                  </a:lnTo>
                  <a:lnTo>
                    <a:pt x="8686800" y="6871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39" tIns="142241" rIns="142240" bIns="51262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smtClean="0"/>
                <a:t>правильна організація дозвілля</a:t>
              </a:r>
              <a:endParaRPr lang="ru-RU" sz="20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 rot="21600000">
              <a:off x="304800" y="1478648"/>
              <a:ext cx="8686800" cy="1057536"/>
            </a:xfrm>
            <a:custGeom>
              <a:avLst/>
              <a:gdLst>
                <a:gd name="connsiteX0" fmla="*/ 0 w 8686800"/>
                <a:gd name="connsiteY0" fmla="*/ 370380 h 1057534"/>
                <a:gd name="connsiteX1" fmla="*/ 4211208 w 8686800"/>
                <a:gd name="connsiteY1" fmla="*/ 370380 h 1057534"/>
                <a:gd name="connsiteX2" fmla="*/ 4211208 w 8686800"/>
                <a:gd name="connsiteY2" fmla="*/ 264384 h 1057534"/>
                <a:gd name="connsiteX3" fmla="*/ 4079017 w 8686800"/>
                <a:gd name="connsiteY3" fmla="*/ 264384 h 1057534"/>
                <a:gd name="connsiteX4" fmla="*/ 4343400 w 8686800"/>
                <a:gd name="connsiteY4" fmla="*/ 0 h 1057534"/>
                <a:gd name="connsiteX5" fmla="*/ 4607784 w 8686800"/>
                <a:gd name="connsiteY5" fmla="*/ 264384 h 1057534"/>
                <a:gd name="connsiteX6" fmla="*/ 4475592 w 8686800"/>
                <a:gd name="connsiteY6" fmla="*/ 264384 h 1057534"/>
                <a:gd name="connsiteX7" fmla="*/ 4475592 w 8686800"/>
                <a:gd name="connsiteY7" fmla="*/ 370380 h 1057534"/>
                <a:gd name="connsiteX8" fmla="*/ 8686800 w 8686800"/>
                <a:gd name="connsiteY8" fmla="*/ 370380 h 1057534"/>
                <a:gd name="connsiteX9" fmla="*/ 8686800 w 8686800"/>
                <a:gd name="connsiteY9" fmla="*/ 1057534 h 1057534"/>
                <a:gd name="connsiteX10" fmla="*/ 0 w 8686800"/>
                <a:gd name="connsiteY10" fmla="*/ 1057534 h 1057534"/>
                <a:gd name="connsiteX11" fmla="*/ 0 w 8686800"/>
                <a:gd name="connsiteY11" fmla="*/ 370380 h 105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86800" h="1057534">
                  <a:moveTo>
                    <a:pt x="8686800" y="687154"/>
                  </a:moveTo>
                  <a:lnTo>
                    <a:pt x="4475592" y="687154"/>
                  </a:lnTo>
                  <a:lnTo>
                    <a:pt x="4475592" y="793150"/>
                  </a:lnTo>
                  <a:lnTo>
                    <a:pt x="4607783" y="793150"/>
                  </a:lnTo>
                  <a:lnTo>
                    <a:pt x="4343400" y="1057533"/>
                  </a:lnTo>
                  <a:lnTo>
                    <a:pt x="4079016" y="793150"/>
                  </a:lnTo>
                  <a:lnTo>
                    <a:pt x="4211208" y="793150"/>
                  </a:lnTo>
                  <a:lnTo>
                    <a:pt x="4211208" y="687154"/>
                  </a:lnTo>
                  <a:lnTo>
                    <a:pt x="0" y="687154"/>
                  </a:lnTo>
                  <a:lnTo>
                    <a:pt x="0" y="1"/>
                  </a:lnTo>
                  <a:lnTo>
                    <a:pt x="8686800" y="1"/>
                  </a:lnTo>
                  <a:lnTo>
                    <a:pt x="8686800" y="6871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39" tIns="142241" rIns="142240" bIns="51262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smtClean="0"/>
                <a:t>подання  правил  раціонального харчування</a:t>
              </a:r>
              <a:endParaRPr lang="ru-RU" sz="20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 rot="21600000">
              <a:off x="304800" y="431428"/>
              <a:ext cx="8686800" cy="1057536"/>
            </a:xfrm>
            <a:custGeom>
              <a:avLst/>
              <a:gdLst>
                <a:gd name="connsiteX0" fmla="*/ 0 w 8686800"/>
                <a:gd name="connsiteY0" fmla="*/ 370380 h 1057534"/>
                <a:gd name="connsiteX1" fmla="*/ 4211208 w 8686800"/>
                <a:gd name="connsiteY1" fmla="*/ 370380 h 1057534"/>
                <a:gd name="connsiteX2" fmla="*/ 4211208 w 8686800"/>
                <a:gd name="connsiteY2" fmla="*/ 264384 h 1057534"/>
                <a:gd name="connsiteX3" fmla="*/ 4079017 w 8686800"/>
                <a:gd name="connsiteY3" fmla="*/ 264384 h 1057534"/>
                <a:gd name="connsiteX4" fmla="*/ 4343400 w 8686800"/>
                <a:gd name="connsiteY4" fmla="*/ 0 h 1057534"/>
                <a:gd name="connsiteX5" fmla="*/ 4607784 w 8686800"/>
                <a:gd name="connsiteY5" fmla="*/ 264384 h 1057534"/>
                <a:gd name="connsiteX6" fmla="*/ 4475592 w 8686800"/>
                <a:gd name="connsiteY6" fmla="*/ 264384 h 1057534"/>
                <a:gd name="connsiteX7" fmla="*/ 4475592 w 8686800"/>
                <a:gd name="connsiteY7" fmla="*/ 370380 h 1057534"/>
                <a:gd name="connsiteX8" fmla="*/ 8686800 w 8686800"/>
                <a:gd name="connsiteY8" fmla="*/ 370380 h 1057534"/>
                <a:gd name="connsiteX9" fmla="*/ 8686800 w 8686800"/>
                <a:gd name="connsiteY9" fmla="*/ 1057534 h 1057534"/>
                <a:gd name="connsiteX10" fmla="*/ 0 w 8686800"/>
                <a:gd name="connsiteY10" fmla="*/ 1057534 h 1057534"/>
                <a:gd name="connsiteX11" fmla="*/ 0 w 8686800"/>
                <a:gd name="connsiteY11" fmla="*/ 370380 h 105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86800" h="1057534">
                  <a:moveTo>
                    <a:pt x="8686800" y="687154"/>
                  </a:moveTo>
                  <a:lnTo>
                    <a:pt x="4475592" y="687154"/>
                  </a:lnTo>
                  <a:lnTo>
                    <a:pt x="4475592" y="793150"/>
                  </a:lnTo>
                  <a:lnTo>
                    <a:pt x="4607783" y="793150"/>
                  </a:lnTo>
                  <a:lnTo>
                    <a:pt x="4343400" y="1057533"/>
                  </a:lnTo>
                  <a:lnTo>
                    <a:pt x="4079016" y="793150"/>
                  </a:lnTo>
                  <a:lnTo>
                    <a:pt x="4211208" y="793150"/>
                  </a:lnTo>
                  <a:lnTo>
                    <a:pt x="4211208" y="687154"/>
                  </a:lnTo>
                  <a:lnTo>
                    <a:pt x="0" y="687154"/>
                  </a:lnTo>
                  <a:lnTo>
                    <a:pt x="0" y="1"/>
                  </a:lnTo>
                  <a:lnTo>
                    <a:pt x="8686800" y="1"/>
                  </a:lnTo>
                  <a:lnTo>
                    <a:pt x="8686800" y="6871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39" tIns="142241" rIns="142240" bIns="51262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smtClean="0"/>
                <a:t>формування  навичок профілактики захворювання</a:t>
              </a:r>
              <a:endParaRPr lang="ru-RU" sz="2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uk-UA" sz="2800" b="1" cap="none" smtClean="0">
                <a:solidFill>
                  <a:srgbClr val="205E23"/>
                </a:solidFill>
                <a:effectLst/>
                <a:latin typeface="Times New Roman" pitchFamily="18" charset="0"/>
              </a:rPr>
              <a:t>Мета моделі превентивної освіти  </a:t>
            </a:r>
            <a:br>
              <a:rPr lang="uk-UA" sz="2800" b="1" cap="none" smtClean="0">
                <a:solidFill>
                  <a:srgbClr val="205E23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205E23"/>
                </a:solidFill>
                <a:effectLst/>
                <a:latin typeface="Times New Roman" pitchFamily="18" charset="0"/>
              </a:rPr>
              <a:t>«</a:t>
            </a:r>
            <a:r>
              <a:rPr lang="uk-UA" sz="3200" b="1" cap="none" smtClean="0">
                <a:solidFill>
                  <a:srgbClr val="205E23"/>
                </a:solidFill>
                <a:effectLst/>
                <a:latin typeface="Times New Roman" pitchFamily="18" charset="0"/>
              </a:rPr>
              <a:t>Твоє життя – в твоїх руках</a:t>
            </a:r>
            <a:r>
              <a:rPr lang="ru-RU" sz="3200" b="1" cap="none" smtClean="0">
                <a:solidFill>
                  <a:srgbClr val="205E23"/>
                </a:solidFill>
                <a:effectLst/>
                <a:latin typeface="Times New Roman" pitchFamily="18" charset="0"/>
              </a:rPr>
              <a:t>»:</a:t>
            </a:r>
            <a:r>
              <a:rPr lang="ru-RU" sz="3200" cap="none" smtClean="0">
                <a:solidFill>
                  <a:srgbClr val="205E23"/>
                </a:solidFill>
                <a:effectLst/>
              </a:rPr>
              <a:t> </a:t>
            </a:r>
          </a:p>
        </p:txBody>
      </p:sp>
      <p:pic>
        <p:nvPicPr>
          <p:cNvPr id="17410" name="Схема 6"/>
          <p:cNvPicPr>
            <a:picLocks noGrp="1" noChangeArrowheads="1"/>
          </p:cNvPicPr>
          <p:nvPr>
            <p:ph type="body" idx="4294967295"/>
          </p:nvPr>
        </p:nvPicPr>
        <p:blipFill>
          <a:blip r:embed="rId2" cstate="email"/>
          <a:srcRect l="-13068" r="-12921"/>
          <a:stretch>
            <a:fillRect/>
          </a:stretch>
        </p:blipFill>
        <p:spPr>
          <a:xfrm>
            <a:off x="1285852" y="1714488"/>
            <a:ext cx="6813574" cy="4176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2800" b="1" cap="none" smtClean="0">
                <a:solidFill>
                  <a:srgbClr val="205E23"/>
                </a:solidFill>
                <a:effectLst/>
                <a:latin typeface="Times New Roman" pitchFamily="18" charset="0"/>
              </a:rPr>
              <a:t>Принципи, за якими живе школа:</a:t>
            </a:r>
            <a:endParaRPr lang="ru-RU" sz="2800" b="1" cap="none" smtClean="0">
              <a:solidFill>
                <a:srgbClr val="205E23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434" name="Схема 13"/>
          <p:cNvPicPr>
            <a:picLocks noGrp="1" noChangeArrowheads="1"/>
          </p:cNvPicPr>
          <p:nvPr>
            <p:ph type="body" idx="4294967295"/>
          </p:nvPr>
        </p:nvPicPr>
        <p:blipFill>
          <a:blip r:embed="rId2" cstate="email"/>
          <a:srcRect l="-14740" r="-14606"/>
          <a:stretch>
            <a:fillRect/>
          </a:stretch>
        </p:blipFill>
        <p:spPr>
          <a:xfrm>
            <a:off x="611188" y="1412875"/>
            <a:ext cx="7921625" cy="49688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хема 10"/>
          <p:cNvPicPr>
            <a:picLocks noChangeArrowheads="1"/>
          </p:cNvPicPr>
          <p:nvPr/>
        </p:nvPicPr>
        <p:blipFill>
          <a:blip r:embed="rId2" cstate="email"/>
          <a:srcRect l="-50011" r="-50067"/>
          <a:stretch>
            <a:fillRect/>
          </a:stretch>
        </p:blipFill>
        <p:spPr bwMode="auto">
          <a:xfrm>
            <a:off x="0" y="1428750"/>
            <a:ext cx="87487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4554538"/>
            <a:ext cx="2643187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75" y="0"/>
            <a:ext cx="350043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4286250"/>
            <a:ext cx="3208338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" y="285750"/>
            <a:ext cx="242887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uk-UA" sz="2800" b="1" cap="none" smtClean="0">
                <a:solidFill>
                  <a:srgbClr val="205E23"/>
                </a:solidFill>
                <a:effectLst/>
                <a:latin typeface="Times New Roman" pitchFamily="18" charset="0"/>
              </a:rPr>
              <a:t/>
            </a:r>
            <a:br>
              <a:rPr lang="uk-UA" sz="2800" b="1" cap="none" smtClean="0">
                <a:solidFill>
                  <a:srgbClr val="205E23"/>
                </a:solidFill>
                <a:effectLst/>
                <a:latin typeface="Times New Roman" pitchFamily="18" charset="0"/>
              </a:rPr>
            </a:br>
            <a:r>
              <a:rPr lang="uk-UA" sz="2800" b="1" cap="none" smtClean="0">
                <a:solidFill>
                  <a:srgbClr val="205E23"/>
                </a:solidFill>
                <a:effectLst/>
                <a:latin typeface="Times New Roman" pitchFamily="18" charset="0"/>
              </a:rPr>
              <a:t>Реалізація мети та завдань превентивного виховання</a:t>
            </a:r>
            <a:r>
              <a:rPr lang="uk-UA" sz="2800" cap="none" smtClean="0">
                <a:effectLst/>
                <a:latin typeface="Times New Roman" pitchFamily="18" charset="0"/>
              </a:rPr>
              <a:t>  </a:t>
            </a:r>
            <a:br>
              <a:rPr lang="uk-UA" sz="2800" cap="none" smtClean="0">
                <a:effectLst/>
                <a:latin typeface="Times New Roman" pitchFamily="18" charset="0"/>
              </a:rPr>
            </a:br>
            <a:r>
              <a:rPr lang="uk-UA" sz="2800" b="1" cap="none" smtClean="0">
                <a:solidFill>
                  <a:srgbClr val="205E23"/>
                </a:solidFill>
                <a:effectLst/>
                <a:latin typeface="Times New Roman" pitchFamily="18" charset="0"/>
              </a:rPr>
              <a:t>здійснюється за таким критеріями:</a:t>
            </a:r>
            <a:endParaRPr lang="ru-RU" sz="2800" b="1" cap="none" smtClean="0">
              <a:solidFill>
                <a:srgbClr val="205E23"/>
              </a:solidFill>
              <a:effectLst/>
              <a:latin typeface="Times New Roman" pitchFamily="18" charset="0"/>
            </a:endParaRPr>
          </a:p>
        </p:txBody>
      </p:sp>
      <p:sp>
        <p:nvSpPr>
          <p:cNvPr id="5122" name="AutoShape 2"/>
          <p:cNvSpPr>
            <a:spLocks noGrp="1" noChangeArrowheads="1"/>
          </p:cNvSpPr>
          <p:nvPr>
            <p:ph type="body" idx="4294967295"/>
          </p:nvPr>
        </p:nvSpPr>
        <p:spPr>
          <a:xfrm rot="1292458">
            <a:off x="517525" y="2609850"/>
            <a:ext cx="760413" cy="936625"/>
          </a:xfrm>
          <a:prstGeom prst="downArrow">
            <a:avLst>
              <a:gd name="adj1" fmla="val 49907"/>
              <a:gd name="adj2" fmla="val 49172"/>
            </a:avLst>
          </a:prstGeom>
          <a:solidFill>
            <a:srgbClr val="8064A2"/>
          </a:solidFill>
          <a:ln w="38100">
            <a:solidFill>
              <a:srgbClr val="F2F2F2"/>
            </a:solidFill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lvl="1" eaLnBrk="1" hangingPunct="1">
              <a:defRPr/>
            </a:pPr>
            <a:endParaRPr lang="ru-RU" smtClean="0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323850" y="4076700"/>
            <a:ext cx="1409700" cy="7921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8064A2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100" b="1">
                <a:latin typeface="Calibri" pitchFamily="34" charset="0"/>
                <a:cs typeface="Arial" charset="0"/>
              </a:rPr>
              <a:t>на  рівні  фізичного  здоров’я</a:t>
            </a:r>
            <a:endParaRPr lang="ru-RU">
              <a:cs typeface="Arial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000375" y="2786063"/>
            <a:ext cx="704850" cy="828675"/>
          </a:xfrm>
          <a:prstGeom prst="downArrow">
            <a:avLst>
              <a:gd name="adj1" fmla="val 49907"/>
              <a:gd name="adj2" fmla="val 46934"/>
            </a:avLst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571750" y="4071938"/>
            <a:ext cx="1400175" cy="768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9BBB59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100" b="1">
                <a:latin typeface="Calibri" pitchFamily="34" charset="0"/>
                <a:cs typeface="Arial" charset="0"/>
              </a:rPr>
              <a:t>на  рівні  психічного  здоров'я</a:t>
            </a:r>
            <a:endParaRPr lang="ru-RU">
              <a:cs typeface="Arial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292725" y="2781300"/>
            <a:ext cx="704850" cy="828675"/>
          </a:xfrm>
          <a:prstGeom prst="downArrow">
            <a:avLst>
              <a:gd name="adj1" fmla="val 49907"/>
              <a:gd name="adj2" fmla="val 46934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5076825" y="4076700"/>
            <a:ext cx="1400175" cy="768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4BACC6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100" b="1">
                <a:latin typeface="Calibri" pitchFamily="34" charset="0"/>
                <a:cs typeface="Arial" charset="0"/>
              </a:rPr>
              <a:t>на  рівні  духовного  здоров’я</a:t>
            </a:r>
            <a:endParaRPr lang="ru-RU">
              <a:cs typeface="Arial" charset="0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 rot="-1152685">
            <a:off x="7380288" y="2565400"/>
            <a:ext cx="704850" cy="828675"/>
          </a:xfrm>
          <a:prstGeom prst="downArrow">
            <a:avLst>
              <a:gd name="adj1" fmla="val 52324"/>
              <a:gd name="adj2" fmla="val 56623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7451725" y="4076700"/>
            <a:ext cx="1428750" cy="7381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100" b="1">
                <a:latin typeface="Calibri" pitchFamily="34" charset="0"/>
                <a:cs typeface="Arial" charset="0"/>
              </a:rPr>
              <a:t>на  рівні  соціального  здоров’я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988765" y="1361894"/>
            <a:ext cx="5318868" cy="4856512"/>
            <a:chOff x="1988765" y="1361894"/>
            <a:chExt cx="5318868" cy="4856512"/>
          </a:xfrm>
        </p:grpSpPr>
        <p:sp>
          <p:nvSpPr>
            <p:cNvPr id="7" name="Арка 6"/>
            <p:cNvSpPr/>
            <p:nvPr/>
          </p:nvSpPr>
          <p:spPr>
            <a:xfrm>
              <a:off x="2875556" y="2168385"/>
              <a:ext cx="3523061" cy="3523061"/>
            </a:xfrm>
            <a:prstGeom prst="blockArc">
              <a:avLst>
                <a:gd name="adj1" fmla="val 10800000"/>
                <a:gd name="adj2" fmla="val 16200000"/>
                <a:gd name="adj3" fmla="val 464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Арка 7"/>
            <p:cNvSpPr/>
            <p:nvPr/>
          </p:nvSpPr>
          <p:spPr>
            <a:xfrm>
              <a:off x="2875556" y="2168385"/>
              <a:ext cx="3523061" cy="3523061"/>
            </a:xfrm>
            <a:prstGeom prst="blockArc">
              <a:avLst>
                <a:gd name="adj1" fmla="val 5400000"/>
                <a:gd name="adj2" fmla="val 10800000"/>
                <a:gd name="adj3" fmla="val 464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Арка 8"/>
            <p:cNvSpPr/>
            <p:nvPr/>
          </p:nvSpPr>
          <p:spPr>
            <a:xfrm>
              <a:off x="2875556" y="2168385"/>
              <a:ext cx="3523061" cy="3523061"/>
            </a:xfrm>
            <a:prstGeom prst="blockArc">
              <a:avLst>
                <a:gd name="adj1" fmla="val 0"/>
                <a:gd name="adj2" fmla="val 5400000"/>
                <a:gd name="adj3" fmla="val 464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Арка 9"/>
            <p:cNvSpPr/>
            <p:nvPr/>
          </p:nvSpPr>
          <p:spPr>
            <a:xfrm>
              <a:off x="2875556" y="2168385"/>
              <a:ext cx="3523061" cy="3523061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3774442" y="2949200"/>
              <a:ext cx="1725289" cy="1961431"/>
            </a:xfrm>
            <a:custGeom>
              <a:avLst/>
              <a:gdLst>
                <a:gd name="connsiteX0" fmla="*/ 0 w 1725289"/>
                <a:gd name="connsiteY0" fmla="*/ 980716 h 1961431"/>
                <a:gd name="connsiteX1" fmla="*/ 214920 w 1725289"/>
                <a:gd name="connsiteY1" fmla="*/ 332991 h 1961431"/>
                <a:gd name="connsiteX2" fmla="*/ 862646 w 1725289"/>
                <a:gd name="connsiteY2" fmla="*/ 1 h 1961431"/>
                <a:gd name="connsiteX3" fmla="*/ 1510371 w 1725289"/>
                <a:gd name="connsiteY3" fmla="*/ 332993 h 1961431"/>
                <a:gd name="connsiteX4" fmla="*/ 1725290 w 1725289"/>
                <a:gd name="connsiteY4" fmla="*/ 980719 h 1961431"/>
                <a:gd name="connsiteX5" fmla="*/ 1510370 w 1725289"/>
                <a:gd name="connsiteY5" fmla="*/ 1628445 h 1961431"/>
                <a:gd name="connsiteX6" fmla="*/ 862644 w 1725289"/>
                <a:gd name="connsiteY6" fmla="*/ 1961435 h 1961431"/>
                <a:gd name="connsiteX7" fmla="*/ 214919 w 1725289"/>
                <a:gd name="connsiteY7" fmla="*/ 1628444 h 1961431"/>
                <a:gd name="connsiteX8" fmla="*/ 0 w 1725289"/>
                <a:gd name="connsiteY8" fmla="*/ 980718 h 1961431"/>
                <a:gd name="connsiteX9" fmla="*/ 0 w 1725289"/>
                <a:gd name="connsiteY9" fmla="*/ 980716 h 19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5289" h="1961431">
                  <a:moveTo>
                    <a:pt x="0" y="980716"/>
                  </a:moveTo>
                  <a:cubicBezTo>
                    <a:pt x="0" y="742284"/>
                    <a:pt x="76404" y="512019"/>
                    <a:pt x="214920" y="332991"/>
                  </a:cubicBezTo>
                  <a:cubicBezTo>
                    <a:pt x="378696" y="121316"/>
                    <a:pt x="614675" y="1"/>
                    <a:pt x="862646" y="1"/>
                  </a:cubicBezTo>
                  <a:cubicBezTo>
                    <a:pt x="1110617" y="1"/>
                    <a:pt x="1346596" y="121317"/>
                    <a:pt x="1510371" y="332993"/>
                  </a:cubicBezTo>
                  <a:cubicBezTo>
                    <a:pt x="1648887" y="512022"/>
                    <a:pt x="1725290" y="742287"/>
                    <a:pt x="1725290" y="980719"/>
                  </a:cubicBezTo>
                  <a:cubicBezTo>
                    <a:pt x="1725290" y="1219151"/>
                    <a:pt x="1648886" y="1449416"/>
                    <a:pt x="1510370" y="1628445"/>
                  </a:cubicBezTo>
                  <a:cubicBezTo>
                    <a:pt x="1346595" y="1840121"/>
                    <a:pt x="1110615" y="1961436"/>
                    <a:pt x="862644" y="1961435"/>
                  </a:cubicBezTo>
                  <a:cubicBezTo>
                    <a:pt x="614673" y="1961435"/>
                    <a:pt x="378694" y="1840120"/>
                    <a:pt x="214919" y="1628444"/>
                  </a:cubicBezTo>
                  <a:cubicBezTo>
                    <a:pt x="76403" y="1449415"/>
                    <a:pt x="0" y="1219150"/>
                    <a:pt x="0" y="980718"/>
                  </a:cubicBezTo>
                  <a:lnTo>
                    <a:pt x="0" y="9807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063" tIns="312645" rIns="278063" bIns="31264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smtClean="0"/>
                <a:t>Шкільні та міські спортивні змагання</a:t>
              </a:r>
              <a:endParaRPr lang="ru-RU" sz="20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641718" y="1361894"/>
              <a:ext cx="1990737" cy="1694754"/>
            </a:xfrm>
            <a:custGeom>
              <a:avLst/>
              <a:gdLst>
                <a:gd name="connsiteX0" fmla="*/ 0 w 1990737"/>
                <a:gd name="connsiteY0" fmla="*/ 847377 h 1694754"/>
                <a:gd name="connsiteX1" fmla="*/ 350141 w 1990737"/>
                <a:gd name="connsiteY1" fmla="*/ 202148 h 1694754"/>
                <a:gd name="connsiteX2" fmla="*/ 995371 w 1990737"/>
                <a:gd name="connsiteY2" fmla="*/ 1 h 1694754"/>
                <a:gd name="connsiteX3" fmla="*/ 1640601 w 1990737"/>
                <a:gd name="connsiteY3" fmla="*/ 202149 h 1694754"/>
                <a:gd name="connsiteX4" fmla="*/ 1990739 w 1990737"/>
                <a:gd name="connsiteY4" fmla="*/ 847379 h 1694754"/>
                <a:gd name="connsiteX5" fmla="*/ 1640599 w 1990737"/>
                <a:gd name="connsiteY5" fmla="*/ 1492609 h 1694754"/>
                <a:gd name="connsiteX6" fmla="*/ 995369 w 1990737"/>
                <a:gd name="connsiteY6" fmla="*/ 1694756 h 1694754"/>
                <a:gd name="connsiteX7" fmla="*/ 350139 w 1990737"/>
                <a:gd name="connsiteY7" fmla="*/ 1492608 h 1694754"/>
                <a:gd name="connsiteX8" fmla="*/ 0 w 1990737"/>
                <a:gd name="connsiteY8" fmla="*/ 847378 h 1694754"/>
                <a:gd name="connsiteX9" fmla="*/ 0 w 1990737"/>
                <a:gd name="connsiteY9" fmla="*/ 847377 h 169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0737" h="1694754">
                  <a:moveTo>
                    <a:pt x="0" y="847377"/>
                  </a:moveTo>
                  <a:cubicBezTo>
                    <a:pt x="0" y="599010"/>
                    <a:pt x="127994" y="363147"/>
                    <a:pt x="350141" y="202148"/>
                  </a:cubicBezTo>
                  <a:cubicBezTo>
                    <a:pt x="530187" y="71661"/>
                    <a:pt x="758918" y="1"/>
                    <a:pt x="995371" y="1"/>
                  </a:cubicBezTo>
                  <a:cubicBezTo>
                    <a:pt x="1231824" y="1"/>
                    <a:pt x="1460555" y="71662"/>
                    <a:pt x="1640601" y="202149"/>
                  </a:cubicBezTo>
                  <a:cubicBezTo>
                    <a:pt x="1862747" y="363149"/>
                    <a:pt x="1990740" y="599012"/>
                    <a:pt x="1990739" y="847379"/>
                  </a:cubicBezTo>
                  <a:cubicBezTo>
                    <a:pt x="1990739" y="1095746"/>
                    <a:pt x="1862746" y="1331609"/>
                    <a:pt x="1640599" y="1492609"/>
                  </a:cubicBezTo>
                  <a:cubicBezTo>
                    <a:pt x="1460553" y="1623096"/>
                    <a:pt x="1231822" y="1694756"/>
                    <a:pt x="995369" y="1694756"/>
                  </a:cubicBezTo>
                  <a:cubicBezTo>
                    <a:pt x="758916" y="1694756"/>
                    <a:pt x="530185" y="1623095"/>
                    <a:pt x="350139" y="1492608"/>
                  </a:cubicBezTo>
                  <a:cubicBezTo>
                    <a:pt x="127993" y="1331608"/>
                    <a:pt x="0" y="1095745"/>
                    <a:pt x="0" y="847378"/>
                  </a:cubicBezTo>
                  <a:lnTo>
                    <a:pt x="0" y="8473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6937" tIns="273591" rIns="316937" bIns="27359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smtClean="0"/>
                <a:t>Малі Олімпійські ігри</a:t>
              </a:r>
              <a:endParaRPr lang="ru-RU" sz="20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407831" y="3362071"/>
              <a:ext cx="1899802" cy="1135688"/>
            </a:xfrm>
            <a:custGeom>
              <a:avLst/>
              <a:gdLst>
                <a:gd name="connsiteX0" fmla="*/ 0 w 1899802"/>
                <a:gd name="connsiteY0" fmla="*/ 567844 h 1135688"/>
                <a:gd name="connsiteX1" fmla="*/ 462506 w 1899802"/>
                <a:gd name="connsiteY1" fmla="*/ 80449 h 1135688"/>
                <a:gd name="connsiteX2" fmla="*/ 949902 w 1899802"/>
                <a:gd name="connsiteY2" fmla="*/ 2 h 1135688"/>
                <a:gd name="connsiteX3" fmla="*/ 1437299 w 1899802"/>
                <a:gd name="connsiteY3" fmla="*/ 80450 h 1135688"/>
                <a:gd name="connsiteX4" fmla="*/ 1899803 w 1899802"/>
                <a:gd name="connsiteY4" fmla="*/ 567847 h 1135688"/>
                <a:gd name="connsiteX5" fmla="*/ 1437298 w 1899802"/>
                <a:gd name="connsiteY5" fmla="*/ 1055243 h 1135688"/>
                <a:gd name="connsiteX6" fmla="*/ 949902 w 1899802"/>
                <a:gd name="connsiteY6" fmla="*/ 1135691 h 1135688"/>
                <a:gd name="connsiteX7" fmla="*/ 462506 w 1899802"/>
                <a:gd name="connsiteY7" fmla="*/ 1055243 h 1135688"/>
                <a:gd name="connsiteX8" fmla="*/ 2 w 1899802"/>
                <a:gd name="connsiteY8" fmla="*/ 567846 h 1135688"/>
                <a:gd name="connsiteX9" fmla="*/ 0 w 1899802"/>
                <a:gd name="connsiteY9" fmla="*/ 567844 h 113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9802" h="1135688">
                  <a:moveTo>
                    <a:pt x="0" y="567844"/>
                  </a:moveTo>
                  <a:cubicBezTo>
                    <a:pt x="1" y="368053"/>
                    <a:pt x="175640" y="182962"/>
                    <a:pt x="462506" y="80449"/>
                  </a:cubicBezTo>
                  <a:cubicBezTo>
                    <a:pt x="609829" y="27802"/>
                    <a:pt x="778262" y="1"/>
                    <a:pt x="949902" y="2"/>
                  </a:cubicBezTo>
                  <a:cubicBezTo>
                    <a:pt x="1121542" y="2"/>
                    <a:pt x="1289975" y="27803"/>
                    <a:pt x="1437299" y="80450"/>
                  </a:cubicBezTo>
                  <a:cubicBezTo>
                    <a:pt x="1724165" y="182964"/>
                    <a:pt x="1899804" y="368056"/>
                    <a:pt x="1899803" y="567847"/>
                  </a:cubicBezTo>
                  <a:cubicBezTo>
                    <a:pt x="1899803" y="767638"/>
                    <a:pt x="1724164" y="952730"/>
                    <a:pt x="1437298" y="1055243"/>
                  </a:cubicBezTo>
                  <a:cubicBezTo>
                    <a:pt x="1289975" y="1107890"/>
                    <a:pt x="1121542" y="1135691"/>
                    <a:pt x="949902" y="1135691"/>
                  </a:cubicBezTo>
                  <a:cubicBezTo>
                    <a:pt x="778262" y="1135691"/>
                    <a:pt x="609829" y="1107890"/>
                    <a:pt x="462506" y="1055243"/>
                  </a:cubicBezTo>
                  <a:cubicBezTo>
                    <a:pt x="175640" y="952729"/>
                    <a:pt x="1" y="767638"/>
                    <a:pt x="2" y="567846"/>
                  </a:cubicBezTo>
                  <a:lnTo>
                    <a:pt x="0" y="56784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3620" tIns="191718" rIns="303620" bIns="19171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smtClean="0"/>
                <a:t>Фестиваль ранкової зарядки</a:t>
              </a:r>
              <a:endParaRPr lang="ru-RU" sz="20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559165" y="5082718"/>
              <a:ext cx="2155844" cy="1135688"/>
            </a:xfrm>
            <a:custGeom>
              <a:avLst/>
              <a:gdLst>
                <a:gd name="connsiteX0" fmla="*/ 0 w 2155844"/>
                <a:gd name="connsiteY0" fmla="*/ 567844 h 1135688"/>
                <a:gd name="connsiteX1" fmla="*/ 575527 w 2155844"/>
                <a:gd name="connsiteY1" fmla="*/ 65449 h 1135688"/>
                <a:gd name="connsiteX2" fmla="*/ 1077923 w 2155844"/>
                <a:gd name="connsiteY2" fmla="*/ 2 h 1135688"/>
                <a:gd name="connsiteX3" fmla="*/ 1580320 w 2155844"/>
                <a:gd name="connsiteY3" fmla="*/ 65450 h 1135688"/>
                <a:gd name="connsiteX4" fmla="*/ 2155845 w 2155844"/>
                <a:gd name="connsiteY4" fmla="*/ 567848 h 1135688"/>
                <a:gd name="connsiteX5" fmla="*/ 1580319 w 2155844"/>
                <a:gd name="connsiteY5" fmla="*/ 1070244 h 1135688"/>
                <a:gd name="connsiteX6" fmla="*/ 1077923 w 2155844"/>
                <a:gd name="connsiteY6" fmla="*/ 1135692 h 1135688"/>
                <a:gd name="connsiteX7" fmla="*/ 575526 w 2155844"/>
                <a:gd name="connsiteY7" fmla="*/ 1070244 h 1135688"/>
                <a:gd name="connsiteX8" fmla="*/ 1 w 2155844"/>
                <a:gd name="connsiteY8" fmla="*/ 567847 h 1135688"/>
                <a:gd name="connsiteX9" fmla="*/ 0 w 2155844"/>
                <a:gd name="connsiteY9" fmla="*/ 567844 h 113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5844" h="1135688">
                  <a:moveTo>
                    <a:pt x="0" y="567844"/>
                  </a:moveTo>
                  <a:cubicBezTo>
                    <a:pt x="1" y="357092"/>
                    <a:pt x="221572" y="163675"/>
                    <a:pt x="575527" y="65449"/>
                  </a:cubicBezTo>
                  <a:cubicBezTo>
                    <a:pt x="730419" y="22465"/>
                    <a:pt x="902854" y="1"/>
                    <a:pt x="1077923" y="2"/>
                  </a:cubicBezTo>
                  <a:cubicBezTo>
                    <a:pt x="1252993" y="2"/>
                    <a:pt x="1425428" y="22465"/>
                    <a:pt x="1580320" y="65450"/>
                  </a:cubicBezTo>
                  <a:cubicBezTo>
                    <a:pt x="1934275" y="163677"/>
                    <a:pt x="2155846" y="357095"/>
                    <a:pt x="2155845" y="567848"/>
                  </a:cubicBezTo>
                  <a:cubicBezTo>
                    <a:pt x="2155845" y="778600"/>
                    <a:pt x="1934274" y="972017"/>
                    <a:pt x="1580319" y="1070244"/>
                  </a:cubicBezTo>
                  <a:cubicBezTo>
                    <a:pt x="1425427" y="1113228"/>
                    <a:pt x="1252992" y="1135692"/>
                    <a:pt x="1077923" y="1135692"/>
                  </a:cubicBezTo>
                  <a:cubicBezTo>
                    <a:pt x="902853" y="1135692"/>
                    <a:pt x="730418" y="1113229"/>
                    <a:pt x="575526" y="1070244"/>
                  </a:cubicBezTo>
                  <a:cubicBezTo>
                    <a:pt x="221571" y="972017"/>
                    <a:pt x="0" y="778599"/>
                    <a:pt x="1" y="567847"/>
                  </a:cubicBezTo>
                  <a:cubicBezTo>
                    <a:pt x="1" y="567846"/>
                    <a:pt x="0" y="567845"/>
                    <a:pt x="0" y="56784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116" tIns="191718" rIns="341116" bIns="19171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err="1" smtClean="0"/>
                <a:t>“Лелеченя”</a:t>
              </a:r>
              <a:endParaRPr lang="ru-RU" sz="20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988765" y="2930635"/>
              <a:ext cx="1855352" cy="1998562"/>
            </a:xfrm>
            <a:custGeom>
              <a:avLst/>
              <a:gdLst>
                <a:gd name="connsiteX0" fmla="*/ 0 w 1855352"/>
                <a:gd name="connsiteY0" fmla="*/ 999281 h 1998562"/>
                <a:gd name="connsiteX1" fmla="*/ 247805 w 1855352"/>
                <a:gd name="connsiteY1" fmla="*/ 319409 h 1998562"/>
                <a:gd name="connsiteX2" fmla="*/ 927678 w 1855352"/>
                <a:gd name="connsiteY2" fmla="*/ 1 h 1998562"/>
                <a:gd name="connsiteX3" fmla="*/ 1607550 w 1855352"/>
                <a:gd name="connsiteY3" fmla="*/ 319411 h 1998562"/>
                <a:gd name="connsiteX4" fmla="*/ 1855353 w 1855352"/>
                <a:gd name="connsiteY4" fmla="*/ 999284 h 1998562"/>
                <a:gd name="connsiteX5" fmla="*/ 1607549 w 1855352"/>
                <a:gd name="connsiteY5" fmla="*/ 1679156 h 1998562"/>
                <a:gd name="connsiteX6" fmla="*/ 927676 w 1855352"/>
                <a:gd name="connsiteY6" fmla="*/ 1998565 h 1998562"/>
                <a:gd name="connsiteX7" fmla="*/ 247804 w 1855352"/>
                <a:gd name="connsiteY7" fmla="*/ 1679156 h 1998562"/>
                <a:gd name="connsiteX8" fmla="*/ 1 w 1855352"/>
                <a:gd name="connsiteY8" fmla="*/ 999283 h 1998562"/>
                <a:gd name="connsiteX9" fmla="*/ 0 w 1855352"/>
                <a:gd name="connsiteY9" fmla="*/ 999281 h 199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5352" h="1998562">
                  <a:moveTo>
                    <a:pt x="0" y="999281"/>
                  </a:moveTo>
                  <a:cubicBezTo>
                    <a:pt x="0" y="747093"/>
                    <a:pt x="88520" y="504231"/>
                    <a:pt x="247805" y="319409"/>
                  </a:cubicBezTo>
                  <a:cubicBezTo>
                    <a:pt x="423337" y="115734"/>
                    <a:pt x="669681" y="1"/>
                    <a:pt x="927678" y="1"/>
                  </a:cubicBezTo>
                  <a:cubicBezTo>
                    <a:pt x="1185675" y="1"/>
                    <a:pt x="1432019" y="115736"/>
                    <a:pt x="1607550" y="319411"/>
                  </a:cubicBezTo>
                  <a:cubicBezTo>
                    <a:pt x="1766834" y="504234"/>
                    <a:pt x="1855353" y="747096"/>
                    <a:pt x="1855353" y="999284"/>
                  </a:cubicBezTo>
                  <a:cubicBezTo>
                    <a:pt x="1855353" y="1251472"/>
                    <a:pt x="1766833" y="1494334"/>
                    <a:pt x="1607549" y="1679156"/>
                  </a:cubicBezTo>
                  <a:cubicBezTo>
                    <a:pt x="1432017" y="1882831"/>
                    <a:pt x="1185674" y="1998565"/>
                    <a:pt x="927676" y="1998565"/>
                  </a:cubicBezTo>
                  <a:cubicBezTo>
                    <a:pt x="669679" y="1998565"/>
                    <a:pt x="423335" y="1882831"/>
                    <a:pt x="247804" y="1679156"/>
                  </a:cubicBezTo>
                  <a:cubicBezTo>
                    <a:pt x="88520" y="1494333"/>
                    <a:pt x="1" y="1251471"/>
                    <a:pt x="1" y="999283"/>
                  </a:cubicBezTo>
                  <a:cubicBezTo>
                    <a:pt x="1" y="999282"/>
                    <a:pt x="0" y="999282"/>
                    <a:pt x="0" y="99928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7110" tIns="318082" rIns="297110" bIns="31808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err="1" smtClean="0"/>
                <a:t>“Тато</a:t>
              </a:r>
              <a:r>
                <a:rPr lang="uk-UA" sz="2000" kern="1200" dirty="0" smtClean="0"/>
                <a:t>, мама, я – спортивна сім</a:t>
              </a:r>
              <a:r>
                <a:rPr lang="en-US" sz="2000" kern="1200" dirty="0" smtClean="0"/>
                <a:t>’</a:t>
              </a:r>
              <a:r>
                <a:rPr lang="uk-UA" sz="2000" kern="1200" dirty="0" smtClean="0"/>
                <a:t>я”</a:t>
              </a:r>
              <a:endParaRPr lang="ru-RU" sz="2000" kern="1200" dirty="0"/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Фізичне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0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5</TotalTime>
  <Words>411</Words>
  <Application>Microsoft Office PowerPoint</Application>
  <PresentationFormat>Экран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Тема10</vt:lpstr>
      <vt:lpstr>Вугледарська  загальноосвітня школа І-ІІІ ступенів № 3 </vt:lpstr>
      <vt:lpstr>Мета діяльності Вугледарської загальноосвітньої  школи І – ІІІ ступенів № 3:</vt:lpstr>
      <vt:lpstr>Завдання, що стоять перед школою,  яка обрала такий шлях: </vt:lpstr>
      <vt:lpstr>Слайд 4</vt:lpstr>
      <vt:lpstr>Мета моделі превентивної освіти   «Твоє життя – в твоїх руках»: </vt:lpstr>
      <vt:lpstr>Принципи, за якими живе школа:</vt:lpstr>
      <vt:lpstr>Слайд 7</vt:lpstr>
      <vt:lpstr> Реалізація мети та завдань превентивного виховання   здійснюється за таким критеріями:</vt:lpstr>
      <vt:lpstr>Фізичне здоров’я</vt:lpstr>
      <vt:lpstr>Різноманітні шкільні та міські змагання</vt:lpstr>
      <vt:lpstr>Відкриття та закриття Малих Олімпійських ігор</vt:lpstr>
      <vt:lpstr>Фестиваль ранкової  зарядки</vt:lpstr>
      <vt:lpstr>Психічне здоров’я</vt:lpstr>
      <vt:lpstr>Психічне здоров’я</vt:lpstr>
      <vt:lpstr>Духовне здоров’я</vt:lpstr>
      <vt:lpstr>Слайд 16</vt:lpstr>
      <vt:lpstr>Соціальне здоров’я</vt:lpstr>
      <vt:lpstr>Слайд 18</vt:lpstr>
      <vt:lpstr>Тиждень «Я – член шкільної родини» </vt:lpstr>
      <vt:lpstr>День самоврядування</vt:lpstr>
      <vt:lpstr>КВК між командами учнів та вчителів</vt:lpstr>
      <vt:lpstr>Суб’єкти створення мікроклімату у школі:</vt:lpstr>
      <vt:lpstr>Очікувані результати: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Модель превентивної освіти                   «Твоє життя – у твоїх руках»  у Вугледарській  загальноосвітній школі І-ІІІ ступенів № 3    </dc:title>
  <dc:creator>Sony</dc:creator>
  <cp:lastModifiedBy>Sony</cp:lastModifiedBy>
  <cp:revision>11</cp:revision>
  <dcterms:created xsi:type="dcterms:W3CDTF">2014-07-29T08:14:14Z</dcterms:created>
  <dcterms:modified xsi:type="dcterms:W3CDTF">2014-07-29T08:33:07Z</dcterms:modified>
</cp:coreProperties>
</file>