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87" r:id="rId2"/>
    <p:sldId id="388" r:id="rId3"/>
    <p:sldId id="261" r:id="rId4"/>
    <p:sldId id="389" r:id="rId5"/>
    <p:sldId id="352" r:id="rId6"/>
    <p:sldId id="353" r:id="rId7"/>
    <p:sldId id="367" r:id="rId8"/>
    <p:sldId id="256" r:id="rId9"/>
    <p:sldId id="379" r:id="rId10"/>
    <p:sldId id="385" r:id="rId11"/>
    <p:sldId id="365" r:id="rId12"/>
    <p:sldId id="315" r:id="rId13"/>
    <p:sldId id="383" r:id="rId14"/>
    <p:sldId id="304" r:id="rId15"/>
    <p:sldId id="340" r:id="rId16"/>
    <p:sldId id="314" r:id="rId17"/>
    <p:sldId id="292" r:id="rId18"/>
    <p:sldId id="387" r:id="rId19"/>
    <p:sldId id="362" r:id="rId20"/>
    <p:sldId id="331" r:id="rId21"/>
    <p:sldId id="374" r:id="rId22"/>
    <p:sldId id="373" r:id="rId23"/>
    <p:sldId id="381" r:id="rId24"/>
    <p:sldId id="343" r:id="rId25"/>
    <p:sldId id="308" r:id="rId26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FF"/>
    <a:srgbClr val="0031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96" y="-102"/>
      </p:cViewPr>
      <p:guideLst>
        <p:guide orient="horz" pos="3132"/>
        <p:guide pos="2160"/>
      </p:guideLst>
    </p:cSldViewPr>
  </p:notesViewPr>
  <p:gridSpacing cx="122772488" cy="1227724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0B54-A918-4ACF-BC4A-5967F66E851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ABE6C4-8A4F-4FBE-B222-C94750D3BA0E}" type="datetimeFigureOut">
              <a:rPr lang="uk-UA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87B0F5-0EA3-4741-8B6F-E613F5D9976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A30B-EBEA-4F18-A520-07781D6E978A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E2EB-5FD7-44DF-BF82-1B8FAF6AFE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28A5-8E5F-4A07-B857-58D3F5969698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B7E6-C989-4C82-9133-4264768661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0B506-0EE1-4DAF-8190-2EAC16A6CC77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87FB-9D5D-47A5-B4FB-3A2E644298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60D3-8861-4E7F-9D3F-24AB2EDF6B0E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43B83-DFBA-4E82-AC06-84D8A2BEF56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2A82-62D2-458C-BEFD-B194DE49BA75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98FD-122F-4D85-8607-F2E6E839D3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F0FC-6083-41FE-AD66-E2F49DC8C801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23E0-5630-460F-83F4-C97E72C1C0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2473-A8D7-4A93-B89D-7E617CA9F494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4D5E-1D38-40B9-992C-4A92C07753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FB0A-8895-4DCA-BCCD-F86C0E24958E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4388-ACBF-438D-96DE-D8482509E7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A8B8-B38F-4638-8717-25563F4DC125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33BE-10CB-43BB-9B68-977E6029430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BB00-2E25-45DB-BF98-381615BC9417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5BCC-6772-415D-BBC4-3F1896F337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7480-FD2B-4EA5-8155-032192FD7845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B360E-C88E-484C-A11D-44E325632F2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B0B17A-3C62-4216-BB31-768AEF0C856B}" type="datetime1">
              <a:rPr lang="uk-UA" smtClean="0"/>
              <a:pPr>
                <a:defRPr/>
              </a:pPr>
              <a:t>21.08.2014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4E0E6A-C395-44CE-AF36-F34842BDC7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6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8" r:id="rId10"/>
    <p:sldLayoutId id="214748372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\Рабочий стол\ФЕСТИВАЛЬ\шкільні коридори\школа\foto 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394" y="321447"/>
            <a:ext cx="8285212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85787" y="785796"/>
            <a:ext cx="7643867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Середня загальноосвітня школа І-ІІІ ст. №1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с. </a:t>
            </a:r>
            <a:r>
              <a:rPr lang="uk-UA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Городківка</a:t>
            </a:r>
            <a:endParaRPr lang="uk-UA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Крижопільського</a:t>
            </a: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р-ну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Вінницької обл.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  <p:pic>
        <p:nvPicPr>
          <p:cNvPr id="9218" name="Picture 2" descr="E:\photo-12-13\f_2012-2013\Закуренко АА\256CANON\IMG_77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6712" y="552450"/>
            <a:ext cx="3024280" cy="3514724"/>
          </a:xfrm>
          <a:prstGeom prst="rect">
            <a:avLst/>
          </a:prstGeom>
          <a:noFill/>
        </p:spPr>
      </p:pic>
      <p:pic>
        <p:nvPicPr>
          <p:cNvPr id="9219" name="Picture 3" descr="E:\photo-12-13\f_2012-2013\Закуренко АА\256CANON\IMG_77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2741" y="3331116"/>
            <a:ext cx="4320000" cy="3240261"/>
          </a:xfrm>
          <a:prstGeom prst="rect">
            <a:avLst/>
          </a:prstGeom>
          <a:noFill/>
        </p:spPr>
      </p:pic>
      <p:pic>
        <p:nvPicPr>
          <p:cNvPr id="9220" name="Picture 4" descr="E:\photo-12-13\f_2012-2013\Закуренко АА\257CANON\IMG_77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039" y="182880"/>
            <a:ext cx="4196125" cy="2779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70834" y="4276725"/>
            <a:ext cx="370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“Подорож</a:t>
            </a:r>
            <a:r>
              <a:rPr lang="uk-UA" dirty="0" smtClean="0"/>
              <a:t> Країною </a:t>
            </a:r>
            <a:r>
              <a:rPr lang="uk-UA" dirty="0" err="1" smtClean="0"/>
              <a:t>Прав”</a:t>
            </a:r>
            <a:endParaRPr lang="uk-UA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TUDENT 9\Рабочий стол\фестиваль\презентація\а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8" y="1571612"/>
            <a:ext cx="7391400" cy="464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43108" y="142852"/>
            <a:ext cx="600079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/>
                <a:solidFill>
                  <a:schemeClr val="accent3">
                    <a:lumMod val="50000"/>
                  </a:schemeClr>
                </a:solidFill>
                <a:latin typeface="+mn-lt"/>
              </a:rPr>
              <a:t>Позакласний </a:t>
            </a:r>
            <a:r>
              <a:rPr lang="uk-UA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+mn-lt"/>
              </a:rPr>
              <a:t>захід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ln/>
                <a:solidFill>
                  <a:schemeClr val="accent3">
                    <a:lumMod val="50000"/>
                  </a:schemeClr>
                </a:solidFill>
                <a:latin typeface="+mn-lt"/>
              </a:rPr>
              <a:t>Громадянином бути зобов'язаний»</a:t>
            </a:r>
            <a:endParaRPr lang="uk-UA" sz="2800" b="1" dirty="0">
              <a:ln/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STUDENT 9\Рабочий стол\фестиваль\презентація\а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071546"/>
            <a:ext cx="771420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214414" y="214290"/>
            <a:ext cx="40005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Спортивне свято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12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  <p:pic>
        <p:nvPicPr>
          <p:cNvPr id="3" name="Picture 5" descr="E:\photo-12-13\f_2012-2013\Тиндюк ВА-ОМ\111_0703\IMG_10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3123" y="285322"/>
            <a:ext cx="3600000" cy="2700000"/>
          </a:xfrm>
          <a:prstGeom prst="rect">
            <a:avLst/>
          </a:prstGeom>
          <a:noFill/>
        </p:spPr>
      </p:pic>
      <p:pic>
        <p:nvPicPr>
          <p:cNvPr id="4" name="Picture 6" descr="E:\photo-12-13\f_2012-2013\Тиндюк ВА-ОМ\111_0703\IMG_1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411" y="3577162"/>
            <a:ext cx="3600000" cy="2700000"/>
          </a:xfrm>
          <a:prstGeom prst="rect">
            <a:avLst/>
          </a:prstGeom>
          <a:noFill/>
        </p:spPr>
      </p:pic>
      <p:pic>
        <p:nvPicPr>
          <p:cNvPr id="5" name="Picture 7" descr="E:\photo-12-13\f_2012-2013\Тиндюк ВА-ОМ\111_0703\IMG_10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3683" y="3650314"/>
            <a:ext cx="3600000" cy="2700000"/>
          </a:xfrm>
          <a:prstGeom prst="rect">
            <a:avLst/>
          </a:prstGeom>
          <a:noFill/>
        </p:spPr>
      </p:pic>
      <p:pic>
        <p:nvPicPr>
          <p:cNvPr id="6" name="Picture 8" descr="E:\photo-12-13\f_2012-2013\Тиндюк ВА-ОМ\111_0703\IMG_10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69987" y="358474"/>
            <a:ext cx="3600000" cy="27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9711" y="3156088"/>
            <a:ext cx="50706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Свято “ Тато, мама і я - спортивна сім</a:t>
            </a:r>
            <a:r>
              <a:rPr lang="en-US" dirty="0" smtClean="0"/>
              <a:t>’</a:t>
            </a:r>
            <a:r>
              <a:rPr lang="uk-UA" dirty="0" smtClean="0"/>
              <a:t>я”</a:t>
            </a:r>
            <a:endParaRPr lang="uk-UA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TUDENT 9\Рабочий стол\фестиваль\презентація\а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3" y="214290"/>
            <a:ext cx="4179429" cy="3830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500694" y="214291"/>
            <a:ext cx="3357586" cy="1514773"/>
          </a:xfrm>
          <a:prstGeom prst="wedgeEllipseCallout">
            <a:avLst>
              <a:gd name="adj1" fmla="val -19837"/>
              <a:gd name="adj2" fmla="val 455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  <a:sp3d extrusionH="57150">
              <a:bevelT w="38100" h="38100" prst="slop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Козацькі забави</a:t>
            </a:r>
          </a:p>
        </p:txBody>
      </p:sp>
      <p:pic>
        <p:nvPicPr>
          <p:cNvPr id="5123" name="Picture 3" descr="C:\Documents and Settings\STUDENT 9\Рабочий стол\фестиваль\презентація\а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857628"/>
            <a:ext cx="3416288" cy="2704788"/>
          </a:xfrm>
          <a:prstGeom prst="round2DiagRect">
            <a:avLst>
              <a:gd name="adj1" fmla="val 16667"/>
              <a:gd name="adj2" fmla="val 457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Documents and Settings\STUDENT 9\Рабочий стол\фестиваль\презентація\а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3" y="3929068"/>
            <a:ext cx="2500330" cy="2544753"/>
          </a:xfrm>
          <a:prstGeom prst="round2DiagRect">
            <a:avLst>
              <a:gd name="adj1" fmla="val 16667"/>
              <a:gd name="adj2" fmla="val 124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575" y="2476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Відкриття шкільної спартакіади</a:t>
            </a:r>
            <a:endParaRPr lang="uk-UA" dirty="0"/>
          </a:p>
        </p:txBody>
      </p:sp>
      <p:pic>
        <p:nvPicPr>
          <p:cNvPr id="6146" name="Picture 2" descr="\\Teacher\D\PHOTO\фото_2011-2012\спорт_16_09\IMG_46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33" y="756798"/>
            <a:ext cx="3359730" cy="2520000"/>
          </a:xfrm>
          <a:prstGeom prst="rect">
            <a:avLst/>
          </a:prstGeom>
          <a:noFill/>
        </p:spPr>
      </p:pic>
      <p:pic>
        <p:nvPicPr>
          <p:cNvPr id="6149" name="Picture 5" descr="\\Teacher\D\PHOTO\фото_2011-2012\спорт_16_09\IMG_46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18378" y="704715"/>
            <a:ext cx="3359730" cy="2520000"/>
          </a:xfrm>
          <a:prstGeom prst="rect">
            <a:avLst/>
          </a:prstGeom>
          <a:noFill/>
        </p:spPr>
      </p:pic>
      <p:pic>
        <p:nvPicPr>
          <p:cNvPr id="6151" name="Picture 7" descr="\\Teacher\D\PHOTO\фото_2011-2012\спорт_16_09\IMG_47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461" y="3615109"/>
            <a:ext cx="3359730" cy="2520000"/>
          </a:xfrm>
          <a:prstGeom prst="rect">
            <a:avLst/>
          </a:prstGeom>
          <a:noFill/>
        </p:spPr>
      </p:pic>
      <p:pic>
        <p:nvPicPr>
          <p:cNvPr id="6152" name="Picture 8" descr="\\Teacher\D\PHOTO\фото_2011-2012\спорт_16_09\IMG_47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03896" y="3457575"/>
            <a:ext cx="4206664" cy="3155251"/>
          </a:xfrm>
          <a:prstGeom prst="rect">
            <a:avLst/>
          </a:prstGeom>
          <a:noFill/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 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611" y="384867"/>
            <a:ext cx="4246331" cy="31847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foto 0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2082" y="2657270"/>
            <a:ext cx="4385389" cy="32890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43473" y="642920"/>
            <a:ext cx="400052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Туристський </a:t>
            </a:r>
            <a:r>
              <a:rPr lang="uk-UA" sz="24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похід</a:t>
            </a:r>
          </a:p>
        </p:txBody>
      </p:sp>
      <p:pic>
        <p:nvPicPr>
          <p:cNvPr id="5" name="Picture 2" descr="C:\Documents and Settings\STUDENT 9\Рабочий стол\фестиваль\презентація\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5656" y="4077477"/>
            <a:ext cx="3037949" cy="22766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07191" y="571480"/>
            <a:ext cx="7929618" cy="8572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Шкільне товариство розв'язання конфліктів</a:t>
            </a:r>
            <a:br>
              <a:rPr lang="uk-UA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«Дипломат»</a:t>
            </a:r>
          </a:p>
        </p:txBody>
      </p:sp>
      <p:pic>
        <p:nvPicPr>
          <p:cNvPr id="5" name="Місце для вмісту 3" descr="IMG_03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1142984"/>
            <a:ext cx="4429156" cy="332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Місце для вмісту 3" descr="foto 05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714876" y="3286124"/>
            <a:ext cx="4214842" cy="316113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3" y="4714860"/>
            <a:ext cx="3714776" cy="19288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Наша мета: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dirty="0">
                <a:latin typeface="Times New Roman"/>
                <a:cs typeface="Times New Roman"/>
              </a:rPr>
              <a:t>«</a:t>
            </a:r>
            <a:r>
              <a:rPr lang="uk-UA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Досягати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мирної мети мирними засобами</a:t>
            </a:r>
            <a:r>
              <a:rPr lang="uk-UA" sz="2400" dirty="0">
                <a:latin typeface="Times New Roman"/>
                <a:cs typeface="Times New Roman"/>
              </a:rPr>
              <a:t>»</a:t>
            </a:r>
            <a:r>
              <a:rPr lang="uk-UA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uk-UA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lang="uk-UA" sz="1200" i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Мартін Лютер Кінг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43B83-DFBA-4E82-AC06-84D8A2BEF566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  <p:pic>
        <p:nvPicPr>
          <p:cNvPr id="18434" name="Picture 2" descr="E:\photo-12-13\f_2012-2013\Сметанюк ОГ\262CANON\IMG_7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529" y="1581150"/>
            <a:ext cx="4320000" cy="3609975"/>
          </a:xfrm>
          <a:prstGeom prst="rect">
            <a:avLst/>
          </a:prstGeom>
          <a:noFill/>
        </p:spPr>
      </p:pic>
      <p:pic>
        <p:nvPicPr>
          <p:cNvPr id="18435" name="Picture 3" descr="E:\photo-12-13\f_2012-2013\Сметанюк ОГ\262CANON\IMG_79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4000" y="3367303"/>
            <a:ext cx="4320000" cy="3240261"/>
          </a:xfrm>
          <a:prstGeom prst="rect">
            <a:avLst/>
          </a:prstGeom>
          <a:noFill/>
        </p:spPr>
      </p:pic>
      <p:pic>
        <p:nvPicPr>
          <p:cNvPr id="18436" name="Picture 4" descr="E:\photo-12-13\f_2012-2013\Сметанюк ОГ\263CANON\IMG_8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272" y="201168"/>
            <a:ext cx="4320000" cy="30231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300" dirty="0" err="1" smtClean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Тренінгове</a:t>
            </a:r>
            <a:r>
              <a:rPr lang="uk-UA" sz="2400" b="1" spc="300" dirty="0" smtClean="0">
                <a:ln w="11430" cmpd="sng">
                  <a:solidFill>
                    <a:schemeClr val="bg2">
                      <a:lumMod val="2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заняття для вчителів </a:t>
            </a:r>
            <a:r>
              <a:rPr lang="uk-UA" sz="2400" b="1" i="1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“Конфлікт</a:t>
            </a:r>
            <a:r>
              <a:rPr lang="uk-UA" sz="2400" b="1" i="1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Медіація як спосіб </a:t>
            </a:r>
            <a:r>
              <a:rPr lang="uk-UA" sz="2400" b="1" i="1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розв</a:t>
            </a:r>
            <a:r>
              <a:rPr lang="en-US" sz="2400" b="1" i="1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uk-UA" sz="2400" b="1" i="1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язання</a:t>
            </a:r>
            <a:r>
              <a:rPr lang="uk-UA" sz="2400" b="1" i="1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uk-UA" sz="2400" b="1" i="1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конфліктів.”</a:t>
            </a:r>
            <a:endParaRPr lang="uk-UA" sz="2400" b="1" i="1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Рисунок 3" descr="foto 2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5751" y="1478421"/>
            <a:ext cx="3286116" cy="2464587"/>
          </a:xfrm>
          <a:prstGeom prst="rect">
            <a:avLst/>
          </a:prstGeom>
        </p:spPr>
      </p:pic>
      <p:pic>
        <p:nvPicPr>
          <p:cNvPr id="6" name="Рисунок 5" descr="foto 2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428604"/>
            <a:ext cx="4143372" cy="3107529"/>
          </a:xfrm>
          <a:prstGeom prst="rect">
            <a:avLst/>
          </a:prstGeom>
        </p:spPr>
      </p:pic>
      <p:pic>
        <p:nvPicPr>
          <p:cNvPr id="7" name="Рисунок 6" descr="foto 2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3714752"/>
            <a:ext cx="3905245" cy="2928934"/>
          </a:xfrm>
          <a:prstGeom prst="rect">
            <a:avLst/>
          </a:prstGeom>
        </p:spPr>
      </p:pic>
      <p:pic>
        <p:nvPicPr>
          <p:cNvPr id="8" name="Рисунок 7" descr="foto 2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3929066"/>
            <a:ext cx="3733100" cy="2799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362075" y="1809749"/>
            <a:ext cx="6124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latin typeface="Monotype Corsiva" pitchFamily="66" charset="0"/>
              </a:rPr>
              <a:t>Модель превентивної освіти у Школі,дружній до дитини</a:t>
            </a:r>
            <a:endParaRPr lang="uk-UA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6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3443" y="190707"/>
            <a:ext cx="4037309" cy="3027982"/>
          </a:xfrm>
          <a:prstGeom prst="rect">
            <a:avLst/>
          </a:prstGeom>
        </p:spPr>
      </p:pic>
      <p:pic>
        <p:nvPicPr>
          <p:cNvPr id="3" name="Рисунок 2" descr="IMG_06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0060" y="4132524"/>
            <a:ext cx="3714744" cy="246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300" y="34444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АГІТБРИГАДА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“Нова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сила”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D:\PHOTO\ФОТОГРАФІЇ ПОПЕРЕДНІХ РОКІВ\фото_2010-2011\Семінар заст з виховн роботи\Агітбригада\IMG_31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1664" y="3835518"/>
            <a:ext cx="3773736" cy="2830529"/>
          </a:xfrm>
          <a:prstGeom prst="rect">
            <a:avLst/>
          </a:prstGeom>
          <a:noFill/>
        </p:spPr>
      </p:pic>
      <p:pic>
        <p:nvPicPr>
          <p:cNvPr id="2051" name="Picture 3" descr="D:\PHOTO\ФОТОГРАФІЇ ПОПЕРЕДНІХ РОКІВ\фото_2010-2011\Семінар заст з виховн роботи\Агітбригада\IMG_31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13600" y="201168"/>
            <a:ext cx="3856664" cy="30779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80612" y="322498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Агітбригада</a:t>
            </a:r>
          </a:p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 Ми за здоровий спосіб життя ”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20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21</a:t>
            </a:fld>
            <a:endParaRPr lang="uk-UA"/>
          </a:p>
        </p:txBody>
      </p:sp>
      <p:pic>
        <p:nvPicPr>
          <p:cNvPr id="3" name="Picture 2" descr="D:\PHOTO\ФОТОГРАФІЇ ПОПЕРЕДНІХ РОКІВ\фото_2010-2011\11 клас про СНІД\IMG_12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633" y="1224309"/>
            <a:ext cx="7620280" cy="49708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45091" y="253246"/>
            <a:ext cx="6900534" cy="609175"/>
          </a:xfrm>
          <a:prstGeom prst="rect">
            <a:avLst/>
          </a:prstGeom>
          <a:noFill/>
        </p:spPr>
        <p:txBody>
          <a:bodyPr wrap="square" lIns="176563" tIns="88282" rIns="176563" bIns="88282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Конференція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“Зупинимо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СНІД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разом”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22</a:t>
            </a:fld>
            <a:endParaRPr lang="uk-UA"/>
          </a:p>
        </p:txBody>
      </p:sp>
      <p:pic>
        <p:nvPicPr>
          <p:cNvPr id="3" name="Picture 2" descr="D:\PHOTO\ФОТОГРАФІЇ ПОПЕРЕДНІХ РОКІВ\фото_2010-2011\Семінар заст з виховн роботи\Родинне свято\Нова папка\IMG_33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6487" y="393204"/>
            <a:ext cx="2414018" cy="3446518"/>
          </a:xfrm>
          <a:prstGeom prst="rect">
            <a:avLst/>
          </a:prstGeom>
          <a:noFill/>
        </p:spPr>
      </p:pic>
      <p:pic>
        <p:nvPicPr>
          <p:cNvPr id="4" name="Picture 3" descr="D:\PHOTO\ФОТОГРАФІЇ ПОПЕРЕДНІХ РОКІВ\фото_2010-2011\Семінар заст з виховн роботи\Родинне свято\Нова папка\IMG_3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8713" y="4014235"/>
            <a:ext cx="4217355" cy="2623553"/>
          </a:xfrm>
          <a:prstGeom prst="rect">
            <a:avLst/>
          </a:prstGeom>
          <a:noFill/>
        </p:spPr>
      </p:pic>
      <p:pic>
        <p:nvPicPr>
          <p:cNvPr id="5" name="Picture 4" descr="D:\PHOTO\ФОТОГРАФІЇ ПОПЕРЕДНІХ РОКІВ\фото_2010-2011\Семінар заст з виховн роботи\Родинне свято\Нова папка\IMG_346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1382" y="1066800"/>
            <a:ext cx="3673068" cy="2727978"/>
          </a:xfrm>
          <a:prstGeom prst="rect">
            <a:avLst/>
          </a:prstGeom>
          <a:noFill/>
        </p:spPr>
      </p:pic>
      <p:pic>
        <p:nvPicPr>
          <p:cNvPr id="6" name="Picture 5" descr="D:\PHOTO\ФОТОГРАФІЇ ПОПЕРЕДНІХ РОКІВ\фото_2010-2011\Семінар заст з виховн роботи\Родинне свято\Нова папка\IMG_34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1416" y="3950225"/>
            <a:ext cx="3559397" cy="26547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085" y="0"/>
            <a:ext cx="5959830" cy="1040063"/>
          </a:xfrm>
          <a:prstGeom prst="rect">
            <a:avLst/>
          </a:prstGeom>
          <a:noFill/>
        </p:spPr>
        <p:txBody>
          <a:bodyPr wrap="square" lIns="176563" tIns="88282" rIns="176563" bIns="88282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Родинне свято </a:t>
            </a:r>
          </a:p>
          <a:p>
            <a:pPr algn="ctr"/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“Мети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досягає той, хто її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прагне”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23</a:t>
            </a:fld>
            <a:endParaRPr lang="uk-UA"/>
          </a:p>
        </p:txBody>
      </p:sp>
      <p:pic>
        <p:nvPicPr>
          <p:cNvPr id="13314" name="Picture 2" descr="E:\photo-12-13\f_2012-2013\Ярова ГА Бартко ГО\Табір-2013\124_0406\IMG_2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024" y="4370832"/>
            <a:ext cx="3600000" cy="2308254"/>
          </a:xfrm>
          <a:prstGeom prst="rect">
            <a:avLst/>
          </a:prstGeom>
          <a:noFill/>
        </p:spPr>
      </p:pic>
      <p:pic>
        <p:nvPicPr>
          <p:cNvPr id="13315" name="Picture 3" descr="E:\photo-12-13\f_2012-2013\Ярова ГА Бартко ГО\Табір-2013\127_1006\IMG_22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538" y="476988"/>
            <a:ext cx="3600000" cy="2700000"/>
          </a:xfrm>
          <a:prstGeom prst="rect">
            <a:avLst/>
          </a:prstGeom>
          <a:noFill/>
        </p:spPr>
      </p:pic>
      <p:pic>
        <p:nvPicPr>
          <p:cNvPr id="13316" name="Picture 4" descr="E:\photo-12-13\f_2012-2013\Ярова ГА Бартко ГО\Табір-2013\127_1006\IMG_22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0999" y="465482"/>
            <a:ext cx="3600000" cy="2700000"/>
          </a:xfrm>
          <a:prstGeom prst="rect">
            <a:avLst/>
          </a:prstGeom>
          <a:noFill/>
        </p:spPr>
      </p:pic>
      <p:pic>
        <p:nvPicPr>
          <p:cNvPr id="13317" name="Picture 5" descr="E:\photo-12-13\f_2012-2013\Ярова ГА Бартко ГО\Табір-2013\130_1506\IMG_24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60411" y="3821446"/>
            <a:ext cx="3600000" cy="2700000"/>
          </a:xfrm>
          <a:prstGeom prst="rect">
            <a:avLst/>
          </a:prstGeom>
          <a:noFill/>
        </p:spPr>
      </p:pic>
      <p:pic>
        <p:nvPicPr>
          <p:cNvPr id="7" name="Picture 2" descr="E:\photo-12-13\f_2012-2013\Ярова ГА Бартко ГО\Табір-2013\130_1406\IMG_23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17413">
            <a:off x="3483864" y="2050471"/>
            <a:ext cx="2596896" cy="27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5176" y="3520440"/>
            <a:ext cx="26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 пришкільному таборі</a:t>
            </a:r>
          </a:p>
          <a:p>
            <a:r>
              <a:rPr lang="uk-UA" dirty="0" smtClean="0"/>
              <a:t>“ </a:t>
            </a:r>
            <a:r>
              <a:rPr lang="uk-UA" dirty="0" err="1" smtClean="0"/>
              <a:t>Промінь”</a:t>
            </a:r>
            <a:endParaRPr lang="uk-UA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42844" y="68132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Клуб професійного спілкування “ Пізнай себе ”.</a:t>
            </a:r>
            <a:endParaRPr lang="uk-UA" sz="3200" dirty="0"/>
          </a:p>
        </p:txBody>
      </p:sp>
      <p:pic>
        <p:nvPicPr>
          <p:cNvPr id="4099" name="Picture 3" descr="\\Teacher20\D\фото_2010-2011\Засідання групи ПОШУК\IMG_16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4488" y="1767459"/>
            <a:ext cx="6186978" cy="362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702021" y="5626437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Зустріч з психологом</a:t>
            </a:r>
            <a:endParaRPr lang="uk-UA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24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86314" y="928670"/>
            <a:ext cx="3960000" cy="283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142852"/>
            <a:ext cx="62151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Заняття батьківського університету</a:t>
            </a:r>
          </a:p>
        </p:txBody>
      </p:sp>
      <p:pic>
        <p:nvPicPr>
          <p:cNvPr id="1026" name="Picture 2" descr="D:\фото_2010-2011\Розібрати\11-02\IMG_22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1" y="3429000"/>
            <a:ext cx="4319653" cy="245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D:\фото_2010-2011\Розібрати\11-02\IMG_22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714356"/>
            <a:ext cx="4319653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фото_2010-2011\пед_всеобуч\IMG_10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929066"/>
            <a:ext cx="3960000" cy="238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25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896494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uk-UA" sz="32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Педагогічний колектив працює над науково-методичною проблемою:</a:t>
            </a:r>
            <a:endParaRPr lang="ru-RU" sz="32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5720" y="1214424"/>
            <a:ext cx="885828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Підвищення ефективності  навчально-виховного процесу шляхом впровадження освітніх технологій »</a:t>
            </a:r>
            <a:endParaRPr lang="uk-UA" sz="40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1" y="2643188"/>
            <a:ext cx="81438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Пріоритетні напрямки роботи: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патріотичних та громадянських якостей.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креативної особистості на засадах особистісно орієнтованого навчання і виховання.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цілеспрямованої роботи з обдарованими дітьми, реалізація проекту «Пріор».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Виховання духовної, художньо-естетичної та екологічної культури особистості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3538" indent="-363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навичок здорового способу життя.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43B83-DFBA-4E82-AC06-84D8A2BEF566}" type="slidenum">
              <a:rPr lang="uk-UA" smtClean="0"/>
              <a:pPr>
                <a:defRPr/>
              </a:pPr>
              <a:t>3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5275" y="0"/>
            <a:ext cx="8686800" cy="841881"/>
          </a:xfrm>
        </p:spPr>
        <p:txBody>
          <a:bodyPr/>
          <a:lstStyle/>
          <a:p>
            <a:pPr lvl="0"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СТРУКТУРА ОРГАНІЗАЦІЇ ПРЕВЕНТИВНОГО ВИХОВАННЯ </a:t>
            </a:r>
          </a:p>
          <a:p>
            <a:pPr lvl="0" algn="ctr"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В СЗШ І-ІІІ ст.№1 с.Городківка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43B83-DFBA-4E82-AC06-84D8A2BEF566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846" t="25970" r="6567" b="9479"/>
          <a:stretch>
            <a:fillRect/>
          </a:stretch>
        </p:blipFill>
        <p:spPr bwMode="auto">
          <a:xfrm>
            <a:off x="214008" y="1293779"/>
            <a:ext cx="8726275" cy="520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20833" y="142852"/>
            <a:ext cx="630233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 О Д Е Л Ь      В И П У С К Н И К 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53217" y="751427"/>
            <a:ext cx="857256" cy="60016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cap="all" dirty="0">
              <a:ln/>
              <a:solidFill>
                <a:schemeClr val="accent5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2000250" y="952500"/>
            <a:ext cx="4902200" cy="5645150"/>
            <a:chOff x="1476375" y="952500"/>
            <a:chExt cx="4902463" cy="5645150"/>
          </a:xfrm>
        </p:grpSpPr>
        <p:grpSp>
          <p:nvGrpSpPr>
            <p:cNvPr id="3" name="Групувати 20"/>
            <p:cNvGrpSpPr>
              <a:grpSpLocks/>
            </p:cNvGrpSpPr>
            <p:nvPr/>
          </p:nvGrpSpPr>
          <p:grpSpPr bwMode="auto">
            <a:xfrm>
              <a:off x="1476375" y="952500"/>
              <a:ext cx="4902463" cy="5645150"/>
              <a:chOff x="1741205" y="569350"/>
              <a:chExt cx="5247859" cy="6145798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3928263" y="2572438"/>
                <a:ext cx="858169" cy="857232"/>
              </a:xfrm>
              <a:prstGeom prst="ellipse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5" name="Овал 4"/>
              <p:cNvSpPr/>
              <p:nvPr/>
            </p:nvSpPr>
            <p:spPr>
              <a:xfrm rot="21429322">
                <a:off x="4884993" y="2456642"/>
                <a:ext cx="2103789" cy="112857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6" name="Овал 5"/>
              <p:cNvSpPr>
                <a:spLocks noChangeArrowheads="1"/>
              </p:cNvSpPr>
              <p:nvPr/>
            </p:nvSpPr>
            <p:spPr bwMode="auto">
              <a:xfrm rot="-6940607">
                <a:off x="2626779" y="1056846"/>
                <a:ext cx="2105057" cy="11300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dk1"/>
                  </a:solidFill>
                </a:endParaRPr>
              </a:p>
            </p:txBody>
          </p:sp>
          <p:sp>
            <p:nvSpPr>
              <p:cNvPr id="7" name="Овал 6"/>
              <p:cNvSpPr>
                <a:spLocks noChangeArrowheads="1"/>
              </p:cNvSpPr>
              <p:nvPr/>
            </p:nvSpPr>
            <p:spPr bwMode="auto">
              <a:xfrm rot="-2898658">
                <a:off x="4236060" y="1219306"/>
                <a:ext cx="2105057" cy="11300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dk1"/>
                  </a:solidFill>
                </a:endParaRPr>
              </a:p>
            </p:txBody>
          </p:sp>
          <p:sp>
            <p:nvSpPr>
              <p:cNvPr id="8" name="Овал 7"/>
              <p:cNvSpPr/>
              <p:nvPr/>
            </p:nvSpPr>
            <p:spPr>
              <a:xfrm rot="240043">
                <a:off x="1741205" y="2287270"/>
                <a:ext cx="2103789" cy="1128574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9" name="Овал 8"/>
              <p:cNvSpPr>
                <a:spLocks noChangeArrowheads="1"/>
              </p:cNvSpPr>
              <p:nvPr/>
            </p:nvSpPr>
            <p:spPr bwMode="auto">
              <a:xfrm rot="-6940607">
                <a:off x="4056793" y="3771126"/>
                <a:ext cx="2103328" cy="113006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 rot="18950015">
                <a:off x="2310486" y="3573117"/>
                <a:ext cx="2103789" cy="1130301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cxnSp>
            <p:nvCxnSpPr>
              <p:cNvPr id="13" name="Пряма сполучна лінія 12"/>
              <p:cNvCxnSpPr/>
              <p:nvPr/>
            </p:nvCxnSpPr>
            <p:spPr>
              <a:xfrm rot="5400000">
                <a:off x="3608214" y="4036394"/>
                <a:ext cx="1285848" cy="214117"/>
              </a:xfrm>
              <a:prstGeom prst="line">
                <a:avLst/>
              </a:prstGeom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Пряма сполучна лінія 14"/>
              <p:cNvCxnSpPr/>
              <p:nvPr/>
            </p:nvCxnSpPr>
            <p:spPr>
              <a:xfrm rot="16200000" flipH="1">
                <a:off x="3322695" y="5536901"/>
                <a:ext cx="1999631" cy="356862"/>
              </a:xfrm>
              <a:prstGeom prst="line">
                <a:avLst/>
              </a:prstGeom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" name="Трапеція 17"/>
              <p:cNvSpPr>
                <a:spLocks noChangeArrowheads="1"/>
              </p:cNvSpPr>
              <p:nvPr/>
            </p:nvSpPr>
            <p:spPr bwMode="auto">
              <a:xfrm rot="10800000">
                <a:off x="2070896" y="6143085"/>
                <a:ext cx="4430431" cy="572063"/>
              </a:xfrm>
              <a:custGeom>
                <a:avLst/>
                <a:gdLst>
                  <a:gd name="T0" fmla="*/ 2215096 w 4430192"/>
                  <a:gd name="T1" fmla="*/ 0 h 572064"/>
                  <a:gd name="T2" fmla="*/ 433050 w 4430192"/>
                  <a:gd name="T3" fmla="*/ 286032 h 572064"/>
                  <a:gd name="T4" fmla="*/ 2215096 w 4430192"/>
                  <a:gd name="T5" fmla="*/ 572064 h 572064"/>
                  <a:gd name="T6" fmla="*/ 3997142 w 4430192"/>
                  <a:gd name="T7" fmla="*/ 286032 h 572064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77400 w 4430192"/>
                  <a:gd name="T13" fmla="*/ 74559 h 572064"/>
                  <a:gd name="T14" fmla="*/ 3852792 w 4430192"/>
                  <a:gd name="T15" fmla="*/ 572064 h 5720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30192" h="572064">
                    <a:moveTo>
                      <a:pt x="0" y="572064"/>
                    </a:moveTo>
                    <a:lnTo>
                      <a:pt x="866099" y="0"/>
                    </a:lnTo>
                    <a:lnTo>
                      <a:pt x="3564093" y="0"/>
                    </a:lnTo>
                    <a:lnTo>
                      <a:pt x="4430192" y="57206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algn="ctr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solidFill>
                    <a:schemeClr val="dk1"/>
                  </a:solidFill>
                  <a:latin typeface="+mn-lt"/>
                </a:endParaRPr>
              </a:p>
            </p:txBody>
          </p:sp>
        </p:grpSp>
        <p:sp>
          <p:nvSpPr>
            <p:cNvPr id="34822" name="TextBox 24"/>
            <p:cNvSpPr txBox="1">
              <a:spLocks noChangeArrowheads="1"/>
            </p:cNvSpPr>
            <p:nvPr/>
          </p:nvSpPr>
          <p:spPr bwMode="auto">
            <a:xfrm rot="18664469">
              <a:off x="3884212" y="1682259"/>
              <a:ext cx="1785937" cy="64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Полікультурні</a:t>
              </a:r>
            </a:p>
            <a:p>
              <a:pPr algn="ctr"/>
              <a:r>
                <a:rPr lang="uk-UA">
                  <a:latin typeface="Calibri" pitchFamily="34" charset="0"/>
                </a:rPr>
                <a:t>компетенції </a:t>
              </a:r>
            </a:p>
          </p:txBody>
        </p:sp>
        <p:sp>
          <p:nvSpPr>
            <p:cNvPr id="34823" name="TextBox 25"/>
            <p:cNvSpPr txBox="1">
              <a:spLocks noChangeArrowheads="1"/>
            </p:cNvSpPr>
            <p:nvPr/>
          </p:nvSpPr>
          <p:spPr bwMode="auto">
            <a:xfrm>
              <a:off x="4646094" y="2851332"/>
              <a:ext cx="1560616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Інформаційні </a:t>
              </a:r>
            </a:p>
            <a:p>
              <a:pPr algn="ctr"/>
              <a:r>
                <a:rPr lang="uk-UA">
                  <a:latin typeface="Calibri" pitchFamily="34" charset="0"/>
                </a:rPr>
                <a:t>компетенції</a:t>
              </a:r>
            </a:p>
          </p:txBody>
        </p:sp>
        <p:sp>
          <p:nvSpPr>
            <p:cNvPr id="34824" name="TextBox 27"/>
            <p:cNvSpPr txBox="1">
              <a:spLocks noChangeArrowheads="1"/>
            </p:cNvSpPr>
            <p:nvPr/>
          </p:nvSpPr>
          <p:spPr bwMode="auto">
            <a:xfrm rot="3565484">
              <a:off x="2541433" y="1560323"/>
              <a:ext cx="1492250" cy="64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Соціальні</a:t>
              </a:r>
            </a:p>
            <a:p>
              <a:pPr algn="ctr"/>
              <a:r>
                <a:rPr lang="uk-UA">
                  <a:latin typeface="Calibri" pitchFamily="34" charset="0"/>
                </a:rPr>
                <a:t>компетенції</a:t>
              </a:r>
            </a:p>
          </p:txBody>
        </p:sp>
        <p:sp>
          <p:nvSpPr>
            <p:cNvPr id="34825" name="TextBox 28"/>
            <p:cNvSpPr txBox="1">
              <a:spLocks noChangeArrowheads="1"/>
            </p:cNvSpPr>
            <p:nvPr/>
          </p:nvSpPr>
          <p:spPr bwMode="auto">
            <a:xfrm>
              <a:off x="1645718" y="2726960"/>
              <a:ext cx="15716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>
                  <a:latin typeface="Calibri" pitchFamily="34" charset="0"/>
                </a:rPr>
                <a:t>Комунікативні</a:t>
              </a:r>
            </a:p>
            <a:p>
              <a:pPr algn="ctr"/>
              <a:r>
                <a:rPr lang="uk-UA" sz="1600">
                  <a:latin typeface="Calibri" pitchFamily="34" charset="0"/>
                </a:rPr>
                <a:t>компетенції</a:t>
              </a:r>
            </a:p>
          </p:txBody>
        </p:sp>
        <p:sp>
          <p:nvSpPr>
            <p:cNvPr id="34826" name="TextBox 29"/>
            <p:cNvSpPr txBox="1">
              <a:spLocks noChangeArrowheads="1"/>
            </p:cNvSpPr>
            <p:nvPr/>
          </p:nvSpPr>
          <p:spPr bwMode="auto">
            <a:xfrm rot="18840000">
              <a:off x="2071440" y="3760512"/>
              <a:ext cx="1752600" cy="92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>
                  <a:latin typeface="Calibri" pitchFamily="34" charset="0"/>
                </a:rPr>
                <a:t>Компетенції</a:t>
              </a:r>
            </a:p>
            <a:p>
              <a:pPr algn="ctr"/>
              <a:r>
                <a:rPr lang="uk-UA">
                  <a:latin typeface="Calibri" pitchFamily="34" charset="0"/>
                </a:rPr>
                <a:t>саморозвитку</a:t>
              </a:r>
            </a:p>
            <a:p>
              <a:pPr algn="ctr"/>
              <a:r>
                <a:rPr lang="uk-UA">
                  <a:latin typeface="Calibri" pitchFamily="34" charset="0"/>
                </a:rPr>
                <a:t>та самоосвіти</a:t>
              </a:r>
            </a:p>
          </p:txBody>
        </p:sp>
        <p:sp>
          <p:nvSpPr>
            <p:cNvPr id="34827" name="TextBox 30"/>
            <p:cNvSpPr txBox="1">
              <a:spLocks noChangeArrowheads="1"/>
            </p:cNvSpPr>
            <p:nvPr/>
          </p:nvSpPr>
          <p:spPr bwMode="auto">
            <a:xfrm rot="3900856">
              <a:off x="3392915" y="3974964"/>
              <a:ext cx="2184400" cy="1015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400">
                  <a:latin typeface="Calibri" pitchFamily="34" charset="0"/>
                </a:rPr>
                <a:t>Прагнення  до</a:t>
              </a:r>
            </a:p>
            <a:p>
              <a:pPr algn="ctr"/>
              <a:r>
                <a:rPr lang="uk-UA" sz="1400">
                  <a:latin typeface="Calibri" pitchFamily="34" charset="0"/>
                </a:rPr>
                <a:t>продуктивної і творчої</a:t>
              </a:r>
            </a:p>
            <a:p>
              <a:pPr algn="ctr"/>
              <a:r>
                <a:rPr lang="uk-UA" sz="1400">
                  <a:latin typeface="Calibri" pitchFamily="34" charset="0"/>
                </a:rPr>
                <a:t>діяльності</a:t>
              </a:r>
            </a:p>
            <a:p>
              <a:endParaRPr lang="uk-UA">
                <a:latin typeface="Calibri" pitchFamily="34" charset="0"/>
              </a:endParaRPr>
            </a:p>
          </p:txBody>
        </p:sp>
        <p:grpSp>
          <p:nvGrpSpPr>
            <p:cNvPr id="10" name="Групувати 34"/>
            <p:cNvGrpSpPr>
              <a:grpSpLocks/>
            </p:cNvGrpSpPr>
            <p:nvPr/>
          </p:nvGrpSpPr>
          <p:grpSpPr bwMode="auto">
            <a:xfrm>
              <a:off x="3446646" y="2759076"/>
              <a:ext cx="931264" cy="657225"/>
              <a:chOff x="4041955" y="2449680"/>
              <a:chExt cx="931270" cy="657293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4286368" y="2714819"/>
                <a:ext cx="71441" cy="714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4643576" y="2714819"/>
                <a:ext cx="71442" cy="714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27" name="Полілінія 26"/>
              <p:cNvSpPr/>
              <p:nvPr/>
            </p:nvSpPr>
            <p:spPr>
              <a:xfrm>
                <a:off x="4370510" y="2889462"/>
                <a:ext cx="384198" cy="93672"/>
              </a:xfrm>
              <a:custGeom>
                <a:avLst/>
                <a:gdLst>
                  <a:gd name="connsiteX0" fmla="*/ 0 w 384048"/>
                  <a:gd name="connsiteY0" fmla="*/ 0 h 93865"/>
                  <a:gd name="connsiteX1" fmla="*/ 137160 w 384048"/>
                  <a:gd name="connsiteY1" fmla="*/ 27432 h 93865"/>
                  <a:gd name="connsiteX2" fmla="*/ 146304 w 384048"/>
                  <a:gd name="connsiteY2" fmla="*/ 82296 h 93865"/>
                  <a:gd name="connsiteX3" fmla="*/ 356616 w 384048"/>
                  <a:gd name="connsiteY3" fmla="*/ 64008 h 93865"/>
                  <a:gd name="connsiteX4" fmla="*/ 384048 w 384048"/>
                  <a:gd name="connsiteY4" fmla="*/ 36576 h 93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048" h="93865">
                    <a:moveTo>
                      <a:pt x="0" y="0"/>
                    </a:moveTo>
                    <a:cubicBezTo>
                      <a:pt x="81048" y="27016"/>
                      <a:pt x="35705" y="16159"/>
                      <a:pt x="137160" y="27432"/>
                    </a:cubicBezTo>
                    <a:cubicBezTo>
                      <a:pt x="140208" y="45720"/>
                      <a:pt x="128016" y="79248"/>
                      <a:pt x="146304" y="82296"/>
                    </a:cubicBezTo>
                    <a:cubicBezTo>
                      <a:pt x="215715" y="93865"/>
                      <a:pt x="287514" y="77297"/>
                      <a:pt x="356616" y="64008"/>
                    </a:cubicBezTo>
                    <a:cubicBezTo>
                      <a:pt x="369315" y="61566"/>
                      <a:pt x="384048" y="36576"/>
                      <a:pt x="384048" y="3657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/>
              </a:p>
            </p:txBody>
          </p:sp>
          <p:sp>
            <p:nvSpPr>
              <p:cNvPr id="34832" name="TextBox 31"/>
              <p:cNvSpPr txBox="1">
                <a:spLocks noChangeArrowheads="1"/>
              </p:cNvSpPr>
              <p:nvPr/>
            </p:nvSpPr>
            <p:spPr bwMode="auto">
              <a:xfrm>
                <a:off x="4041955" y="2786058"/>
                <a:ext cx="931270" cy="261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1100">
                    <a:solidFill>
                      <a:srgbClr val="FFFF00"/>
                    </a:solidFill>
                    <a:latin typeface="Calibri" pitchFamily="34" charset="0"/>
                  </a:rPr>
                  <a:t>ВИПУСКНИК</a:t>
                </a:r>
              </a:p>
            </p:txBody>
          </p:sp>
          <p:sp>
            <p:nvSpPr>
              <p:cNvPr id="34" name="Дуга 33"/>
              <p:cNvSpPr>
                <a:spLocks noChangeArrowheads="1"/>
              </p:cNvSpPr>
              <p:nvPr/>
            </p:nvSpPr>
            <p:spPr bwMode="auto">
              <a:xfrm rot="7716364">
                <a:off x="4150613" y="2401272"/>
                <a:ext cx="657293" cy="754107"/>
              </a:xfrm>
              <a:custGeom>
                <a:avLst/>
                <a:gdLst>
                  <a:gd name="T0" fmla="*/ 385211 w 657293"/>
                  <a:gd name="T1" fmla="*/ 5626 h 754068"/>
                  <a:gd name="T2" fmla="*/ 328647 w 657293"/>
                  <a:gd name="T3" fmla="*/ 377034 h 754068"/>
                  <a:gd name="T4" fmla="*/ 656446 w 657293"/>
                  <a:gd name="T5" fmla="*/ 349979 h 754068"/>
                  <a:gd name="T6" fmla="*/ 11796480 60000 65536"/>
                  <a:gd name="T7" fmla="*/ 23592960 60000 65536"/>
                  <a:gd name="T8" fmla="*/ 5898240 60000 65536"/>
                  <a:gd name="T9" fmla="*/ 385211 w 657293"/>
                  <a:gd name="T10" fmla="*/ 5626 h 754068"/>
                  <a:gd name="T11" fmla="*/ 656446 w 657293"/>
                  <a:gd name="T12" fmla="*/ 349979 h 7540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7293" h="754068" stroke="0">
                    <a:moveTo>
                      <a:pt x="385211" y="5626"/>
                    </a:moveTo>
                    <a:lnTo>
                      <a:pt x="385210" y="5626"/>
                    </a:lnTo>
                    <a:cubicBezTo>
                      <a:pt x="533788" y="35407"/>
                      <a:pt x="645623" y="177389"/>
                      <a:pt x="656446" y="349978"/>
                    </a:cubicBezTo>
                    <a:lnTo>
                      <a:pt x="328647" y="377034"/>
                    </a:lnTo>
                    <a:close/>
                  </a:path>
                  <a:path w="657293" h="754068" fill="none">
                    <a:moveTo>
                      <a:pt x="385211" y="5626"/>
                    </a:moveTo>
                    <a:lnTo>
                      <a:pt x="385210" y="5626"/>
                    </a:lnTo>
                    <a:cubicBezTo>
                      <a:pt x="533788" y="35407"/>
                      <a:pt x="645623" y="177389"/>
                      <a:pt x="656446" y="349978"/>
                    </a:cubicBezTo>
                  </a:path>
                </a:pathLst>
              </a:custGeom>
              <a:noFill/>
              <a:ln w="254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28" name="Місце для номера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5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4168" y="142876"/>
            <a:ext cx="7675666" cy="785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 smtClean="0"/>
              <a:t>Модель випускника очима учня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357188" y="2428875"/>
          <a:ext cx="8377237" cy="4191320"/>
        </p:xfrm>
        <a:graphic>
          <a:graphicData uri="http://schemas.openxmlformats.org/drawingml/2006/table">
            <a:tbl>
              <a:tblPr/>
              <a:tblGrid>
                <a:gridCol w="1044575"/>
                <a:gridCol w="117475"/>
                <a:gridCol w="946150"/>
                <a:gridCol w="696912"/>
                <a:gridCol w="347663"/>
                <a:gridCol w="347662"/>
                <a:gridCol w="696913"/>
                <a:gridCol w="1044575"/>
                <a:gridCol w="1046162"/>
                <a:gridCol w="1044575"/>
                <a:gridCol w="1044575"/>
              </a:tblGrid>
              <a:tr h="5476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Правильний вибір майбутньої професії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79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пізнання свого “Я”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пізнання “Я” інших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знання ПЕОМ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знання іноземних мов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повага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відповідальність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впевненість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гуманізм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ідея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самонавчання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самовиховання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саморозвиток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42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людяність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мораль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честь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ставлення з боку соціуму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ставлення з боку педагогів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ставлення з боку друзів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критичність до себе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7688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Батьківське виховання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рапеція 5"/>
          <p:cNvSpPr/>
          <p:nvPr/>
        </p:nvSpPr>
        <p:spPr>
          <a:xfrm>
            <a:off x="142875" y="1071563"/>
            <a:ext cx="8858250" cy="135731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3850" name="TextBox 6"/>
          <p:cNvSpPr txBox="1">
            <a:spLocks noChangeArrowheads="1"/>
          </p:cNvSpPr>
          <p:nvPr/>
        </p:nvSpPr>
        <p:spPr bwMode="auto">
          <a:xfrm>
            <a:off x="3214689" y="1500188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chemeClr val="bg1"/>
                </a:solidFill>
                <a:latin typeface="Calibri" pitchFamily="34" charset="0"/>
              </a:rPr>
              <a:t>УСПІХ  У  ЖИТТІ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структура виховної робот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4" y="358775"/>
            <a:ext cx="874077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 descr="Структура уч самоврядування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377825"/>
            <a:ext cx="835025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433BE-10CB-43BB-9B68-977E60294302}" type="slidenum">
              <a:rPr lang="uk-UA" smtClean="0"/>
              <a:pPr>
                <a:defRPr/>
              </a:pPr>
              <a:t>9</a:t>
            </a:fld>
            <a:endParaRPr lang="uk-UA" dirty="0"/>
          </a:p>
        </p:txBody>
      </p:sp>
      <p:pic>
        <p:nvPicPr>
          <p:cNvPr id="2050" name="Picture 2" descr="E:\photo-12-13\f_2012-2013\Ярова ГА Бартко ГО\вибори уч ради\IMG_0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184" y="272641"/>
            <a:ext cx="3767328" cy="2825496"/>
          </a:xfrm>
          <a:prstGeom prst="rect">
            <a:avLst/>
          </a:prstGeom>
          <a:noFill/>
        </p:spPr>
      </p:pic>
      <p:pic>
        <p:nvPicPr>
          <p:cNvPr id="2051" name="Picture 3" descr="E:\photo-12-13\f_2012-2013\Ярова ГА Бартко ГО\вибори уч ради\IMG_02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8505" y="272640"/>
            <a:ext cx="3769567" cy="2827175"/>
          </a:xfrm>
          <a:prstGeom prst="rect">
            <a:avLst/>
          </a:prstGeom>
          <a:noFill/>
        </p:spPr>
      </p:pic>
      <p:pic>
        <p:nvPicPr>
          <p:cNvPr id="2052" name="Picture 4" descr="E:\photo-12-13\f_2012-2013\Ярова ГА Бартко ГО\вибори уч ради\IMG_02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96311" y="3665064"/>
            <a:ext cx="3928063" cy="29460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8631" y="3145536"/>
            <a:ext cx="5646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Звітно-виборна учнівська конференція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339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Педагогічний колектив працює над науково-методичною проблемою:</vt:lpstr>
      <vt:lpstr>Слайд 4</vt:lpstr>
      <vt:lpstr>Слайд 5</vt:lpstr>
      <vt:lpstr>Модель випускника очима учня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Шкільне товариство розв'язання конфліктів                                              «Дипломат»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Sony</cp:lastModifiedBy>
  <cp:revision>144</cp:revision>
  <dcterms:created xsi:type="dcterms:W3CDTF">2011-03-17T22:37:17Z</dcterms:created>
  <dcterms:modified xsi:type="dcterms:W3CDTF">2014-08-21T10:30:27Z</dcterms:modified>
</cp:coreProperties>
</file>