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6" r:id="rId5"/>
    <p:sldId id="290" r:id="rId6"/>
    <p:sldId id="288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85" r:id="rId21"/>
    <p:sldId id="275" r:id="rId22"/>
    <p:sldId id="276" r:id="rId23"/>
    <p:sldId id="277" r:id="rId24"/>
    <p:sldId id="278" r:id="rId25"/>
    <p:sldId id="268" r:id="rId26"/>
    <p:sldId id="280" r:id="rId27"/>
    <p:sldId id="279" r:id="rId28"/>
    <p:sldId id="287" r:id="rId29"/>
    <p:sldId id="281" r:id="rId30"/>
    <p:sldId id="284" r:id="rId31"/>
    <p:sldId id="282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46" autoAdjust="0"/>
    <p:restoredTop sz="94651" autoAdjust="0"/>
  </p:normalViewPr>
  <p:slideViewPr>
    <p:cSldViewPr>
      <p:cViewPr varScale="1">
        <p:scale>
          <a:sx n="69" d="100"/>
          <a:sy n="69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F2B33-DE34-4A23-B6BC-85CEC6168752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71E6-BA66-4708-B111-082198FA2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54CAE-F26A-4FE0-A4AA-A37A591B4E28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BBA3-2BEF-4B10-9C24-AABB2BB93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75AF-FA23-4A81-B256-1567802A1A99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FC59-ED44-44A6-99CE-13C105F06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234FB-E098-40E1-B656-834BC9A23581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5118-2F1E-4233-872C-7B398146E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A00C-EF76-4560-A147-74C53396C9FF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66BE3-6AB9-4FA8-87F6-5EF707913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3CE72-DA2D-4152-8CC8-41940F203FF8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9AE6-3D7E-4991-89CF-50F1F0115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B72F8-DB46-417E-AF21-4CB53A7AFE3D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148E-DA3C-4276-9073-02B13EAF1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C697-2B74-488B-8E21-3552638B60BE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00A5-309E-4189-B0B2-1FB79F13C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8CF9-A333-4A08-9860-7D099242A6F6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3F6D8-9C73-434C-8495-227BCCA5E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40C2-A90A-44B5-A132-855B159C747F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B3F40-F6D0-46E4-AFE5-391273AA2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11072-E3D7-4BD9-96F3-DFF23EB315EB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3666-67B4-4F42-BF83-2ADF36C58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75FA80-5D79-484C-9970-0692CAB950A2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2B9387-DEBA-4463-902C-2D97BB01D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2;&#1086;&#1080;%20&#1076;&#1086;&#1082;&#1091;&#1084;&#1077;&#1085;&#1090;&#1099;\Konkyrs\Ennio%20Morricone-For%20a%20few%20dollars%20more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2;&#1086;&#1080;%20&#1076;&#1086;&#1082;&#1091;&#1084;&#1077;&#1085;&#1090;&#1099;\Konkyrs\Ennio%20Morricone-For%20a%20few%20dollars%20more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3.gif"/><Relationship Id="rId7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gif"/><Relationship Id="rId7" Type="http://schemas.openxmlformats.org/officeDocument/2006/relationships/image" Target="../media/image6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hyperlink" Target="../../../../../&#1057;&#1053;&#1030;&#1044;%20%20&#1047;&#1054;&#1064;&#8470;15/&#1058;&#1072;&#1073;&#1083;&#1080;&#1094;&#1103;%201.doc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905000" y="1219200"/>
            <a:ext cx="5867400" cy="9906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</a:rPr>
              <a:t>Загальноосвітня школа І-ІІІ ступенів № 15 Мелітопольської міської ради</a:t>
            </a:r>
            <a:br>
              <a:rPr lang="uk-UA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</a:rPr>
              <a:t> Запорізької області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 rot="748662">
            <a:off x="1637740" y="3718779"/>
            <a:ext cx="6400800" cy="1752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Модель</a:t>
            </a:r>
          </a:p>
          <a:p>
            <a:pPr eaLnBrk="1" hangingPunct="1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превентивної освіти у Школі, дружній до дитини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C:\Users\Администратор\Desktop\превен\44655909_29ada28a1d6713d3dc2d3830371523c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5550" y="1676400"/>
            <a:ext cx="28384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C:\Users\Администратор\Desktop\превен\44655909_29ada28a1d6713d3dc2d3830371523c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57950" y="1828800"/>
            <a:ext cx="28384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Шкільна лабораторія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“Бджілка”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3" name="Picture 4" descr="C:\Users\Администратор\Desktop\превен\44655909_29ada28a1d6713d3dc2d3830371523c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96000" y="4343400"/>
            <a:ext cx="2838450" cy="1838325"/>
          </a:xfrm>
          <a:noFill/>
        </p:spPr>
      </p:pic>
      <p:sp>
        <p:nvSpPr>
          <p:cNvPr id="5" name="Шестиугольник 4"/>
          <p:cNvSpPr/>
          <p:nvPr/>
        </p:nvSpPr>
        <p:spPr>
          <a:xfrm>
            <a:off x="4038600" y="2057400"/>
            <a:ext cx="3124200" cy="26670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245" name="WordArt 2"/>
          <p:cNvSpPr>
            <a:spLocks noChangeArrowheads="1" noChangeShapeType="1" noTextEdit="1"/>
          </p:cNvSpPr>
          <p:nvPr/>
        </p:nvSpPr>
        <p:spPr bwMode="auto">
          <a:xfrm>
            <a:off x="4724400" y="2438400"/>
            <a:ext cx="182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 Сектор </a:t>
            </a:r>
          </a:p>
          <a:p>
            <a:pPr algn="ctr"/>
            <a:r>
              <a:rPr lang="ru-RU" sz="3600" b="1" kern="1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психічного</a:t>
            </a:r>
            <a:endParaRPr lang="ru-RU" sz="3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  <a:p>
            <a:pPr algn="ctr"/>
            <a:r>
              <a:rPr lang="ru-RU" sz="3600" b="1" kern="1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здоров'я</a:t>
            </a:r>
            <a:endParaRPr lang="ru-RU" sz="3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228600" y="2438400"/>
            <a:ext cx="3048000" cy="3352800"/>
          </a:xfrm>
          <a:prstGeom prst="cloudCallout">
            <a:avLst>
              <a:gd name="adj1" fmla="val 155197"/>
              <a:gd name="adj2" fmla="val 38235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Діагностика; </a:t>
            </a:r>
            <a:endParaRPr lang="uk-UA" sz="20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моніторинги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; </a:t>
            </a:r>
            <a:endParaRPr lang="uk-UA" sz="20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тренінги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; </a:t>
            </a:r>
            <a:endParaRPr lang="uk-UA" sz="20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профілактика;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індивідуальна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робота.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5" grpId="0" animBg="1"/>
      <p:bldP spid="10245" grpId="0"/>
      <p:bldP spid="215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Шкільна лабораторія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“Бджілка”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7" name="Picture 4" descr="C:\Users\Администратор\Desktop\превен\44655909_29ada28a1d6713d3dc2d3830371523c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62600" y="4114800"/>
            <a:ext cx="2838450" cy="1838325"/>
          </a:xfrm>
          <a:noFill/>
        </p:spPr>
      </p:pic>
      <p:sp>
        <p:nvSpPr>
          <p:cNvPr id="5" name="Шестиугольник 4"/>
          <p:cNvSpPr/>
          <p:nvPr/>
        </p:nvSpPr>
        <p:spPr>
          <a:xfrm>
            <a:off x="381000" y="2438400"/>
            <a:ext cx="3352800" cy="29718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 </a:t>
            </a:r>
            <a:r>
              <a:rPr lang="ru-RU" sz="20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Сектор</a:t>
            </a:r>
          </a:p>
          <a:p>
            <a:pPr algn="ctr"/>
            <a:r>
              <a:rPr lang="ru-RU" sz="20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інформаційно-</a:t>
            </a:r>
          </a:p>
          <a:p>
            <a:pPr algn="ctr"/>
            <a:r>
              <a:rPr lang="ru-RU" sz="2000" b="1" kern="1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видавничий</a:t>
            </a:r>
            <a:endParaRPr lang="ru-RU" sz="20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4343400" y="1981200"/>
            <a:ext cx="3886200" cy="2514600"/>
          </a:xfrm>
          <a:prstGeom prst="cloudCallout">
            <a:avLst>
              <a:gd name="adj1" fmla="val 3873"/>
              <a:gd name="adj2" fmla="val 68021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</a:rPr>
              <a:t>Висвітлення роботи ШЛ на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</a:rPr>
              <a:t>блозі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</a:rPr>
              <a:t>Випуск буклетів; участь у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</a:rPr>
              <a:t>медіафестивалях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5" grpId="0" animBg="1"/>
      <p:bldP spid="112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Шкільна лабораторія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“Бджілка”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609600" y="2514600"/>
            <a:ext cx="3352800" cy="2895600"/>
          </a:xfrm>
          <a:prstGeom prst="hexagon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kern="1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Освітній</a:t>
            </a:r>
            <a:r>
              <a:rPr lang="ru-RU" sz="24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 округ</a:t>
            </a:r>
          </a:p>
          <a:p>
            <a:pPr algn="ctr"/>
            <a:r>
              <a:rPr lang="ru-RU" sz="24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"</a:t>
            </a:r>
            <a:r>
              <a:rPr lang="ru-RU" sz="2400" b="1" kern="1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Гармонія</a:t>
            </a:r>
            <a:endParaRPr lang="ru-RU" sz="24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</p:txBody>
      </p:sp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235075" cy="784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Освітній округ</a:t>
            </a:r>
          </a:p>
          <a:p>
            <a:pPr algn="ctr" rtl="0"/>
            <a:r>
              <a:rPr lang="ru-RU" sz="18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"Гармонія"</a:t>
            </a:r>
            <a:endParaRPr lang="ru-RU" sz="18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3040063" y="1200150"/>
            <a:ext cx="1227137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23557" name="AutoShape 5"/>
          <p:cNvSpPr>
            <a:spLocks noGrp="1" noChangeArrowheads="1"/>
          </p:cNvSpPr>
          <p:nvPr>
            <p:ph idx="1"/>
          </p:nvPr>
        </p:nvSpPr>
        <p:spPr bwMode="auto">
          <a:xfrm rot="20656094">
            <a:off x="4904585" y="1555448"/>
            <a:ext cx="3962400" cy="2590800"/>
          </a:xfrm>
          <a:prstGeom prst="cloudCallout">
            <a:avLst>
              <a:gd name="adj1" fmla="val -18501"/>
              <a:gd name="adj2" fmla="val 76685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Проведення загальних заходів між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вихованцями                       ДНЗ №29, 99 і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ЗОШ № 15 і 14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" name="Picture 4" descr="C:\Users\Администратор\Desktop\превен\44655909_29ada28a1d6713d3dc2d3830371523c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62600" y="4114800"/>
            <a:ext cx="28384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355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4648200" y="2057400"/>
            <a:ext cx="2286000" cy="2190750"/>
          </a:xfrm>
          <a:prstGeom prst="hexagon">
            <a:avLst>
              <a:gd name="adj" fmla="val 28833"/>
              <a:gd name="vf" fmla="val 115470"/>
            </a:avLst>
          </a:prstGeom>
          <a:solidFill>
            <a:srgbClr val="FFFF0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2743200" y="990600"/>
            <a:ext cx="2438400" cy="2133600"/>
          </a:xfrm>
          <a:prstGeom prst="hexagon">
            <a:avLst>
              <a:gd name="adj" fmla="val 31469"/>
              <a:gd name="vf" fmla="val 115470"/>
            </a:avLst>
          </a:prstGeom>
          <a:solidFill>
            <a:srgbClr val="FFFF0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743200" y="3276600"/>
            <a:ext cx="2590800" cy="2266950"/>
          </a:xfrm>
          <a:prstGeom prst="hexagon">
            <a:avLst>
              <a:gd name="adj" fmla="val 28833"/>
              <a:gd name="vf" fmla="val 115470"/>
            </a:avLst>
          </a:prstGeom>
          <a:solidFill>
            <a:srgbClr val="FFFF0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85800" y="2057400"/>
            <a:ext cx="2660650" cy="2209800"/>
          </a:xfrm>
          <a:prstGeom prst="hexagon">
            <a:avLst>
              <a:gd name="adj" fmla="val 31469"/>
              <a:gd name="vf" fmla="val 115470"/>
            </a:avLst>
          </a:prstGeom>
          <a:solidFill>
            <a:srgbClr val="FFFF0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0" y="4267200"/>
            <a:ext cx="2971800" cy="2438400"/>
          </a:xfrm>
          <a:prstGeom prst="cloudCallout">
            <a:avLst>
              <a:gd name="adj1" fmla="val 44274"/>
              <a:gd name="adj2" fmla="val -61482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</a:rPr>
              <a:t>Озброєння батьків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</a:rPr>
              <a:t>валеологічними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</a:rPr>
              <a:t> знаннями та оздоровчими методиками ( залучення до роботи фахівців: медичних працівників, психологів, спортсменів тощо.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1143000" y="2438400"/>
            <a:ext cx="1676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0"/>
            <a:r>
              <a:rPr lang="ru-RU" sz="2400" b="1" kern="1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Батьківський</a:t>
            </a:r>
            <a:endParaRPr lang="ru-RU" sz="2400" b="1" kern="10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  <a:p>
            <a:pPr algn="ctr" rtl="0"/>
            <a:r>
              <a:rPr lang="ru-RU" sz="24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 </a:t>
            </a:r>
            <a:r>
              <a:rPr lang="ru-RU" sz="2400" b="1" kern="1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університет</a:t>
            </a:r>
            <a:endParaRPr lang="ru-RU" sz="2400" b="1" kern="10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  <a:p>
            <a:pPr algn="ctr" rtl="0"/>
            <a:r>
              <a:rPr lang="ru-RU" sz="24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"</a:t>
            </a:r>
            <a:r>
              <a:rPr lang="ru-RU" sz="2400" b="1" kern="1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Педагогіка</a:t>
            </a:r>
            <a:r>
              <a:rPr lang="ru-RU" sz="24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 </a:t>
            </a:r>
          </a:p>
          <a:p>
            <a:pPr algn="ctr" rtl="0"/>
            <a:r>
              <a:rPr lang="ru-RU" sz="24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на </a:t>
            </a:r>
            <a:r>
              <a:rPr lang="ru-RU" sz="2400" b="1" kern="1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допомогу</a:t>
            </a:r>
            <a:endParaRPr lang="ru-RU" sz="2400" b="1" kern="10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  <a:p>
            <a:pPr algn="ctr" rtl="0"/>
            <a:r>
              <a:rPr lang="ru-RU" sz="24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батькам"</a:t>
            </a:r>
            <a:endParaRPr lang="ru-RU" sz="24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3276600" y="3657600"/>
            <a:ext cx="1600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0"/>
            <a:r>
              <a:rPr lang="ru-RU" sz="36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 </a:t>
            </a:r>
            <a:r>
              <a:rPr lang="ru-RU" sz="3600" b="1" kern="1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Психологічна</a:t>
            </a:r>
            <a:r>
              <a:rPr lang="ru-RU" sz="36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 </a:t>
            </a:r>
          </a:p>
          <a:p>
            <a:pPr algn="ctr" rtl="0"/>
            <a:r>
              <a:rPr lang="ru-RU" sz="36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служба</a:t>
            </a:r>
          </a:p>
          <a:p>
            <a:pPr algn="ctr" rtl="0"/>
            <a:r>
              <a:rPr lang="ru-RU" sz="36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на </a:t>
            </a:r>
            <a:r>
              <a:rPr lang="ru-RU" sz="3600" b="1" kern="1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допомогу</a:t>
            </a:r>
            <a:endParaRPr lang="ru-RU" sz="3600" b="1" kern="10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  <a:p>
            <a:pPr algn="ctr" rtl="0"/>
            <a:r>
              <a:rPr lang="ru-RU" sz="36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 батькам</a:t>
            </a:r>
            <a:endParaRPr lang="ru-RU" sz="3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5029200" y="2819400"/>
            <a:ext cx="1447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0"/>
            <a:r>
              <a:rPr lang="ru-RU" sz="2400" b="1" kern="1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Батьківські</a:t>
            </a:r>
            <a:endParaRPr lang="ru-RU" sz="2400" b="1" kern="10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  <a:p>
            <a:pPr algn="ctr" rtl="0"/>
            <a:r>
              <a:rPr lang="ru-RU" sz="2400" b="1" kern="1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збори</a:t>
            </a:r>
            <a:endParaRPr lang="ru-RU" sz="24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</p:txBody>
      </p:sp>
      <p:sp>
        <p:nvSpPr>
          <p:cNvPr id="24585" name="WordArt 9"/>
          <p:cNvSpPr>
            <a:spLocks noChangeArrowheads="1" noChangeShapeType="1" noTextEdit="1"/>
          </p:cNvSpPr>
          <p:nvPr/>
        </p:nvSpPr>
        <p:spPr bwMode="auto">
          <a:xfrm>
            <a:off x="3276600" y="1600200"/>
            <a:ext cx="1600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0"/>
            <a:r>
              <a:rPr lang="ru-RU" sz="2400" b="1" kern="1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Загальношкільна</a:t>
            </a:r>
            <a:endParaRPr lang="ru-RU" sz="2400" b="1" kern="10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  <a:p>
            <a:pPr algn="ctr" rtl="0"/>
            <a:r>
              <a:rPr lang="ru-RU" sz="2400" b="1" kern="1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батьківська</a:t>
            </a:r>
            <a:r>
              <a:rPr lang="ru-RU" sz="24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 </a:t>
            </a:r>
          </a:p>
          <a:p>
            <a:pPr algn="ctr" rtl="0"/>
            <a:r>
              <a:rPr lang="ru-RU" sz="2400" b="1" kern="1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конференція</a:t>
            </a:r>
            <a:endParaRPr lang="ru-RU" sz="24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5867400" y="3886200"/>
            <a:ext cx="3276600" cy="2771775"/>
          </a:xfrm>
          <a:prstGeom prst="cloudCallout">
            <a:avLst>
              <a:gd name="adj1" fmla="val -74440"/>
              <a:gd name="adj2" fmla="val -29703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</a:rPr>
              <a:t>Педагогічна діагностика сімей (вивчення психологічного мікроклімату сім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</a:rPr>
              <a:t>’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</a:rPr>
              <a:t>ї, вплив сімейного середовища на соціальне здоров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</a:rPr>
              <a:t>’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</a:rPr>
              <a:t>я дітей, рівень підготовленості батьків до виховання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19800"/>
            <a:ext cx="7696200" cy="838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з батьками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5943599" y="-152400"/>
            <a:ext cx="3200401" cy="2628900"/>
          </a:xfrm>
          <a:prstGeom prst="cloudCallout">
            <a:avLst>
              <a:gd name="adj1" fmla="val -22514"/>
              <a:gd name="adj2" fmla="val 72453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</a:rPr>
              <a:t>Запрошення на батьківські збори представників міської «мобільної бригади» до складу якої входять: працівники Центру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</a:rPr>
              <a:t>СНІДу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</a:rPr>
              <a:t>, психолог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</a:rPr>
              <a:t>наркодиспансеру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</a:rPr>
              <a:t>, спеціалісти служби по справам дітей, лікар гінеколог тощо.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6" name="Picture 4" descr="C:\Users\Администратор\Desktop\превен\44655909_29ada28a1d6713d3dc2d3830371523c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64454" y="3200400"/>
            <a:ext cx="1779546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6" grpId="0" animBg="1"/>
      <p:bldP spid="7" grpId="0" animBg="1"/>
      <p:bldP spid="24580" grpId="0" animBg="1"/>
      <p:bldP spid="24581" grpId="0"/>
      <p:bldP spid="24582" grpId="0"/>
      <p:bldP spid="24583" grpId="0"/>
      <p:bldP spid="24585" grpId="0"/>
      <p:bldP spid="24587" grpId="0" animBg="1"/>
      <p:bldP spid="2" grpId="0"/>
      <p:bldP spid="245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6870700" cy="1066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uk-UA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Тренінги під гаслом:</a:t>
            </a:r>
            <a:br>
              <a:rPr lang="uk-UA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“Знати</a:t>
            </a:r>
            <a:r>
              <a:rPr lang="uk-UA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щоб </a:t>
            </a:r>
            <a:r>
              <a:rPr lang="uk-UA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жити”</a:t>
            </a:r>
            <a:endParaRPr lang="uk-UA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17688"/>
            <a:ext cx="7696200" cy="50403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Оволодіти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знаннями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навичками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–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сьогодні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єдиний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надійний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спосіб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захиститися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від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ВІЛ-інфекції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позбутися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безпідставного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страху перед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ВІЛ-інфікованими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людьми,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які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живуть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серед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нас,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запобігти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їх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дискримінації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endParaRPr lang="uk-UA" sz="2800" b="1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987800"/>
            <a:ext cx="2244069" cy="287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0800" y="4114800"/>
            <a:ext cx="2140527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2800" y="4191000"/>
            <a:ext cx="2264529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870700" cy="104457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Тренінг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ефективний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метод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групової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роботи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1" name="Ennio Morricone-For a few dollars more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381500" y="3505200"/>
            <a:ext cx="304800" cy="304800"/>
          </a:xfrm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0575" y="1341438"/>
            <a:ext cx="8353425" cy="4089400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b="1" dirty="0" err="1" smtClean="0">
                <a:solidFill>
                  <a:srgbClr val="006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Тренінг</a:t>
            </a:r>
            <a:r>
              <a:rPr lang="ru-RU" sz="2400" b="1" dirty="0" smtClean="0">
                <a:solidFill>
                  <a:srgbClr val="006800"/>
                </a:solidFill>
              </a:rPr>
              <a:t> –</a:t>
            </a:r>
            <a:r>
              <a:rPr lang="ru-RU" sz="1800" b="1" dirty="0" smtClean="0">
                <a:solidFill>
                  <a:srgbClr val="006800"/>
                </a:solidFill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ефективний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метод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групової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роботи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, яка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забезпечує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активну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участь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творчу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взаємодію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учасників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між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собою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учителем.</a:t>
            </a:r>
          </a:p>
          <a:p>
            <a:pPr eaLnBrk="1" hangingPunct="1">
              <a:buNone/>
            </a:pP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Тренінг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lvl="3" eaLnBrk="1" hangingPunct="1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те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відбувається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школі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lvl="3" eaLnBrk="1" hangingPunct="1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коли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учні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сидять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за партою;</a:t>
            </a:r>
          </a:p>
          <a:p>
            <a:pPr lvl="3" eaLnBrk="1" hangingPunct="1">
              <a:buFont typeface="Wingdings" pitchFamily="2" charset="2"/>
              <a:buChar char="ü"/>
            </a:pP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відсутність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жорсткої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дисціпліни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lvl="3" eaLnBrk="1" hangingPunct="1">
              <a:buFont typeface="Wingdings" pitchFamily="2" charset="2"/>
              <a:buChar char="ü"/>
            </a:pP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добровільне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дотримування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правил;</a:t>
            </a:r>
          </a:p>
          <a:p>
            <a:pPr lvl="3" eaLnBrk="1" hangingPunct="1">
              <a:buFont typeface="Wingdings" pitchFamily="2" charset="2"/>
              <a:buChar char="ü"/>
            </a:pP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спілкування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рівних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трениром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lvl="3" eaLnBrk="1" hangingPunct="1">
              <a:buFont typeface="Wingdings" pitchFamily="2" charset="2"/>
              <a:buChar char="ü"/>
            </a:pP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можливість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багато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чому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навчитис</a:t>
            </a:r>
            <a:r>
              <a:rPr lang="ru-RU" sz="1800" dirty="0" err="1" smtClean="0">
                <a:solidFill>
                  <a:srgbClr val="006800"/>
                </a:solidFill>
              </a:rPr>
              <a:t>я</a:t>
            </a:r>
            <a:r>
              <a:rPr lang="ru-RU" sz="1800" dirty="0" smtClean="0">
                <a:solidFill>
                  <a:srgbClr val="006800"/>
                </a:solidFill>
              </a:rPr>
              <a:t>.</a:t>
            </a:r>
          </a:p>
          <a:p>
            <a:pPr lvl="3" eaLnBrk="1" hangingPunct="1">
              <a:buFont typeface="Wingdings" pitchFamily="2" charset="2"/>
              <a:buChar char="ü"/>
            </a:pPr>
            <a:endParaRPr lang="ru-RU" sz="1800" dirty="0" smtClean="0">
              <a:solidFill>
                <a:srgbClr val="006800"/>
              </a:solidFill>
            </a:endParaRPr>
          </a:p>
        </p:txBody>
      </p:sp>
      <p:pic>
        <p:nvPicPr>
          <p:cNvPr id="8197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54765">
            <a:off x="6632488" y="2120109"/>
            <a:ext cx="2314398" cy="3142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14" descr="IMG_425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391760" flipV="1">
            <a:off x="1094079" y="4521561"/>
            <a:ext cx="2643571" cy="198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15" descr="IMG_440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104382">
            <a:off x="3845086" y="4325012"/>
            <a:ext cx="3021040" cy="2267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16" descr="IMG31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1529075">
            <a:off x="7772" y="3054084"/>
            <a:ext cx="1038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840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</p:childTnLst>
        </p:cTn>
      </p:par>
    </p:tnLst>
    <p:bldLst>
      <p:bldP spid="8194" grpId="0"/>
      <p:bldP spid="4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6870700" cy="187325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Тренінг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ефективний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метод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групової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роботи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53425" cy="36576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Методи, які забезпечують активну участь і взаємодію учасників один з одним і з учителем (тренером):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робота в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групах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інтерактивні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презентації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дискусії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дебати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мозкові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штурми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рольові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ігри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аналіз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історій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ситуацій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виконання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проектів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творчі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конкурси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3012" name="Ennio Morricone-For a few dollars mor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100_06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989" y="2362200"/>
            <a:ext cx="2793012" cy="2093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100_064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758002">
            <a:off x="6227763" y="4508500"/>
            <a:ext cx="2762250" cy="207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100_065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415003">
            <a:off x="3924300" y="4581525"/>
            <a:ext cx="2449513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2"/>
                </p:tgtEl>
              </p:cMediaNode>
            </p:audio>
          </p:childTnLst>
        </p:cTn>
      </p:par>
    </p:tnLst>
    <p:bldLst>
      <p:bldP spid="9218" grpId="0"/>
      <p:bldP spid="430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410200"/>
            <a:ext cx="8229600" cy="1143000"/>
          </a:xfrm>
        </p:spPr>
        <p:txBody>
          <a:bodyPr/>
          <a:lstStyle/>
          <a:p>
            <a:pPr eaLnBrk="1" hangingPunct="1"/>
            <a:r>
              <a:rPr lang="uk-UA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 здорового способу життя – основа дієвої профілактики ВІЛ-інфекції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424863" cy="36718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98525" indent="-898525" eaLnBrk="1" hangingPunct="1">
              <a:lnSpc>
                <a:spcPct val="80000"/>
              </a:lnSpc>
              <a:buFontTx/>
              <a:buNone/>
            </a:pP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Мозковий штурм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898525" indent="-898525" eaLnBrk="1" hangingPunct="1">
              <a:lnSpc>
                <a:spcPct val="80000"/>
              </a:lnSpc>
              <a:buFontTx/>
              <a:buNone/>
            </a:pPr>
            <a:endParaRPr lang="uk-UA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898525" indent="-898525" eaLnBrk="1" hangingPunct="1">
              <a:lnSpc>
                <a:spcPct val="80000"/>
              </a:lnSpc>
              <a:buFontTx/>
              <a:buNone/>
            </a:pPr>
            <a:endParaRPr lang="uk-UA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898525" indent="-898525" eaLnBrk="1" hangingPunct="1">
              <a:lnSpc>
                <a:spcPct val="80000"/>
              </a:lnSpc>
              <a:buFontTx/>
              <a:buNone/>
            </a:pPr>
            <a:endParaRPr lang="uk-UA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898525" indent="-898525" eaLnBrk="1" hangingPunct="1">
              <a:lnSpc>
                <a:spcPct val="80000"/>
              </a:lnSpc>
              <a:buFontTx/>
              <a:buNone/>
            </a:pPr>
            <a:endParaRPr lang="uk-UA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898525" indent="-898525" eaLnBrk="1" hangingPunct="1">
              <a:lnSpc>
                <a:spcPct val="80000"/>
              </a:lnSpc>
              <a:buFontTx/>
              <a:buNone/>
            </a:pPr>
            <a:endParaRPr lang="uk-UA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898525" indent="-898525" eaLnBrk="1" hangingPunct="1">
              <a:lnSpc>
                <a:spcPct val="80000"/>
              </a:lnSpc>
              <a:buFontTx/>
              <a:buNone/>
            </a:pPr>
            <a:endParaRPr lang="uk-UA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898525" indent="-898525" eaLnBrk="1" hangingPunct="1">
              <a:lnSpc>
                <a:spcPct val="80000"/>
              </a:lnSpc>
              <a:buFontTx/>
              <a:buNone/>
            </a:pPr>
            <a:endParaRPr lang="uk-UA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898525" indent="-898525" eaLnBrk="1" hangingPunct="1">
              <a:lnSpc>
                <a:spcPct val="80000"/>
              </a:lnSpc>
              <a:buFontTx/>
              <a:buNone/>
            </a:pP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				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в групах</a:t>
            </a:r>
          </a:p>
        </p:txBody>
      </p:sp>
      <p:pic>
        <p:nvPicPr>
          <p:cNvPr id="10244" name="Picture 4" descr="image03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950" y="2205038"/>
            <a:ext cx="952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image00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76400" y="762000"/>
            <a:ext cx="6572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image012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43200" y="914400"/>
            <a:ext cx="10080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1" descr="image057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33800" y="990600"/>
            <a:ext cx="885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3" descr="image002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4800" y="761999"/>
            <a:ext cx="1219200" cy="100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4" descr="DSC0921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8200" y="1371600"/>
            <a:ext cx="4278405" cy="2928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0" name="Picture 15" descr="IMG_413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2400" y="2133600"/>
            <a:ext cx="4083050" cy="306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51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4864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Дебати –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організований процес формулювання і захисту своїх позицій учасниками тренінгу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7696200" cy="3657600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1268" name="Picture 4" descr="100_06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066800"/>
            <a:ext cx="3802495" cy="2852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100_06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990600"/>
            <a:ext cx="3305175" cy="2825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100_067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169250">
            <a:off x="245616" y="3722833"/>
            <a:ext cx="2546350" cy="1909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1" name="Picture 7" descr="100_059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063988">
            <a:off x="5931004" y="3530431"/>
            <a:ext cx="2447925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100_058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4200" y="3505200"/>
            <a:ext cx="2808287" cy="210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15394">
            <a:off x="4041972" y="1187874"/>
            <a:ext cx="2328863" cy="334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2"/>
            <a:ext cx="4024312" cy="4852987"/>
          </a:xfrm>
        </p:spPr>
        <p:txBody>
          <a:bodyPr/>
          <a:lstStyle/>
          <a:p>
            <a:pPr eaLnBrk="1" hangingPunct="1"/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Творчі роботи учнів з профілактики ризикованої поведінки</a:t>
            </a:r>
            <a:endPara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4343400" cy="1447800"/>
          </a:xfrm>
          <a:noFill/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implified Arabic" pitchFamily="18" charset="-78"/>
              </a:rPr>
              <a:t>			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implified Arabic" pitchFamily="18" charset="-78"/>
              </a:rPr>
              <a:t>Проблеми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implified Arabic" pitchFamily="18" charset="-78"/>
              </a:rPr>
              <a:t>підлітків</a:t>
            </a:r>
            <a:endParaRPr lang="uk-UA" sz="3600" b="1" u="sng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implified Arabic" pitchFamily="18" charset="-78"/>
            </a:endParaRPr>
          </a:p>
        </p:txBody>
      </p:sp>
      <p:pic>
        <p:nvPicPr>
          <p:cNvPr id="12292" name="Picture 4" descr="image05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3200400"/>
            <a:ext cx="107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94021">
            <a:off x="5693963" y="2421106"/>
            <a:ext cx="2882773" cy="4088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471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3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4864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uk-UA" dirty="0" smtClean="0">
                <a:latin typeface="Comic Sans MS" pitchFamily="66" charset="0"/>
              </a:rPr>
              <a:t>    </a:t>
            </a:r>
            <a:r>
              <a:rPr lang="uk-UA" sz="2000" dirty="0" smtClean="0">
                <a:latin typeface="Comic Sans MS" pitchFamily="66" charset="0"/>
              </a:rPr>
              <a:t>З метою забезпечення виконання завдань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uk-UA" sz="2000" dirty="0" smtClean="0">
                <a:latin typeface="Comic Sans MS" pitchFamily="66" charset="0"/>
              </a:rPr>
              <a:t>     Загальнодержавної програми забезпечення профілактики ВІЛ-інфекції, лікування, догляду та підтримки ВІЛ-інфікованих і хворих на СНІД на 2009-2013 роки Міністерство освіти і науки, молоді та спорту спільно з Всеукраїнською громадською організацією </a:t>
            </a:r>
            <a:r>
              <a:rPr lang="uk-UA" sz="2000" b="1" dirty="0" err="1" smtClean="0">
                <a:latin typeface="Comic Sans MS" pitchFamily="66" charset="0"/>
              </a:rPr>
              <a:t>“Дитячий</a:t>
            </a:r>
            <a:r>
              <a:rPr lang="uk-UA" sz="2000" b="1" dirty="0" smtClean="0">
                <a:latin typeface="Comic Sans MS" pitchFamily="66" charset="0"/>
              </a:rPr>
              <a:t> фонд здоров</a:t>
            </a:r>
            <a:r>
              <a:rPr lang="en-US" sz="2000" b="1" dirty="0" smtClean="0">
                <a:latin typeface="Comic Sans MS" pitchFamily="66" charset="0"/>
              </a:rPr>
              <a:t>’</a:t>
            </a:r>
            <a:r>
              <a:rPr lang="uk-UA" sz="2000" b="1" dirty="0" smtClean="0">
                <a:latin typeface="Comic Sans MS" pitchFamily="66" charset="0"/>
              </a:rPr>
              <a:t>я через </a:t>
            </a:r>
            <a:r>
              <a:rPr lang="uk-UA" sz="2000" b="1" dirty="0" err="1" smtClean="0">
                <a:latin typeface="Comic Sans MS" pitchFamily="66" charset="0"/>
              </a:rPr>
              <a:t>освіту”</a:t>
            </a:r>
            <a:r>
              <a:rPr lang="uk-UA" sz="2000" dirty="0" smtClean="0">
                <a:latin typeface="Comic Sans MS" pitchFamily="66" charset="0"/>
              </a:rPr>
              <a:t> впроваджували проект </a:t>
            </a:r>
            <a:r>
              <a:rPr lang="uk-UA" sz="2000" b="1" dirty="0" err="1" smtClean="0">
                <a:latin typeface="Comic Sans MS" pitchFamily="66" charset="0"/>
              </a:rPr>
              <a:t>“Зміцнення</a:t>
            </a:r>
            <a:r>
              <a:rPr lang="uk-UA" sz="2000" b="1" dirty="0" smtClean="0">
                <a:latin typeface="Comic Sans MS" pitchFamily="66" charset="0"/>
              </a:rPr>
              <a:t> потенціалу Всеукраїнської спілки вчителів і тренерів для поліпшення доступу до якісних послуг з профілактики ВІЛ/</a:t>
            </a:r>
            <a:r>
              <a:rPr lang="uk-UA" sz="2000" b="1" dirty="0" err="1" smtClean="0">
                <a:latin typeface="Comic Sans MS" pitchFamily="66" charset="0"/>
              </a:rPr>
              <a:t>СНІДу”</a:t>
            </a:r>
            <a:r>
              <a:rPr lang="uk-UA" sz="2000" dirty="0" smtClean="0">
                <a:latin typeface="Comic Sans MS" pitchFamily="66" charset="0"/>
              </a:rPr>
              <a:t> за підтримки Європейського союзу та </a:t>
            </a:r>
            <a:r>
              <a:rPr lang="uk-UA" sz="2000" b="1" dirty="0" err="1" smtClean="0">
                <a:latin typeface="Comic Sans MS" pitchFamily="66" charset="0"/>
              </a:rPr>
              <a:t>“Посилення</a:t>
            </a:r>
            <a:r>
              <a:rPr lang="uk-UA" sz="2000" b="1" dirty="0" smtClean="0">
                <a:latin typeface="Comic Sans MS" pitchFamily="66" charset="0"/>
              </a:rPr>
              <a:t> спроможності педагогів у забезпеченні дієвої профілактики ВІЛ/</a:t>
            </a:r>
            <a:r>
              <a:rPr lang="uk-UA" sz="2000" b="1" dirty="0" err="1" smtClean="0">
                <a:latin typeface="Comic Sans MS" pitchFamily="66" charset="0"/>
              </a:rPr>
              <a:t>СНІДу</a:t>
            </a:r>
            <a:r>
              <a:rPr lang="uk-UA" sz="2000" b="1" dirty="0" smtClean="0">
                <a:latin typeface="Comic Sans MS" pitchFamily="66" charset="0"/>
              </a:rPr>
              <a:t>, протидії стигмі і </a:t>
            </a:r>
            <a:r>
              <a:rPr lang="uk-UA" sz="2000" b="1" dirty="0" err="1" smtClean="0">
                <a:latin typeface="Comic Sans MS" pitchFamily="66" charset="0"/>
              </a:rPr>
              <a:t>дискримінації”</a:t>
            </a:r>
            <a:r>
              <a:rPr lang="uk-UA" sz="2000" b="1" dirty="0" smtClean="0">
                <a:latin typeface="Comic Sans MS" pitchFamily="66" charset="0"/>
              </a:rPr>
              <a:t> </a:t>
            </a:r>
            <a:r>
              <a:rPr lang="uk-UA" sz="2000" dirty="0" smtClean="0">
                <a:latin typeface="Comic Sans MS" pitchFamily="66" charset="0"/>
              </a:rPr>
              <a:t>від Глобального Фонду</a:t>
            </a:r>
            <a:r>
              <a:rPr lang="ru-RU" sz="20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3075" name="Picture 4" descr="C:\Users\Администратор\Desktop\превен\44655909_29ada28a1d6713d3dc2d3830371523c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0" y="304800"/>
            <a:ext cx="13303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20335">
            <a:off x="3630715" y="3282411"/>
            <a:ext cx="2249516" cy="30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288" y="404812"/>
            <a:ext cx="4024312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Творчі роботи учнів з профілактики ризикованої поведінки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4114800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Simplified Arabic" pitchFamily="18" charset="-78"/>
                <a:ea typeface="+mn-ea"/>
                <a:cs typeface="+mn-cs"/>
              </a:rPr>
              <a:t>			</a:t>
            </a: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Simplified Arabic" pitchFamily="18" charset="-78"/>
                <a:ea typeface="+mn-ea"/>
                <a:cs typeface="+mn-cs"/>
              </a:rPr>
              <a:t>Проблеми </a:t>
            </a: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Simplified Arabic" pitchFamily="18" charset="-78"/>
                <a:ea typeface="+mn-ea"/>
                <a:cs typeface="+mn-cs"/>
              </a:rPr>
              <a:t>підлітків</a:t>
            </a:r>
            <a:endParaRPr kumimoji="0" lang="uk-UA" sz="3600" b="1" i="0" u="sng" strike="noStrike" kern="1200" cap="all" normalizeH="0" baseline="0" noProof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Simplified Arabic" pitchFamily="18" charset="-78"/>
              <a:ea typeface="+mn-ea"/>
              <a:cs typeface="+mn-cs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53598">
            <a:off x="6067459" y="2815930"/>
            <a:ext cx="2572097" cy="374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4660513" y="140087"/>
            <a:ext cx="2409397" cy="319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064500" cy="38735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 Fixed" pitchFamily="49" charset="-78"/>
              </a:rPr>
              <a:t>Як я </a:t>
            </a:r>
            <a:r>
              <a:rPr lang="ru-RU" sz="28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 Fixed" pitchFamily="49" charset="-78"/>
              </a:rPr>
              <a:t>готуюсь</a:t>
            </a: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 Fixed" pitchFamily="49" charset="-78"/>
              </a:rPr>
              <a:t> до </a:t>
            </a:r>
            <a:r>
              <a:rPr lang="ru-RU" sz="28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 Fixed" pitchFamily="49" charset="-78"/>
              </a:rPr>
              <a:t>дорослого</a:t>
            </a: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 Fixed" pitchFamily="49" charset="-78"/>
              </a:rPr>
              <a:t> </a:t>
            </a:r>
            <a:r>
              <a:rPr lang="ru-RU" sz="28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 Fixed" pitchFamily="49" charset="-78"/>
              </a:rPr>
              <a:t>життя</a:t>
            </a:r>
            <a:endParaRPr lang="ru-RU" sz="28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 Fixed" pitchFamily="49" charset="-78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685800" y="5638800"/>
            <a:ext cx="7993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Творчі роботи учнів з профілактики ризикованої поведінки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6" name="Picture 8" descr="image00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765175"/>
            <a:ext cx="6572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19400" y="1524000"/>
            <a:ext cx="1844675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1524000"/>
            <a:ext cx="189388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498878">
            <a:off x="258242" y="1694164"/>
            <a:ext cx="2626913" cy="376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4079463">
            <a:off x="6689974" y="2698896"/>
            <a:ext cx="1914525" cy="273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133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uk-UA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Творчі роботи учнів з профілактики ризикованої поведінки</a:t>
            </a:r>
          </a:p>
        </p:txBody>
      </p:sp>
      <p:pic>
        <p:nvPicPr>
          <p:cNvPr id="14340" name="Picture 4" descr="100_06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2133600"/>
            <a:ext cx="6725727" cy="4584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pPr eaLnBrk="1" hangingPunct="1"/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Творчі роботи учнів з профілактики ризикованої поведінки</a:t>
            </a:r>
          </a:p>
        </p:txBody>
      </p:sp>
      <p:pic>
        <p:nvPicPr>
          <p:cNvPr id="15364" name="Picture 4" descr="100_068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981200"/>
            <a:ext cx="7088221" cy="4637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5257800"/>
            <a:ext cx="8307387" cy="1600200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uk-UA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</a:t>
            </a:r>
            <a:br>
              <a:rPr lang="uk-UA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“Харчування</a:t>
            </a:r>
            <a:r>
              <a:rPr lang="uk-UA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вундеркіндів”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8" name="Picture 10" descr="image03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5200" y="5181600"/>
            <a:ext cx="952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2" descr="100_06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960498">
            <a:off x="6121280" y="1251422"/>
            <a:ext cx="2114550" cy="158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13" descr="100_060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443822">
            <a:off x="396141" y="882649"/>
            <a:ext cx="2051050" cy="273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14" descr="100_06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4600" y="1066800"/>
            <a:ext cx="3627437" cy="272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15" descr="100_061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2094425" flipV="1">
            <a:off x="1191103" y="3319629"/>
            <a:ext cx="2690812" cy="2017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3" name="Picture 16" descr="100_064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918272">
            <a:off x="4957267" y="3311852"/>
            <a:ext cx="2865437" cy="214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63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63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E:\ФОТО\100_06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990600"/>
            <a:ext cx="3555697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4" name="Picture 10" descr="E:\ФОТО\100_06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3962400"/>
            <a:ext cx="3581400" cy="268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5" name="Picture 11" descr="E:\ФОТО\100_07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3962400"/>
            <a:ext cx="3598863" cy="2699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6" name="Picture 12" descr="E:\ФОТО\100_07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8200" y="990600"/>
            <a:ext cx="3594126" cy="269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Проведення тренінгу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68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68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68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368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ФОТО\100_07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295400"/>
            <a:ext cx="3498552" cy="2624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 descr="E:\ФОТО\100_07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2200" y="3962400"/>
            <a:ext cx="3657600" cy="2743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E:\ФОТО\100_07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1295400"/>
            <a:ext cx="3505226" cy="262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1242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Проведення тренінгу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78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78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78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5029200"/>
            <a:ext cx="6870700" cy="1600200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uk-UA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Завершення тренінгу - </a:t>
            </a:r>
            <a:r>
              <a:rPr lang="uk-UA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рефлексія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7412" name="Picture 4" descr="image03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67600" y="5486400"/>
            <a:ext cx="100806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100_063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3200400"/>
            <a:ext cx="2860675" cy="214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100_063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914400"/>
            <a:ext cx="2125662" cy="2833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7" descr="100_063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00" y="1066800"/>
            <a:ext cx="2041954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9" descr="100_063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579594">
            <a:off x="5411687" y="2959690"/>
            <a:ext cx="2755002" cy="2066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7" name="Picture 10" descr="100_063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62200" y="1066800"/>
            <a:ext cx="4635500" cy="214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74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C:\СНІД  ЗОШ№15\IMG_0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3800" y="914400"/>
            <a:ext cx="3149387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946" name="Picture 2" descr="C:\СНІД  ЗОШ№15\IMG_00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4267200"/>
            <a:ext cx="3083325" cy="2312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947" name="Picture 3" descr="C:\СНІД  ЗОШ№15\IMG_00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5400" y="2438400"/>
            <a:ext cx="3149386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949" name="Picture 5" descr="C:\СНІД  ЗОШ№15\IMG_007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0999" y="304800"/>
            <a:ext cx="3250979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950" name="Picture 6" descr="C:\СНІД  ЗОШ№15\Безымянный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67392" y="3657601"/>
            <a:ext cx="4416030" cy="298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181600" y="2514600"/>
            <a:ext cx="39624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Проведення </a:t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тренінгу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29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29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829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829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829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ЛИСКУН\IMG_08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914400"/>
            <a:ext cx="4046482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Picture 3" descr="E:\ЛИСКУН\IMG_08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1066800"/>
            <a:ext cx="3429000" cy="250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E:\ЛИСКУН\IMG_09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957268">
            <a:off x="4957575" y="3403329"/>
            <a:ext cx="3718829" cy="2789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7" name="Picture 5" descr="E:\ЛИСКУН\IMG_09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3733800"/>
            <a:ext cx="422275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Проведення тренінгу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89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89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89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89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Администратор\Desktop\превен\44655909_29ada28a1d6713d3dc2d3830371523c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62800" y="0"/>
            <a:ext cx="1619250" cy="1049338"/>
          </a:xfrm>
          <a:noFill/>
        </p:spPr>
      </p:pic>
      <p:pic>
        <p:nvPicPr>
          <p:cNvPr id="16386" name="Picture 2" descr="F:\DSCF59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457200"/>
            <a:ext cx="5918200" cy="443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 rot="21048219">
            <a:off x="439738" y="3633788"/>
            <a:ext cx="6553200" cy="2216150"/>
          </a:xfrm>
          <a:gradFill>
            <a:gsLst>
              <a:gs pos="0">
                <a:schemeClr val="accent5">
                  <a:tint val="50000"/>
                  <a:satMod val="300000"/>
                  <a:alpha val="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err="1" smtClean="0">
                <a:latin typeface="Comic Sans MS" pitchFamily="66" charset="0"/>
              </a:rPr>
              <a:t>Мелітопольська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загальноосвітня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школа І-ІІІ </a:t>
            </a:r>
            <a:r>
              <a:rPr lang="ru-RU" sz="2400" b="1" dirty="0" err="1" smtClean="0">
                <a:latin typeface="Comic Sans MS" pitchFamily="66" charset="0"/>
              </a:rPr>
              <a:t>ступенів</a:t>
            </a:r>
            <a:r>
              <a:rPr lang="ru-RU" sz="2400" b="1" dirty="0" smtClean="0">
                <a:latin typeface="Comic Sans MS" pitchFamily="66" charset="0"/>
              </a:rPr>
              <a:t> № 15 </a:t>
            </a:r>
            <a:r>
              <a:rPr lang="ru-RU" sz="2400" b="1" dirty="0" err="1" smtClean="0">
                <a:latin typeface="Comic Sans MS" pitchFamily="66" charset="0"/>
              </a:rPr>
              <a:t>Мелітопольської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міської</a:t>
            </a:r>
            <a:r>
              <a:rPr lang="ru-RU" sz="2400" b="1" dirty="0" smtClean="0">
                <a:latin typeface="Comic Sans MS" pitchFamily="66" charset="0"/>
              </a:rPr>
              <a:t> ради 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err="1" smtClean="0">
                <a:latin typeface="Comic Sans MS" pitchFamily="66" charset="0"/>
              </a:rPr>
              <a:t>Запорізької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області</a:t>
            </a:r>
            <a:endParaRPr lang="ru-RU" sz="2400" dirty="0" smtClean="0">
              <a:latin typeface="Comic Sans MS" pitchFamily="66" charset="0"/>
            </a:endParaRPr>
          </a:p>
        </p:txBody>
      </p:sp>
      <p:pic>
        <p:nvPicPr>
          <p:cNvPr id="16387" name="Picture 3" descr="C:\Users\Администратор\Desktop\превен\герб 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4600" y="3429000"/>
            <a:ext cx="2656027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87084">
            <a:off x="528539" y="2154282"/>
            <a:ext cx="8077200" cy="1676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tist " pitchFamily="2" charset="0"/>
              </a:rPr>
              <a:t>Середня кількість балів учасників анкетування для кожного з дев’яти блоків та їхня загальна сума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tist " pitchFamily="2" charset="0"/>
            </a:endParaRPr>
          </a:p>
        </p:txBody>
      </p:sp>
      <p:pic>
        <p:nvPicPr>
          <p:cNvPr id="7" name="Picture 4" descr="C:\Users\Администратор\Desktop\превен\44655909_29ada28a1d6713d3dc2d3830371523c8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25175">
            <a:off x="5562600" y="4495800"/>
            <a:ext cx="225017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 rot="21117051">
            <a:off x="2130746" y="4584310"/>
            <a:ext cx="24384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НАТИСНИ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tist " pitchFamily="2" charset="0"/>
              </a:rPr>
              <a:t>Колесо життя </a:t>
            </a:r>
            <a:b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tist " pitchFamily="2" charset="0"/>
              </a:rPr>
            </a:b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tist " pitchFamily="2" charset="0"/>
              </a:rPr>
              <a:t>(за результатами 6,7,8 класів)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tist " pitchFamily="2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0" y="762000"/>
          <a:ext cx="9144000" cy="6096000"/>
        </p:xfrm>
        <a:graphic>
          <a:graphicData uri="http://schemas.openxmlformats.org/presentationml/2006/ole">
            <p:oleObj spid="_x0000_s39937" name="Worksheet" r:id="rId3" imgW="8801190" imgH="583873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AutoShape 3" descr="5%"/>
          <p:cNvSpPr>
            <a:spLocks noChangeArrowheads="1"/>
          </p:cNvSpPr>
          <p:nvPr/>
        </p:nvSpPr>
        <p:spPr bwMode="auto">
          <a:xfrm>
            <a:off x="1752600" y="3733800"/>
            <a:ext cx="1966912" cy="1571625"/>
          </a:xfrm>
          <a:prstGeom prst="hexagon">
            <a:avLst>
              <a:gd name="adj" fmla="val 31288"/>
              <a:gd name="vf" fmla="val 115470"/>
            </a:avLst>
          </a:prstGeom>
          <a:pattFill prst="pct5">
            <a:fgClr>
              <a:srgbClr val="FFFF00"/>
            </a:fgClr>
            <a:bgClr>
              <a:srgbClr val="FFFF00"/>
            </a:bgClr>
          </a:pattFill>
          <a:ln w="12700">
            <a:solidFill>
              <a:srgbClr val="FFC000"/>
            </a:solidFill>
            <a:miter lim="800000"/>
            <a:headEnd/>
            <a:tailEnd/>
          </a:ln>
          <a:effectLst>
            <a:outerShdw dist="28398" dir="3806097" algn="ctr" rotWithShape="0">
              <a:srgbClr val="460600">
                <a:alpha val="50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4" name="AutoShape 4" descr="5%"/>
          <p:cNvSpPr>
            <a:spLocks noChangeArrowheads="1"/>
          </p:cNvSpPr>
          <p:nvPr/>
        </p:nvSpPr>
        <p:spPr bwMode="auto">
          <a:xfrm>
            <a:off x="1752600" y="2133600"/>
            <a:ext cx="1966912" cy="1571625"/>
          </a:xfrm>
          <a:prstGeom prst="hexagon">
            <a:avLst>
              <a:gd name="adj" fmla="val 31288"/>
              <a:gd name="vf" fmla="val 115470"/>
            </a:avLst>
          </a:prstGeom>
          <a:pattFill prst="pct5">
            <a:fgClr>
              <a:srgbClr val="FFFF00"/>
            </a:fgClr>
            <a:bgClr>
              <a:srgbClr val="FFFF00"/>
            </a:bgClr>
          </a:pattFill>
          <a:ln w="12700">
            <a:solidFill>
              <a:srgbClr val="FFC000"/>
            </a:solidFill>
            <a:miter lim="800000"/>
            <a:headEnd/>
            <a:tailEnd/>
          </a:ln>
          <a:effectLst>
            <a:outerShdw dist="28398" dir="3806097" algn="ctr" rotWithShape="0">
              <a:srgbClr val="460600">
                <a:alpha val="50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6" name="AutoShape 6" descr="5%"/>
          <p:cNvSpPr>
            <a:spLocks noChangeArrowheads="1"/>
          </p:cNvSpPr>
          <p:nvPr/>
        </p:nvSpPr>
        <p:spPr bwMode="auto">
          <a:xfrm>
            <a:off x="4800600" y="3733800"/>
            <a:ext cx="1966912" cy="1571625"/>
          </a:xfrm>
          <a:prstGeom prst="hexagon">
            <a:avLst>
              <a:gd name="adj" fmla="val 31288"/>
              <a:gd name="vf" fmla="val 115470"/>
            </a:avLst>
          </a:prstGeom>
          <a:pattFill prst="pct5">
            <a:fgClr>
              <a:srgbClr val="FFFF00"/>
            </a:fgClr>
            <a:bgClr>
              <a:srgbClr val="FFFF00"/>
            </a:bgClr>
          </a:pattFill>
          <a:ln w="12700">
            <a:solidFill>
              <a:srgbClr val="FFC000"/>
            </a:solidFill>
            <a:miter lim="800000"/>
            <a:headEnd/>
            <a:tailEnd/>
          </a:ln>
          <a:effectLst>
            <a:outerShdw dist="28398" dir="3806097" algn="ctr" rotWithShape="0">
              <a:srgbClr val="460600">
                <a:alpha val="50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7" name="AutoShape 7" descr="5%"/>
          <p:cNvSpPr>
            <a:spLocks noChangeArrowheads="1"/>
          </p:cNvSpPr>
          <p:nvPr/>
        </p:nvSpPr>
        <p:spPr bwMode="auto">
          <a:xfrm>
            <a:off x="3276600" y="1371600"/>
            <a:ext cx="1966912" cy="1571625"/>
          </a:xfrm>
          <a:prstGeom prst="hexagon">
            <a:avLst>
              <a:gd name="adj" fmla="val 31288"/>
              <a:gd name="vf" fmla="val 115470"/>
            </a:avLst>
          </a:prstGeom>
          <a:pattFill prst="pct5">
            <a:fgClr>
              <a:srgbClr val="FFFF00"/>
            </a:fgClr>
            <a:bgClr>
              <a:srgbClr val="FFFF00"/>
            </a:bgClr>
          </a:pattFill>
          <a:ln w="12700">
            <a:solidFill>
              <a:srgbClr val="FFC000"/>
            </a:solidFill>
            <a:miter lim="800000"/>
            <a:headEnd/>
            <a:tailEnd/>
          </a:ln>
          <a:effectLst>
            <a:outerShdw dist="28398" dir="3806097" algn="ctr" rotWithShape="0">
              <a:srgbClr val="460600">
                <a:alpha val="50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8" name="AutoShape 8" descr="5%"/>
          <p:cNvSpPr>
            <a:spLocks noChangeArrowheads="1"/>
          </p:cNvSpPr>
          <p:nvPr/>
        </p:nvSpPr>
        <p:spPr bwMode="auto">
          <a:xfrm>
            <a:off x="6248400" y="2895600"/>
            <a:ext cx="1966912" cy="1571625"/>
          </a:xfrm>
          <a:prstGeom prst="hexagon">
            <a:avLst>
              <a:gd name="adj" fmla="val 31288"/>
              <a:gd name="vf" fmla="val 115470"/>
            </a:avLst>
          </a:prstGeom>
          <a:pattFill prst="pct5">
            <a:fgClr>
              <a:srgbClr val="FFFF00"/>
            </a:fgClr>
            <a:bgClr>
              <a:srgbClr val="FFFF00"/>
            </a:bgClr>
          </a:pattFill>
          <a:ln w="12700">
            <a:solidFill>
              <a:srgbClr val="FFC000"/>
            </a:solidFill>
            <a:miter lim="800000"/>
            <a:headEnd/>
            <a:tailEnd/>
          </a:ln>
          <a:effectLst>
            <a:outerShdw dist="28398" dir="3806097" algn="ctr" rotWithShape="0">
              <a:srgbClr val="460600">
                <a:alpha val="50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9" name="AutoShape 9" descr="5%"/>
          <p:cNvSpPr>
            <a:spLocks noChangeArrowheads="1"/>
          </p:cNvSpPr>
          <p:nvPr/>
        </p:nvSpPr>
        <p:spPr bwMode="auto">
          <a:xfrm>
            <a:off x="304800" y="2971800"/>
            <a:ext cx="1966912" cy="1571625"/>
          </a:xfrm>
          <a:prstGeom prst="hexagon">
            <a:avLst>
              <a:gd name="adj" fmla="val 31288"/>
              <a:gd name="vf" fmla="val 115470"/>
            </a:avLst>
          </a:prstGeom>
          <a:blipFill dpi="0" rotWithShape="0">
            <a:blip r:embed="rId2" cstate="email"/>
            <a:srcRect/>
            <a:tile tx="0" ty="0" sx="100000" sy="100000" flip="none" algn="tl"/>
          </a:blipFill>
          <a:ln w="12700">
            <a:solidFill>
              <a:srgbClr val="FFC000"/>
            </a:solidFill>
            <a:miter lim="800000"/>
            <a:headEnd/>
            <a:tailEnd/>
          </a:ln>
          <a:effectLst>
            <a:outerShdw dist="28398" dir="3806097" algn="ctr" rotWithShape="0">
              <a:srgbClr val="460600">
                <a:alpha val="50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2" name="AutoShape 12" descr="5%"/>
          <p:cNvSpPr>
            <a:spLocks noChangeArrowheads="1"/>
          </p:cNvSpPr>
          <p:nvPr/>
        </p:nvSpPr>
        <p:spPr bwMode="auto">
          <a:xfrm>
            <a:off x="3276600" y="4495800"/>
            <a:ext cx="1966912" cy="1571625"/>
          </a:xfrm>
          <a:prstGeom prst="hexagon">
            <a:avLst>
              <a:gd name="adj" fmla="val 31288"/>
              <a:gd name="vf" fmla="val 115470"/>
            </a:avLst>
          </a:prstGeom>
          <a:blipFill dpi="0" rotWithShape="0">
            <a:blip r:embed="rId2" cstate="email"/>
            <a:srcRect/>
            <a:tile tx="0" ty="0" sx="100000" sy="100000" flip="none" algn="tl"/>
          </a:blipFill>
          <a:ln w="12700">
            <a:solidFill>
              <a:srgbClr val="FFC000"/>
            </a:solidFill>
            <a:miter lim="800000"/>
            <a:headEnd/>
            <a:tailEnd/>
          </a:ln>
          <a:effectLst>
            <a:outerShdw dist="28398" dir="3806097" algn="ctr" rotWithShape="0">
              <a:srgbClr val="460600">
                <a:alpha val="50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3" name="AutoShape 13" descr="5%"/>
          <p:cNvSpPr>
            <a:spLocks noChangeArrowheads="1"/>
          </p:cNvSpPr>
          <p:nvPr/>
        </p:nvSpPr>
        <p:spPr bwMode="auto">
          <a:xfrm>
            <a:off x="4800600" y="2133600"/>
            <a:ext cx="1966912" cy="1571625"/>
          </a:xfrm>
          <a:prstGeom prst="hexagon">
            <a:avLst>
              <a:gd name="adj" fmla="val 31288"/>
              <a:gd name="vf" fmla="val 115470"/>
            </a:avLst>
          </a:prstGeom>
          <a:blipFill dpi="0" rotWithShape="0">
            <a:blip r:embed="rId2" cstate="email"/>
            <a:srcRect/>
            <a:tile tx="0" ty="0" sx="100000" sy="100000" flip="none" algn="tl"/>
          </a:blipFill>
          <a:ln w="12700">
            <a:solidFill>
              <a:srgbClr val="FFC000"/>
            </a:solidFill>
            <a:miter lim="800000"/>
            <a:headEnd/>
            <a:tailEnd/>
          </a:ln>
          <a:effectLst>
            <a:outerShdw dist="28398" dir="3806097" algn="ctr" rotWithShape="0">
              <a:srgbClr val="460600">
                <a:alpha val="50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4" name="WordArt 14"/>
          <p:cNvSpPr>
            <a:spLocks noChangeArrowheads="1" noChangeShapeType="1" noTextEdit="1"/>
          </p:cNvSpPr>
          <p:nvPr/>
        </p:nvSpPr>
        <p:spPr bwMode="auto">
          <a:xfrm>
            <a:off x="3581400" y="1600200"/>
            <a:ext cx="1295401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Здоровий </a:t>
            </a:r>
          </a:p>
          <a:p>
            <a:pPr algn="ctr" rtl="0"/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спосіб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</a:p>
          <a:p>
            <a:pPr algn="ctr" rtl="0"/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життя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9" name="AutoShape 1" descr="DSCF5936"/>
          <p:cNvSpPr>
            <a:spLocks noChangeArrowheads="1"/>
          </p:cNvSpPr>
          <p:nvPr/>
        </p:nvSpPr>
        <p:spPr bwMode="auto">
          <a:xfrm>
            <a:off x="3200400" y="2895600"/>
            <a:ext cx="2125663" cy="1639888"/>
          </a:xfrm>
          <a:prstGeom prst="hexagon">
            <a:avLst>
              <a:gd name="adj" fmla="val 32406"/>
              <a:gd name="vf" fmla="val 115470"/>
            </a:avLst>
          </a:prstGeom>
          <a:blipFill dpi="0" rotWithShape="1">
            <a:blip r:embed="rId3" cstate="email"/>
            <a:srcRect/>
            <a:stretch>
              <a:fillRect/>
            </a:stretch>
          </a:blip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8" name="WordArt 18"/>
          <p:cNvSpPr>
            <a:spLocks noChangeArrowheads="1" noChangeShapeType="1" noTextEdit="1"/>
          </p:cNvSpPr>
          <p:nvPr/>
        </p:nvSpPr>
        <p:spPr bwMode="auto">
          <a:xfrm>
            <a:off x="5029200" y="2514600"/>
            <a:ext cx="1376362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Превентивне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1939" name="WordArt 19"/>
          <p:cNvSpPr>
            <a:spLocks noChangeArrowheads="1" noChangeShapeType="1" noTextEdit="1"/>
          </p:cNvSpPr>
          <p:nvPr/>
        </p:nvSpPr>
        <p:spPr bwMode="auto">
          <a:xfrm>
            <a:off x="1905000" y="2514600"/>
            <a:ext cx="1600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Громадянське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1940" name="WordArt 20"/>
          <p:cNvSpPr>
            <a:spLocks noChangeArrowheads="1" noChangeShapeType="1" noTextEdit="1"/>
          </p:cNvSpPr>
          <p:nvPr/>
        </p:nvSpPr>
        <p:spPr bwMode="auto">
          <a:xfrm>
            <a:off x="4953000" y="4114800"/>
            <a:ext cx="1447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 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Моральне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1941" name="WordArt 21"/>
          <p:cNvSpPr>
            <a:spLocks noChangeArrowheads="1" noChangeShapeType="1" noTextEdit="1"/>
          </p:cNvSpPr>
          <p:nvPr/>
        </p:nvSpPr>
        <p:spPr bwMode="auto">
          <a:xfrm>
            <a:off x="6629400" y="3352800"/>
            <a:ext cx="11747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Художньо</a:t>
            </a:r>
            <a:r>
              <a:rPr lang="ru-RU" sz="1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-</a:t>
            </a:r>
          </a:p>
          <a:p>
            <a:pPr algn="ctr" rtl="0"/>
            <a:r>
              <a:rPr lang="ru-RU" sz="1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естетичне</a:t>
            </a:r>
            <a:endParaRPr lang="ru-RU" sz="1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1942" name="WordArt 22"/>
          <p:cNvSpPr>
            <a:spLocks noChangeArrowheads="1" noChangeShapeType="1" noTextEdit="1"/>
          </p:cNvSpPr>
          <p:nvPr/>
        </p:nvSpPr>
        <p:spPr bwMode="auto">
          <a:xfrm>
            <a:off x="533400" y="3276600"/>
            <a:ext cx="160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Розвиток</a:t>
            </a:r>
            <a:endParaRPr lang="ru-RU" sz="3600" i="1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творческих</a:t>
            </a:r>
          </a:p>
          <a:p>
            <a:pPr algn="ctr" rtl="0"/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здібностей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1943" name="WordArt 23"/>
          <p:cNvSpPr>
            <a:spLocks noChangeArrowheads="1" noChangeShapeType="1" noTextEdit="1"/>
          </p:cNvSpPr>
          <p:nvPr/>
        </p:nvSpPr>
        <p:spPr bwMode="auto">
          <a:xfrm>
            <a:off x="2057400" y="3962400"/>
            <a:ext cx="1295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504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504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Військово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504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-</a:t>
            </a:r>
          </a:p>
          <a:p>
            <a:pPr algn="ctr" rtl="0"/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504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патріотичне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504D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1944" name="WordArt 24"/>
          <p:cNvSpPr>
            <a:spLocks noChangeArrowheads="1" noChangeShapeType="1" noTextEdit="1"/>
          </p:cNvSpPr>
          <p:nvPr/>
        </p:nvSpPr>
        <p:spPr bwMode="auto">
          <a:xfrm>
            <a:off x="3657600" y="4876800"/>
            <a:ext cx="121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ABF8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ABF8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Трудове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ABF8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1945" name="WordArt 25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035245" cy="12551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ru-RU" sz="3600" b="1" kern="1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</a:rPr>
              <a:t>Напрямки </a:t>
            </a:r>
          </a:p>
          <a:p>
            <a:pPr algn="ctr" rtl="0"/>
            <a:r>
              <a:rPr lang="ru-RU" sz="3600" b="1" kern="1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</a:rPr>
              <a:t>виховної</a:t>
            </a:r>
            <a:r>
              <a:rPr lang="ru-RU" sz="3600" b="1" kern="1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b="1" kern="1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</a:rPr>
              <a:t>роботи</a:t>
            </a:r>
            <a:r>
              <a:rPr lang="ru-RU" sz="3600" b="1" kern="1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</a:rPr>
              <a:t> ЗОШ № 15:</a:t>
            </a:r>
            <a:endParaRPr lang="ru-RU" sz="3600" b="1" kern="1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1" name="Picture 4" descr="C:\Users\Администратор\Desktop\превен\44655909_29ada28a1d6713d3dc2d3830371523c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94475" y="685800"/>
            <a:ext cx="25495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15" name="AutoShape 35"/>
          <p:cNvSpPr>
            <a:spLocks noChangeArrowheads="1"/>
          </p:cNvSpPr>
          <p:nvPr/>
        </p:nvSpPr>
        <p:spPr bwMode="auto">
          <a:xfrm>
            <a:off x="4032250" y="2605088"/>
            <a:ext cx="1830388" cy="1585912"/>
          </a:xfrm>
          <a:prstGeom prst="hexagon">
            <a:avLst>
              <a:gd name="adj" fmla="val 29933"/>
              <a:gd name="vf" fmla="val 115470"/>
            </a:avLst>
          </a:prstGeom>
          <a:solidFill>
            <a:srgbClr val="FFFF00"/>
          </a:solidFill>
          <a:ln w="9525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7316" name="AutoShape 36"/>
          <p:cNvSpPr>
            <a:spLocks noChangeArrowheads="1"/>
          </p:cNvSpPr>
          <p:nvPr/>
        </p:nvSpPr>
        <p:spPr bwMode="auto">
          <a:xfrm>
            <a:off x="4038600" y="1066800"/>
            <a:ext cx="1824038" cy="1595794"/>
          </a:xfrm>
          <a:prstGeom prst="hexagon">
            <a:avLst>
              <a:gd name="adj" fmla="val 29644"/>
              <a:gd name="vf" fmla="val 115470"/>
            </a:avLst>
          </a:prstGeom>
          <a:solidFill>
            <a:srgbClr val="FFFF00"/>
          </a:solidFill>
          <a:ln w="9525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1355053" y="101600"/>
            <a:ext cx="7174585" cy="6604000"/>
            <a:chOff x="2133" y="1176"/>
            <a:chExt cx="11300" cy="10400"/>
          </a:xfrm>
        </p:grpSpPr>
        <p:sp>
          <p:nvSpPr>
            <p:cNvPr id="97283" name="AutoShape 3"/>
            <p:cNvSpPr>
              <a:spLocks noChangeArrowheads="1"/>
            </p:cNvSpPr>
            <p:nvPr/>
          </p:nvSpPr>
          <p:spPr bwMode="auto">
            <a:xfrm>
              <a:off x="10522" y="7528"/>
              <a:ext cx="2911" cy="2489"/>
            </a:xfrm>
            <a:prstGeom prst="hexagon">
              <a:avLst>
                <a:gd name="adj" fmla="val 29239"/>
                <a:gd name="vf" fmla="val 115470"/>
              </a:avLst>
            </a:prstGeom>
            <a:solidFill>
              <a:srgbClr val="FFFF00"/>
            </a:solidFill>
            <a:ln w="9525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84806"/>
                </a:buClr>
                <a:buSzTx/>
                <a:buFont typeface="Courier New" pitchFamily="49" charset="0"/>
                <a:buChar char="o"/>
                <a:tabLst/>
              </a:pPr>
              <a:r>
                <a:rPr kumimoji="0" lang="uk-UA" sz="700" b="0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підвищити якість роботи з батьками з формування в дітей знань та навичок здорового способу життя,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84806"/>
                </a:buClr>
                <a:buSzTx/>
                <a:buFont typeface="Courier New" pitchFamily="49" charset="0"/>
                <a:buChar char="o"/>
                <a:tabLst/>
              </a:pPr>
              <a:r>
                <a:rPr kumimoji="0" lang="uk-UA" sz="700" b="0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створення атмосфери порозуміння та </a:t>
              </a:r>
              <a:r>
                <a:rPr kumimoji="0" lang="uk-UA" sz="800" b="0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необхідності дотримання норм та правил.</a:t>
              </a:r>
              <a:endPara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284" name="AutoShape 4"/>
            <p:cNvSpPr>
              <a:spLocks noChangeArrowheads="1"/>
            </p:cNvSpPr>
            <p:nvPr/>
          </p:nvSpPr>
          <p:spPr bwMode="auto">
            <a:xfrm>
              <a:off x="10522" y="5223"/>
              <a:ext cx="2803" cy="2305"/>
            </a:xfrm>
            <a:prstGeom prst="hexagon">
              <a:avLst>
                <a:gd name="adj" fmla="val 30401"/>
                <a:gd name="vf" fmla="val 115470"/>
              </a:avLst>
            </a:prstGeom>
            <a:solidFill>
              <a:srgbClr val="FFFF00"/>
            </a:solidFill>
            <a:ln w="9525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984806"/>
                </a:buClr>
                <a:buSzTx/>
                <a:buFont typeface="Symbol" pitchFamily="18" charset="2"/>
                <a:buChar char="·"/>
                <a:tabLst/>
              </a:pPr>
              <a:r>
                <a:rPr kumimoji="0" lang="uk-UA" sz="800" b="1" i="0" u="none" strike="noStrike" cap="none" normalizeH="0" baseline="0" dirty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Інформаційно-роз</a:t>
              </a: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’</a:t>
              </a:r>
              <a:r>
                <a:rPr kumimoji="0" lang="uk-UA" sz="800" b="1" i="0" u="none" strike="noStrike" cap="none" normalizeH="0" baseline="0" dirty="0" err="1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яснювальна</a:t>
              </a:r>
              <a:r>
                <a:rPr kumimoji="0" lang="uk-UA" sz="800" b="1" i="0" u="none" strike="noStrike" cap="none" normalizeH="0" baseline="0" dirty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 робота;</a:t>
              </a:r>
              <a:endPara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984806"/>
                </a:buClr>
                <a:buSzTx/>
                <a:buFont typeface="Symbol" pitchFamily="18" charset="2"/>
                <a:buChar char="·"/>
                <a:tabLst/>
              </a:pPr>
              <a:r>
                <a:rPr kumimoji="0" lang="uk-UA" sz="800" b="1" i="0" u="none" strike="noStrike" cap="none" normalizeH="0" baseline="0" dirty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Ранкова зарядка;</a:t>
              </a:r>
              <a:endPara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984806"/>
                </a:buClr>
                <a:buSzTx/>
                <a:buFont typeface="Symbol" pitchFamily="18" charset="2"/>
                <a:buChar char="·"/>
                <a:tabLst/>
              </a:pPr>
              <a:r>
                <a:rPr kumimoji="0" lang="uk-UA" sz="800" b="1" i="0" u="none" strike="noStrike" cap="none" normalizeH="0" baseline="0" dirty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Жваві перерви;</a:t>
              </a:r>
              <a:endPara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984806"/>
                </a:buClr>
                <a:buSzTx/>
                <a:buFont typeface="Symbol" pitchFamily="18" charset="2"/>
                <a:buChar char="·"/>
                <a:tabLst/>
              </a:pPr>
              <a:r>
                <a:rPr kumimoji="0" lang="uk-UA" sz="800" b="1" i="0" u="none" strike="noStrike" cap="none" normalizeH="0" baseline="0" dirty="0" err="1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Коригуюча</a:t>
              </a:r>
              <a:r>
                <a:rPr kumimoji="0" lang="uk-UA" sz="800" b="1" i="0" u="none" strike="noStrike" cap="none" normalizeH="0" baseline="0" dirty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 гімнастика;</a:t>
              </a:r>
              <a:endPara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984806"/>
                </a:buClr>
                <a:buSzTx/>
                <a:buFont typeface="Symbol" pitchFamily="18" charset="2"/>
                <a:buChar char="·"/>
                <a:tabLst/>
              </a:pPr>
              <a:r>
                <a:rPr kumimoji="0" lang="uk-UA" sz="800" b="1" i="0" u="none" strike="noStrike" cap="none" normalizeH="0" baseline="0" dirty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Спортивні клуби тощо.</a:t>
              </a:r>
              <a:endPara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28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7010" y="3468"/>
              <a:ext cx="1780" cy="11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err="1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Освітній</a:t>
              </a:r>
              <a:endParaRPr lang="ru-RU" sz="3600" kern="10" spc="0" dirty="0" smtClean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  <a:p>
              <a:pPr algn="ctr" rtl="0"/>
              <a:r>
                <a:rPr lang="ru-RU" sz="3600" kern="10" spc="0" dirty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 округ </a:t>
              </a:r>
            </a:p>
            <a:p>
              <a:pPr algn="ctr" rtl="0"/>
              <a:r>
                <a:rPr lang="ru-RU" sz="3600" kern="10" spc="0" dirty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"</a:t>
              </a:r>
              <a:r>
                <a:rPr lang="ru-RU" sz="3600" kern="10" spc="0" dirty="0" err="1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Гармонія</a:t>
              </a:r>
              <a:r>
                <a:rPr lang="ru-RU" sz="3600" kern="10" spc="0" dirty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"</a:t>
              </a:r>
              <a:endParaRPr lang="ru-RU" sz="3600" kern="10" spc="0" dirty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97286" name="AutoShape 6"/>
            <p:cNvSpPr>
              <a:spLocks noChangeArrowheads="1"/>
            </p:cNvSpPr>
            <p:nvPr/>
          </p:nvSpPr>
          <p:spPr bwMode="auto">
            <a:xfrm>
              <a:off x="4278" y="6382"/>
              <a:ext cx="2785" cy="2486"/>
            </a:xfrm>
            <a:prstGeom prst="hexagon">
              <a:avLst>
                <a:gd name="adj" fmla="val 28007"/>
                <a:gd name="vf" fmla="val 115470"/>
              </a:avLst>
            </a:prstGeom>
            <a:solidFill>
              <a:srgbClr val="FFFF00"/>
            </a:solidFill>
            <a:ln w="9525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287" name="AutoShape 7"/>
            <p:cNvSpPr>
              <a:spLocks noChangeArrowheads="1"/>
            </p:cNvSpPr>
            <p:nvPr/>
          </p:nvSpPr>
          <p:spPr bwMode="auto">
            <a:xfrm>
              <a:off x="6305" y="7629"/>
              <a:ext cx="2883" cy="2388"/>
            </a:xfrm>
            <a:prstGeom prst="hexagon">
              <a:avLst>
                <a:gd name="adj" fmla="val 30182"/>
                <a:gd name="vf" fmla="val 115470"/>
              </a:avLst>
            </a:prstGeom>
            <a:solidFill>
              <a:srgbClr val="FFFF00"/>
            </a:solidFill>
            <a:ln w="9525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288" name="AutoShape 8"/>
            <p:cNvSpPr>
              <a:spLocks noChangeArrowheads="1"/>
            </p:cNvSpPr>
            <p:nvPr/>
          </p:nvSpPr>
          <p:spPr bwMode="auto">
            <a:xfrm>
              <a:off x="8415" y="6382"/>
              <a:ext cx="2836" cy="2359"/>
            </a:xfrm>
            <a:prstGeom prst="hexagon">
              <a:avLst>
                <a:gd name="adj" fmla="val 30055"/>
                <a:gd name="vf" fmla="val 115470"/>
              </a:avLst>
            </a:prstGeom>
            <a:solidFill>
              <a:srgbClr val="FFFF00"/>
            </a:solidFill>
            <a:ln w="9525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289" name="AutoShape 9"/>
            <p:cNvSpPr>
              <a:spLocks noChangeArrowheads="1"/>
            </p:cNvSpPr>
            <p:nvPr/>
          </p:nvSpPr>
          <p:spPr bwMode="auto">
            <a:xfrm>
              <a:off x="4278" y="1614"/>
              <a:ext cx="2785" cy="2387"/>
            </a:xfrm>
            <a:prstGeom prst="hexagon">
              <a:avLst>
                <a:gd name="adj" fmla="val 29168"/>
                <a:gd name="vf" fmla="val 115470"/>
              </a:avLst>
            </a:prstGeom>
            <a:solidFill>
              <a:srgbClr val="FFFF00"/>
            </a:solidFill>
            <a:ln w="9525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1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Проведення загальних заходів між  вихованцями                       ДНЗ №29, 99 і</a:t>
              </a: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100" b="1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Calibri" pitchFamily="34" charset="0"/>
                  <a:cs typeface="Arial" pitchFamily="34" charset="0"/>
                </a:rPr>
                <a:t>ЗОШ № 15 і 14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290" name="AutoShape 10"/>
            <p:cNvSpPr>
              <a:spLocks noChangeArrowheads="1"/>
            </p:cNvSpPr>
            <p:nvPr/>
          </p:nvSpPr>
          <p:spPr bwMode="auto">
            <a:xfrm>
              <a:off x="8415" y="4001"/>
              <a:ext cx="2836" cy="2381"/>
            </a:xfrm>
            <a:prstGeom prst="hexagon">
              <a:avLst>
                <a:gd name="adj" fmla="val 29777"/>
                <a:gd name="vf" fmla="val 115470"/>
              </a:avLst>
            </a:prstGeom>
            <a:solidFill>
              <a:srgbClr val="FFFF00"/>
            </a:solidFill>
            <a:ln w="9525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291" name="AutoShape 11"/>
            <p:cNvSpPr>
              <a:spLocks noChangeArrowheads="1"/>
            </p:cNvSpPr>
            <p:nvPr/>
          </p:nvSpPr>
          <p:spPr bwMode="auto">
            <a:xfrm>
              <a:off x="4278" y="4001"/>
              <a:ext cx="2785" cy="2381"/>
            </a:xfrm>
            <a:prstGeom prst="hexagon">
              <a:avLst>
                <a:gd name="adj" fmla="val 29242"/>
                <a:gd name="vf" fmla="val 115470"/>
              </a:avLst>
            </a:prstGeom>
            <a:solidFill>
              <a:srgbClr val="FFFF00"/>
            </a:solidFill>
            <a:ln w="9525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29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6679" y="5688"/>
              <a:ext cx="2038" cy="13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000"/>
                      </a:gs>
                      <a:gs pos="100000">
                        <a:srgbClr val="FF9933"/>
                      </a:gs>
                    </a:gsLst>
                    <a:path path="rect">
                      <a:fillToRect r="100000" b="10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Шкільна </a:t>
              </a:r>
            </a:p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000"/>
                      </a:gs>
                      <a:gs pos="100000">
                        <a:srgbClr val="FF9933"/>
                      </a:gs>
                    </a:gsLst>
                    <a:path path="rect">
                      <a:fillToRect r="100000" b="10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лабораторія</a:t>
              </a:r>
            </a:p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000"/>
                      </a:gs>
                      <a:gs pos="100000">
                        <a:srgbClr val="FF9933"/>
                      </a:gs>
                    </a:gsLst>
                    <a:path path="rect">
                      <a:fillToRect r="100000" b="10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 "Бджілка"</a:t>
              </a:r>
              <a:endParaRPr lang="ru-RU" sz="3600" kern="10" spc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0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9729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9067" y="4536"/>
              <a:ext cx="1814" cy="129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Сектор</a:t>
              </a:r>
            </a:p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 "Інформаційно-</a:t>
              </a:r>
            </a:p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видавничий"</a:t>
              </a:r>
              <a:endParaRPr lang="ru-RU" sz="3600" kern="10" spc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9729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890" y="4536"/>
              <a:ext cx="1586" cy="1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Сектор </a:t>
              </a:r>
            </a:p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психічного</a:t>
              </a:r>
            </a:p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здоров `я</a:t>
              </a:r>
              <a:endParaRPr lang="ru-RU" sz="3600" kern="10" spc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9729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6805" y="8222"/>
              <a:ext cx="1803" cy="11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Сектор </a:t>
              </a:r>
            </a:p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соціального</a:t>
              </a:r>
            </a:p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здоров`я</a:t>
              </a:r>
              <a:endParaRPr lang="ru-RU" sz="3600" kern="10" spc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97296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4890" y="7078"/>
              <a:ext cx="1586" cy="1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Сектор </a:t>
              </a:r>
            </a:p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духовоного</a:t>
              </a:r>
            </a:p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здоров`я</a:t>
              </a:r>
              <a:endParaRPr lang="ru-RU" sz="3600" kern="10" spc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97297" name="AutoShape 17"/>
            <p:cNvSpPr>
              <a:spLocks noChangeArrowheads="1"/>
            </p:cNvSpPr>
            <p:nvPr/>
          </p:nvSpPr>
          <p:spPr bwMode="auto">
            <a:xfrm>
              <a:off x="8403" y="8741"/>
              <a:ext cx="3085" cy="2624"/>
            </a:xfrm>
            <a:prstGeom prst="hexagon">
              <a:avLst>
                <a:gd name="adj" fmla="val 29392"/>
                <a:gd name="vf" fmla="val 115470"/>
              </a:avLst>
            </a:prstGeom>
            <a:solidFill>
              <a:srgbClr val="FFFF00"/>
            </a:solidFill>
            <a:ln w="9525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84806"/>
                </a:buClr>
                <a:buSzTx/>
                <a:buFont typeface="Symbol" pitchFamily="18" charset="2"/>
                <a:buChar char="·"/>
                <a:tabLst/>
              </a:pPr>
              <a:r>
                <a:rPr kumimoji="0" lang="uk-UA" sz="800" b="1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Клуб «Здоров’ячок»;</a:t>
              </a:r>
              <a:endParaRPr kumimoji="0" lang="ru-RU" sz="800" b="1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84806"/>
                </a:buClr>
                <a:buSzTx/>
                <a:buFont typeface="Symbol" pitchFamily="18" charset="2"/>
                <a:buChar char="·"/>
                <a:tabLst/>
              </a:pPr>
              <a:r>
                <a:rPr kumimoji="0" lang="uk-UA" sz="800" b="1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факультативи «Школа проти СНІДу», «Діалог», «Абетка харчування», «Безпечне харчування»;</a:t>
              </a:r>
              <a:endParaRPr kumimoji="0" lang="ru-RU" sz="800" b="1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984806"/>
                </a:buClr>
                <a:buSzTx/>
                <a:buFont typeface="Courier New" pitchFamily="49" charset="0"/>
                <a:buChar char="o"/>
                <a:tabLst/>
              </a:pPr>
              <a:r>
                <a:rPr kumimoji="0" lang="uk-UA" sz="800" b="1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інформаційні куточки «Питання тижня» і «25-й кадр</a:t>
              </a:r>
              <a:r>
                <a:rPr kumimoji="0" lang="uk-UA" sz="800" b="1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Calibri" pitchFamily="34" charset="0"/>
                  <a:cs typeface="Arial" pitchFamily="34" charset="0"/>
                </a:rPr>
                <a:t> «15</a:t>
              </a: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Calibri" pitchFamily="34" charset="0"/>
                  <a:cs typeface="Arial" pitchFamily="34" charset="0"/>
                </a:rPr>
                <a:t>’</a:t>
              </a:r>
              <a:r>
                <a:rPr kumimoji="0" lang="uk-UA" sz="800" b="1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Calibri" pitchFamily="34" charset="0"/>
                  <a:cs typeface="Arial" pitchFamily="34" charset="0"/>
                </a:rPr>
                <a:t>нашки».</a:t>
              </a:r>
              <a:endParaRPr kumimoji="0" lang="ru-RU" sz="800" b="1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298" name="AutoShape 18"/>
            <p:cNvSpPr>
              <a:spLocks noChangeArrowheads="1"/>
            </p:cNvSpPr>
            <p:nvPr/>
          </p:nvSpPr>
          <p:spPr bwMode="auto">
            <a:xfrm>
              <a:off x="2133" y="5131"/>
              <a:ext cx="2945" cy="2624"/>
            </a:xfrm>
            <a:prstGeom prst="hexagon">
              <a:avLst>
                <a:gd name="adj" fmla="val 28058"/>
                <a:gd name="vf" fmla="val 115470"/>
              </a:avLst>
            </a:prstGeom>
            <a:solidFill>
              <a:srgbClr val="FFFF00"/>
            </a:solidFill>
            <a:ln w="9525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84806"/>
                </a:buClr>
                <a:buSzTx/>
                <a:buFont typeface="Arial" pitchFamily="34" charset="0"/>
                <a:buChar char="•"/>
                <a:tabLst/>
              </a:pPr>
              <a:r>
                <a:rPr kumimoji="0" lang="uk-UA" sz="900" b="1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Діагностика;</a:t>
              </a:r>
              <a:endParaRPr kumimoji="0" lang="ru-RU" sz="900" b="0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84806"/>
                </a:buClr>
                <a:buSzTx/>
                <a:buFont typeface="Arial" pitchFamily="34" charset="0"/>
                <a:buChar char="•"/>
                <a:tabLst/>
              </a:pPr>
              <a:r>
                <a:rPr kumimoji="0" lang="uk-UA" sz="900" b="1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моніторинги;</a:t>
              </a:r>
              <a:endParaRPr kumimoji="0" lang="ru-RU" sz="900" b="0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84806"/>
                </a:buClr>
                <a:buSzTx/>
                <a:buFont typeface="Arial" pitchFamily="34" charset="0"/>
                <a:buChar char="•"/>
                <a:tabLst/>
              </a:pPr>
              <a:r>
                <a:rPr kumimoji="0" lang="uk-UA" sz="900" b="1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тренінги;</a:t>
              </a:r>
              <a:endParaRPr kumimoji="0" lang="ru-RU" sz="900" b="0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984806"/>
                </a:buClr>
                <a:buSzTx/>
                <a:buFont typeface="Arial" pitchFamily="34" charset="0"/>
                <a:buChar char="•"/>
                <a:tabLst/>
              </a:pPr>
              <a:r>
                <a:rPr kumimoji="0" lang="uk-UA" sz="900" b="1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профілактика; індивідуальна</a:t>
              </a:r>
              <a:r>
                <a:rPr kumimoji="0" lang="uk-UA" sz="1100" b="1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 робота.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299" name="AutoShape 19"/>
            <p:cNvSpPr>
              <a:spLocks noChangeArrowheads="1"/>
            </p:cNvSpPr>
            <p:nvPr/>
          </p:nvSpPr>
          <p:spPr bwMode="auto">
            <a:xfrm>
              <a:off x="8512" y="1723"/>
              <a:ext cx="2739" cy="2278"/>
            </a:xfrm>
            <a:prstGeom prst="hexagon">
              <a:avLst>
                <a:gd name="adj" fmla="val 30059"/>
                <a:gd name="vf" fmla="val 115470"/>
              </a:avLst>
            </a:prstGeom>
            <a:solidFill>
              <a:srgbClr val="FFFF00"/>
            </a:solidFill>
            <a:ln w="9525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84806"/>
                </a:buClr>
                <a:buSzTx/>
                <a:buFont typeface="Arial" pitchFamily="34" charset="0"/>
                <a:buChar char="•"/>
                <a:tabLst/>
              </a:pPr>
              <a:r>
                <a:rPr kumimoji="0" lang="uk-UA" sz="1000" b="1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Висвітлення роботи ШЛ на блозі;</a:t>
              </a: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84806"/>
                </a:buClr>
                <a:buSzTx/>
                <a:buFont typeface="Arial" pitchFamily="34" charset="0"/>
                <a:buChar char="•"/>
                <a:tabLst/>
              </a:pPr>
              <a:r>
                <a:rPr kumimoji="0" lang="uk-UA" sz="1000" b="1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Calibri" pitchFamily="34" charset="0"/>
                  <a:cs typeface="Arial" pitchFamily="34" charset="0"/>
                </a:rPr>
                <a:t>Випуск буклетів; участь у медіафестивалях</a:t>
              </a:r>
              <a:r>
                <a:rPr kumimoji="0" lang="uk-UA" sz="1000" b="1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30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0320" y="10856"/>
              <a:ext cx="1324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Сектор </a:t>
              </a:r>
            </a:p>
            <a:p>
              <a:pPr algn="ctr" rtl="0"/>
              <a:r>
                <a:rPr lang="ru-RU" sz="3600" kern="10" spc="0" dirty="0" err="1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соціального</a:t>
              </a:r>
              <a:endParaRPr lang="ru-RU" sz="3600" kern="10" spc="0" dirty="0" smtClean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  <a:p>
              <a:pPr algn="ctr" rtl="0"/>
              <a:r>
                <a:rPr lang="ru-RU" sz="3600" kern="10" spc="0" dirty="0" err="1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здоров`я</a:t>
              </a:r>
              <a:endParaRPr lang="ru-RU" sz="3600" kern="10" spc="0" dirty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97301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9067" y="7078"/>
              <a:ext cx="1657" cy="107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Сектор </a:t>
              </a:r>
            </a:p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фізичного </a:t>
              </a:r>
            </a:p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здоров`я</a:t>
              </a:r>
              <a:endParaRPr lang="ru-RU" sz="3600" kern="10" spc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97302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0196" y="1395"/>
              <a:ext cx="1292" cy="7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Сектор</a:t>
              </a:r>
            </a:p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 "Інформаційно-</a:t>
              </a:r>
            </a:p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видавничий"</a:t>
              </a:r>
              <a:endParaRPr lang="ru-RU" sz="3600" kern="10" spc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9730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579" y="1176"/>
              <a:ext cx="1131" cy="7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Освітній</a:t>
              </a:r>
            </a:p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 округ </a:t>
              </a:r>
            </a:p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"Гармонія"</a:t>
              </a:r>
              <a:endParaRPr lang="ru-RU" sz="3600" kern="10" spc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97305" name="AutoShape 25"/>
            <p:cNvSpPr>
              <a:spLocks noChangeArrowheads="1"/>
            </p:cNvSpPr>
            <p:nvPr/>
          </p:nvSpPr>
          <p:spPr bwMode="auto">
            <a:xfrm>
              <a:off x="2133" y="2747"/>
              <a:ext cx="2945" cy="2384"/>
            </a:xfrm>
            <a:prstGeom prst="hexagon">
              <a:avLst>
                <a:gd name="adj" fmla="val 30883"/>
                <a:gd name="vf" fmla="val 115470"/>
              </a:avLst>
            </a:prstGeom>
            <a:solidFill>
              <a:srgbClr val="FFFF00"/>
            </a:solidFill>
            <a:ln w="9525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800" b="0" i="0" u="none" strike="noStrike" cap="none" normalizeH="0" baseline="0" dirty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забезпечення розвитку повноцінного виховання і самовдосконалення учнів;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800" b="0" i="0" u="none" strike="noStrike" cap="none" normalizeH="0" baseline="0" dirty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створення безпечних і комфортних умов,.</a:t>
              </a:r>
              <a:endPara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306" name="AutoShape 26"/>
            <p:cNvSpPr>
              <a:spLocks noChangeArrowheads="1"/>
            </p:cNvSpPr>
            <p:nvPr/>
          </p:nvSpPr>
          <p:spPr bwMode="auto">
            <a:xfrm>
              <a:off x="10522" y="2839"/>
              <a:ext cx="2911" cy="2384"/>
            </a:xfrm>
            <a:prstGeom prst="hexagon">
              <a:avLst>
                <a:gd name="adj" fmla="val 30526"/>
                <a:gd name="vf" fmla="val 115470"/>
              </a:avLst>
            </a:prstGeom>
            <a:solidFill>
              <a:srgbClr val="FFFF00"/>
            </a:solidFill>
            <a:ln w="9525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984806"/>
                </a:buClr>
                <a:buSzTx/>
                <a:buFont typeface="Courier New" pitchFamily="49" charset="0"/>
                <a:buChar char="o"/>
                <a:tabLst/>
              </a:pPr>
              <a:r>
                <a:rPr kumimoji="0" lang="uk-UA" sz="700" b="0" i="0" u="none" strike="noStrike" cap="none" normalizeH="0" baseline="0" dirty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забезпечення дружньої, сприятливої атмосфери;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984806"/>
                </a:buClr>
                <a:buSzTx/>
                <a:buFont typeface="Courier New" pitchFamily="49" charset="0"/>
                <a:buChar char="o"/>
                <a:tabLst/>
              </a:pPr>
              <a:r>
                <a:rPr kumimoji="0" lang="uk-UA" sz="700" b="0" i="0" u="none" strike="noStrike" cap="none" normalizeH="0" baseline="0" dirty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сприяння співпраці та активному навчанню;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984806"/>
                </a:buClr>
                <a:buSzTx/>
                <a:buFont typeface="Courier New" pitchFamily="49" charset="0"/>
                <a:buChar char="o"/>
                <a:tabLst/>
              </a:pPr>
              <a:r>
                <a:rPr kumimoji="0" lang="uk-UA" sz="700" b="0" i="0" u="none" strike="noStrike" cap="none" normalizeH="0" baseline="0" dirty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сприяння рівним можливостям учнів щодо участі у прийнятті рішень;.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307" name="AutoShape 27"/>
            <p:cNvSpPr>
              <a:spLocks noChangeArrowheads="1"/>
            </p:cNvSpPr>
            <p:nvPr/>
          </p:nvSpPr>
          <p:spPr bwMode="auto">
            <a:xfrm>
              <a:off x="2133" y="7755"/>
              <a:ext cx="2911" cy="2384"/>
            </a:xfrm>
            <a:prstGeom prst="hexagon">
              <a:avLst>
                <a:gd name="adj" fmla="val 30526"/>
                <a:gd name="vf" fmla="val 115470"/>
              </a:avLst>
            </a:prstGeom>
            <a:solidFill>
              <a:srgbClr val="FFFF00"/>
            </a:solidFill>
            <a:ln w="9525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800" b="0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84806"/>
                </a:buClr>
                <a:buSzTx/>
                <a:buFont typeface="Courier New" pitchFamily="49" charset="0"/>
                <a:buChar char="o"/>
                <a:tabLst/>
              </a:pPr>
              <a:r>
                <a:rPr kumimoji="0" lang="uk-UA" sz="800" b="0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запобігання і прогнозування ризикам, які можуть виникнути, і небезпекам для життя і здоров’я учнів та вчителів у повсякденному житті;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308" name="AutoShape 28"/>
            <p:cNvSpPr>
              <a:spLocks noChangeArrowheads="1"/>
            </p:cNvSpPr>
            <p:nvPr/>
          </p:nvSpPr>
          <p:spPr bwMode="auto">
            <a:xfrm>
              <a:off x="4174" y="8868"/>
              <a:ext cx="2889" cy="2406"/>
            </a:xfrm>
            <a:prstGeom prst="hexagon">
              <a:avLst>
                <a:gd name="adj" fmla="val 30019"/>
                <a:gd name="vf" fmla="val 115470"/>
              </a:avLst>
            </a:prstGeom>
            <a:solidFill>
              <a:srgbClr val="FFFF00"/>
            </a:solidFill>
            <a:ln w="9525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1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Валео-, предметні   тижні;</a:t>
              </a: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1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Times New Roman" pitchFamily="18" charset="0"/>
                  <a:cs typeface="Arial" pitchFamily="34" charset="0"/>
                </a:rPr>
                <a:t>спецкурси; ОЗ; превентивні курси.</a:t>
              </a: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309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4559" y="10736"/>
              <a:ext cx="1271" cy="7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Сектор </a:t>
              </a:r>
            </a:p>
            <a:p>
              <a:pPr algn="ctr" rtl="0"/>
              <a:r>
                <a:rPr lang="ru-RU" sz="3600" kern="10" spc="0" dirty="0" err="1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духовоного</a:t>
              </a:r>
              <a:endParaRPr lang="ru-RU" sz="3600" kern="10" spc="0" dirty="0" smtClean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  <a:p>
              <a:pPr algn="ctr" rtl="0"/>
              <a:r>
                <a:rPr lang="ru-RU" sz="3600" kern="10" spc="0" dirty="0" err="1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здоров`я</a:t>
              </a:r>
              <a:endParaRPr lang="ru-RU" sz="3600" kern="10" spc="0" dirty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97310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2999" y="4976"/>
              <a:ext cx="1077" cy="6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Сектор </a:t>
              </a:r>
            </a:p>
            <a:p>
              <a:pPr algn="ctr" rtl="0"/>
              <a:r>
                <a:rPr lang="ru-RU" sz="3600" kern="10" spc="0" dirty="0" err="1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психічного</a:t>
              </a:r>
              <a:endParaRPr lang="ru-RU" sz="3600" kern="10" spc="0" dirty="0" smtClean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  <a:p>
              <a:pPr algn="ctr" rtl="0"/>
              <a:r>
                <a:rPr lang="ru-RU" sz="3600" kern="10" spc="0" dirty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здоров `я</a:t>
              </a:r>
              <a:endParaRPr lang="ru-RU" sz="3600" kern="10" spc="0" dirty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97311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789" y="2799"/>
              <a:ext cx="843" cy="27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Мета:</a:t>
              </a:r>
              <a:endParaRPr lang="ru-RU" sz="3600" kern="10" spc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97312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1251" y="2979"/>
              <a:ext cx="1199" cy="2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Завдання:</a:t>
              </a:r>
              <a:endParaRPr lang="ru-RU" sz="3600" kern="10" spc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97313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1251" y="7520"/>
              <a:ext cx="1199" cy="2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Завдання:</a:t>
              </a:r>
              <a:endParaRPr lang="ru-RU" sz="3600" kern="10" spc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97314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879" y="7760"/>
              <a:ext cx="1223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err="1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Завдання</a:t>
              </a:r>
              <a:r>
                <a:rPr lang="ru-RU" sz="3600" kern="10" spc="0" dirty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:</a:t>
              </a:r>
              <a:endParaRPr lang="ru-RU" sz="3600" kern="10" spc="0" dirty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97304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1520" y="4976"/>
              <a:ext cx="1080" cy="5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Сектор </a:t>
              </a:r>
            </a:p>
            <a:p>
              <a:pPr algn="ctr" rtl="0"/>
              <a:r>
                <a:rPr lang="ru-RU" sz="3600" kern="10" spc="0" dirty="0" err="1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фізичного</a:t>
              </a:r>
              <a:r>
                <a:rPr lang="ru-RU" sz="3600" kern="10" spc="0" dirty="0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 </a:t>
              </a:r>
            </a:p>
            <a:p>
              <a:pPr algn="ctr" rtl="0"/>
              <a:r>
                <a:rPr lang="ru-RU" sz="3600" kern="10" spc="0" dirty="0" err="1" smtClean="0">
                  <a:ln w="9525">
                    <a:solidFill>
                      <a:srgbClr val="97470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здоров`я</a:t>
              </a:r>
              <a:endParaRPr lang="ru-RU" sz="3600" kern="10" spc="0" dirty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</p:grpSp>
      <p:sp>
        <p:nvSpPr>
          <p:cNvPr id="54" name="Прямоугольник 53"/>
          <p:cNvSpPr/>
          <p:nvPr/>
        </p:nvSpPr>
        <p:spPr>
          <a:xfrm rot="20247611">
            <a:off x="-315424" y="2632659"/>
            <a:ext cx="228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ревентивної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5" name="Прямоугольник 54"/>
          <p:cNvSpPr/>
          <p:nvPr/>
        </p:nvSpPr>
        <p:spPr>
          <a:xfrm rot="20662988">
            <a:off x="84976" y="620941"/>
            <a:ext cx="190500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Модель</a:t>
            </a:r>
          </a:p>
          <a:p>
            <a:pPr algn="ctr"/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20384568">
            <a:off x="734981" y="3548491"/>
            <a:ext cx="13716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освіти </a:t>
            </a:r>
          </a:p>
          <a:p>
            <a:pPr algn="ctr"/>
            <a:endParaRPr lang="uk-UA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uk-UA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uk-UA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uk-UA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uk-UA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uk-UA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uk-UA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uk-UA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ЗОШ№15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Базується на нормативно-правових документах: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457200" y="2332037"/>
            <a:ext cx="8686800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uk-UA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Закони України: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uk-UA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«Про освіту» від 23.03.1996 р. №100/96-ВР (зі змінами і доповненнями);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uk-UA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 загальну середню освіту» від 12.05.1999 р. № 651-ХІ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 позашкільну освіту» від 22.06.2000 р. № 1841-ІІІ.</a:t>
            </a:r>
          </a:p>
          <a:p>
            <a:pPr eaLnBrk="1" hangingPunct="1">
              <a:buFont typeface="Arial" pitchFamily="34" charset="0"/>
              <a:buNone/>
            </a:pPr>
            <a:endParaRPr lang="uk-U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3075" grpId="0" build="p"/>
      <p:bldP spid="3075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Шкільна лабораторія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“Бджілка”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5" name="Picture 4" descr="C:\Users\Администратор\Desktop\превен\44655909_29ada28a1d6713d3dc2d3830371523c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0" y="1524000"/>
            <a:ext cx="2838450" cy="1838325"/>
          </a:xfrm>
          <a:noFill/>
        </p:spPr>
      </p:pic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152400" y="2590800"/>
            <a:ext cx="4572000" cy="3505200"/>
          </a:xfrm>
          <a:prstGeom prst="cloudCallout">
            <a:avLst>
              <a:gd name="adj1" fmla="val 73299"/>
              <a:gd name="adj2" fmla="val -48213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buFont typeface="Courier New" pitchFamily="49" charset="0"/>
              <a:buChar char="o"/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Інформаційно-роз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’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яснювальна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робота;</a:t>
            </a:r>
          </a:p>
          <a:p>
            <a:pPr algn="ctr">
              <a:buFont typeface="Courier New" pitchFamily="49" charset="0"/>
              <a:buChar char="o"/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Ранкова зарядка;</a:t>
            </a:r>
          </a:p>
          <a:p>
            <a:pPr algn="ctr">
              <a:buFont typeface="Courier New" pitchFamily="49" charset="0"/>
              <a:buChar char="o"/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Жваві перерви; </a:t>
            </a:r>
          </a:p>
          <a:p>
            <a:pPr algn="ctr">
              <a:buFont typeface="Courier New" pitchFamily="49" charset="0"/>
              <a:buChar char="o"/>
              <a:defRPr/>
            </a:pP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Коригуюча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гімнастика;</a:t>
            </a:r>
          </a:p>
          <a:p>
            <a:pPr algn="ctr">
              <a:buFont typeface="Courier New" pitchFamily="49" charset="0"/>
              <a:buChar char="o"/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Спортивні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клуби тощо.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5105400" y="3733800"/>
            <a:ext cx="3505200" cy="2743200"/>
          </a:xfrm>
          <a:prstGeom prst="hexagon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198" name="WordArt 3"/>
          <p:cNvSpPr>
            <a:spLocks noChangeArrowheads="1" noChangeShapeType="1" noTextEdit="1"/>
          </p:cNvSpPr>
          <p:nvPr/>
        </p:nvSpPr>
        <p:spPr bwMode="auto">
          <a:xfrm>
            <a:off x="5791200" y="4343400"/>
            <a:ext cx="2286000" cy="149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 Сектор</a:t>
            </a:r>
          </a:p>
          <a:p>
            <a:pPr algn="ctr"/>
            <a:r>
              <a:rPr lang="ru-RU" sz="3600" b="1" kern="1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фізичного</a:t>
            </a:r>
            <a:endParaRPr lang="ru-RU" sz="3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  <a:p>
            <a:pPr algn="ctr"/>
            <a:r>
              <a:rPr lang="ru-RU" sz="3600" b="1" kern="1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здоров'я</a:t>
            </a:r>
            <a:endParaRPr lang="ru-RU" sz="3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603" y="0"/>
            <a:ext cx="41921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mic Sans MS" pitchFamily="66" charset="0"/>
              </a:rPr>
              <a:t>До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uk-U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mic Sans MS" pitchFamily="66" charset="0"/>
              </a:rPr>
              <a:t>складу входить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60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9460" grpId="0" animBg="1"/>
      <p:bldP spid="8" grpId="1" animBg="1"/>
      <p:bldP spid="819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Шкільна лабораторія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“Бджілка”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57200" y="1600200"/>
            <a:ext cx="3124200" cy="2667000"/>
          </a:xfrm>
          <a:prstGeom prst="hexagon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172" name="WordArt 2"/>
          <p:cNvSpPr>
            <a:spLocks noChangeArrowheads="1" noChangeShapeType="1" noTextEdit="1"/>
          </p:cNvSpPr>
          <p:nvPr/>
        </p:nvSpPr>
        <p:spPr bwMode="auto">
          <a:xfrm>
            <a:off x="914400" y="2209800"/>
            <a:ext cx="2286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 Сектор</a:t>
            </a:r>
          </a:p>
          <a:p>
            <a:pPr algn="ctr"/>
            <a:r>
              <a:rPr lang="ru-RU" sz="3600" b="1" kern="1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соціального</a:t>
            </a:r>
            <a:endParaRPr lang="ru-RU" sz="3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  <a:p>
            <a:pPr algn="ctr"/>
            <a:r>
              <a:rPr lang="ru-RU" sz="3600" b="1" kern="1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здоров'я</a:t>
            </a:r>
            <a:endParaRPr lang="ru-RU" sz="3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</p:txBody>
      </p:sp>
      <p:pic>
        <p:nvPicPr>
          <p:cNvPr id="7174" name="Picture 4" descr="C:\Users\Администратор\Desktop\превен\44655909_29ada28a1d6713d3dc2d3830371523c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4267200"/>
            <a:ext cx="25495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3"/>
          <p:cNvSpPr>
            <a:spLocks noGrp="1" noChangeArrowheads="1"/>
          </p:cNvSpPr>
          <p:nvPr>
            <p:ph idx="1"/>
          </p:nvPr>
        </p:nvSpPr>
        <p:spPr>
          <a:xfrm>
            <a:off x="4267200" y="1600200"/>
            <a:ext cx="4648200" cy="4648200"/>
          </a:xfrm>
          <a:prstGeom prst="cloudCallout">
            <a:avLst>
              <a:gd name="adj1" fmla="val -85467"/>
              <a:gd name="adj2" fmla="val 18581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Клуб «Здоров’ячок»;</a:t>
            </a:r>
          </a:p>
          <a:p>
            <a:pPr marL="0" indent="0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 факультативи «Школа проти </a:t>
            </a: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</a:rPr>
              <a:t>СНІДу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», «Діалог», «Абетка харчування», «Безпечне харчування»; </a:t>
            </a:r>
          </a:p>
          <a:p>
            <a:pPr marL="0" indent="0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 інформаційні куточки «Питання тижня» і «25-й кадр «15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’</a:t>
            </a: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</a:rPr>
              <a:t>нашки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4" grpId="0" animBg="1"/>
      <p:bldP spid="7172" grpId="0"/>
      <p:bldP spid="1843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-304800" y="1066800"/>
            <a:ext cx="82296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Шкільна лабораторія </a:t>
            </a:r>
            <a:r>
              <a:rPr lang="uk-UA" b="1" dirty="0" err="1" smtClean="0">
                <a:solidFill>
                  <a:srgbClr val="FF0000"/>
                </a:solidFill>
                <a:latin typeface="Comic Sans MS" pitchFamily="66" charset="0"/>
              </a:rPr>
              <a:t>“Бджілка”</a:t>
            </a:r>
            <a:endParaRPr lang="ru-RU" dirty="0" smtClean="0"/>
          </a:p>
        </p:txBody>
      </p:sp>
      <p:pic>
        <p:nvPicPr>
          <p:cNvPr id="9219" name="Picture 4" descr="C:\Users\Администратор\Desktop\превен\44655909_29ada28a1d6713d3dc2d3830371523c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352800" y="1524000"/>
            <a:ext cx="2838450" cy="1838325"/>
          </a:xfrm>
          <a:noFill/>
        </p:spPr>
      </p:pic>
      <p:sp>
        <p:nvSpPr>
          <p:cNvPr id="6" name="Шестиугольник 5"/>
          <p:cNvSpPr/>
          <p:nvPr/>
        </p:nvSpPr>
        <p:spPr>
          <a:xfrm>
            <a:off x="533400" y="3352800"/>
            <a:ext cx="3124200" cy="2743200"/>
          </a:xfrm>
          <a:prstGeom prst="hexagon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21" name="WordArt 3"/>
          <p:cNvSpPr>
            <a:spLocks noChangeArrowheads="1" noChangeShapeType="1" noTextEdit="1"/>
          </p:cNvSpPr>
          <p:nvPr/>
        </p:nvSpPr>
        <p:spPr bwMode="auto">
          <a:xfrm>
            <a:off x="1066800" y="3810000"/>
            <a:ext cx="1981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Сектор</a:t>
            </a:r>
            <a:endParaRPr lang="ru-RU" sz="3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  <a:p>
            <a:pPr algn="ctr"/>
            <a:r>
              <a:rPr lang="ru-RU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духовного</a:t>
            </a:r>
          </a:p>
          <a:p>
            <a:pPr algn="ctr"/>
            <a:r>
              <a:rPr lang="ru-RU" sz="3600" b="1" kern="1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здоров'я</a:t>
            </a:r>
            <a:endParaRPr lang="ru-RU" sz="3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334000" y="2819400"/>
            <a:ext cx="3352800" cy="2997200"/>
          </a:xfrm>
          <a:prstGeom prst="cloudCallout">
            <a:avLst>
              <a:gd name="adj1" fmla="val -76348"/>
              <a:gd name="adj2" fmla="val -71635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uk-UA" sz="1100" dirty="0">
              <a:latin typeface="Times New Roman" pitchFamily="18" charset="0"/>
            </a:endParaRPr>
          </a:p>
          <a:p>
            <a:pPr>
              <a:defRPr/>
            </a:pPr>
            <a:r>
              <a:rPr lang="uk-UA" sz="2000" dirty="0">
                <a:latin typeface="+mn-lt"/>
              </a:rPr>
              <a:t>        </a:t>
            </a:r>
            <a:r>
              <a:rPr lang="uk-UA" sz="2000" dirty="0" err="1">
                <a:latin typeface="+mn-lt"/>
              </a:rPr>
              <a:t>Валео-</a:t>
            </a:r>
            <a:r>
              <a:rPr lang="uk-UA" sz="2000" dirty="0">
                <a:latin typeface="+mn-lt"/>
              </a:rPr>
              <a:t>, предметні   тижні;</a:t>
            </a:r>
          </a:p>
          <a:p>
            <a:pPr>
              <a:defRPr/>
            </a:pPr>
            <a:r>
              <a:rPr lang="uk-UA" sz="2000" dirty="0">
                <a:latin typeface="+mn-lt"/>
              </a:rPr>
              <a:t> спецкурси; ОЗ; превентивні курси</a:t>
            </a:r>
          </a:p>
          <a:p>
            <a:pPr>
              <a:spcAft>
                <a:spcPts val="1000"/>
              </a:spcAft>
              <a:defRPr/>
            </a:pPr>
            <a:endParaRPr lang="uk-UA" sz="1100" dirty="0">
              <a:latin typeface="Times New Roman" pitchFamily="18" charset="0"/>
            </a:endParaRPr>
          </a:p>
          <a:p>
            <a:pPr>
              <a:spcAft>
                <a:spcPts val="1000"/>
              </a:spcAft>
              <a:defRPr/>
            </a:pPr>
            <a:endParaRPr lang="uk-UA" sz="1100" dirty="0">
              <a:latin typeface="Times New Roman" pitchFamily="18" charset="0"/>
            </a:endParaRPr>
          </a:p>
          <a:p>
            <a:pPr>
              <a:spcAft>
                <a:spcPts val="1000"/>
              </a:spcAft>
              <a:defRPr/>
            </a:pPr>
            <a:endParaRPr lang="uk-UA" sz="1100" dirty="0">
              <a:latin typeface="Times New Roman" pitchFamily="18" charset="0"/>
            </a:endParaRPr>
          </a:p>
          <a:p>
            <a:pPr>
              <a:spcAft>
                <a:spcPts val="1000"/>
              </a:spcAft>
              <a:defRPr/>
            </a:pP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6" grpId="0" animBg="1"/>
      <p:bldP spid="9221" grpId="0"/>
      <p:bldP spid="2048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963</Words>
  <Application>Microsoft Office PowerPoint</Application>
  <PresentationFormat>Экран (4:3)</PresentationFormat>
  <Paragraphs>229</Paragraphs>
  <Slides>31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Worksheet</vt:lpstr>
      <vt:lpstr> Загальноосвітня школа І-ІІІ ступенів № 15 Мелітопольської міської ради  Запорізької області</vt:lpstr>
      <vt:lpstr>Слайд 2</vt:lpstr>
      <vt:lpstr>Мелітопольська загальноосвітня  школа І-ІІІ ступенів № 15 Мелітопольської міської ради  Запорізької області</vt:lpstr>
      <vt:lpstr>Слайд 4</vt:lpstr>
      <vt:lpstr>Слайд 5</vt:lpstr>
      <vt:lpstr>Базується на нормативно-правових документах:</vt:lpstr>
      <vt:lpstr>Шкільна лабораторія “Бджілка”</vt:lpstr>
      <vt:lpstr>Шкільна лабораторія “Бджілка”</vt:lpstr>
      <vt:lpstr>Шкільна лабораторія “Бджілка”</vt:lpstr>
      <vt:lpstr>Шкільна лабораторія “Бджілка”</vt:lpstr>
      <vt:lpstr>Шкільна лабораторія “Бджілка”</vt:lpstr>
      <vt:lpstr>Шкільна лабораторія “Бджілка”</vt:lpstr>
      <vt:lpstr>Робота з батьками</vt:lpstr>
      <vt:lpstr>Тренінги під гаслом:  “Знати, щоб жити”</vt:lpstr>
      <vt:lpstr>Тренінг –  ефективний метод групової роботи</vt:lpstr>
      <vt:lpstr>Тренінг –  ефективний метод групової роботи</vt:lpstr>
      <vt:lpstr>Навчання здорового способу життя – основа дієвої профілактики ВІЛ-інфекції</vt:lpstr>
      <vt:lpstr>Дебати – організований процес формулювання і захисту своїх позицій учасниками тренінгу</vt:lpstr>
      <vt:lpstr>Творчі роботи учнів з профілактики ризикованої поведінки</vt:lpstr>
      <vt:lpstr>Слайд 20</vt:lpstr>
      <vt:lpstr>Слайд 21</vt:lpstr>
      <vt:lpstr>Творчі роботи учнів з профілактики ризикованої поведінки</vt:lpstr>
      <vt:lpstr>Творчі роботи учнів з профілактики ризикованої поведінки</vt:lpstr>
      <vt:lpstr>Проект  “Харчування вундеркіндів”</vt:lpstr>
      <vt:lpstr>Проведення тренінгу</vt:lpstr>
      <vt:lpstr>Проведення тренінгу</vt:lpstr>
      <vt:lpstr>Завершення тренінгу - рефлексія </vt:lpstr>
      <vt:lpstr>Проведення  тренінгу</vt:lpstr>
      <vt:lpstr>Проведення тренінгу</vt:lpstr>
      <vt:lpstr>Середня кількість балів учасників анкетування для кожного з дев’яти блоків та їхня загальна сума</vt:lpstr>
      <vt:lpstr>Колесо життя  (за результатами 6,7,8 класів)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педагогических мастерских</dc:title>
  <dc:creator>Татьяна</dc:creator>
  <cp:lastModifiedBy>Sony</cp:lastModifiedBy>
  <cp:revision>64</cp:revision>
  <dcterms:created xsi:type="dcterms:W3CDTF">2011-07-14T10:19:23Z</dcterms:created>
  <dcterms:modified xsi:type="dcterms:W3CDTF">2014-08-24T15:41:14Z</dcterms:modified>
</cp:coreProperties>
</file>