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5" r:id="rId1"/>
  </p:sldMasterIdLst>
  <p:notesMasterIdLst>
    <p:notesMasterId r:id="rId31"/>
  </p:notesMasterIdLst>
  <p:sldIdLst>
    <p:sldId id="329" r:id="rId2"/>
    <p:sldId id="333" r:id="rId3"/>
    <p:sldId id="330" r:id="rId4"/>
    <p:sldId id="355" r:id="rId5"/>
    <p:sldId id="356" r:id="rId6"/>
    <p:sldId id="331" r:id="rId7"/>
    <p:sldId id="320" r:id="rId8"/>
    <p:sldId id="359" r:id="rId9"/>
    <p:sldId id="319" r:id="rId10"/>
    <p:sldId id="321" r:id="rId11"/>
    <p:sldId id="334" r:id="rId12"/>
    <p:sldId id="335" r:id="rId13"/>
    <p:sldId id="347" r:id="rId14"/>
    <p:sldId id="348" r:id="rId15"/>
    <p:sldId id="349" r:id="rId16"/>
    <p:sldId id="350" r:id="rId17"/>
    <p:sldId id="358" r:id="rId18"/>
    <p:sldId id="351" r:id="rId19"/>
    <p:sldId id="352" r:id="rId20"/>
    <p:sldId id="353" r:id="rId21"/>
    <p:sldId id="357" r:id="rId22"/>
    <p:sldId id="354" r:id="rId23"/>
    <p:sldId id="323" r:id="rId24"/>
    <p:sldId id="324" r:id="rId25"/>
    <p:sldId id="325" r:id="rId26"/>
    <p:sldId id="327" r:id="rId27"/>
    <p:sldId id="326" r:id="rId28"/>
    <p:sldId id="328" r:id="rId29"/>
    <p:sldId id="360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45"/>
    <p:penClr>
      <a:srgbClr val="FF0000"/>
    </p:penClr>
  </p:showPr>
  <p:clrMru>
    <a:srgbClr val="41D31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93011" autoAdjust="0"/>
  </p:normalViewPr>
  <p:slideViewPr>
    <p:cSldViewPr>
      <p:cViewPr varScale="1">
        <p:scale>
          <a:sx n="68" d="100"/>
          <a:sy n="68" d="100"/>
        </p:scale>
        <p:origin x="-16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1904A51-3A19-447E-81D1-FA1245B85CD4}" type="datetimeFigureOut">
              <a:rPr lang="uk-UA"/>
              <a:pPr>
                <a:defRPr/>
              </a:pPr>
              <a:t>17.07.2014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203BADC-321D-4CB8-9793-8BB81C81C7F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D8AB86A-63D6-447C-9C7D-C93D3F98034B}" type="datetimeFigureOut">
              <a:rPr lang="uk-UA"/>
              <a:pPr>
                <a:defRPr/>
              </a:pPr>
              <a:t>17.07.2014</a:t>
            </a:fld>
            <a:endParaRPr lang="uk-UA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uk-UA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FC158F2-54A8-4E35-9235-81BC86D487C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0F0EB-BC81-4357-AB4A-56ECA51563E8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FC81F-E808-4084-9CCD-8EF13DF520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588C538-87ED-48DD-B860-B0B99D75B611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D3234C5F-70FB-4CE8-B569-0F28A0E14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великий об'єкт і два маленьких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9725"/>
            <a:ext cx="3543300" cy="48466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4152900" y="1609725"/>
            <a:ext cx="3543300" cy="234632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3"/>
          </p:nvPr>
        </p:nvSpPr>
        <p:spPr>
          <a:xfrm>
            <a:off x="4152900" y="4108450"/>
            <a:ext cx="3543300" cy="2347913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52D42-BEEE-4886-8B9C-D64EC29770C1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BBA85-E08E-4738-B2EC-97F4030BF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і чотири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320675"/>
            <a:ext cx="72390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1609725"/>
            <a:ext cx="3543300" cy="234632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4152900" y="1609725"/>
            <a:ext cx="3543300" cy="234632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3"/>
          </p:nvPr>
        </p:nvSpPr>
        <p:spPr>
          <a:xfrm>
            <a:off x="457200" y="4108450"/>
            <a:ext cx="3543300" cy="2347913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152900" y="4108450"/>
            <a:ext cx="3543300" cy="2347913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6F107-8D7E-457F-88E3-8B1EC052D22E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33253-7264-4338-A055-F736E1956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'єкти та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quarter" idx="1"/>
          </p:nvPr>
        </p:nvSpPr>
        <p:spPr>
          <a:xfrm>
            <a:off x="457200" y="1609725"/>
            <a:ext cx="3543300" cy="2346325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quarter" idx="2"/>
          </p:nvPr>
        </p:nvSpPr>
        <p:spPr>
          <a:xfrm>
            <a:off x="457200" y="4108450"/>
            <a:ext cx="3543300" cy="2347913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half" idx="3"/>
          </p:nvPr>
        </p:nvSpPr>
        <p:spPr>
          <a:xfrm>
            <a:off x="4152900" y="1609725"/>
            <a:ext cx="3543300" cy="484663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9440D-C628-42AE-9BFC-C004CDDF1ED7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7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0ACFC-5708-4C50-B3E2-5194F1A84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DE43-35C7-45AE-9125-EA82A64ECE49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BB0F5-3D60-4C41-B841-EDE869EAFF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98ED89B-92B2-46A2-8670-FA83156BD558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3616CA-F38F-4B02-A2D7-2A14EBAF1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A32F6-B5D3-436E-AB2A-FECD3176AB69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C74E9-5E5C-497A-8E71-BB342925A8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6EE82-B579-448A-B8D1-1839059AFEF7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88FED-D31E-48DB-8E2F-A1A127D86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E63C0-566A-43B1-A803-5619284BD6F3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E5640-9069-4A10-AC51-79F9F2EA0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B41AA-EBE6-4A31-AFCA-E0C9A1887584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46407-FE11-42DE-952C-96CD59093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75C06-7DE4-4806-BB8E-A0FDC7BF9F4B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4A0BE-0861-4321-9B93-FC8774BFF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3D3D156-A432-4895-B29F-1C5273F13F6F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798B742-93F2-4104-B0B4-601BAD0E7D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6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  <a:endParaRPr lang="en-US" altLang="uk-UA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5807E30-9919-4005-85FD-EE48B6B09540}" type="datetimeFigureOut">
              <a:rPr lang="en-US"/>
              <a:pPr>
                <a:defRPr/>
              </a:pPr>
              <a:t>7/17/2014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45E22986-4A16-4CB8-9FD7-D5D278078D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7" r:id="rId2"/>
    <p:sldLayoutId id="2147483828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9" r:id="rId9"/>
    <p:sldLayoutId id="2147483823" r:id="rId10"/>
    <p:sldLayoutId id="2147483830" r:id="rId11"/>
    <p:sldLayoutId id="2147483824" r:id="rId12"/>
    <p:sldLayoutId id="2147483825" r:id="rId13"/>
    <p:sldLayoutId id="2147483826" r:id="rId14"/>
  </p:sldLayoutIdLst>
  <p:transition>
    <p:newsflash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125" y="332740"/>
            <a:ext cx="7239000" cy="114300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chemeClr val="accent4"/>
                </a:solidFill>
              </a:rPr>
              <a:t>Старосинявський</a:t>
            </a:r>
            <a:r>
              <a:rPr lang="ru-RU" dirty="0" smtClean="0">
                <a:solidFill>
                  <a:schemeClr val="accent4"/>
                </a:solidFill>
              </a:rPr>
              <a:t> </a:t>
            </a:r>
            <a:r>
              <a:rPr lang="ru-RU" dirty="0" err="1" smtClean="0">
                <a:solidFill>
                  <a:schemeClr val="accent4"/>
                </a:solidFill>
              </a:rPr>
              <a:t>нвк</a:t>
            </a:r>
            <a:r>
              <a:rPr lang="ru-RU" dirty="0" smtClean="0">
                <a:solidFill>
                  <a:schemeClr val="accent4"/>
                </a:solidFill>
              </a:rPr>
              <a:t> за здоровий </a:t>
            </a:r>
            <a:r>
              <a:rPr lang="ru-RU" dirty="0" err="1" smtClean="0">
                <a:solidFill>
                  <a:schemeClr val="accent4"/>
                </a:solidFill>
              </a:rPr>
              <a:t>спосіб</a:t>
            </a:r>
            <a:r>
              <a:rPr lang="ru-RU" dirty="0" smtClean="0">
                <a:solidFill>
                  <a:schemeClr val="accent4"/>
                </a:solidFill>
              </a:rPr>
              <a:t> </a:t>
            </a:r>
            <a:r>
              <a:rPr lang="ru-RU" dirty="0" err="1" smtClean="0">
                <a:solidFill>
                  <a:schemeClr val="accent4"/>
                </a:solidFill>
              </a:rPr>
              <a:t>життя</a:t>
            </a:r>
            <a:endParaRPr lang="uk-UA" dirty="0">
              <a:solidFill>
                <a:schemeClr val="accent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81400" y="5105400"/>
            <a:ext cx="4591385" cy="769441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uk-UA" sz="4400" dirty="0"/>
              <a:t>Обери свій шлях</a:t>
            </a:r>
          </a:p>
        </p:txBody>
      </p:sp>
      <p:pic>
        <p:nvPicPr>
          <p:cNvPr id="6150" name="Picture 7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38600"/>
            <a:ext cx="3352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8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667000"/>
            <a:ext cx="30099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Рисунок 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93888" y="1890713"/>
            <a:ext cx="29178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3447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AutoShape 4"/>
          <p:cNvSpPr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oundRect">
            <a:avLst>
              <a:gd name="adj" fmla="val 21667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  <a:scene3d>
            <a:camera prst="perspectiveAbove"/>
            <a:lightRig rig="threePt" dir="t"/>
          </a:scene3d>
        </p:spPr>
        <p:txBody>
          <a:bodyPr anchor="b"/>
          <a:lstStyle/>
          <a:p>
            <a:pPr>
              <a:defRPr/>
            </a:pPr>
            <a:r>
              <a:rPr lang="uk-UA" sz="2800" b="1" dirty="0">
                <a:solidFill>
                  <a:schemeClr val="tx2"/>
                </a:solidFill>
                <a:latin typeface="Lucida Sans Unicode" pitchFamily="34" charset="0"/>
              </a:rPr>
              <a:t>Сучасна мода одна – здоров*я</a:t>
            </a:r>
          </a:p>
          <a:p>
            <a:pPr>
              <a:defRPr/>
            </a:pPr>
            <a:r>
              <a:rPr lang="uk-UA" sz="2800" b="1" dirty="0">
                <a:solidFill>
                  <a:schemeClr val="tx2"/>
                </a:solidFill>
                <a:latin typeface="Lucida Sans Unicode" pitchFamily="34" charset="0"/>
              </a:rPr>
              <a:t>Бути здоровим – модно, стильно, красиво, класно ! Ми працюємо за програмою “ ДІАЛОГ”</a:t>
            </a:r>
            <a:endParaRPr lang="ru-RU" sz="2800" b="1" dirty="0">
              <a:solidFill>
                <a:schemeClr val="tx2"/>
              </a:solidFill>
              <a:latin typeface="Lucida Sans Unicode" pitchFamily="34" charset="0"/>
            </a:endParaRPr>
          </a:p>
        </p:txBody>
      </p:sp>
      <p:pic>
        <p:nvPicPr>
          <p:cNvPr id="15363" name="Picture 5" descr="PC0320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676400"/>
            <a:ext cx="3581400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PC0421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676400"/>
            <a:ext cx="3768725" cy="239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Малюнок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413" y="4344988"/>
            <a:ext cx="374491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Малюнок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34340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014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>
            <p:ph type="title" sz="quarter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uk-UA" altLang="uk-UA" sz="3400" cap="none" smtClean="0">
                <a:ln>
                  <a:noFill/>
                </a:ln>
                <a:solidFill>
                  <a:schemeClr val="tx1"/>
                </a:solidFill>
              </a:rPr>
              <a:t>Програмою </a:t>
            </a:r>
            <a:br>
              <a:rPr lang="uk-UA" altLang="uk-UA" sz="3400" cap="none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uk-UA" altLang="uk-UA" sz="3400" cap="none" smtClean="0">
                <a:ln>
                  <a:noFill/>
                </a:ln>
                <a:solidFill>
                  <a:schemeClr val="tx1"/>
                </a:solidFill>
              </a:rPr>
              <a:t>“Рівний – рівному”</a:t>
            </a:r>
            <a:endParaRPr lang="ru-RU" altLang="uk-UA" sz="3400" cap="none" smtClean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16387" name="Picture 7" descr="2014-02-06-183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52900" y="1787525"/>
            <a:ext cx="3543300" cy="1990725"/>
          </a:xfrm>
        </p:spPr>
      </p:pic>
      <p:pic>
        <p:nvPicPr>
          <p:cNvPr id="16388" name="Picture 9" descr="2014-06-03-217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4286250"/>
            <a:ext cx="3543300" cy="1990725"/>
          </a:xfrm>
        </p:spPr>
      </p:pic>
      <p:pic>
        <p:nvPicPr>
          <p:cNvPr id="16389" name="Picture 12" descr="2014-06-03-217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57200" y="1787525"/>
            <a:ext cx="3543300" cy="1990725"/>
          </a:xfrm>
        </p:spPr>
      </p:pic>
      <p:pic>
        <p:nvPicPr>
          <p:cNvPr id="16390" name="Picture 13" descr="2014-06-03-217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152900" y="4286250"/>
            <a:ext cx="3543300" cy="1990725"/>
          </a:xfrm>
        </p:spPr>
      </p:pic>
    </p:spTree>
  </p:cSld>
  <p:clrMapOvr>
    <a:masterClrMapping/>
  </p:clrMapOvr>
  <p:transition>
    <p:newsfla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>
            <p:ph type="title" sz="quarter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uk-UA" altLang="uk-UA" sz="3400" cap="none" smtClean="0">
                <a:ln>
                  <a:noFill/>
                </a:ln>
                <a:solidFill>
                  <a:schemeClr val="tx1"/>
                </a:solidFill>
              </a:rPr>
              <a:t>Програмою </a:t>
            </a:r>
            <a:br>
              <a:rPr lang="uk-UA" altLang="uk-UA" sz="3400" cap="none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uk-UA" altLang="uk-UA" sz="3400" cap="none" smtClean="0">
                <a:ln>
                  <a:noFill/>
                </a:ln>
                <a:solidFill>
                  <a:schemeClr val="tx1"/>
                </a:solidFill>
              </a:rPr>
              <a:t>“Захисти себе від ВІЛ”</a:t>
            </a:r>
            <a:endParaRPr lang="ru-RU" altLang="uk-UA" sz="3400" cap="none" smtClean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17411" name="Picture 8" descr="IMG_260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3575" y="1609725"/>
            <a:ext cx="3375025" cy="2346325"/>
          </a:xfrm>
        </p:spPr>
      </p:pic>
      <p:pic>
        <p:nvPicPr>
          <p:cNvPr id="17412" name="Picture 9" descr="SAM_146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91000" y="1609725"/>
            <a:ext cx="3297238" cy="2346325"/>
          </a:xfrm>
        </p:spPr>
      </p:pic>
      <p:pic>
        <p:nvPicPr>
          <p:cNvPr id="17413" name="Picture 10" descr="SAM_147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9600" y="4114800"/>
            <a:ext cx="3429000" cy="2347913"/>
          </a:xfrm>
        </p:spPr>
      </p:pic>
      <p:pic>
        <p:nvPicPr>
          <p:cNvPr id="17414" name="Picture 11" descr="Изображение 02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191000" y="4114800"/>
            <a:ext cx="3276600" cy="2362200"/>
          </a:xfrm>
        </p:spPr>
      </p:pic>
    </p:spTree>
  </p:cSld>
  <p:clrMapOvr>
    <a:masterClrMapping/>
  </p:clrMapOvr>
  <p:transition>
    <p:newsfla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>
            <a:spLocks noChangeArrowheads="1"/>
          </p:cNvSpPr>
          <p:nvPr>
            <p:ph type="title" sz="quarter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uk-UA" altLang="uk-UA" sz="3400" cap="none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 Ми солідарні з ВІЛ- позитивними людьми</a:t>
            </a:r>
            <a:endParaRPr lang="ru-RU" altLang="uk-UA" sz="3400" cap="none" smtClean="0">
              <a:ln>
                <a:noFill/>
              </a:ln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8435" name="Picture 8" descr="SAM_147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1600200"/>
            <a:ext cx="2743200" cy="2346325"/>
          </a:xfrm>
        </p:spPr>
      </p:pic>
      <p:pic>
        <p:nvPicPr>
          <p:cNvPr id="18436" name="Picture 9" descr="SAM_1480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3575" y="4108450"/>
            <a:ext cx="3130550" cy="2347913"/>
          </a:xfrm>
        </p:spPr>
      </p:pic>
      <p:pic>
        <p:nvPicPr>
          <p:cNvPr id="18437" name="Picture 13" descr="SAM_147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419600" y="4038600"/>
            <a:ext cx="2895600" cy="2424113"/>
          </a:xfrm>
        </p:spPr>
      </p:pic>
      <p:pic>
        <p:nvPicPr>
          <p:cNvPr id="18438" name="Picture 15" descr="SAM_104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685800" y="1600200"/>
            <a:ext cx="3128963" cy="2346325"/>
          </a:xfrm>
        </p:spPr>
      </p:pic>
    </p:spTree>
  </p:cSld>
  <p:clrMapOvr>
    <a:masterClrMapping/>
  </p:clrMapOvr>
  <p:transition>
    <p:newsfla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>
            <p:ph type="title" sz="quarter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uk-UA" altLang="uk-UA" sz="3400" cap="none" smtClean="0">
                <a:ln>
                  <a:noFill/>
                </a:ln>
                <a:solidFill>
                  <a:schemeClr val="tx1"/>
                </a:solidFill>
              </a:rPr>
              <a:t>Ми учасники фестивалю              “ Молодь обирає здоров’я”</a:t>
            </a:r>
            <a:endParaRPr lang="ru-RU" altLang="uk-UA" sz="3400" cap="none" smtClean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19459" name="Picture 9" descr="Изображение 02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3575" y="1609725"/>
            <a:ext cx="3128963" cy="2346325"/>
          </a:xfrm>
        </p:spPr>
      </p:pic>
      <p:pic>
        <p:nvPicPr>
          <p:cNvPr id="19460" name="Picture 10" descr="Изображение 0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59275" y="1609725"/>
            <a:ext cx="3128963" cy="2346325"/>
          </a:xfrm>
        </p:spPr>
      </p:pic>
      <p:pic>
        <p:nvPicPr>
          <p:cNvPr id="19461" name="Picture 11" descr="Изображение 01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63575" y="4108450"/>
            <a:ext cx="3130550" cy="2347913"/>
          </a:xfrm>
        </p:spPr>
      </p:pic>
      <p:pic>
        <p:nvPicPr>
          <p:cNvPr id="19462" name="Picture 17" descr="Изображение 01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359275" y="4108450"/>
            <a:ext cx="3130550" cy="2347913"/>
          </a:xfrm>
        </p:spPr>
      </p:pic>
    </p:spTree>
  </p:cSld>
  <p:clrMapOvr>
    <a:masterClrMapping/>
  </p:clrMapOvr>
  <p:transition>
    <p:newsfla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>
            <p:ph type="title" sz="quarter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uk-UA" altLang="uk-UA" sz="3400" cap="none" smtClean="0">
                <a:ln>
                  <a:noFill/>
                </a:ln>
                <a:solidFill>
                  <a:schemeClr val="tx1"/>
                </a:solidFill>
              </a:rPr>
              <a:t> Крокуємо маршрутом безпеки</a:t>
            </a:r>
            <a:endParaRPr lang="ru-RU" altLang="uk-UA" sz="3400" cap="none" smtClean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20483" name="Picture 9" descr="DSCI017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3575" y="1609725"/>
            <a:ext cx="3128963" cy="2346325"/>
          </a:xfrm>
        </p:spPr>
      </p:pic>
      <p:pic>
        <p:nvPicPr>
          <p:cNvPr id="20484" name="Picture 10" descr="DSCI016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3575" y="4108450"/>
            <a:ext cx="3130550" cy="2347913"/>
          </a:xfrm>
        </p:spPr>
      </p:pic>
      <p:pic>
        <p:nvPicPr>
          <p:cNvPr id="20485" name="Picture 12" descr="DSCI016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359275" y="4108450"/>
            <a:ext cx="3130550" cy="2347913"/>
          </a:xfrm>
        </p:spPr>
      </p:pic>
      <p:pic>
        <p:nvPicPr>
          <p:cNvPr id="20486" name="Picture 14" descr="DSCI015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359275" y="1609725"/>
            <a:ext cx="3128963" cy="2346325"/>
          </a:xfrm>
        </p:spPr>
      </p:pic>
    </p:spTree>
  </p:cSld>
  <p:clrMapOvr>
    <a:masterClrMapping/>
  </p:clrMapOvr>
  <p:transition>
    <p:newsfla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9" descr="DSCI014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2057400"/>
            <a:ext cx="3543300" cy="3505200"/>
          </a:xfrm>
        </p:spPr>
      </p:pic>
      <p:pic>
        <p:nvPicPr>
          <p:cNvPr id="21507" name="Picture 10" descr="DSCI017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91000" y="2057400"/>
            <a:ext cx="3657600" cy="3505200"/>
          </a:xfrm>
        </p:spPr>
      </p:pic>
    </p:spTree>
  </p:cSld>
  <p:clrMapOvr>
    <a:masterClrMapping/>
  </p:clrMapOvr>
  <p:transition>
    <p:newsfla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ChangeArrowheads="1"/>
          </p:cNvSpPr>
          <p:nvPr>
            <p:ph type="title"/>
          </p:nvPr>
        </p:nvSpPr>
        <p:spPr bwMode="auto">
          <a:xfrm>
            <a:off x="457200" y="320675"/>
            <a:ext cx="7239000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uk-UA" altLang="uk-UA" sz="2800" cap="none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Співпрацюємо  з батьками</a:t>
            </a:r>
            <a:endParaRPr lang="ru-RU" altLang="uk-UA" sz="2800" cap="none" smtClean="0">
              <a:ln>
                <a:noFill/>
              </a:ln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22531" name="Picture 7" descr="2013-10-08-135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590800"/>
            <a:ext cx="3543300" cy="2895600"/>
          </a:xfrm>
        </p:spPr>
      </p:pic>
      <p:pic>
        <p:nvPicPr>
          <p:cNvPr id="22532" name="Picture 8" descr="2013-10-08-135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14800" y="2590800"/>
            <a:ext cx="3543300" cy="2895600"/>
          </a:xfrm>
        </p:spPr>
      </p:pic>
    </p:spTree>
  </p:cSld>
  <p:clrMapOvr>
    <a:masterClrMapping/>
  </p:clrMapOvr>
  <p:transition>
    <p:newsfla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1"/>
          <p:cNvSpPr>
            <a:spLocks noChangeArrowheads="1"/>
          </p:cNvSpPr>
          <p:nvPr>
            <p:ph type="title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uk-UA" altLang="uk-UA" sz="3400" cap="none" smtClean="0">
                <a:ln>
                  <a:noFill/>
                </a:ln>
                <a:solidFill>
                  <a:schemeClr val="tx1"/>
                </a:solidFill>
              </a:rPr>
              <a:t>Співпрацюємо з кримінальною міліцією у справах дітей</a:t>
            </a:r>
            <a:endParaRPr lang="ru-RU" altLang="uk-UA" sz="3400" cap="none" smtClean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23555" name="Picture 15" descr="SAM_142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676400"/>
            <a:ext cx="3543300" cy="4724400"/>
          </a:xfrm>
        </p:spPr>
      </p:pic>
      <p:pic>
        <p:nvPicPr>
          <p:cNvPr id="23556" name="Picture 16" descr="SAM_143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67200" y="1609725"/>
            <a:ext cx="3429000" cy="2346325"/>
          </a:xfrm>
        </p:spPr>
      </p:pic>
      <p:sp>
        <p:nvSpPr>
          <p:cNvPr id="23557" name="Rectangle 20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pPr eaLnBrk="1" hangingPunct="1"/>
            <a:endParaRPr lang="ru-RU" altLang="uk-UA" sz="2000" smtClean="0"/>
          </a:p>
        </p:txBody>
      </p:sp>
      <p:pic>
        <p:nvPicPr>
          <p:cNvPr id="23558" name="Picture 17" descr="2014-05-13-209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038600"/>
            <a:ext cx="350520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>
            <p:ph type="title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uk-UA" altLang="uk-UA" sz="3400" cap="none" smtClean="0">
                <a:ln>
                  <a:noFill/>
                </a:ln>
                <a:solidFill>
                  <a:schemeClr val="tx1"/>
                </a:solidFill>
              </a:rPr>
              <a:t>З важковиховуваними дітьми працює психологічна служба</a:t>
            </a:r>
            <a:endParaRPr lang="ru-RU" altLang="uk-UA" sz="3400" cap="none" smtClean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24579" name="Picture 8" descr="SAM_144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3575" y="1609725"/>
            <a:ext cx="3128963" cy="2346325"/>
          </a:xfrm>
        </p:spPr>
      </p:pic>
      <p:pic>
        <p:nvPicPr>
          <p:cNvPr id="24580" name="Picture 9" descr="SAM_145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3575" y="4108450"/>
            <a:ext cx="3130550" cy="2347913"/>
          </a:xfrm>
        </p:spPr>
      </p:pic>
      <p:pic>
        <p:nvPicPr>
          <p:cNvPr id="24581" name="Picture 10" descr="SAM_1474"/>
          <p:cNvPicPr>
            <a:picLocks noGrp="1" noChangeAspect="1" noChangeArrowheads="1"/>
          </p:cNvPicPr>
          <p:nvPr>
            <p:ph type="body" sz="half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152900" y="1905000"/>
            <a:ext cx="3543300" cy="3733800"/>
          </a:xfrm>
        </p:spPr>
      </p:pic>
    </p:spTree>
  </p:cSld>
  <p:clrMapOvr>
    <a:masterClrMapping/>
  </p:clrMapOvr>
  <p:transition>
    <p:newsfla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ChangeArrowheads="1"/>
          </p:cNvSpPr>
          <p:nvPr>
            <p:ph type="title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altLang="uk-UA" sz="2800" cap="none" smtClean="0">
                <a:ln>
                  <a:noFill/>
                </a:ln>
                <a:solidFill>
                  <a:schemeClr val="tx2"/>
                </a:solidFill>
              </a:rPr>
              <a:t>Старосинявський НВК “Загальноосвітня школа І-ІІІ ступенів, гімназія”</a:t>
            </a:r>
            <a:endParaRPr lang="ru-RU" altLang="uk-UA" sz="2800" cap="none" smtClean="0">
              <a:ln>
                <a:noFill/>
              </a:ln>
              <a:solidFill>
                <a:schemeClr val="tx2"/>
              </a:solidFill>
            </a:endParaRP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uk-UA" altLang="uk-UA" sz="4800" b="1" smtClean="0">
                <a:solidFill>
                  <a:schemeClr val="accent2"/>
                </a:solidFill>
              </a:rPr>
              <a:t>Модель  превентивної освіти у школі дружній до дитини</a:t>
            </a:r>
            <a:endParaRPr lang="ru-RU" altLang="uk-UA" sz="4800" b="1" smtClean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newsfla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>
            <p:ph type="title" sz="quarter"/>
          </p:nvPr>
        </p:nvSpPr>
        <p:spPr bwMode="auto">
          <a:xfrm>
            <a:off x="457200" y="76200"/>
            <a:ext cx="7239000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altLang="uk-UA" sz="3400" cap="none" smtClean="0">
                <a:ln>
                  <a:noFill/>
                </a:ln>
                <a:solidFill>
                  <a:schemeClr val="tx1"/>
                </a:solidFill>
              </a:rPr>
              <a:t>Співпрацюємо з органами юстиції</a:t>
            </a:r>
            <a:endParaRPr lang="ru-RU" altLang="uk-UA" sz="3400" cap="none" smtClean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25603" name="Picture 9" descr="PA17007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3575" y="1609725"/>
            <a:ext cx="3375025" cy="2346325"/>
          </a:xfrm>
        </p:spPr>
      </p:pic>
      <p:pic>
        <p:nvPicPr>
          <p:cNvPr id="25604" name="Picture 10" descr="Копия DSCN6331рррр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91000" y="1600200"/>
            <a:ext cx="3276600" cy="2346325"/>
          </a:xfrm>
        </p:spPr>
      </p:pic>
      <p:pic>
        <p:nvPicPr>
          <p:cNvPr id="25605" name="Picture 11" descr="PA17007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63575" y="4108450"/>
            <a:ext cx="3375025" cy="2347913"/>
          </a:xfrm>
        </p:spPr>
      </p:pic>
      <p:pic>
        <p:nvPicPr>
          <p:cNvPr id="25606" name="Picture 12" descr="PA17010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191000" y="4108450"/>
            <a:ext cx="3298825" cy="2347913"/>
          </a:xfrm>
        </p:spPr>
      </p:pic>
    </p:spTree>
  </p:cSld>
  <p:clrMapOvr>
    <a:masterClrMapping/>
  </p:clrMapOvr>
  <p:transition>
    <p:newsfla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457200" y="320675"/>
            <a:ext cx="7239000" cy="1143000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uk-UA" altLang="uk-UA" sz="3400" cap="none" smtClean="0">
                <a:ln>
                  <a:noFill/>
                </a:ln>
                <a:solidFill>
                  <a:schemeClr val="tx1"/>
                </a:solidFill>
              </a:rPr>
              <a:t>Співпрацюємо з центром у справах сім’ї і молоді</a:t>
            </a:r>
            <a:endParaRPr lang="ru-RU" altLang="uk-UA" sz="3400" cap="none" smtClean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26627" name="Picture 6" descr="2014-06-03-217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2590800"/>
            <a:ext cx="3543300" cy="2971800"/>
          </a:xfrm>
        </p:spPr>
      </p:pic>
      <p:pic>
        <p:nvPicPr>
          <p:cNvPr id="26628" name="Picture 7" descr="2014-06-03-217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91000" y="2590800"/>
            <a:ext cx="3543300" cy="2971800"/>
          </a:xfrm>
        </p:spPr>
      </p:pic>
    </p:spTree>
  </p:cSld>
  <p:clrMapOvr>
    <a:masterClrMapping/>
  </p:clrMapOvr>
  <p:transition>
    <p:newsfla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ChangeArrowheads="1"/>
          </p:cNvSpPr>
          <p:nvPr>
            <p:ph type="title" sz="quarter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uk-UA" altLang="uk-UA" sz="2400" cap="none" smtClean="0">
                <a:ln>
                  <a:noFill/>
                </a:ln>
                <a:solidFill>
                  <a:schemeClr val="tx1"/>
                </a:solidFill>
              </a:rPr>
              <a:t>Наші волотери приймають участь і </a:t>
            </a:r>
            <a:br>
              <a:rPr lang="uk-UA" altLang="uk-UA" sz="2400" cap="none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uk-UA" altLang="uk-UA" sz="2400" cap="none" smtClean="0">
                <a:ln>
                  <a:noFill/>
                </a:ln>
                <a:solidFill>
                  <a:schemeClr val="tx1"/>
                </a:solidFill>
              </a:rPr>
              <a:t>навчаються у щорічних акціях </a:t>
            </a:r>
            <a:br>
              <a:rPr lang="uk-UA" altLang="uk-UA" sz="2400" cap="none" smtClean="0">
                <a:ln>
                  <a:noFill/>
                </a:ln>
                <a:solidFill>
                  <a:schemeClr val="tx1"/>
                </a:solidFill>
              </a:rPr>
            </a:br>
            <a:r>
              <a:rPr lang="uk-UA" altLang="uk-UA" sz="2400" cap="none" smtClean="0">
                <a:ln>
                  <a:noFill/>
                </a:ln>
                <a:solidFill>
                  <a:schemeClr val="tx1"/>
                </a:solidFill>
              </a:rPr>
              <a:t>“16 днів проти гендерного насильства”</a:t>
            </a:r>
            <a:endParaRPr lang="ru-RU" altLang="uk-UA" sz="2400" cap="none" smtClean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27651" name="Picture 9" descr="PB30072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3575" y="1609725"/>
            <a:ext cx="3298825" cy="2346325"/>
          </a:xfrm>
        </p:spPr>
      </p:pic>
      <p:pic>
        <p:nvPicPr>
          <p:cNvPr id="27652" name="Picture 10" descr="PB30077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63575" y="4108450"/>
            <a:ext cx="3298825" cy="2347913"/>
          </a:xfrm>
        </p:spPr>
      </p:pic>
      <p:pic>
        <p:nvPicPr>
          <p:cNvPr id="27653" name="Picture 13" descr="PC01022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029200" y="1676400"/>
            <a:ext cx="1676400" cy="2514600"/>
          </a:xfrm>
        </p:spPr>
      </p:pic>
      <p:pic>
        <p:nvPicPr>
          <p:cNvPr id="27654" name="Picture 14" descr="Валентин Євтуш перможець на кращий твір-роздум з насильства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152900" y="4284663"/>
            <a:ext cx="3543300" cy="2192337"/>
          </a:xfrm>
        </p:spPr>
      </p:pic>
    </p:spTree>
  </p:cSld>
  <p:clrMapOvr>
    <a:masterClrMapping/>
  </p:clrMapOvr>
  <p:transition>
    <p:newsfla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DSC_00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2233613"/>
            <a:ext cx="4419601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5" descr="PC032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33613"/>
            <a:ext cx="4572000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384995"/>
          </a:xfrm>
          <a:prstGeom prst="rect">
            <a:avLst/>
          </a:prstGeom>
          <a:ln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25000" dir="5400000" rotWithShape="0">
              <a:schemeClr val="dk1">
                <a:shade val="30000"/>
                <a:satMod val="150000"/>
                <a:alpha val="38000"/>
              </a:scheme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uk-UA" sz="2800" dirty="0"/>
              <a:t>По-справжньому сучасний еталон краси – </a:t>
            </a:r>
          </a:p>
          <a:p>
            <a:pPr algn="ctr">
              <a:defRPr/>
            </a:pPr>
            <a:r>
              <a:rPr lang="uk-UA" sz="2800" dirty="0"/>
              <a:t>здорова людина, яка обирає здоровий спосіб життя. </a:t>
            </a:r>
          </a:p>
          <a:p>
            <a:pPr algn="ctr">
              <a:defRPr/>
            </a:pPr>
            <a:r>
              <a:rPr lang="uk-UA" sz="2800" dirty="0"/>
              <a:t>І ми це зробили !</a:t>
            </a:r>
            <a:endParaRPr lang="ru-RU" sz="2800" dirty="0"/>
          </a:p>
        </p:txBody>
      </p:sp>
    </p:spTree>
  </p:cSld>
  <p:clrMapOvr>
    <a:masterClrMapping/>
  </p:clrMapOvr>
  <p:transition advTm="20108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524000"/>
          </a:xfrm>
          <a:solidFill>
            <a:srgbClr val="92D050"/>
          </a:solidFill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7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Ти</a:t>
            </a:r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  <a:r>
              <a:rPr lang="ru-RU" sz="27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молодий</a:t>
            </a:r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? </a:t>
            </a:r>
            <a:r>
              <a:rPr lang="ru-RU" sz="27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Ти</a:t>
            </a:r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- </a:t>
            </a:r>
            <a:r>
              <a:rPr lang="ru-RU" sz="27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сучасний</a:t>
            </a:r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? </a:t>
            </a:r>
            <a:r>
              <a:rPr lang="ru-RU" sz="27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Ти</a:t>
            </a:r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ru-RU" sz="27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переможець</a:t>
            </a:r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?</a:t>
            </a:r>
            <a:b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27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Тоді</a:t>
            </a:r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нас </a:t>
            </a:r>
            <a:r>
              <a:rPr lang="ru-RU" sz="27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багато</a:t>
            </a:r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ru-RU" sz="27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Гайда</a:t>
            </a:r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разом на </a:t>
            </a:r>
            <a:r>
              <a:rPr lang="ru-RU" sz="27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пошуки</a:t>
            </a:r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7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чарівного</a:t>
            </a:r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ключа , </a:t>
            </a:r>
            <a:r>
              <a:rPr lang="ru-RU" sz="27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що</a:t>
            </a:r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7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називається</a:t>
            </a:r>
            <a:r>
              <a:rPr lang="ru-RU" sz="27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здоров*ям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969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6700" y="1447800"/>
            <a:ext cx="3810000" cy="2895600"/>
          </a:xfrm>
          <a:noFill/>
        </p:spPr>
      </p:pic>
      <p:pic>
        <p:nvPicPr>
          <p:cNvPr id="29700" name="Picture 5" descr="DSCF36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4343400"/>
            <a:ext cx="4114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447800"/>
            <a:ext cx="3886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241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/>
          </p:nvPr>
        </p:nvSpPr>
        <p:spPr bwMode="auto">
          <a:xfrm>
            <a:off x="533400" y="762000"/>
            <a:ext cx="7158221" cy="834117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400" dirty="0" err="1" smtClean="0">
                <a:solidFill>
                  <a:schemeClr val="accent6">
                    <a:lumMod val="75000"/>
                  </a:schemeClr>
                </a:solidFill>
              </a:rPr>
              <a:t>Нвк</a:t>
            </a:r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 працює над проектом  </a:t>
            </a:r>
            <a:b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2400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uk-UA" sz="2700" dirty="0" smtClean="0">
                <a:solidFill>
                  <a:schemeClr val="accent6">
                    <a:lumMod val="75000"/>
                  </a:schemeClr>
                </a:solidFill>
              </a:rPr>
              <a:t>молодь обирає здоров*я”</a:t>
            </a:r>
            <a:br>
              <a:rPr lang="uk-UA" sz="27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sz="2700" dirty="0" smtClean="0">
                <a:solidFill>
                  <a:schemeClr val="accent6">
                    <a:lumMod val="75000"/>
                  </a:schemeClr>
                </a:solidFill>
              </a:rPr>
              <a:t>Творчі роботи учнів</a:t>
            </a:r>
            <a:r>
              <a:rPr lang="uk-UA" sz="2700" dirty="0" smtClean="0"/>
              <a:t/>
            </a:r>
            <a:br>
              <a:rPr lang="uk-UA" sz="2700" dirty="0" smtClean="0"/>
            </a:br>
            <a:endParaRPr lang="ru-RU" sz="2700" dirty="0" smtClean="0"/>
          </a:p>
        </p:txBody>
      </p:sp>
      <p:sp>
        <p:nvSpPr>
          <p:cNvPr id="30723" name="Rectangle 7"/>
          <p:cNvSpPr>
            <a:spLocks noGrp="1"/>
          </p:cNvSpPr>
          <p:nvPr>
            <p:ph sz="quarter" idx="4294967295"/>
          </p:nvPr>
        </p:nvSpPr>
        <p:spPr>
          <a:xfrm>
            <a:off x="457200" y="1609725"/>
            <a:ext cx="3543300" cy="2346325"/>
          </a:xfrm>
        </p:spPr>
        <p:txBody>
          <a:bodyPr/>
          <a:lstStyle/>
          <a:p>
            <a:pPr eaLnBrk="1" hangingPunct="1"/>
            <a:endParaRPr lang="ru-RU" altLang="uk-UA" sz="2000" smtClean="0"/>
          </a:p>
        </p:txBody>
      </p:sp>
      <p:pic>
        <p:nvPicPr>
          <p:cNvPr id="30724" name="Picture 4" descr="DSCF427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3429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1" descr="DSCF427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67200" y="1447800"/>
            <a:ext cx="3205163" cy="2514600"/>
          </a:xfrm>
        </p:spPr>
      </p:pic>
      <p:pic>
        <p:nvPicPr>
          <p:cNvPr id="30726" name="Picture 12" descr="SAM_090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33400" y="4114800"/>
            <a:ext cx="3429000" cy="2362200"/>
          </a:xfrm>
        </p:spPr>
      </p:pic>
      <p:pic>
        <p:nvPicPr>
          <p:cNvPr id="30727" name="Picture 13" descr="SAM_126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267200" y="4114800"/>
            <a:ext cx="3222625" cy="2341563"/>
          </a:xfrm>
        </p:spPr>
      </p:pic>
    </p:spTree>
  </p:cSld>
  <p:clrMapOvr>
    <a:masterClrMapping/>
  </p:clrMapOvr>
  <p:transition advTm="20015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4191000" cy="4114800"/>
          </a:xfrm>
          <a:solidFill>
            <a:schemeClr val="tx2">
              <a:lumMod val="60000"/>
              <a:lumOff val="40000"/>
            </a:schemeClr>
          </a:solidFill>
          <a:ln w="762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700" dirty="0" smtClean="0"/>
              <a:t>конкурс        Королева краси та здоров*я ,</a:t>
            </a:r>
            <a:br>
              <a:rPr lang="uk-UA" sz="3700" dirty="0" smtClean="0"/>
            </a:br>
            <a:r>
              <a:rPr lang="uk-UA" sz="3700" dirty="0" smtClean="0"/>
              <a:t>Як частина проекту</a:t>
            </a:r>
            <a:br>
              <a:rPr lang="uk-UA" sz="3700" dirty="0" smtClean="0"/>
            </a:br>
            <a:r>
              <a:rPr lang="uk-UA" sz="3700" dirty="0" smtClean="0"/>
              <a:t>        </a:t>
            </a:r>
            <a:br>
              <a:rPr lang="uk-UA" sz="3700" dirty="0" smtClean="0"/>
            </a:br>
            <a:endParaRPr lang="ru-RU" sz="3700" dirty="0" smtClean="0"/>
          </a:p>
        </p:txBody>
      </p:sp>
      <p:pic>
        <p:nvPicPr>
          <p:cNvPr id="31747" name="Picture 4" descr="SAM_29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810000"/>
            <a:ext cx="3733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 descr="x_4a1b957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7888" y="3810000"/>
            <a:ext cx="32734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7" descr="x_8ccbb3b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3657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9905">
    <p:pull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3810000" cy="4495800"/>
          </a:xfr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Робота волонтерів  НВК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/>
            </a:r>
            <a:b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uk-UA" dirty="0" smtClean="0"/>
              <a:t/>
            </a:r>
            <a:br>
              <a:rPr lang="uk-UA" dirty="0" smtClean="0"/>
            </a:br>
            <a:endParaRPr lang="ru-RU" dirty="0" smtClean="0"/>
          </a:p>
        </p:txBody>
      </p:sp>
      <p:pic>
        <p:nvPicPr>
          <p:cNvPr id="32771" name="Picture 4" descr="x_4e6c9c6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3686175"/>
            <a:ext cx="374015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5" descr="x_546423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5438" y="3686175"/>
            <a:ext cx="38449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 descr="x_fdff238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5438" y="304800"/>
            <a:ext cx="38449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9952">
    <p:pul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SAM_29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4343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5" descr="SAM_29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657600"/>
            <a:ext cx="4114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8252">
    <p:pull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" descr="img3150060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7086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20750" y="2417763"/>
            <a:ext cx="6538841" cy="40011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isometricOffAxis2Left"/>
              <a:lightRig rig="threePt" dir="t"/>
            </a:scene3d>
          </a:bodyPr>
          <a:lstStyle/>
          <a:p>
            <a:pPr>
              <a:defRPr/>
            </a:pPr>
            <a:r>
              <a:rPr lang="uk-UA" sz="2000" dirty="0"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Ти рухаєшся вперед, наближаючи власне майбутнє ! </a:t>
            </a: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2800350" y="3246438"/>
            <a:ext cx="3543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uk-UA" altLang="uk-UA" b="1"/>
              <a:t>Ми зробили свій вибір , а ти?</a:t>
            </a:r>
            <a:endParaRPr lang="ru-RU" altLang="uk-UA" b="1"/>
          </a:p>
        </p:txBody>
      </p:sp>
    </p:spTree>
  </p:cSld>
  <p:clrMapOvr>
    <a:masterClrMapping/>
  </p:clrMapOvr>
  <p:transition advTm="12230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"/>
            <a:ext cx="8763000" cy="612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>
            <p:ph type="title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altLang="uk-UA" sz="3400" u="sng" cap="none" smtClean="0">
                <a:ln>
                  <a:noFill/>
                </a:ln>
                <a:solidFill>
                  <a:schemeClr val="tx1"/>
                </a:solidFill>
              </a:rPr>
              <a:t>Мета превентивного виховання</a:t>
            </a:r>
            <a:endParaRPr lang="ru-RU" altLang="uk-UA" sz="3400" u="sng" cap="none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altLang="uk-UA" smtClean="0"/>
              <a:t>  Старосинявського НВК полягає у досягненні сталої відповідальної поведінки, сформованості імунітету до негативних впливів соціального оточення.</a:t>
            </a:r>
            <a:endParaRPr lang="ru-RU" altLang="uk-UA" smtClean="0"/>
          </a:p>
        </p:txBody>
      </p:sp>
    </p:spTree>
  </p:cSld>
  <p:clrMapOvr>
    <a:masterClrMapping/>
  </p:clrMapOvr>
  <p:transition>
    <p:newsfla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>
            <p:ph type="title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uk-UA" altLang="uk-UA" sz="3400" cap="none" smtClean="0">
                <a:ln>
                  <a:noFill/>
                </a:ln>
                <a:solidFill>
                  <a:schemeClr val="tx1"/>
                </a:solidFill>
              </a:rPr>
              <a:t>Основні завдання превентивного виховання</a:t>
            </a:r>
            <a:endParaRPr lang="ru-RU" altLang="uk-UA" sz="3400" cap="none" smtClean="0">
              <a:ln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uk-UA" altLang="uk-UA" sz="1500" smtClean="0"/>
          </a:p>
          <a:p>
            <a:pPr eaLnBrk="1" hangingPunct="1">
              <a:lnSpc>
                <a:spcPct val="80000"/>
              </a:lnSpc>
            </a:pPr>
            <a:r>
              <a:rPr lang="uk-UA" altLang="uk-UA" sz="1500" smtClean="0"/>
              <a:t>– створити умови для формування позитивних якостей особистості в процесі різноманітних видів трудової, навчальної, позашкільної й іншої діяльності, що сприяють інтелектуальному, морально-етичному, естетичному     розвитку, виробленню стійкості до негативних впливів середовища;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sz="1500" smtClean="0"/>
              <a:t>– забезпечити соціально-психологічну, педагогічно зорієнтовану діяльність на запобігання залучення дітей і молоді до негативних ситуацій;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sz="1500" smtClean="0"/>
              <a:t>– надавати комплексну психолого-педагогічну та організовувати медико-соціальну допомогу тим молодим особистостям, які її потребують;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sz="1500" smtClean="0"/>
              <a:t>– забезпечити адекватну соціальну реабілітацію дітей і молоді, які вчинили протиправні дії або зловживають психоактивними речовинами;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sz="1500" smtClean="0"/>
              <a:t>– стимулювати учнівську молодь до здорового способу життя і позитивної соціальної орієнтації, сприяти розвитку здоров’я, збережувального  навчально-виховного процесу, навчанню з раннього віку навичкам відповідальності за власне життя і здоров’я;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sz="1500" smtClean="0"/>
              <a:t>– сприяти виробленню інтегрованих міждисциплінарних підходів при підготовці спеціалістів (педагогів, психологів, медиків, соціологів, юристів, соціальних працівників), батьків та ін. до превентивної роботи з дітьми і молоддю;</a:t>
            </a:r>
          </a:p>
          <a:p>
            <a:pPr eaLnBrk="1" hangingPunct="1">
              <a:lnSpc>
                <a:spcPct val="80000"/>
              </a:lnSpc>
            </a:pPr>
            <a:r>
              <a:rPr lang="uk-UA" altLang="uk-UA" sz="1500" smtClean="0"/>
              <a:t>об’єднанню зусиль різних суб’єктів превентивної роботи.</a:t>
            </a:r>
            <a:endParaRPr lang="ru-RU" altLang="uk-UA" sz="1500" smtClean="0"/>
          </a:p>
        </p:txBody>
      </p:sp>
    </p:spTree>
  </p:cSld>
  <p:clrMapOvr>
    <a:masterClrMapping/>
  </p:clrMapOvr>
  <p:transition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>
            <p:ph type="title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uk-UA" altLang="uk-UA" sz="3400" u="sng" cap="none" smtClean="0">
                <a:ln>
                  <a:noFill/>
                </a:ln>
                <a:solidFill>
                  <a:schemeClr val="tx1"/>
                </a:solidFill>
              </a:rPr>
              <a:t>Напрямки превентивного виховання</a:t>
            </a:r>
            <a:r>
              <a:rPr lang="uk-UA" altLang="uk-UA" sz="3400" cap="none" smtClean="0">
                <a:ln>
                  <a:noFill/>
                </a:ln>
                <a:solidFill>
                  <a:schemeClr val="tx1"/>
                </a:solidFill>
              </a:rPr>
              <a:t>  у НВК </a:t>
            </a:r>
            <a:r>
              <a:rPr lang="ru-RU" altLang="uk-UA" sz="3400" cap="none" smtClean="0">
                <a:ln>
                  <a:noFill/>
                </a:ln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uk-UA" altLang="uk-UA" i="1" smtClean="0"/>
              <a:t>діагностично-прогностична функція</a:t>
            </a:r>
            <a:r>
              <a:rPr lang="ru-RU" altLang="uk-UA" smtClean="0"/>
              <a:t> </a:t>
            </a:r>
          </a:p>
          <a:p>
            <a:pPr eaLnBrk="1" hangingPunct="1"/>
            <a:r>
              <a:rPr lang="uk-UA" altLang="uk-UA" i="1" smtClean="0"/>
              <a:t>корекційно-реабілітаційна функція</a:t>
            </a:r>
            <a:r>
              <a:rPr lang="ru-RU" altLang="uk-UA" smtClean="0"/>
              <a:t> </a:t>
            </a:r>
          </a:p>
          <a:p>
            <a:pPr eaLnBrk="1" hangingPunct="1"/>
            <a:r>
              <a:rPr lang="uk-UA" altLang="uk-UA" i="1" smtClean="0"/>
              <a:t>освітньо-консультативна функція</a:t>
            </a:r>
            <a:r>
              <a:rPr lang="uk-UA" altLang="uk-UA" smtClean="0"/>
              <a:t> </a:t>
            </a:r>
          </a:p>
          <a:p>
            <a:pPr eaLnBrk="1" hangingPunct="1"/>
            <a:r>
              <a:rPr lang="ru-RU" altLang="uk-UA" smtClean="0"/>
              <a:t> </a:t>
            </a:r>
            <a:r>
              <a:rPr lang="uk-UA" altLang="uk-UA" i="1" smtClean="0"/>
              <a:t>організаційно-методична функція</a:t>
            </a:r>
            <a:r>
              <a:rPr lang="uk-UA" altLang="uk-UA" smtClean="0"/>
              <a:t> </a:t>
            </a:r>
            <a:r>
              <a:rPr lang="ru-RU" altLang="uk-UA" smtClean="0"/>
              <a:t> </a:t>
            </a:r>
          </a:p>
          <a:p>
            <a:pPr eaLnBrk="1" hangingPunct="1"/>
            <a:r>
              <a:rPr lang="uk-UA" altLang="uk-UA" i="1" smtClean="0"/>
              <a:t>інтегративно-просвітницька функція </a:t>
            </a:r>
            <a:r>
              <a:rPr lang="ru-RU" altLang="uk-UA" smtClean="0"/>
              <a:t> </a:t>
            </a:r>
          </a:p>
        </p:txBody>
      </p:sp>
    </p:spTree>
  </p:cSld>
  <p:clrMapOvr>
    <a:masterClrMapping/>
  </p:clrMapOvr>
  <p:transition>
    <p:newsfla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/>
          </p:nvPr>
        </p:nvSpPr>
        <p:spPr bwMode="auto">
          <a:xfrm>
            <a:off x="0" y="228600"/>
            <a:ext cx="9144000" cy="1143000"/>
          </a:xfrm>
          <a:solidFill>
            <a:srgbClr val="41D319"/>
          </a:solidFill>
          <a:ln w="76200">
            <a:solidFill>
              <a:schemeClr val="tx1"/>
            </a:solidFill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Мода … </a:t>
            </a:r>
            <a:r>
              <a:rPr lang="uk-UA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Мода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це більше ніж музика,зачіска та модний </a:t>
            </a:r>
            <a:r>
              <a:rPr lang="uk-UA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“прикид”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Мода – це стиль, це – спосіб життя …</a:t>
            </a:r>
            <a:b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це стиль нашого закладу !</a:t>
            </a:r>
            <a: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uk-UA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endParaRPr lang="ru-RU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2291" name="Picture 5" descr="DSCF37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8" y="1676400"/>
            <a:ext cx="3776662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6" descr="DSCF37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4975"/>
            <a:ext cx="35814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8" descr="DSCF376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262438"/>
            <a:ext cx="35814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9" descr="DSCF376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8" y="4262438"/>
            <a:ext cx="3776662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9921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2"/>
          <p:cNvSpPr>
            <a:spLocks noChangeArrowheads="1"/>
          </p:cNvSpPr>
          <p:nvPr>
            <p:ph type="title"/>
          </p:nvPr>
        </p:nvSpPr>
        <p:spPr bwMode="auto"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uk-UA" altLang="uk-UA" cap="none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 </a:t>
            </a:r>
            <a:r>
              <a:rPr lang="uk-UA" altLang="uk-UA" sz="2800" cap="none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Педагоги школи-гімназії прагнуть </a:t>
            </a:r>
            <a:br>
              <a:rPr lang="uk-UA" altLang="uk-UA" sz="2800" cap="none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</a:br>
            <a:r>
              <a:rPr lang="uk-UA" altLang="uk-UA" sz="2800" cap="none" smtClean="0">
                <a:ln>
                  <a:noFill/>
                </a:ln>
                <a:solidFill>
                  <a:schemeClr val="tx1"/>
                </a:solidFill>
                <a:latin typeface="Arial" charset="0"/>
              </a:rPr>
              <a:t>іти з часом в ногу</a:t>
            </a:r>
            <a:endParaRPr lang="ru-RU" altLang="uk-UA" sz="2800" cap="none" smtClean="0">
              <a:ln>
                <a:noFill/>
              </a:ln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3315" name="Picture 9" descr="Фото-009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76400"/>
            <a:ext cx="3543300" cy="4648200"/>
          </a:xfrm>
        </p:spPr>
      </p:pic>
      <p:sp>
        <p:nvSpPr>
          <p:cNvPr id="13316" name="Rectangle 14"/>
          <p:cNvSpPr>
            <a:spLocks noGrp="1"/>
          </p:cNvSpPr>
          <p:nvPr>
            <p:ph sz="quarter" idx="3"/>
          </p:nvPr>
        </p:nvSpPr>
        <p:spPr>
          <a:xfrm>
            <a:off x="4191000" y="4114800"/>
            <a:ext cx="3543300" cy="2347913"/>
          </a:xfrm>
        </p:spPr>
        <p:txBody>
          <a:bodyPr/>
          <a:lstStyle/>
          <a:p>
            <a:pPr eaLnBrk="1" hangingPunct="1"/>
            <a:endParaRPr lang="ru-RU" altLang="uk-UA" sz="2000" smtClean="0"/>
          </a:p>
        </p:txBody>
      </p:sp>
      <p:pic>
        <p:nvPicPr>
          <p:cNvPr id="13317" name="Picture 15" descr="Фото-008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191000" y="4267200"/>
            <a:ext cx="3581400" cy="2133600"/>
          </a:xfrm>
        </p:spPr>
      </p:pic>
      <p:pic>
        <p:nvPicPr>
          <p:cNvPr id="13318" name="Picture 17" descr="Фото-008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1676400"/>
            <a:ext cx="3581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/>
          </p:nvPr>
        </p:nvSpPr>
        <p:spPr bwMode="auto">
          <a:xfrm>
            <a:off x="509060" y="304800"/>
            <a:ext cx="7190315" cy="903050"/>
          </a:xfrm>
          <a:solidFill>
            <a:schemeClr val="bg2">
              <a:lumMod val="75000"/>
            </a:schemeClr>
          </a:solidFill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800" dirty="0" err="1" smtClean="0">
                <a:solidFill>
                  <a:schemeClr val="tx1"/>
                </a:solidFill>
              </a:rPr>
              <a:t>Ти</a:t>
            </a:r>
            <a:r>
              <a:rPr lang="ru-RU" sz="1800" dirty="0" smtClean="0">
                <a:solidFill>
                  <a:schemeClr val="tx1"/>
                </a:solidFill>
              </a:rPr>
              <a:t> - </a:t>
            </a:r>
            <a:r>
              <a:rPr lang="ru-RU" sz="1800" dirty="0" err="1" smtClean="0">
                <a:solidFill>
                  <a:schemeClr val="tx1"/>
                </a:solidFill>
              </a:rPr>
              <a:t>людина</a:t>
            </a:r>
            <a:r>
              <a:rPr lang="ru-RU" sz="1800" dirty="0" smtClean="0">
                <a:solidFill>
                  <a:schemeClr val="tx1"/>
                </a:solidFill>
              </a:rPr>
              <a:t> нового </a:t>
            </a:r>
            <a:r>
              <a:rPr lang="ru-RU" sz="1800" dirty="0" err="1" smtClean="0">
                <a:solidFill>
                  <a:schemeClr val="tx1"/>
                </a:solidFill>
              </a:rPr>
              <a:t>тисячоліття</a:t>
            </a:r>
            <a:r>
              <a:rPr lang="ru-RU" sz="1800" dirty="0" smtClean="0">
                <a:solidFill>
                  <a:schemeClr val="tx1"/>
                </a:solidFill>
              </a:rPr>
              <a:t>!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Нове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сьогодення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несе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нову</a:t>
            </a:r>
            <a:r>
              <a:rPr lang="ru-RU" sz="1800" dirty="0" smtClean="0">
                <a:solidFill>
                  <a:schemeClr val="tx1"/>
                </a:solidFill>
              </a:rPr>
              <a:t> моду</a:t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err="1" smtClean="0">
                <a:solidFill>
                  <a:schemeClr val="tx1"/>
                </a:solidFill>
              </a:rPr>
              <a:t>Це</a:t>
            </a:r>
            <a:r>
              <a:rPr lang="ru-RU" sz="1800" dirty="0" smtClean="0">
                <a:solidFill>
                  <a:schemeClr val="tx1"/>
                </a:solidFill>
              </a:rPr>
              <a:t> - мода </a:t>
            </a:r>
            <a:r>
              <a:rPr lang="ru-RU" sz="1800" dirty="0" err="1" smtClean="0">
                <a:solidFill>
                  <a:schemeClr val="tx1"/>
                </a:solidFill>
              </a:rPr>
              <a:t>старосинявського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нвк</a:t>
            </a:r>
            <a:endParaRPr lang="ru-RU" sz="1800" dirty="0" smtClean="0">
              <a:solidFill>
                <a:schemeClr val="tx1"/>
              </a:solidFill>
            </a:endParaRPr>
          </a:p>
        </p:txBody>
      </p:sp>
      <p:pic>
        <p:nvPicPr>
          <p:cNvPr id="14339" name="Picture 4" descr="Малю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3200400" cy="230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Малюнок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7350" y="2284413"/>
            <a:ext cx="3487738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 descr="Малюнок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4495800"/>
            <a:ext cx="2743200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140"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553</TotalTime>
  <Words>206</Words>
  <Application>Microsoft Office PowerPoint</Application>
  <PresentationFormat>Экран (4:3)</PresentationFormat>
  <Paragraphs>46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Trebuchet MS</vt:lpstr>
      <vt:lpstr>Wingdings 2</vt:lpstr>
      <vt:lpstr>Wingdings</vt:lpstr>
      <vt:lpstr>Calibri</vt:lpstr>
      <vt:lpstr>Изящная</vt:lpstr>
      <vt:lpstr>Старосинявський нвк за здоровий спосіб життя</vt:lpstr>
      <vt:lpstr>Старосинявський НВК “Загальноосвітня школа І-ІІІ ступенів, гімназія”</vt:lpstr>
      <vt:lpstr>Слайд 3</vt:lpstr>
      <vt:lpstr>Мета превентивного виховання</vt:lpstr>
      <vt:lpstr>Основні завдання превентивного виховання</vt:lpstr>
      <vt:lpstr>Напрямки превентивного виховання  у НВК  </vt:lpstr>
      <vt:lpstr> Мода … Мода - це більше ніж музика,зачіска та модний “прикид”. Мода – це стиль, це – спосіб життя … А це стиль нашого закладу ! </vt:lpstr>
      <vt:lpstr> Педагоги школи-гімназії прагнуть  іти з часом в ногу</vt:lpstr>
      <vt:lpstr>Ти - людина нового тисячоліття!  Нове сьогодення несе нову моду Це - мода старосинявського нвк</vt:lpstr>
      <vt:lpstr>Слайд 10</vt:lpstr>
      <vt:lpstr>Програмою  “Рівний – рівному”</vt:lpstr>
      <vt:lpstr>Програмою  “Захисти себе від ВІЛ”</vt:lpstr>
      <vt:lpstr> Ми солідарні з ВІЛ- позитивними людьми</vt:lpstr>
      <vt:lpstr>Ми учасники фестивалю              “ Молодь обирає здоров’я”</vt:lpstr>
      <vt:lpstr> Крокуємо маршрутом безпеки</vt:lpstr>
      <vt:lpstr>Слайд 16</vt:lpstr>
      <vt:lpstr>Співпрацюємо  з батьками</vt:lpstr>
      <vt:lpstr>Співпрацюємо з кримінальною міліцією у справах дітей</vt:lpstr>
      <vt:lpstr>З важковиховуваними дітьми працює психологічна служба</vt:lpstr>
      <vt:lpstr>Співпрацюємо з органами юстиції</vt:lpstr>
      <vt:lpstr>Співпрацюємо з центром у справах сім’ї і молоді</vt:lpstr>
      <vt:lpstr>Наші волотери приймають участь і  навчаються у щорічних акціях  “16 днів проти гендерного насильства”</vt:lpstr>
      <vt:lpstr>Слайд 23</vt:lpstr>
      <vt:lpstr> Ти - молодий ? Ти - сучасний ? Ти – переможець ? Тоді нас багато. Гайда разом на пошуки чарівного ключа , що називається здоров*ям </vt:lpstr>
      <vt:lpstr>Нвк працює над проектом   “молодь обирає здоров*я” Творчі роботи учнів </vt:lpstr>
      <vt:lpstr>конкурс        Королева краси та здоров*я , Як частина проекту          </vt:lpstr>
      <vt:lpstr>Робота волонтерів  НВК    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Здоровий спосіб життя</dc:title>
  <dc:creator>SeRa</dc:creator>
  <cp:lastModifiedBy>Sony</cp:lastModifiedBy>
  <cp:revision>79</cp:revision>
  <dcterms:created xsi:type="dcterms:W3CDTF">2010-10-20T20:29:02Z</dcterms:created>
  <dcterms:modified xsi:type="dcterms:W3CDTF">2014-07-17T13:17:25Z</dcterms:modified>
</cp:coreProperties>
</file>