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8" r:id="rId4"/>
    <p:sldId id="258" r:id="rId5"/>
    <p:sldId id="293" r:id="rId6"/>
    <p:sldId id="259" r:id="rId7"/>
    <p:sldId id="270" r:id="rId8"/>
    <p:sldId id="298" r:id="rId9"/>
    <p:sldId id="271" r:id="rId10"/>
    <p:sldId id="291" r:id="rId11"/>
    <p:sldId id="272" r:id="rId12"/>
    <p:sldId id="260" r:id="rId13"/>
    <p:sldId id="273" r:id="rId14"/>
    <p:sldId id="274" r:id="rId15"/>
    <p:sldId id="299" r:id="rId16"/>
    <p:sldId id="300" r:id="rId17"/>
    <p:sldId id="301" r:id="rId18"/>
    <p:sldId id="275" r:id="rId19"/>
    <p:sldId id="261" r:id="rId20"/>
    <p:sldId id="277" r:id="rId21"/>
    <p:sldId id="294" r:id="rId22"/>
    <p:sldId id="295" r:id="rId23"/>
    <p:sldId id="280" r:id="rId24"/>
    <p:sldId id="282" r:id="rId25"/>
    <p:sldId id="262" r:id="rId26"/>
    <p:sldId id="296" r:id="rId27"/>
    <p:sldId id="297" r:id="rId28"/>
    <p:sldId id="286" r:id="rId29"/>
    <p:sldId id="26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660066"/>
    <a:srgbClr val="00FF00"/>
    <a:srgbClr val="0066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E004-DC24-4952-ADB3-B48B6A53BB77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533F-F86A-46FD-A5FA-E7D55A9E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1556-7B89-4962-A75C-3279C66F2E45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F24D-E4AC-4CE8-8A58-B3031749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12AE-2C75-46E8-B4C6-CBE58E8DB82F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B439-4D98-4FC6-976A-4F9C49ED2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8C6D-1A55-4C5D-AA0D-4250DF17AF64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7CF5-A7E3-44B4-A4F7-2354542C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A69F-B4A0-4E12-9F8A-8E2A690E8EBB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2B69-7EB4-43E2-97E7-A143288C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A633-9816-4C3F-8848-2B28C4D51A18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CFD8-A9DB-46F6-8809-F3FF59BC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2CD4-CBF9-414D-A2CD-88B2432654C3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E6B0-3F18-4077-9D38-44686A25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44C0-2248-4C1B-BBFC-455FD2AE8F19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EE6B-3B0D-49FB-9DC7-5CA61EF6D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B453-AC1E-4C43-A9BB-74DB63EED77E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C4FB-B711-4BE8-B796-B8E7B639D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42EB-7034-4D5B-BE30-35A680EC8DA7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51E6-2382-4035-8F46-905C563A3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DA9-B91B-45E5-8361-03E9418850DE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EBD8-F42F-4CD3-8137-2517F59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92946-43E7-43FA-B4B1-BD0AA1FA791F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6FE97-4734-4116-90DD-71972883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46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7" r:id="rId9"/>
    <p:sldLayoutId id="2147483943" r:id="rId10"/>
    <p:sldLayoutId id="2147483944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66442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 smtClean="0"/>
              <a:t>Впровадження </a:t>
            </a:r>
            <a:br>
              <a:rPr lang="uk-UA" sz="4000" b="1" dirty="0" smtClean="0"/>
            </a:br>
            <a:r>
              <a:rPr lang="uk-UA" sz="4000" b="1" dirty="0" smtClean="0"/>
              <a:t>моделі превентивної освіти</a:t>
            </a:r>
            <a:br>
              <a:rPr lang="uk-UA" sz="4000" b="1" dirty="0" smtClean="0"/>
            </a:br>
            <a:r>
              <a:rPr lang="uk-UA" sz="4000" b="1" dirty="0" smtClean="0"/>
              <a:t>в Козацькому НВК</a:t>
            </a:r>
            <a:br>
              <a:rPr lang="uk-UA" sz="4000" b="1" dirty="0" smtClean="0"/>
            </a:br>
            <a:r>
              <a:rPr lang="uk-UA" sz="4000" b="1" dirty="0" smtClean="0"/>
              <a:t> «ЗОШ І-ІІІ ступенів ДНЗ»</a:t>
            </a:r>
            <a:br>
              <a:rPr lang="uk-UA" sz="4000" b="1" dirty="0" smtClean="0"/>
            </a:br>
            <a:r>
              <a:rPr lang="uk-UA" sz="4000" b="1" dirty="0" smtClean="0"/>
              <a:t>Конотопського р</a:t>
            </a:r>
            <a:r>
              <a:rPr lang="ru-RU" sz="4000" b="1" dirty="0" err="1" smtClean="0"/>
              <a:t>айо</a:t>
            </a:r>
            <a:r>
              <a:rPr lang="uk-UA" sz="4000" b="1" dirty="0" smtClean="0"/>
              <a:t>ну</a:t>
            </a:r>
            <a:br>
              <a:rPr lang="uk-UA" sz="4000" b="1" dirty="0" smtClean="0"/>
            </a:br>
            <a:r>
              <a:rPr lang="uk-UA" sz="4000" b="1" dirty="0" smtClean="0"/>
              <a:t>Сумської області</a:t>
            </a:r>
            <a:endParaRPr lang="ru-RU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:\шкільне життя\стрільба\IMG_3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4638" y="188913"/>
            <a:ext cx="8474075" cy="6354762"/>
          </a:xfrm>
          <a:noFill/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FF00"/>
                </a:solidFill>
                <a:latin typeface="Arial Black" pitchFamily="34" charset="0"/>
              </a:rPr>
              <a:t>Змагання зі стрільби між учнями та батьками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літо\Табір\SAM_3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364"/>
            <a:ext cx="8008773" cy="600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25463" y="476250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FF00"/>
                </a:solidFill>
                <a:latin typeface="Arial Black" pitchFamily="34" charset="0"/>
              </a:rPr>
              <a:t>Рухливі ігри на свіжому повітрі</a:t>
            </a:r>
            <a:r>
              <a:rPr lang="uk-UA" sz="320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71625" y="1428750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>
                <a:latin typeface="Constantia" pitchFamily="18" charset="0"/>
              </a:rPr>
              <a:t>Навчально-виховна, просвітницька робота</a:t>
            </a:r>
            <a:endParaRPr lang="ru-RU" sz="6000" b="1" i="1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jjgh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097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2800" smtClean="0">
                <a:solidFill>
                  <a:srgbClr val="FF0000"/>
                </a:solidFill>
                <a:latin typeface="Arial Black" pitchFamily="34" charset="0"/>
              </a:rPr>
              <a:t>Вироблення навичок надання першої медичної допомоги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kgujgh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19868" cy="602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66FF"/>
                </a:solidFill>
                <a:latin typeface="Arial Black" pitchFamily="34" charset="0"/>
              </a:rPr>
              <a:t>Загальношкільні виховні години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9459" name="Picture 2" descr="E:\година психолога\IMG_0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60350"/>
            <a:ext cx="8569325" cy="6427788"/>
          </a:xfrm>
          <a:noFill/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539750" y="333375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660066"/>
                </a:solidFill>
                <a:latin typeface="Arial Black" pitchFamily="34" charset="0"/>
              </a:rPr>
              <a:t>Тренінгові заняття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04813"/>
            <a:ext cx="8207375" cy="6156325"/>
          </a:xfrm>
          <a:noFill/>
        </p:spPr>
      </p:pic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9750" y="333375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FFFF00"/>
                </a:solidFill>
                <a:latin typeface="Arial Black" pitchFamily="34" charset="0"/>
              </a:rPr>
              <a:t>Робота «Маршруту безпеки»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60350"/>
            <a:ext cx="8351837" cy="6264275"/>
          </a:xfr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60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91306" cy="616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FF00"/>
                </a:solidFill>
                <a:latin typeface="Arial Black" pitchFamily="34" charset="0"/>
              </a:rPr>
              <a:t>Учнівські творчі роботи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285875"/>
            <a:ext cx="8229600" cy="34194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6600" b="1" i="1" dirty="0" smtClean="0">
                <a:solidFill>
                  <a:schemeClr val="tx1"/>
                </a:solidFill>
                <a:latin typeface="+mn-lt"/>
              </a:rPr>
              <a:t>Лікувально-відновлювальна робота</a:t>
            </a:r>
            <a:endParaRPr lang="ru-RU" sz="6600" b="1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857750"/>
            <a:ext cx="6929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70C0"/>
                </a:solidFill>
                <a:latin typeface="+mn-lt"/>
              </a:rPr>
              <a:t>Козацький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+mn-lt"/>
              </a:rPr>
              <a:t>навчально-виховний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 комплекс  </a:t>
            </a:r>
            <a:r>
              <a:rPr lang="uk-UA" sz="2400" b="1" dirty="0">
                <a:solidFill>
                  <a:srgbClr val="0070C0"/>
                </a:solidFill>
                <a:latin typeface="+mn-lt"/>
              </a:rPr>
              <a:t>”</a:t>
            </a:r>
            <a:r>
              <a:rPr lang="ru-RU" sz="2400" b="1" dirty="0" err="1">
                <a:solidFill>
                  <a:srgbClr val="0070C0"/>
                </a:solidFill>
                <a:latin typeface="+mn-lt"/>
              </a:rPr>
              <a:t>загальноосв</a:t>
            </a:r>
            <a:r>
              <a:rPr lang="uk-UA" sz="2400" b="1" dirty="0" err="1">
                <a:solidFill>
                  <a:srgbClr val="0070C0"/>
                </a:solidFill>
                <a:latin typeface="+mn-lt"/>
              </a:rPr>
              <a:t>ітня</a:t>
            </a:r>
            <a:r>
              <a:rPr lang="uk-UA" sz="2400" b="1" dirty="0">
                <a:solidFill>
                  <a:srgbClr val="0070C0"/>
                </a:solidFill>
                <a:latin typeface="+mn-lt"/>
              </a:rPr>
              <a:t> школа І-ІІІ ступенів – дошкільний навчальний </a:t>
            </a:r>
            <a:r>
              <a:rPr lang="uk-UA" sz="2400" b="1" dirty="0" err="1">
                <a:solidFill>
                  <a:srgbClr val="0070C0"/>
                </a:solidFill>
                <a:latin typeface="+mn-lt"/>
              </a:rPr>
              <a:t>заклад”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7" name="Picture 4" descr="I:\DCIM\116___10\IMG_19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836613"/>
            <a:ext cx="54721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dmin\Рабочий стол\Свято осені\DSCN0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428625"/>
            <a:ext cx="8091487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2060"/>
                </a:solidFill>
                <a:latin typeface="Arial Black" pitchFamily="34" charset="0"/>
              </a:rPr>
              <a:t>Медичний кабінет у школі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2466" name="Picture 2" descr="D:\Desktop_koz\козачок 2012\кухня, амбулаторія\IMG_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352928" cy="626469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539750" y="333375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FFFF00"/>
                </a:solidFill>
                <a:latin typeface="Arial Black" pitchFamily="34" charset="0"/>
              </a:rPr>
              <a:t>Співпраця з Козацькою АЗПСМ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6627" name="Picture 2" descr="D:\Desktop_koz\козачок 2012\кухня, амбулаторія\IMG_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88913"/>
            <a:ext cx="8496300" cy="6372225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001056" cy="600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2060"/>
                </a:solidFill>
                <a:latin typeface="Arial Black" pitchFamily="34" charset="0"/>
              </a:rPr>
              <a:t>Відпочинок біля водойм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тетяна михайлівна\фоткы на презентацыю\uyyfjk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842968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8305800" cy="1009650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0000"/>
                </a:solidFill>
                <a:latin typeface="Arial Black" pitchFamily="34" charset="0"/>
              </a:rPr>
              <a:t>Оздоровлення та відпочинок у ПТНТ «Сузір’я»</a:t>
            </a:r>
            <a:r>
              <a:rPr lang="uk-UA" sz="320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750" y="3644900"/>
            <a:ext cx="8229600" cy="235743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6000" b="1" i="1" dirty="0" smtClean="0">
                <a:solidFill>
                  <a:schemeClr val="tx1"/>
                </a:solidFill>
                <a:latin typeface="+mn-lt"/>
              </a:rPr>
              <a:t>Вироблення санітарно-гігієнічних навичок, організація безпечних умов навчання</a:t>
            </a:r>
            <a:endParaRPr lang="ru-RU" sz="6000" b="1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4514" name="Picture 2" descr="D:\Desktop_koz\козачок 2012\козачок фото\DSCN3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424936" cy="631870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4" name="Заголовок 1"/>
          <p:cNvSpPr txBox="1">
            <a:spLocks/>
          </p:cNvSpPr>
          <p:nvPr/>
        </p:nvSpPr>
        <p:spPr bwMode="auto">
          <a:xfrm>
            <a:off x="544513" y="333375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FFFF00"/>
                </a:solidFill>
                <a:latin typeface="Arial Black" pitchFamily="34" charset="0"/>
              </a:rPr>
              <a:t>Здорове харчування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1747" name="Picture 4" descr="D:\Desktop_koz\козачок 2012\фото козачок\DSCN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33375"/>
            <a:ext cx="8353425" cy="6264275"/>
          </a:xfrm>
          <a:noFill/>
        </p:spPr>
      </p:pic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539750" y="341313"/>
            <a:ext cx="8305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FF0066"/>
                </a:solidFill>
                <a:latin typeface="Arial Black" pitchFamily="34" charset="0"/>
              </a:rPr>
              <a:t>Екскурсія до сільського саду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ytytytyty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05800" cy="7921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0000"/>
                </a:solidFill>
                <a:latin typeface="Arial Black" pitchFamily="34" charset="0"/>
              </a:rPr>
              <a:t>Ярмарки дитячих страв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95288" y="981075"/>
            <a:ext cx="8064500" cy="4032250"/>
          </a:xfrm>
        </p:spPr>
        <p:txBody>
          <a:bodyPr/>
          <a:lstStyle/>
          <a:p>
            <a:pPr algn="ctr" eaLnBrk="1" hangingPunct="1"/>
            <a:r>
              <a:rPr lang="uk-UA" sz="4600" b="1" smtClean="0">
                <a:solidFill>
                  <a:schemeClr val="tx1"/>
                </a:solidFill>
                <a:latin typeface="Arial" charset="0"/>
              </a:rPr>
              <a:t>Навчити цінувати здоров</a:t>
            </a:r>
            <a:r>
              <a:rPr lang="en-US" sz="4600" b="1" smtClean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uk-UA" sz="4600" b="1" smtClean="0">
                <a:solidFill>
                  <a:schemeClr val="tx1"/>
                </a:solidFill>
                <a:latin typeface="Arial" charset="0"/>
              </a:rPr>
              <a:t>я і плекати кожну мить </a:t>
            </a:r>
            <a:br>
              <a:rPr lang="uk-UA" sz="4600" b="1" smtClean="0">
                <a:solidFill>
                  <a:schemeClr val="tx1"/>
                </a:solidFill>
                <a:latin typeface="Arial" charset="0"/>
              </a:rPr>
            </a:br>
            <a:r>
              <a:rPr lang="uk-UA" sz="4600" b="1" smtClean="0">
                <a:solidFill>
                  <a:schemeClr val="tx1"/>
                </a:solidFill>
                <a:latin typeface="Arial" charset="0"/>
              </a:rPr>
              <a:t>життя – головне кредо всіх учасників Школи дружньої до дитини</a:t>
            </a:r>
            <a:endParaRPr lang="ru-RU" sz="46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2232025"/>
          </a:xfrm>
        </p:spPr>
        <p:txBody>
          <a:bodyPr/>
          <a:lstStyle/>
          <a:p>
            <a:pPr algn="ctr"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Мережа </a:t>
            </a:r>
            <a:b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Шкіл дружніх до дитини</a:t>
            </a:r>
            <a:b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1928813"/>
            <a:ext cx="8229600" cy="49291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uk-UA" sz="4800" b="1" dirty="0" smtClean="0"/>
              <a:t>             в Сумській області</a:t>
            </a:r>
          </a:p>
          <a:p>
            <a:pPr algn="ctr">
              <a:defRPr/>
            </a:pPr>
            <a:r>
              <a:rPr lang="uk-UA" sz="4800" b="1" dirty="0" smtClean="0">
                <a:solidFill>
                  <a:srgbClr val="FF0000"/>
                </a:solidFill>
              </a:rPr>
              <a:t>22 навчальних заклади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uk-UA" sz="4800" b="1" dirty="0" smtClean="0"/>
              <a:t>       Козацький НВК-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uk-UA" sz="4800" b="1" dirty="0" smtClean="0">
                <a:solidFill>
                  <a:srgbClr val="FF0000"/>
                </a:solidFill>
              </a:rPr>
              <a:t>базова Школа дружня до дитини в Конотопському районі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23850" y="44450"/>
            <a:ext cx="3671888" cy="2305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FFFF00"/>
                </a:solidFill>
              </a:rPr>
              <a:t>Мета:</a:t>
            </a:r>
            <a:r>
              <a:rPr lang="uk-UA" sz="1600" dirty="0"/>
              <a:t> забезпечити відповідальне ставлення в учнівської молоді до особистого здоров’я, до себе, як до індивіда, накопичити відповідні знання і вміння, усвідомити потреби і мотиви визначення ціннісних орієнтацій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146925" y="2805113"/>
            <a:ext cx="1643063" cy="1763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Форми і методи: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тренінги, акції, проекти  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7038" y="2708275"/>
            <a:ext cx="1857375" cy="16779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rgbClr val="FFFF00"/>
                </a:solidFill>
              </a:rPr>
              <a:t>Суб</a:t>
            </a:r>
            <a:r>
              <a:rPr lang="en-US" b="1" dirty="0">
                <a:solidFill>
                  <a:srgbClr val="FFFF00"/>
                </a:solidFill>
              </a:rPr>
              <a:t>’</a:t>
            </a:r>
            <a:r>
              <a:rPr lang="uk-UA" b="1" dirty="0" err="1">
                <a:solidFill>
                  <a:srgbClr val="FFFF00"/>
                </a:solidFill>
              </a:rPr>
              <a:t>єкти</a:t>
            </a:r>
            <a:r>
              <a:rPr lang="uk-UA" b="1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учні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/>
              <a:t>педагоги, батьки,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572000" y="44450"/>
            <a:ext cx="4248150" cy="2663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FFFF00"/>
                </a:solidFill>
              </a:rPr>
              <a:t>Завдання: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- формування правового світогляду підлітків, попередження правопорушень серед учнів;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- набуття учнями знань, умінь і навичок реалізації здорового способу життя та попередження вживання наркотичних речовин, алкоголю;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- </a:t>
            </a:r>
            <a:r>
              <a:rPr lang="uk-UA" sz="1600" dirty="0"/>
              <a:t>підвищення обізнаності учнів </a:t>
            </a:r>
            <a:r>
              <a:rPr lang="uk-UA" dirty="0"/>
              <a:t>щодо </a:t>
            </a:r>
            <a:r>
              <a:rPr lang="uk-UA" sz="1600" dirty="0"/>
              <a:t>проблем</a:t>
            </a:r>
            <a:r>
              <a:rPr lang="uk-UA" sz="1400" dirty="0"/>
              <a:t> </a:t>
            </a:r>
            <a:r>
              <a:rPr lang="uk-UA" dirty="0"/>
              <a:t>ВІЛ/</a:t>
            </a:r>
            <a:r>
              <a:rPr lang="uk-UA" dirty="0" err="1"/>
              <a:t>СНІДу</a:t>
            </a:r>
            <a:r>
              <a:rPr lang="uk-UA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  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8650" y="4724400"/>
            <a:ext cx="8064500" cy="20177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</a:rPr>
              <a:t>Очікувані результати: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-    </a:t>
            </a:r>
            <a:r>
              <a:rPr lang="uk-UA" sz="1400" dirty="0"/>
              <a:t>покращення дружньої атмосфери між вчителями та учнями;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-     задоволення санітарно-гігієнічними умовами НВК;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-     отримання задоволення від навчання;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-     забезпечення безпечного середовища у школі;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/>
              <a:t>конструктивна взаємодія педагогічних працівників та учнів;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/>
              <a:t>надання учням знань та формування умінь і навичок реалізації здорового способу життя, відповідального ставлення до власного здоров</a:t>
            </a:r>
            <a:r>
              <a:rPr lang="ru-RU" sz="1400" dirty="0"/>
              <a:t>’</a:t>
            </a:r>
            <a:r>
              <a:rPr lang="uk-UA" sz="1400" dirty="0"/>
              <a:t>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1884363" y="2425700"/>
            <a:ext cx="823912" cy="5667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3"/>
          <p:cNvSpPr/>
          <p:nvPr/>
        </p:nvSpPr>
        <p:spPr>
          <a:xfrm>
            <a:off x="2927350" y="2870200"/>
            <a:ext cx="2928938" cy="12795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</a:rPr>
              <a:t>Модель превентивної освіти</a:t>
            </a:r>
            <a:endParaRPr lang="uk-UA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«Твоє життя – твій вибір»</a:t>
            </a:r>
            <a:endParaRPr lang="uk-UA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2400" b="1" dirty="0">
                <a:solidFill>
                  <a:srgbClr val="FF0000"/>
                </a:solidFill>
              </a:rPr>
              <a:t> </a:t>
            </a:r>
            <a:endParaRPr lang="uk-UA" sz="24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cxnSp>
        <p:nvCxnSpPr>
          <p:cNvPr id="39" name="Прямая со стрелкой 30"/>
          <p:cNvCxnSpPr/>
          <p:nvPr/>
        </p:nvCxnSpPr>
        <p:spPr>
          <a:xfrm flipV="1">
            <a:off x="6084888" y="2805113"/>
            <a:ext cx="611187" cy="6238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0"/>
          <p:cNvCxnSpPr/>
          <p:nvPr/>
        </p:nvCxnSpPr>
        <p:spPr>
          <a:xfrm flipH="1">
            <a:off x="2365375" y="3548063"/>
            <a:ext cx="41275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30"/>
          <p:cNvCxnSpPr/>
          <p:nvPr/>
        </p:nvCxnSpPr>
        <p:spPr>
          <a:xfrm flipV="1">
            <a:off x="6084888" y="3659188"/>
            <a:ext cx="79057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30"/>
          <p:cNvCxnSpPr/>
          <p:nvPr/>
        </p:nvCxnSpPr>
        <p:spPr>
          <a:xfrm>
            <a:off x="4392613" y="4171950"/>
            <a:ext cx="4762" cy="4286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2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857500" y="428625"/>
            <a:ext cx="2928938" cy="1357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r>
              <a:rPr lang="uk-UA" b="1" dirty="0"/>
              <a:t>Напрямки роботи превентивної освіти</a:t>
            </a:r>
            <a:endParaRPr lang="uk-UA" dirty="0"/>
          </a:p>
          <a:p>
            <a:pPr algn="ctr">
              <a:defRPr/>
            </a:pPr>
            <a:r>
              <a:rPr lang="uk-UA" b="1" dirty="0"/>
              <a:t>«Твоє життя – твій вибір»</a:t>
            </a:r>
            <a:endParaRPr lang="uk-UA" dirty="0"/>
          </a:p>
          <a:p>
            <a:pPr>
              <a:defRPr/>
            </a:pPr>
            <a:r>
              <a:rPr lang="uk-UA" sz="2400" b="1" dirty="0"/>
              <a:t> </a:t>
            </a: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4313" y="2428875"/>
            <a:ext cx="1785937" cy="2428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Фізкультурно-оздоровча робота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43438" y="2428875"/>
            <a:ext cx="1643062" cy="2428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Лікувально-відновлювальна робота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357438" y="2428875"/>
            <a:ext cx="1857375" cy="2428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Навчально-виховна, </a:t>
            </a:r>
            <a:r>
              <a:rPr lang="uk-UA" dirty="0" err="1"/>
              <a:t>проствітницька</a:t>
            </a:r>
            <a:r>
              <a:rPr lang="uk-UA" dirty="0"/>
              <a:t> робота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643688" y="2428875"/>
            <a:ext cx="1928812" cy="2428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Вироблення санітарно-гігієнічних навичок, організація безпечних умов навчання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6000" y="5429250"/>
            <a:ext cx="4143375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Очікувані результати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0688" y="2000250"/>
            <a:ext cx="1143000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000625" y="2000250"/>
            <a:ext cx="285750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785938" y="2000250"/>
            <a:ext cx="1214437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286125" y="2000250"/>
            <a:ext cx="285750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85875" y="5000625"/>
            <a:ext cx="928688" cy="4286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71813" y="5000625"/>
            <a:ext cx="428625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4786313" y="5000625"/>
            <a:ext cx="428625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6429375" y="5000625"/>
            <a:ext cx="857250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28688" y="2357438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onstantia" pitchFamily="18" charset="0"/>
              </a:rPr>
              <a:t>  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00688" y="2000250"/>
            <a:ext cx="1143000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000625" y="2000250"/>
            <a:ext cx="285750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1785938" y="2000250"/>
            <a:ext cx="1214437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286125" y="2000250"/>
            <a:ext cx="285750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285875" y="5000625"/>
            <a:ext cx="928688" cy="4286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071813" y="5000625"/>
            <a:ext cx="428625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4786313" y="5000625"/>
            <a:ext cx="428625" cy="285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6429375" y="5000625"/>
            <a:ext cx="857250" cy="3571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28688" y="2357438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onstantia" pitchFamily="18" charset="0"/>
              </a:rPr>
              <a:t>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1857375"/>
            <a:ext cx="8229600" cy="3071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i="1" dirty="0" smtClean="0">
                <a:solidFill>
                  <a:schemeClr val="tx1"/>
                </a:solidFill>
                <a:latin typeface="+mn-lt"/>
              </a:rPr>
              <a:t>Ф</a:t>
            </a:r>
            <a:r>
              <a:rPr lang="uk-UA" sz="6600" b="1" i="1" dirty="0" err="1" smtClean="0">
                <a:solidFill>
                  <a:schemeClr val="tx1"/>
                </a:solidFill>
                <a:latin typeface="+mn-lt"/>
              </a:rPr>
              <a:t>ізкультурно-оздоровча</a:t>
            </a:r>
            <a:r>
              <a:rPr lang="uk-UA" sz="6600" b="1" i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uk-UA" sz="6600" b="1" i="1" dirty="0" smtClean="0">
                <a:solidFill>
                  <a:schemeClr val="tx1"/>
                </a:solidFill>
                <a:latin typeface="+mn-lt"/>
              </a:rPr>
            </a:br>
            <a:r>
              <a:rPr lang="uk-UA" sz="6600" b="1" i="1" dirty="0" smtClean="0">
                <a:solidFill>
                  <a:schemeClr val="tx1"/>
                </a:solidFill>
                <a:latin typeface="+mn-lt"/>
              </a:rPr>
              <a:t>робота</a:t>
            </a:r>
            <a:endParaRPr lang="ru-RU" sz="6600" b="1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шкільне життя\спорт нагорои\IMG_32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850112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7920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uk-UA" sz="3200" dirty="0" smtClean="0">
                <a:solidFill>
                  <a:srgbClr val="002060"/>
                </a:solidFill>
                <a:latin typeface="Arial Black" pitchFamily="34" charset="0"/>
              </a:rPr>
              <a:t>Перемога в учнівській спартакіаді</a:t>
            </a:r>
            <a:endParaRPr lang="uk-UA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291" name="Picture 2" descr="D:\Desktop_koz\козачок 2012\фото козачок\Фото0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04813"/>
            <a:ext cx="8207375" cy="6156325"/>
          </a:xfrm>
          <a:noFill/>
        </p:spPr>
      </p:pic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539750" y="333375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uk-UA" sz="3200">
                <a:solidFill>
                  <a:srgbClr val="FFFF00"/>
                </a:solidFill>
                <a:latin typeface="Arial Black" pitchFamily="34" charset="0"/>
              </a:rPr>
              <a:t>Катання на роликах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8680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00063" y="115888"/>
            <a:ext cx="8305800" cy="792162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chemeClr val="tx1"/>
                </a:solidFill>
                <a:latin typeface="Arial Black" pitchFamily="34" charset="0"/>
              </a:rPr>
              <a:t>Участь у спортивних святах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323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Arial Black</vt:lpstr>
      <vt:lpstr>Поток</vt:lpstr>
      <vt:lpstr>      Впровадження  моделі превентивної освіти в Козацькому НВК  «ЗОШ І-ІІІ ступенів ДНЗ» Конотопського району Сумської області</vt:lpstr>
      <vt:lpstr>Слайд 2</vt:lpstr>
      <vt:lpstr>                           Мережа  Шкіл дружніх до дитини </vt:lpstr>
      <vt:lpstr>Слайд 4</vt:lpstr>
      <vt:lpstr>Слайд 5</vt:lpstr>
      <vt:lpstr>Фізкультурно-оздоровча  робота</vt:lpstr>
      <vt:lpstr>Перемога в учнівській спартакіаді</vt:lpstr>
      <vt:lpstr>Слайд 8</vt:lpstr>
      <vt:lpstr>Участь у спортивних святах</vt:lpstr>
      <vt:lpstr>Змагання зі стрільби між учнями та батьками</vt:lpstr>
      <vt:lpstr>Рухливі ігри на свіжому повітрі </vt:lpstr>
      <vt:lpstr>Слайд 12</vt:lpstr>
      <vt:lpstr>Вироблення навичок надання першої медичної допомоги</vt:lpstr>
      <vt:lpstr>Загальношкільні виховні години</vt:lpstr>
      <vt:lpstr>Слайд 15</vt:lpstr>
      <vt:lpstr>Слайд 16</vt:lpstr>
      <vt:lpstr>Слайд 17</vt:lpstr>
      <vt:lpstr>Учнівські творчі роботи </vt:lpstr>
      <vt:lpstr>Лікувально-відновлювальна робота</vt:lpstr>
      <vt:lpstr>Медичний кабінет у школі</vt:lpstr>
      <vt:lpstr>Слайд 21</vt:lpstr>
      <vt:lpstr>Слайд 22</vt:lpstr>
      <vt:lpstr>Відпочинок біля водойм</vt:lpstr>
      <vt:lpstr>Оздоровлення та відпочинок у ПТНТ «Сузір’я»»</vt:lpstr>
      <vt:lpstr>Вироблення санітарно-гігієнічних навичок, організація безпечних умов навчання</vt:lpstr>
      <vt:lpstr>Слайд 26</vt:lpstr>
      <vt:lpstr>Слайд 27</vt:lpstr>
      <vt:lpstr>Ярмарки дитячих страв</vt:lpstr>
      <vt:lpstr>Навчити цінувати здоров’я і плекати кожну мить  життя – головне кредо всіх учасників Школи дружньої до дитини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концептуальної моделі Школи сприяння здоров'ю в Козацькому НВК Конотопського р-ну Сумської обл.</dc:title>
  <dc:creator>Admin</dc:creator>
  <cp:lastModifiedBy>Sony</cp:lastModifiedBy>
  <cp:revision>71</cp:revision>
  <dcterms:created xsi:type="dcterms:W3CDTF">2009-12-07T17:39:25Z</dcterms:created>
  <dcterms:modified xsi:type="dcterms:W3CDTF">2014-07-14T11:22:10Z</dcterms:modified>
</cp:coreProperties>
</file>