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4" r:id="rId6"/>
    <p:sldId id="296" r:id="rId7"/>
    <p:sldId id="293" r:id="rId8"/>
    <p:sldId id="302" r:id="rId9"/>
    <p:sldId id="299" r:id="rId10"/>
    <p:sldId id="297" r:id="rId11"/>
    <p:sldId id="303" r:id="rId12"/>
    <p:sldId id="259" r:id="rId13"/>
    <p:sldId id="300" r:id="rId14"/>
    <p:sldId id="301" r:id="rId15"/>
    <p:sldId id="268" r:id="rId16"/>
    <p:sldId id="274" r:id="rId17"/>
    <p:sldId id="271" r:id="rId18"/>
    <p:sldId id="261" r:id="rId19"/>
    <p:sldId id="270" r:id="rId20"/>
    <p:sldId id="264" r:id="rId21"/>
    <p:sldId id="294" r:id="rId22"/>
    <p:sldId id="291" r:id="rId23"/>
    <p:sldId id="292" r:id="rId24"/>
    <p:sldId id="27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8.1464278394965797E-2"/>
          <c:y val="0.15460832012245124"/>
          <c:w val="0.70640376140912253"/>
          <c:h val="0.764872112587085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І місце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 місце 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ІІІ місце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</c:ser>
        <c:shape val="cone"/>
        <c:axId val="86636800"/>
        <c:axId val="86786048"/>
        <c:axId val="0"/>
      </c:bar3DChart>
      <c:catAx>
        <c:axId val="86636800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86786048"/>
        <c:crosses val="autoZero"/>
        <c:auto val="1"/>
        <c:lblAlgn val="ctr"/>
        <c:lblOffset val="100"/>
      </c:catAx>
      <c:valAx>
        <c:axId val="86786048"/>
        <c:scaling>
          <c:orientation val="minMax"/>
        </c:scaling>
        <c:axPos val="l"/>
        <c:majorGridlines/>
        <c:numFmt formatCode="General" sourceLinked="1"/>
        <c:tickLblPos val="nextTo"/>
        <c:crossAx val="866368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latin typeface="Bookman Old Style" pitchFamily="18" charset="0"/>
            </a:defRPr>
          </a:pPr>
          <a:endParaRPr lang="ru-RU"/>
        </a:p>
      </c:txPr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ІІІ місце</c:v>
                </c:pt>
              </c:strCache>
            </c:strRef>
          </c:tx>
          <c:explosion val="25"/>
          <c:dLbls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</c:chart>
  <c:spPr>
    <a:solidFill>
      <a:srgbClr val="FFCC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ln w="12700"/>
      </c:spPr>
    </c:sideWall>
    <c:backWall>
      <c:spPr>
        <a:ln w="12700"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районний етап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2010/2011 н.р.</c:v>
                </c:pt>
                <c:pt idx="1">
                  <c:v>2011/2012 н.р.</c:v>
                </c:pt>
                <c:pt idx="2">
                  <c:v>2012/2013 н.р.</c:v>
                </c:pt>
                <c:pt idx="3">
                  <c:v>2013/2014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обласний етап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2010/2011 н.р.</c:v>
                </c:pt>
                <c:pt idx="1">
                  <c:v>2011/2012 н.р.</c:v>
                </c:pt>
                <c:pt idx="2">
                  <c:v>2012/2013 н.р.</c:v>
                </c:pt>
                <c:pt idx="3">
                  <c:v>2013/2014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shape val="cone"/>
        <c:axId val="92253184"/>
        <c:axId val="92259072"/>
        <c:axId val="0"/>
      </c:bar3DChart>
      <c:catAx>
        <c:axId val="92253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92259072"/>
        <c:crosses val="autoZero"/>
        <c:auto val="1"/>
        <c:lblAlgn val="ctr"/>
        <c:lblOffset val="100"/>
      </c:catAx>
      <c:valAx>
        <c:axId val="92259072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92253184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7691511970944849"/>
          <c:y val="0.71666917078186321"/>
          <c:w val="0.21025751524512137"/>
          <c:h val="0.10116957264709715"/>
        </c:manualLayout>
      </c:layout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6893337135930986"/>
          <c:y val="0.21832045622797036"/>
          <c:w val="0.55390627785105684"/>
          <c:h val="0.6108173222349940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Абс. Число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412</c:v>
                </c:pt>
                <c:pt idx="1">
                  <c:v>236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1 тис.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964.9</c:v>
                </c:pt>
                <c:pt idx="1">
                  <c:v>572.6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2012-2013</c:v>
                </c:pt>
                <c:pt idx="1">
                  <c:v>2013-2014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one"/>
        <c:axId val="92828032"/>
        <c:axId val="92829568"/>
        <c:axId val="0"/>
      </c:bar3DChart>
      <c:catAx>
        <c:axId val="9282803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Bookman Old Style" pitchFamily="18" charset="0"/>
              </a:defRPr>
            </a:pPr>
            <a:endParaRPr lang="ru-RU"/>
          </a:p>
        </c:txPr>
        <c:crossAx val="92829568"/>
        <c:crosses val="autoZero"/>
        <c:auto val="1"/>
        <c:lblAlgn val="ctr"/>
        <c:lblOffset val="100"/>
      </c:catAx>
      <c:valAx>
        <c:axId val="9282956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2828032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794267584043364"/>
          <c:y val="0.3488490336402103"/>
          <c:w val="0.33654949912659088"/>
          <c:h val="0.41885904334662938"/>
        </c:manualLayout>
      </c:layout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7398759983704393"/>
          <c:y val="4.1338361993236761E-2"/>
          <c:w val="0.74225835120802397"/>
          <c:h val="0.8623630239558530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 </c:v>
                </c:pt>
                <c:pt idx="1">
                  <c:v>ІІ сем.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 </c:v>
                </c:pt>
                <c:pt idx="1">
                  <c:v>ІІ сем.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клас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 </c:v>
                </c:pt>
                <c:pt idx="1">
                  <c:v>ІІ сем.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53</c:v>
                </c:pt>
                <c:pt idx="1">
                  <c:v>88</c:v>
                </c:pt>
              </c:numCache>
            </c:numRef>
          </c:val>
        </c:ser>
        <c:shape val="cone"/>
        <c:axId val="86515072"/>
        <c:axId val="86520960"/>
        <c:axId val="0"/>
      </c:bar3DChart>
      <c:catAx>
        <c:axId val="86515072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Bookman Old Style" pitchFamily="18" charset="0"/>
              </a:defRPr>
            </a:pPr>
            <a:endParaRPr lang="ru-RU"/>
          </a:p>
        </c:txPr>
        <c:crossAx val="86520960"/>
        <c:crosses val="autoZero"/>
        <c:auto val="1"/>
        <c:lblAlgn val="ctr"/>
        <c:lblOffset val="100"/>
      </c:catAx>
      <c:valAx>
        <c:axId val="86520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86515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478440476465469"/>
          <c:y val="0.35305852510118946"/>
          <c:w val="0.28951551077001469"/>
          <c:h val="0.4506032885963312"/>
        </c:manualLayout>
      </c:layout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клас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</c:v>
                </c:pt>
                <c:pt idx="1">
                  <c:v>ІІ сем.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</c:v>
                </c:pt>
                <c:pt idx="1">
                  <c:v>ІІ сем.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 клас 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І сем.</c:v>
                </c:pt>
                <c:pt idx="1">
                  <c:v>ІІ сем.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47</c:v>
                </c:pt>
                <c:pt idx="1">
                  <c:v>12</c:v>
                </c:pt>
              </c:numCache>
            </c:numRef>
          </c:val>
        </c:ser>
        <c:shape val="cone"/>
        <c:axId val="90904064"/>
        <c:axId val="90905600"/>
        <c:axId val="0"/>
      </c:bar3DChart>
      <c:catAx>
        <c:axId val="9090406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>
                <a:latin typeface="Bookman Old Style" pitchFamily="18" charset="0"/>
              </a:defRPr>
            </a:pPr>
            <a:endParaRPr lang="ru-RU"/>
          </a:p>
        </c:txPr>
        <c:crossAx val="90905600"/>
        <c:crosses val="autoZero"/>
        <c:auto val="1"/>
        <c:lblAlgn val="ctr"/>
        <c:lblOffset val="100"/>
      </c:catAx>
      <c:valAx>
        <c:axId val="90905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90904064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0.15403005281274204"/>
          <c:y val="3.7975316915172995E-2"/>
          <c:w val="0.64386118401866432"/>
          <c:h val="0.679774168853900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ВЕРЕСЕНЬ 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Лист1!$A$2:$A$4</c:f>
              <c:strCache>
                <c:ptCount val="3"/>
                <c:pt idx="0">
                  <c:v>достатній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59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БЕРЕЗЕНЬ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cat>
            <c:strRef>
              <c:f>Лист1!$A$2:$A$4</c:f>
              <c:strCache>
                <c:ptCount val="3"/>
                <c:pt idx="0">
                  <c:v>достатній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67</c:v>
                </c:pt>
                <c:pt idx="2">
                  <c:v>16</c:v>
                </c:pt>
              </c:numCache>
            </c:numRef>
          </c:val>
        </c:ser>
        <c:dLbls>
          <c:showVal val="1"/>
        </c:dLbls>
        <c:shape val="cone"/>
        <c:axId val="92058752"/>
        <c:axId val="92060288"/>
        <c:axId val="0"/>
      </c:bar3DChart>
      <c:catAx>
        <c:axId val="92058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060288"/>
        <c:crosses val="autoZero"/>
        <c:auto val="1"/>
        <c:lblAlgn val="ctr"/>
        <c:lblOffset val="100"/>
      </c:catAx>
      <c:valAx>
        <c:axId val="92060288"/>
        <c:scaling>
          <c:orientation val="minMax"/>
          <c:max val="8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Bookman Old Style" pitchFamily="18" charset="0"/>
              </a:defRPr>
            </a:pPr>
            <a:endParaRPr lang="ru-RU"/>
          </a:p>
        </c:txPr>
        <c:crossAx val="92058752"/>
        <c:crosses val="autoZero"/>
        <c:crossBetween val="between"/>
        <c:majorUnit val="10"/>
      </c:valAx>
    </c:plotArea>
    <c:legend>
      <c:legendPos val="r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37701-ECB6-4727-B4C1-3B3828DC0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4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912768" cy="3312368"/>
          </a:xfrm>
        </p:spPr>
        <p:txBody>
          <a:bodyPr>
            <a:noAutofit/>
          </a:bodyPr>
          <a:lstStyle/>
          <a:p>
            <a:pPr algn="l"/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Модель превентивної освіти</a:t>
            </a:r>
          </a:p>
          <a:p>
            <a:pPr algn="l"/>
            <a:r>
              <a:rPr lang="uk-UA" b="1" i="1" dirty="0" smtClean="0">
                <a:solidFill>
                  <a:srgbClr val="FF0000"/>
                </a:solidFill>
                <a:latin typeface="Bookman Old Style" pitchFamily="18" charset="0"/>
              </a:rPr>
              <a:t> у Школі, дружній до дитини</a:t>
            </a:r>
          </a:p>
          <a:p>
            <a:pPr algn="r"/>
            <a:r>
              <a:rPr lang="uk-UA" sz="20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uk-UA" sz="2000" b="1" i="1" dirty="0" smtClean="0">
                <a:solidFill>
                  <a:srgbClr val="00B050"/>
                </a:solidFill>
                <a:latin typeface="Bookman Old Style" pitchFamily="18" charset="0"/>
              </a:rPr>
              <a:t>     </a:t>
            </a:r>
            <a:r>
              <a:rPr lang="uk-UA" sz="2400" b="1" i="1" dirty="0" smtClean="0">
                <a:solidFill>
                  <a:srgbClr val="00B050"/>
                </a:solidFill>
                <a:latin typeface="Bookman Old Style" pitchFamily="18" charset="0"/>
              </a:rPr>
              <a:t>      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20818542">
            <a:off x="5092047" y="4600840"/>
            <a:ext cx="3594122" cy="1350109"/>
          </a:xfrm>
          <a:prstGeom prst="wedgeRoundRectCallout">
            <a:avLst>
              <a:gd name="adj1" fmla="val -153043"/>
              <a:gd name="adj2" fmla="val -11125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000" b="1" dirty="0" smtClean="0">
                <a:solidFill>
                  <a:srgbClr val="00B050"/>
                </a:solidFill>
                <a:latin typeface="Bookman Old Style" pitchFamily="18" charset="0"/>
              </a:rPr>
              <a:t>Кадри з життя  ліцею </a:t>
            </a:r>
          </a:p>
          <a:p>
            <a:pPr algn="r"/>
            <a:r>
              <a:rPr lang="uk-UA" sz="2000" b="1" dirty="0" smtClean="0">
                <a:solidFill>
                  <a:srgbClr val="00B050"/>
                </a:solidFill>
                <a:latin typeface="Bookman Old Style" pitchFamily="18" charset="0"/>
              </a:rPr>
              <a:t>щодо превентивного виховання</a:t>
            </a:r>
            <a:endParaRPr lang="ru-RU" sz="20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734188">
            <a:off x="6032572" y="674334"/>
            <a:ext cx="2742522" cy="1845576"/>
          </a:xfrm>
          <a:prstGeom prst="wedgeRoundRectCallout">
            <a:avLst>
              <a:gd name="adj1" fmla="val -52800"/>
              <a:gd name="adj2" fmla="val 9899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00B0F0"/>
                </a:solidFill>
                <a:latin typeface="Bookman Old Style" pitchFamily="18" charset="0"/>
              </a:rPr>
              <a:t>Краснопавлівський</a:t>
            </a:r>
          </a:p>
          <a:p>
            <a:pPr algn="ctr"/>
            <a:r>
              <a:rPr lang="uk-UA" sz="1400" b="1" dirty="0" smtClean="0">
                <a:solidFill>
                  <a:srgbClr val="00B0F0"/>
                </a:solidFill>
                <a:latin typeface="Bookman Old Style" pitchFamily="18" charset="0"/>
              </a:rPr>
              <a:t> багатопрофільний ліцей </a:t>
            </a:r>
          </a:p>
          <a:p>
            <a:pPr algn="ctr"/>
            <a:r>
              <a:rPr lang="uk-UA" sz="1400" b="1" dirty="0" smtClean="0">
                <a:solidFill>
                  <a:srgbClr val="00B0F0"/>
                </a:solidFill>
                <a:latin typeface="Bookman Old Style" pitchFamily="18" charset="0"/>
              </a:rPr>
              <a:t>Лозівської РДА </a:t>
            </a:r>
          </a:p>
          <a:p>
            <a:pPr algn="ctr"/>
            <a:r>
              <a:rPr lang="uk-UA" sz="1400" b="1" dirty="0" smtClean="0">
                <a:solidFill>
                  <a:srgbClr val="00B0F0"/>
                </a:solidFill>
                <a:latin typeface="Bookman Old Style" pitchFamily="18" charset="0"/>
              </a:rPr>
              <a:t>Харківської області </a:t>
            </a:r>
            <a:endParaRPr lang="ru-RU" sz="1400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670300" cy="2365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/>
        </p:nvGraphicFramePr>
        <p:xfrm>
          <a:off x="179512" y="2204864"/>
          <a:ext cx="5940425" cy="441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1"/>
          <p:cNvSpPr>
            <a:spLocks noGrp="1"/>
          </p:cNvSpPr>
          <p:nvPr/>
        </p:nvSpPr>
        <p:spPr bwMode="auto">
          <a:xfrm>
            <a:off x="457200" y="1052736"/>
            <a:ext cx="44748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Результативність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участі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учнів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 </a:t>
            </a:r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конкурсі-захисті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</a:p>
          <a:p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науково-дослідницьких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робіт</a:t>
            </a:r>
            <a:r>
              <a:rPr lang="ru-RU" sz="18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 МАН</a:t>
            </a:r>
            <a:endParaRPr lang="ru-RU" dirty="0" smtClean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71488" y="481013"/>
          <a:ext cx="6529387" cy="4897437"/>
        </p:xfrm>
        <a:graphic>
          <a:graphicData uri="http://schemas.openxmlformats.org/presentationml/2006/ole">
            <p:oleObj spid="_x0000_s40962" name="Слайд" r:id="rId4" imgW="3930388" imgH="2946010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36490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Тиждень “ За здоровий спосіб життя ”</a:t>
            </a:r>
            <a:endParaRPr lang="ru-RU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789040"/>
            <a:ext cx="3408379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52203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772816"/>
            <a:ext cx="3044121" cy="2283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804248" y="2276872"/>
            <a:ext cx="2232248" cy="1368152"/>
          </a:xfrm>
          <a:prstGeom prst="wedgeRoundRectCallout">
            <a:avLst>
              <a:gd name="adj1" fmla="val 11889"/>
              <a:gd name="adj2" fmla="val -9255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Акція “ Замість цигарки – цукерка! “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11560" y="3429000"/>
          <a:ext cx="448816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2276872"/>
            <a:ext cx="331236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 поглибленого профілактичного медичного огляду </a:t>
            </a:r>
            <a:endParaRPr lang="uk-UA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фото разное от чуйко\Фото для Т.И\Изображение 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3356992"/>
            <a:ext cx="4032448" cy="3024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Особистісна адаптація 1-х, 5-х, 10-х класах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19492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4067944" y="908720"/>
            <a:ext cx="2808312" cy="2232248"/>
          </a:xfrm>
          <a:prstGeom prst="wedgeRoundRectCallout">
            <a:avLst>
              <a:gd name="adj1" fmla="val 78216"/>
              <a:gd name="adj2" fmla="val 45569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Bookman Old Style" pitchFamily="18" charset="0"/>
              </a:rPr>
              <a:t>В ІІ семестрі показники рівня адаптованості учнів покращились, що значною мірою визначає успішність навчальної діяльності</a:t>
            </a:r>
            <a:endParaRPr lang="ru-RU" sz="1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132856"/>
            <a:ext cx="4320480" cy="657994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Стан тривожності учнів 1-х, 5-х, 10-х класів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924175"/>
          <a:ext cx="5111750" cy="320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866" name="Picture 2" descr="D:\фото разное от чуйко\свято\102_62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988840"/>
            <a:ext cx="2808312" cy="378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43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24648">
            <a:off x="4415251" y="2252931"/>
            <a:ext cx="2294527" cy="172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43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62458">
            <a:off x="4510563" y="4278695"/>
            <a:ext cx="2541837" cy="1906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572000" y="764704"/>
            <a:ext cx="2376264" cy="1008112"/>
          </a:xfrm>
          <a:prstGeom prst="wedgeRoundRectCallout">
            <a:avLst>
              <a:gd name="adj1" fmla="val 66817"/>
              <a:gd name="adj2" fmla="val 10026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Акція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 “ Це стосується  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кожного ”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467544" y="2276872"/>
          <a:ext cx="4464496" cy="401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5576" y="764704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Моніторинг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 рівня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 вихованості учнів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 7-8 класів 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068ec3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2160" y="2276872"/>
            <a:ext cx="2872780" cy="215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tImage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4437112"/>
            <a:ext cx="2646040" cy="198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грам..t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153371"/>
            <a:ext cx="4248472" cy="615594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644008" y="2132856"/>
            <a:ext cx="4320480" cy="432048"/>
          </a:xfrm>
          <a:prstGeom prst="wedgeRoundRectCallout">
            <a:avLst>
              <a:gd name="adj1" fmla="val -41860"/>
              <a:gd name="adj2" fmla="val -137985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“ Молодь обирає здоров'я ” 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82705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328498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Содержимое 6" descr="P82705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4993867"/>
            <a:ext cx="2485510" cy="186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82705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1772816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D:\ФОТО\2013-2014\вибори президента\DSCN7107.JPG"/>
          <p:cNvPicPr>
            <a:picLocks noChangeAspect="1" noChangeArrowheads="1"/>
          </p:cNvPicPr>
          <p:nvPr/>
        </p:nvPicPr>
        <p:blipFill>
          <a:blip r:embed="rId6" cstate="email"/>
          <a:srcRect r="-1122"/>
          <a:stretch>
            <a:fillRect/>
          </a:stretch>
        </p:blipFill>
        <p:spPr bwMode="auto">
          <a:xfrm>
            <a:off x="3275856" y="2132855"/>
            <a:ext cx="5040560" cy="434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827584" y="260648"/>
            <a:ext cx="7344816" cy="648072"/>
          </a:xfrm>
          <a:prstGeom prst="wedgeRoundRectCallout">
            <a:avLst>
              <a:gd name="adj1" fmla="val 47338"/>
              <a:gd name="adj2" fmla="val 12366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Вибори президента учнівської організації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987824" y="2060848"/>
            <a:ext cx="2160240" cy="648072"/>
          </a:xfrm>
          <a:prstGeom prst="wedgeRoundRectCallout">
            <a:avLst>
              <a:gd name="adj1" fmla="val -86745"/>
              <a:gd name="adj2" fmla="val -11669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Права ми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зна</a:t>
            </a:r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є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мо!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401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4149080"/>
            <a:ext cx="3067097" cy="2300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8720"/>
            <a:ext cx="3233529" cy="242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611560" y="3068960"/>
            <a:ext cx="4032448" cy="936104"/>
          </a:xfrm>
          <a:prstGeom prst="wedgeRoundRectCallout">
            <a:avLst>
              <a:gd name="adj1" fmla="val 110420"/>
              <a:gd name="adj2" fmla="val 5930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Сценарій пишемо, граємо.</a:t>
            </a:r>
          </a:p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Вам розповідаємо!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" name="Рисунок 9" descr="x_4fbef75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3933056"/>
            <a:ext cx="3452613" cy="258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4794bd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404664"/>
            <a:ext cx="4606841" cy="345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x_e5aae3eb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717032"/>
            <a:ext cx="3828519" cy="287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4932040" y="404664"/>
            <a:ext cx="1800200" cy="1656184"/>
          </a:xfrm>
          <a:prstGeom prst="wedgeRoundRectCallout">
            <a:avLst>
              <a:gd name="adj1" fmla="val 89729"/>
              <a:gd name="adj2" fmla="val 7352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Пам’ять жива…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Picture 1" descr="D:\ФОТО\2013-2014\волонтери 10 класс 1 жовтня\DSCN73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5976" y="4293096"/>
            <a:ext cx="2532357" cy="189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ФОТО\2013-2014\Фото231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3968" y="2132856"/>
            <a:ext cx="2753418" cy="19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1096305">
            <a:off x="531249" y="1408330"/>
            <a:ext cx="5950649" cy="42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491880" y="548680"/>
            <a:ext cx="3456384" cy="1440160"/>
          </a:xfrm>
          <a:prstGeom prst="wedgeRoundRectCallout">
            <a:avLst>
              <a:gd name="adj1" fmla="val 69851"/>
              <a:gd name="adj2" fmla="val 8715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Кількість учнів:      412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base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Кількість класів:      20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fontAlgn="base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Кількість учителів:  37</a:t>
            </a:r>
            <a:endParaRPr lang="ru-RU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Изображение 0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11760" y="4221088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ая прямоугольная выноска 7"/>
          <p:cNvSpPr/>
          <p:nvPr/>
        </p:nvSpPr>
        <p:spPr>
          <a:xfrm rot="20627810">
            <a:off x="5294462" y="5530367"/>
            <a:ext cx="1245616" cy="837826"/>
          </a:xfrm>
          <a:prstGeom prst="wedgeRoundRectCallout">
            <a:avLst>
              <a:gd name="adj1" fmla="val 88655"/>
              <a:gd name="adj2" fmla="val 74238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Майже всі!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с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244133">
            <a:off x="4578425" y="3678902"/>
            <a:ext cx="3811304" cy="2540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:\Фото\МБ\Фото27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6712">
            <a:off x="473197" y="366246"/>
            <a:ext cx="3335132" cy="250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6881">
            <a:off x="478411" y="4046053"/>
            <a:ext cx="3159379" cy="236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3755">
            <a:off x="1777268" y="2321703"/>
            <a:ext cx="3110616" cy="233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21066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1304091">
            <a:off x="3927103" y="506369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21280336">
            <a:off x="187406" y="2071833"/>
            <a:ext cx="3297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Працюємо в групах…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16179">
            <a:off x="2999353" y="3908337"/>
            <a:ext cx="3456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Проводимо тренінги…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89451">
            <a:off x="4799635" y="5586791"/>
            <a:ext cx="315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Слухаємо лекторів…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9929948" flipV="1">
            <a:off x="1524683" y="3576726"/>
            <a:ext cx="6604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Показники  успішності превентивного виховання :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6967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Рівень  загальної вихованості учнів школи покращився.</a:t>
            </a: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Рівень  самооцінки учнів зріс.</a:t>
            </a: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lvl="0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Орієнтація   дітей на здоровий спосіб життя, дотримання його норм в повсякденні.</a:t>
            </a: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400" b="1" dirty="0" smtClean="0">
                <a:solidFill>
                  <a:srgbClr val="FF0000"/>
                </a:solidFill>
                <a:latin typeface="Bookman Old Style" pitchFamily="18" charset="0"/>
              </a:rPr>
              <a:t>Світоглядні  позиції вихованців розширилися  щодо шкідливих звичок і їхнього впливу на життя та долю людини (вживання алкоголю, наркотиків, тютюнопаління, переїдання, надмірне захоплення телебаченням, комп’ютерними іграми).</a:t>
            </a: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endParaRPr lang="ru-RU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Знизився показник кількості учнів , що знаходяться на обліку в школі, відсутній облік протягом  останніх  5 років в ВКМСД, ССД.</a:t>
            </a:r>
          </a:p>
          <a:p>
            <a:pPr lvl="0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 Динаміка   пропусків занять учнями без поважних причин ; </a:t>
            </a:r>
          </a:p>
          <a:p>
            <a:pPr lvl="0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Осмислили творче власне «Я».</a:t>
            </a:r>
          </a:p>
          <a:p>
            <a:pPr lvl="0">
              <a:spcBef>
                <a:spcPct val="0"/>
              </a:spcBef>
              <a:buClr>
                <a:srgbClr val="C00000"/>
              </a:buClr>
              <a:buSzPct val="90000"/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FF0000"/>
                </a:solidFill>
                <a:latin typeface="Bookman Old Style" pitchFamily="18" charset="0"/>
              </a:rPr>
              <a:t>Навчились  керувати своїми емоціями. </a:t>
            </a:r>
            <a:endParaRPr lang="ru-RU" sz="28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21205216">
            <a:off x="996384" y="4054763"/>
            <a:ext cx="7272808" cy="2107482"/>
          </a:xfrm>
          <a:prstGeom prst="round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Здорове тіло – це прекрасно; 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здоровий дух – ще краще; 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але найважливіше – як для людини, 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та і для нації – характер, сума тих чеснот, 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які роблять чоловіка гарним чоловіком, 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а жінку – гарною жінкою.</a:t>
            </a:r>
          </a:p>
          <a:p>
            <a:pPr algn="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Теодор Рузвельт 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7" name="Picture 1" descr="D:\ФОТО\2013-2014\День поселка 14.09\DSCF45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17209">
            <a:off x="5437967" y="344030"/>
            <a:ext cx="2952328" cy="279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14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265820">
            <a:off x="296682" y="493622"/>
            <a:ext cx="3442591" cy="25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ото02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1306170">
            <a:off x="3457368" y="1447556"/>
            <a:ext cx="2616335" cy="267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 descr="Крупная сетка"/>
          <p:cNvSpPr>
            <a:spLocks noChangeArrowheads="1"/>
          </p:cNvSpPr>
          <p:nvPr/>
        </p:nvSpPr>
        <p:spPr bwMode="auto">
          <a:xfrm>
            <a:off x="3491880" y="1700808"/>
            <a:ext cx="2520280" cy="92623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Комплексність  </a:t>
            </a:r>
            <a:endParaRPr lang="uk-UA" sz="2000" b="1" dirty="0">
              <a:solidFill>
                <a:srgbClr val="7030A0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Системність </a:t>
            </a:r>
            <a:endParaRPr lang="uk-UA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9703" name="Rectangle 7" descr="Крупная сетка"/>
          <p:cNvSpPr>
            <a:spLocks noChangeArrowheads="1"/>
          </p:cNvSpPr>
          <p:nvPr/>
        </p:nvSpPr>
        <p:spPr bwMode="auto">
          <a:xfrm>
            <a:off x="467544" y="2060848"/>
            <a:ext cx="1871637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Науковість </a:t>
            </a:r>
            <a:r>
              <a:rPr lang="uk-UA" sz="2000" b="1" dirty="0" smtClean="0">
                <a:solidFill>
                  <a:srgbClr val="7030A0"/>
                </a:solidFill>
              </a:rPr>
              <a:t>  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9704" name="Rectangle 8" descr="Крупная сетка"/>
          <p:cNvSpPr>
            <a:spLocks noChangeArrowheads="1"/>
          </p:cNvSpPr>
          <p:nvPr/>
        </p:nvSpPr>
        <p:spPr bwMode="auto">
          <a:xfrm>
            <a:off x="3347864" y="2852936"/>
            <a:ext cx="31242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Інтегрованість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5" name="Rectangle 9" descr="Крупная сетка"/>
          <p:cNvSpPr>
            <a:spLocks noChangeArrowheads="1"/>
          </p:cNvSpPr>
          <p:nvPr/>
        </p:nvSpPr>
        <p:spPr bwMode="auto">
          <a:xfrm>
            <a:off x="827584" y="3356992"/>
            <a:ext cx="2304256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Наступність  </a:t>
            </a:r>
            <a:endParaRPr lang="uk-UA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9706" name="Rectangle 10" descr="Крупная сетка"/>
          <p:cNvSpPr>
            <a:spLocks noChangeArrowheads="1"/>
          </p:cNvSpPr>
          <p:nvPr/>
        </p:nvSpPr>
        <p:spPr bwMode="auto">
          <a:xfrm>
            <a:off x="3923928" y="4077072"/>
            <a:ext cx="2736304" cy="792088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Конкретність </a:t>
            </a: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endParaRPr lang="uk-UA" sz="2000" b="1" dirty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Реалістичність</a:t>
            </a:r>
            <a:r>
              <a:rPr lang="uk-UA" sz="2000" b="1" dirty="0" smtClean="0">
                <a:solidFill>
                  <a:srgbClr val="7030A0"/>
                </a:solidFill>
              </a:rPr>
              <a:t> 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9707" name="Rectangle 11" descr="Крупная сетка"/>
          <p:cNvSpPr>
            <a:spLocks noChangeArrowheads="1"/>
          </p:cNvSpPr>
          <p:nvPr/>
        </p:nvSpPr>
        <p:spPr bwMode="auto">
          <a:xfrm>
            <a:off x="1115616" y="4437112"/>
            <a:ext cx="223224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Демократизм  </a:t>
            </a:r>
            <a:endParaRPr lang="uk-UA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9708" name="Rectangle 12" descr="Крупная сетка"/>
          <p:cNvSpPr>
            <a:spLocks noChangeArrowheads="1"/>
          </p:cNvSpPr>
          <p:nvPr/>
        </p:nvSpPr>
        <p:spPr bwMode="auto">
          <a:xfrm>
            <a:off x="539552" y="5373216"/>
            <a:ext cx="2088232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Мобільність  </a:t>
            </a:r>
            <a:endParaRPr lang="uk-UA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9719" name="Rectangle 23" descr="Крупная сетка"/>
          <p:cNvSpPr>
            <a:spLocks noChangeArrowheads="1"/>
          </p:cNvSpPr>
          <p:nvPr/>
        </p:nvSpPr>
        <p:spPr bwMode="auto">
          <a:xfrm>
            <a:off x="3275856" y="5445224"/>
            <a:ext cx="1872208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uk-UA" sz="2000" b="1" dirty="0" smtClean="0">
                <a:solidFill>
                  <a:srgbClr val="7030A0"/>
                </a:solidFill>
                <a:latin typeface="Bookman Old Style" pitchFamily="18" charset="0"/>
              </a:rPr>
              <a:t>Законність </a:t>
            </a:r>
            <a:endParaRPr lang="ru-RU" sz="20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 rot="20722632">
            <a:off x="971600" y="404664"/>
            <a:ext cx="4104456" cy="1008112"/>
          </a:xfrm>
          <a:prstGeom prst="wedgeRoundRectCallout">
            <a:avLst>
              <a:gd name="adj1" fmla="val 97789"/>
              <a:gd name="adj2" fmla="val 13424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Принципи превентивного </a:t>
            </a:r>
            <a:b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 виховання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 autoUpdateAnimBg="0"/>
      <p:bldP spid="29703" grpId="0" animBg="1" autoUpdateAnimBg="0"/>
      <p:bldP spid="29704" grpId="0" animBg="1" autoUpdateAnimBg="0"/>
      <p:bldP spid="29705" grpId="0" animBg="1" autoUpdateAnimBg="0"/>
      <p:bldP spid="29706" grpId="0" animBg="1" autoUpdateAnimBg="0"/>
      <p:bldP spid="29707" grpId="0" animBg="1" autoUpdateAnimBg="0"/>
      <p:bldP spid="29708" grpId="0" animBg="1" autoUpdateAnimBg="0"/>
      <p:bldP spid="297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539552" y="2060848"/>
            <a:ext cx="2520280" cy="1512168"/>
          </a:xfrm>
          <a:prstGeom prst="wedgeRoundRectCallout">
            <a:avLst>
              <a:gd name="adj1" fmla="val 95811"/>
              <a:gd name="adj2" fmla="val -7973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Напрямки </a:t>
            </a:r>
            <a:br>
              <a:rPr lang="uk-UA" sz="2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uk-UA" sz="20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превентивного виховання </a:t>
            </a:r>
            <a:r>
              <a:rPr lang="uk-UA" sz="2000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: 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636912"/>
            <a:ext cx="5508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Правова  освіта неповнолітніх </a:t>
            </a:r>
          </a:p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Формування здорового способу життя </a:t>
            </a:r>
          </a:p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Моральне  здоров</a:t>
            </a:r>
            <a:r>
              <a:rPr lang="en-US" sz="2000" b="1" dirty="0" smtClean="0">
                <a:solidFill>
                  <a:srgbClr val="0000FF"/>
                </a:solidFill>
                <a:latin typeface="Bookman Old Style" pitchFamily="18" charset="0"/>
              </a:rPr>
              <a:t>’</a:t>
            </a: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я</a:t>
            </a:r>
          </a:p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Профілактика асоціальних проявів в поведінці учнів</a:t>
            </a:r>
          </a:p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Соціальна реабілітація неповнолітніх</a:t>
            </a:r>
          </a:p>
          <a:p>
            <a:pPr>
              <a:buClr>
                <a:srgbClr val="0000FF"/>
              </a:buClr>
              <a:buFont typeface="Bookman Old Style" pitchFamily="18" charset="0"/>
              <a:buChar char="►"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</a:rPr>
              <a:t>Комплексна психолого-педагогічна і соціальна допомога неповнолітнім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72200" y="1556792"/>
            <a:ext cx="1944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uk-UA" sz="16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/>
            </a:r>
            <a:br>
              <a:rPr lang="uk-UA" sz="16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endParaRPr lang="ru-RU" sz="16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10026"/>
            <a:ext cx="7200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відображається в розділах річного плану </a:t>
            </a:r>
          </a:p>
          <a:p>
            <a:pPr marL="274320" indent="-274320" algn="ctr">
              <a:defRPr/>
            </a:pPr>
            <a:r>
              <a:rPr lang="uk-UA" sz="2000" b="1" i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роботи школи : </a:t>
            </a:r>
            <a:endParaRPr lang="ru-RU" sz="2000" b="1" i="1" dirty="0" smtClean="0">
              <a:solidFill>
                <a:srgbClr val="FF0000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Виховні заходи з превентивного виховання учнів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Комплексні заходи з попередження правопорушень , безпритульності  та асоціальної поведінки учнів;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Комплексний план роботи з формування навичок здорового способу життя ;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План сумісної профілактичної діяльності школи і відповідних служб ;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Комплексний та індивідуальні плани роботи </a:t>
            </a: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       з дітьми девіантної поведінки ;</a:t>
            </a:r>
            <a:endParaRPr lang="ru-RU" sz="2000" b="1" dirty="0" smtClean="0">
              <a:solidFill>
                <a:srgbClr val="0000FF"/>
              </a:solidFill>
              <a:latin typeface="Bookman Old Style" pitchFamily="18" charset="0"/>
              <a:cs typeface="Times New Roman" pitchFamily="18" charset="0"/>
            </a:endParaRPr>
          </a:p>
          <a:p>
            <a:pPr marL="274320" indent="-27432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uk-UA" sz="2000" b="1" dirty="0" smtClean="0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Комплексний план заходів роботи з батьками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816599">
            <a:off x="6400018" y="3184637"/>
            <a:ext cx="2341835" cy="1127917"/>
          </a:xfrm>
          <a:prstGeom prst="wedgeRoundRectCallout">
            <a:avLst>
              <a:gd name="adj1" fmla="val -15804"/>
              <a:gd name="adj2" fmla="val -120756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Планування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/>
          </a:bodyPr>
          <a:lstStyle/>
          <a:p>
            <a:r>
              <a:rPr lang="uk-UA" sz="2200" b="1" dirty="0" smtClean="0">
                <a:solidFill>
                  <a:srgbClr val="7030A0"/>
                </a:solidFill>
                <a:latin typeface="Bookman Old Style" pitchFamily="18" charset="0"/>
              </a:rPr>
              <a:t>Результати участі учнів у Всеукраїнських учнівських олімпіадах протягом 2011-2014 років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83568" y="2060848"/>
          <a:ext cx="3322712" cy="420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211960" y="4581128"/>
          <a:ext cx="4032448" cy="168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2304256" cy="2035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204864"/>
            <a:ext cx="3168352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Bookman Old Style" pitchFamily="18" charset="0"/>
              </a:rPr>
              <a:t>Районний етап 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4149080"/>
            <a:ext cx="2592288" cy="402059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0000"/>
                </a:solidFill>
                <a:latin typeface="Bookman Old Style" pitchFamily="18" charset="0"/>
              </a:rPr>
              <a:t>Обласний  етап</a:t>
            </a:r>
            <a:endParaRPr lang="ru-RU" sz="2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592288" cy="3661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16632"/>
            <a:ext cx="60486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Результати  участі у2013/2014 навчальному році учнів у конкурсах</a:t>
            </a:r>
            <a:endParaRPr lang="ru-RU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9552" y="980728"/>
          <a:ext cx="4896545" cy="525658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54756"/>
                <a:gridCol w="854289"/>
                <a:gridCol w="870782"/>
                <a:gridCol w="1289680"/>
                <a:gridCol w="127038"/>
              </a:tblGrid>
              <a:tr h="425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Назва конкурсу 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Bookman Old Style" pitchFamily="18" charset="0"/>
                        </a:rPr>
                        <a:t>Районний етап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>
                          <a:latin typeface="Bookman Old Style" pitchFamily="18" charset="0"/>
                        </a:rPr>
                        <a:t>Обласний етап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>
                          <a:latin typeface="Bookman Old Style" pitchFamily="18" charset="0"/>
                        </a:rPr>
                        <a:t>Всеукраїнський етап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666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Міжнародний мовно-літературний конкурс учнівської та студентської молоді імені Тараса Шевченка 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5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1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1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309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Міжнародний конкурс з української мови імені Петра Яцика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2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619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Конкурс ораторського мистецтва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1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850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Обласний конкурс юних літераторів «Слово. Образ. Митець»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5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Конкурс знавців російської мови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1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25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Конкурс творів-есе «Я–європеєць»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1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1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1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/>
                        <a:t> 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12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          Всьоого:                            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10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Bookman Old Style" pitchFamily="18" charset="0"/>
                        </a:rPr>
                        <a:t>7</a:t>
                      </a:r>
                      <a:endParaRPr lang="ru-RU" sz="1000" b="1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Bookman Old Style" pitchFamily="18" charset="0"/>
                        </a:rPr>
                        <a:t>1</a:t>
                      </a:r>
                      <a:endParaRPr lang="ru-RU" sz="1000" b="1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3106" marR="6310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418058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Bookman Old Style" pitchFamily="18" charset="0"/>
              </a:rPr>
              <a:t>Якість знань навчальних досягнень учнів ліцею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420888"/>
          <a:ext cx="8229600" cy="17417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06863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Рік \ ступені</a:t>
                      </a:r>
                      <a:r>
                        <a:rPr lang="uk-UA" baseline="0" dirty="0" smtClean="0">
                          <a:latin typeface="Bookman Old Style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Школа </a:t>
                      </a:r>
                    </a:p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І ступеню 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Школа</a:t>
                      </a:r>
                    </a:p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 ІІ ступеню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>
                          <a:latin typeface="Bookman Old Style" pitchFamily="18" charset="0"/>
                        </a:rPr>
                        <a:t>Ліцейні</a:t>
                      </a:r>
                      <a:r>
                        <a:rPr lang="uk-UA" dirty="0" smtClean="0">
                          <a:latin typeface="Bookman Old Style" pitchFamily="18" charset="0"/>
                        </a:rPr>
                        <a:t> класи 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Всього </a:t>
                      </a:r>
                      <a:endParaRPr lang="ru-RU" b="1" dirty="0">
                        <a:solidFill>
                          <a:schemeClr val="bg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6746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2012-2013 </a:t>
                      </a:r>
                      <a:endParaRPr lang="ru-RU" b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61%</a:t>
                      </a:r>
                      <a:endParaRPr lang="ru-RU" b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53%</a:t>
                      </a:r>
                      <a:endParaRPr lang="ru-RU" b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62%</a:t>
                      </a:r>
                      <a:endParaRPr lang="ru-RU" b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7030A0"/>
                          </a:solidFill>
                          <a:latin typeface="Bookman Old Style" pitchFamily="18" charset="0"/>
                        </a:rPr>
                        <a:t>63%</a:t>
                      </a:r>
                      <a:endParaRPr lang="ru-RU" b="1" dirty="0">
                        <a:solidFill>
                          <a:srgbClr val="7030A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67468"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66"/>
                          </a:solidFill>
                          <a:latin typeface="Bookman Old Style" pitchFamily="18" charset="0"/>
                        </a:rPr>
                        <a:t>2013-2014</a:t>
                      </a:r>
                      <a:endParaRPr lang="ru-RU" b="1" dirty="0">
                        <a:solidFill>
                          <a:srgbClr val="FF0066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66"/>
                          </a:solidFill>
                          <a:latin typeface="Bookman Old Style" pitchFamily="18" charset="0"/>
                        </a:rPr>
                        <a:t>78%</a:t>
                      </a:r>
                      <a:endParaRPr lang="ru-RU" b="1" dirty="0">
                        <a:solidFill>
                          <a:srgbClr val="FF0066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66"/>
                          </a:solidFill>
                          <a:latin typeface="Bookman Old Style" pitchFamily="18" charset="0"/>
                        </a:rPr>
                        <a:t>55%</a:t>
                      </a:r>
                      <a:endParaRPr lang="ru-RU" b="1" dirty="0">
                        <a:solidFill>
                          <a:srgbClr val="FF0066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66"/>
                          </a:solidFill>
                          <a:latin typeface="Bookman Old Style" pitchFamily="18" charset="0"/>
                        </a:rPr>
                        <a:t>77%</a:t>
                      </a:r>
                      <a:endParaRPr lang="ru-RU" b="1" dirty="0">
                        <a:solidFill>
                          <a:srgbClr val="FF0066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66"/>
                          </a:solidFill>
                          <a:latin typeface="Bookman Old Style" pitchFamily="18" charset="0"/>
                        </a:rPr>
                        <a:t>66%</a:t>
                      </a:r>
                      <a:endParaRPr lang="ru-RU" b="1" dirty="0">
                        <a:solidFill>
                          <a:srgbClr val="FF0066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90" name="Picture 2" descr="D:\ФОТО\2013-2014\Фото23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4221088"/>
            <a:ext cx="3528392" cy="2273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4246746"/>
            <a:ext cx="3384376" cy="229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latin typeface="Bookman Old Style" pitchFamily="18" charset="0"/>
              </a:rPr>
              <a:t>Порівняльний аналіз результатів ДПА </a:t>
            </a:r>
            <a:endParaRPr lang="ru-RU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4040188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Bookman Old Style" pitchFamily="18" charset="0"/>
              </a:rPr>
              <a:t>9 клас</a:t>
            </a: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539552" y="2420888"/>
          <a:ext cx="4040187" cy="410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729"/>
                <a:gridCol w="1346729"/>
                <a:gridCol w="1346729"/>
              </a:tblGrid>
              <a:tr h="669237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Bookman Old Style" pitchFamily="18" charset="0"/>
                        </a:rPr>
                        <a:t>Рівень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2012-2013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2013-2014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74307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Високий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29 учнів, 12%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47 учнів, 25%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0615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Достатній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140 учнів, 56%</a:t>
                      </a:r>
                      <a:r>
                        <a:rPr lang="uk-UA" b="1" baseline="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72 учня, 38%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106153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Середній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95 учнів, 32%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71 учень, 37%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448607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Початковий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-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-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Bookman Old Style" pitchFamily="18" charset="0"/>
              </a:rPr>
              <a:t>11 клас</a:t>
            </a:r>
            <a:endParaRPr lang="ru-RU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4" y="2420938"/>
          <a:ext cx="4103440" cy="4100283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367813"/>
                <a:gridCol w="1367813"/>
                <a:gridCol w="1367814"/>
              </a:tblGrid>
              <a:tr h="500187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Bookman Old Style" pitchFamily="18" charset="0"/>
                        </a:rPr>
                        <a:t>Рівень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2012-2013 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Bookman Old Style" pitchFamily="18" charset="0"/>
                        </a:rPr>
                        <a:t>2013-2014</a:t>
                      </a:r>
                      <a:endParaRPr lang="ru-RU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1233340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Bookman Old Style" pitchFamily="18" charset="0"/>
                        </a:rPr>
                        <a:t>Високий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31</a:t>
                      </a:r>
                      <a:r>
                        <a:rPr lang="uk-UA" b="1" baseline="0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 учень, 49 %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27 учнів, 47%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6333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Bookman Old Style" pitchFamily="18" charset="0"/>
                        </a:rPr>
                        <a:t>Достатній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30 учнів, 48%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28 учнів, 48%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863338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Bookman Old Style" pitchFamily="18" charset="0"/>
                        </a:rPr>
                        <a:t>Середній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10 учнів, 3% 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2 учня, 5 %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00187">
                <a:tc>
                  <a:txBody>
                    <a:bodyPr/>
                    <a:lstStyle/>
                    <a:p>
                      <a:r>
                        <a:rPr lang="uk-UA" sz="1200" b="1" dirty="0" smtClean="0">
                          <a:latin typeface="Bookman Old Style" pitchFamily="18" charset="0"/>
                        </a:rPr>
                        <a:t>Початковий </a:t>
                      </a:r>
                      <a:endParaRPr lang="ru-RU" sz="1200" b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Bookman Old Style" pitchFamily="18" charset="0"/>
                        </a:rPr>
                        <a:t>-</a:t>
                      </a:r>
                      <a:endParaRPr lang="ru-RU" b="1" dirty="0">
                        <a:solidFill>
                          <a:srgbClr val="FF0000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618</Words>
  <Application>Microsoft Office PowerPoint</Application>
  <PresentationFormat>Экран (4:3)</PresentationFormat>
  <Paragraphs>171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Слайд</vt:lpstr>
      <vt:lpstr>Слайд 1</vt:lpstr>
      <vt:lpstr>Слайд 2</vt:lpstr>
      <vt:lpstr>Слайд 3</vt:lpstr>
      <vt:lpstr>Слайд 4</vt:lpstr>
      <vt:lpstr>Слайд 5</vt:lpstr>
      <vt:lpstr>Результати участі учнів у Всеукраїнських учнівських олімпіадах протягом 2011-2014 років  </vt:lpstr>
      <vt:lpstr>Слайд 7</vt:lpstr>
      <vt:lpstr>Якість знань навчальних досягнень учнів ліцею</vt:lpstr>
      <vt:lpstr>Порівняльний аналіз результатів ДПА </vt:lpstr>
      <vt:lpstr>Слайд 10</vt:lpstr>
      <vt:lpstr>Слайд 11</vt:lpstr>
      <vt:lpstr>Тиждень “ За здоровий спосіб життя ”</vt:lpstr>
      <vt:lpstr>Особистісна адаптація 1-х, 5-х, 10-х класах</vt:lpstr>
      <vt:lpstr>Стан тривожності учнів 1-х, 5-х, 10-х класів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One</cp:lastModifiedBy>
  <cp:revision>55</cp:revision>
  <dcterms:modified xsi:type="dcterms:W3CDTF">2014-07-02T08:52:11Z</dcterms:modified>
</cp:coreProperties>
</file>