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302" r:id="rId4"/>
    <p:sldId id="282" r:id="rId5"/>
    <p:sldId id="283" r:id="rId6"/>
    <p:sldId id="288" r:id="rId7"/>
    <p:sldId id="279" r:id="rId8"/>
    <p:sldId id="297" r:id="rId9"/>
    <p:sldId id="267" r:id="rId10"/>
    <p:sldId id="268" r:id="rId11"/>
    <p:sldId id="264" r:id="rId12"/>
    <p:sldId id="286" r:id="rId13"/>
    <p:sldId id="301" r:id="rId14"/>
    <p:sldId id="298" r:id="rId15"/>
    <p:sldId id="269" r:id="rId16"/>
    <p:sldId id="270" r:id="rId17"/>
    <p:sldId id="289" r:id="rId18"/>
    <p:sldId id="295" r:id="rId19"/>
    <p:sldId id="296" r:id="rId20"/>
    <p:sldId id="299" r:id="rId21"/>
    <p:sldId id="287" r:id="rId22"/>
    <p:sldId id="292" r:id="rId23"/>
    <p:sldId id="293" r:id="rId24"/>
    <p:sldId id="294" r:id="rId25"/>
    <p:sldId id="276" r:id="rId26"/>
    <p:sldId id="280" r:id="rId27"/>
    <p:sldId id="303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00"/>
    <a:srgbClr val="FFFF00"/>
    <a:srgbClr val="FF9900"/>
    <a:srgbClr val="00FF00"/>
    <a:srgbClr val="FF66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9824" autoAdjust="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 на обліку КМСД</c:v>
                </c:pt>
              </c:strCache>
            </c:strRef>
          </c:tx>
          <c:spPr>
            <a:ln w="66662"/>
          </c:spPr>
          <c:marker>
            <c:symbol val="none"/>
          </c:marker>
          <c:dPt>
            <c:idx val="4"/>
            <c:spPr>
              <a:ln w="76185"/>
            </c:spPr>
          </c:dPt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 на внутрішньошкільному обліку</c:v>
                </c:pt>
              </c:strCache>
            </c:strRef>
          </c:tx>
          <c:spPr>
            <a:ln w="63487"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marker val="1"/>
        <c:axId val="45346816"/>
        <c:axId val="45349120"/>
      </c:lineChart>
      <c:catAx>
        <c:axId val="45346816"/>
        <c:scaling>
          <c:orientation val="minMax"/>
        </c:scaling>
        <c:axPos val="b"/>
        <c:numFmt formatCode="General" sourceLinked="1"/>
        <c:tickLblPos val="nextTo"/>
        <c:crossAx val="45349120"/>
        <c:crosses val="autoZero"/>
        <c:auto val="1"/>
        <c:lblAlgn val="ctr"/>
        <c:lblOffset val="100"/>
      </c:catAx>
      <c:valAx>
        <c:axId val="45349120"/>
        <c:scaling>
          <c:orientation val="minMax"/>
        </c:scaling>
        <c:axPos val="l"/>
        <c:majorGridlines/>
        <c:numFmt formatCode="General" sourceLinked="1"/>
        <c:tickLblPos val="nextTo"/>
        <c:crossAx val="45346816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740740740740755"/>
          <c:y val="0.30737704918032788"/>
          <c:w val="0.33217592592592604"/>
          <c:h val="0.3893442622950820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5BB999-2018-4FAF-BA1C-9E1D548EFA2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9FE048-D003-4FA7-8539-C6287FC6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F5E6CB-77C9-4638-8313-FA348C6DFF8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873DDC-0F87-45B7-A079-4B76E623708B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5E51D1-B28E-4A1A-B778-D9EF024C2DB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0EA3-C4ED-42D1-A747-6AB16FEFF834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815B-5D2F-4052-93E2-55B3E40B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812D-392A-49AC-B4C9-D6C5F2A052EE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776A-33CE-4E38-93E1-BC40C3A9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C6A3-2D7C-498B-B85F-7F9C978454AE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CBC6-D42B-41F7-9D72-462C75792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2D61-C26C-4A01-BE09-A254DAB1ADEF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30FC-CD91-412F-9300-4ADCB2A3F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DD09-4B7D-4B91-996B-5394B8CCF21C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CDA8-BC99-4F00-8B37-86CE5A0F6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F64D-E039-4EC7-BE26-B95985B1ACFE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5102-247D-4B75-B093-9111F5E9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1B9-D6A8-403A-ADD0-480AE4CCA228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36AA-8BCB-4DEA-9EA9-015828286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E89C-DB9A-40C6-889B-FCB2D599868E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EFBE-E863-4E30-9DE8-65D16C988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E01C-E1CF-487B-914E-3DB1582C4B7A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869E-6A75-4F68-939A-D0A611AA0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A231-EF4C-4AD3-92D0-F06BFB60DD48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7E14-CA43-49FC-B59B-E10E7EC9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25B2-A967-4286-B65A-E52B04AF7586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DD4B-CCBC-47B6-ACD4-0351D55D8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702F1-04A4-49F2-A89C-ACB118F8FDB3}" type="datetimeFigureOut">
              <a:rPr lang="ru-RU"/>
              <a:pPr>
                <a:defRPr/>
              </a:pPr>
              <a:t>18.07.2014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E5177D-C03C-4501-9F2B-D52EAD959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38" y="785813"/>
            <a:ext cx="6643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27550" y="2428875"/>
            <a:ext cx="185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6129368"/>
            <a:ext cx="214815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Лебедин - 2014 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36838"/>
            <a:ext cx="41068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657475" y="1773238"/>
            <a:ext cx="6073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Упровадження моделі превентивної освіти   Школи, дружньої до дитини </a:t>
            </a:r>
            <a:endParaRPr lang="ru-RU" alt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462088" y="220663"/>
            <a:ext cx="6718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освіти виконкому Лебединської міської ради</a:t>
            </a:r>
          </a:p>
          <a:p>
            <a:pPr algn="ctr">
              <a:defRPr/>
            </a:pPr>
            <a:r>
              <a:rPr lang="uk-UA" alt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Лебединська загальноосвітня школа І-ІІІ ступенів №3</a:t>
            </a:r>
          </a:p>
          <a:p>
            <a:pPr algn="ctr">
              <a:defRPr/>
            </a:pPr>
            <a:r>
              <a:rPr lang="uk-UA" alt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Лебединської міської ради Сумської області</a:t>
            </a:r>
            <a:endParaRPr lang="ru-RU" alt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D:\фот 006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3275856" y="3719021"/>
            <a:ext cx="3766002" cy="282416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8113" y="-46038"/>
            <a:ext cx="9282113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Виховна робота\ФОТО\тренінг Захисти себе від ВІЛ\IMG_8388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69640" y="1268760"/>
            <a:ext cx="4176464" cy="240116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RightFacing"/>
            <a:lightRig rig="threePt" dir="t"/>
          </a:scene3d>
          <a:extLst/>
        </p:spPr>
      </p:pic>
      <p:pic>
        <p:nvPicPr>
          <p:cNvPr id="21507" name="Picture 3" descr="D:\Виховна робота\ФОТО\тренінг Захисти себе від ВІЛ\IMG_8390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63143" y="3861048"/>
            <a:ext cx="3744416" cy="24619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/>
        </p:spPr>
      </p:pic>
      <p:pic>
        <p:nvPicPr>
          <p:cNvPr id="21508" name="Picture 4" descr="D:\Виховна робота\ФОТО\тренінг Захисти себе від ВІЛ\IMG_8299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827584" y="4005064"/>
            <a:ext cx="3816424" cy="2550108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21509" name="Picture 5" descr="D:\Виховна робота\ФОТО\тренінг Захисти себе від ВІЛ\IMG_8303.JPG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5292080" y="895028"/>
            <a:ext cx="3672408" cy="2592288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47664" y="3315915"/>
            <a:ext cx="6527800" cy="708025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alt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4538" y="4149725"/>
            <a:ext cx="33337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:\фото\МАРШРУТ БЕЗПЕКИ\IMG_20131203_1115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88374">
            <a:off x="827088" y="1327150"/>
            <a:ext cx="32734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фото\МАРШРУТ БЕЗПЕКИ\IMG_20131203_1109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3813" y="3772947"/>
            <a:ext cx="3603493" cy="2702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36165">
            <a:off x="5072063" y="108585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99393" y="160278"/>
            <a:ext cx="741933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Станції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«МАРШРУТУ БЕЗПЕКИ»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77A3A-A5E3-496F-9212-B90E9D24E816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3726359"/>
            <a:ext cx="3657600" cy="2743200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052736"/>
            <a:ext cx="3657600" cy="2743200"/>
          </a:xfrm>
          <a:effectLst>
            <a:softEdge rad="112500"/>
          </a:effectLst>
        </p:spPr>
      </p:pic>
      <p:pic>
        <p:nvPicPr>
          <p:cNvPr id="14342" name="Picture 4" descr="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32550" y="1452563"/>
            <a:ext cx="220662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20017779">
            <a:off x="3262732" y="2112569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5" descr="1"/>
          <p:cNvPicPr>
            <a:picLocks noChangeAspect="1" noChangeArrowheads="1"/>
          </p:cNvPicPr>
          <p:nvPr/>
        </p:nvPicPr>
        <p:blipFill>
          <a:blip r:embed="rId7" cstate="email">
            <a:lum bright="-24000" contrast="36000"/>
          </a:blip>
          <a:srcRect/>
          <a:stretch>
            <a:fillRect/>
          </a:stretch>
        </p:blipFill>
        <p:spPr bwMode="auto">
          <a:xfrm>
            <a:off x="5091113" y="4292600"/>
            <a:ext cx="30956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34102" y="116632"/>
            <a:ext cx="705263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шкільного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психолога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позиції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здоров´язбереження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3772" y="942350"/>
            <a:ext cx="3746363" cy="2809772"/>
          </a:xfrm>
          <a:effectLst>
            <a:softEdge rad="112500"/>
          </a:effectLst>
        </p:spPr>
      </p:pic>
      <p:pic>
        <p:nvPicPr>
          <p:cNvPr id="5" name="Picture 4" descr="D:\Рита\фотки\фото для буклета\Изображение 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087" y="3802361"/>
            <a:ext cx="3724048" cy="279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Рисунок 3" descr="P1030423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471095" y="970557"/>
            <a:ext cx="3720398" cy="27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30787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4472649" y="3825815"/>
            <a:ext cx="3728288" cy="279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17C16-63D5-4CC1-84E7-A50220C53F5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74890" y="319761"/>
            <a:ext cx="75480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Учнівське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дії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Виховна робота\ФОТО\фото з лікарні, Юля\DSCN3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35599">
            <a:off x="179388" y="685800"/>
            <a:ext cx="3359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Виховна робота\ФОТО\Квітка толерантності\DSCN35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2863" y="3740150"/>
            <a:ext cx="34591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:\Виховна робота\ФОТО\9 травня 2013\апрель, 2013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1925" y="655638"/>
            <a:ext cx="33401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C0101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2275" y="3811588"/>
            <a:ext cx="3394075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72766" y="8727"/>
            <a:ext cx="37984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Благодійні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акції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872038" y="2998788"/>
            <a:ext cx="3600450" cy="728662"/>
          </a:xfrm>
          <a:prstGeom prst="wave">
            <a:avLst>
              <a:gd name="adj1" fmla="val 12500"/>
              <a:gd name="adj2" fmla="val -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«Серце до серця»</a:t>
            </a:r>
            <a:endParaRPr lang="ru-RU" dirty="0"/>
          </a:p>
        </p:txBody>
      </p:sp>
      <p:sp>
        <p:nvSpPr>
          <p:cNvPr id="14" name="Волна 13"/>
          <p:cNvSpPr/>
          <p:nvPr/>
        </p:nvSpPr>
        <p:spPr>
          <a:xfrm>
            <a:off x="5014913" y="5970588"/>
            <a:ext cx="3600450" cy="728662"/>
          </a:xfrm>
          <a:prstGeom prst="wave">
            <a:avLst>
              <a:gd name="adj1" fmla="val 12500"/>
              <a:gd name="adj2" fmla="val -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«Будьмо толерантними»</a:t>
            </a:r>
            <a:endParaRPr lang="ru-RU" dirty="0"/>
          </a:p>
        </p:txBody>
      </p:sp>
      <p:sp>
        <p:nvSpPr>
          <p:cNvPr id="15" name="Волна 14"/>
          <p:cNvSpPr/>
          <p:nvPr/>
        </p:nvSpPr>
        <p:spPr>
          <a:xfrm>
            <a:off x="107950" y="5992813"/>
            <a:ext cx="3600450" cy="728662"/>
          </a:xfrm>
          <a:prstGeom prst="wave">
            <a:avLst>
              <a:gd name="adj1" fmla="val 12500"/>
              <a:gd name="adj2" fmla="val -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«З надією в серці»</a:t>
            </a:r>
            <a:endParaRPr lang="ru-RU" dirty="0"/>
          </a:p>
        </p:txBody>
      </p:sp>
      <p:sp>
        <p:nvSpPr>
          <p:cNvPr id="16" name="Волна 15"/>
          <p:cNvSpPr/>
          <p:nvPr/>
        </p:nvSpPr>
        <p:spPr>
          <a:xfrm>
            <a:off x="34925" y="2860675"/>
            <a:ext cx="3600450" cy="728663"/>
          </a:xfrm>
          <a:prstGeom prst="wave">
            <a:avLst>
              <a:gd name="adj1" fmla="val 12500"/>
              <a:gd name="adj2" fmla="val -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«Подаруй дитині посмішку»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Admin\Рабочий стол\ШДД\Фото на конкурс ОБЖ\P41603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4162425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ШДД\Фото на конкурс ОБЖ\P41603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 rot="313616">
            <a:off x="4139952" y="1647497"/>
            <a:ext cx="3333564" cy="2502252"/>
          </a:xfrm>
          <a:effectLst>
            <a:softEdge rad="112500"/>
          </a:effectLst>
        </p:spPr>
      </p:pic>
      <p:pic>
        <p:nvPicPr>
          <p:cNvPr id="11" name="Рисунок 10" descr="P41603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1781324"/>
            <a:ext cx="3201790" cy="254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0644" y="404664"/>
            <a:ext cx="710271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«ОСНОВИ ЗДОРОВ'Я»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улюблений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предмет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школярів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2" descr="апрель, 2013 0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400165">
            <a:off x="1492250" y="4162425"/>
            <a:ext cx="30797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Admin\Рабочий стол\ШДД\Фото на конкурс ОБЖ\P41603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6575" y="622300"/>
            <a:ext cx="30241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Admin\Рабочий стол\ШДД\Фото на конкурс ОБЖ\P41603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429000"/>
            <a:ext cx="30972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Documents and Settings\Admin\Рабочий стол\ШДД\Фото на конкурс ОБЖ\P41603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344646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нта лицом вверх 3"/>
          <p:cNvSpPr/>
          <p:nvPr/>
        </p:nvSpPr>
        <p:spPr>
          <a:xfrm>
            <a:off x="5140325" y="2636838"/>
            <a:ext cx="4032250" cy="503237"/>
          </a:xfrm>
          <a:prstGeom prst="ribbon2">
            <a:avLst>
              <a:gd name="adj1" fmla="val 18627"/>
              <a:gd name="adj2" fmla="val 663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Робота в групах</a:t>
            </a:r>
            <a:endParaRPr lang="ru-RU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5167313" y="5689600"/>
            <a:ext cx="3608387" cy="504825"/>
          </a:xfrm>
          <a:prstGeom prst="ribbon2">
            <a:avLst>
              <a:gd name="adj1" fmla="val 16667"/>
              <a:gd name="adj2" fmla="val 69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Захист </a:t>
            </a:r>
            <a:r>
              <a:rPr lang="uk-UA" dirty="0" err="1"/>
              <a:t>міні-проекта</a:t>
            </a:r>
            <a:endParaRPr lang="ru-RU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762000" y="5721350"/>
            <a:ext cx="3956050" cy="506413"/>
          </a:xfrm>
          <a:prstGeom prst="ribbon2">
            <a:avLst>
              <a:gd name="adj1" fmla="val 11651"/>
              <a:gd name="adj2" fmla="val 698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Рольові ігри</a:t>
            </a:r>
            <a:endParaRPr lang="ru-RU" dirty="0"/>
          </a:p>
        </p:txBody>
      </p:sp>
      <p:pic>
        <p:nvPicPr>
          <p:cNvPr id="13" name="Picture 4" descr="C:\Documents and Settings\Admin\Рабочий стол\ШДД\Фото на конкурс ОБЖ\P41603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4425" y="566738"/>
            <a:ext cx="3097213" cy="232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Лента лицом вверх 8"/>
          <p:cNvSpPr/>
          <p:nvPr/>
        </p:nvSpPr>
        <p:spPr>
          <a:xfrm>
            <a:off x="646113" y="2636838"/>
            <a:ext cx="4033837" cy="539750"/>
          </a:xfrm>
          <a:prstGeom prst="ribbon2">
            <a:avLst>
              <a:gd name="adj1" fmla="val 16667"/>
              <a:gd name="adj2" fmla="val 644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/>
              <a:t>Руханки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8464" y="2941588"/>
            <a:ext cx="662707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Ігри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свіжому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повітрі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C:\Documents and Settings\6\Рабочий стол\ЛАГЕРЬ 2013\100_18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694385"/>
            <a:ext cx="3780000" cy="2834659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6773" y="211038"/>
            <a:ext cx="3779837" cy="2835275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52" name="Picture 12" descr="F:\ЛАГЕРЬ 2013\DSC049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813622"/>
            <a:ext cx="4005842" cy="3004382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0"/>
          </a:effectLst>
          <a:extLst>
            <a:ext uri="{909E8E84-426E-40DD-AFC4-6F175D3DCCD1}"/>
          </a:extLst>
        </p:spPr>
      </p:pic>
      <p:pic>
        <p:nvPicPr>
          <p:cNvPr id="19463" name="Picture 2" descr="http://dnz77.edu.vn.ua/uploads/tiger-12965930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022365">
            <a:off x="166688" y="211138"/>
            <a:ext cx="321627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260350"/>
            <a:ext cx="862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http://romashka2.klasna.com/uploads/editor/2924/99940/sitepage_1/image/818249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067175" y="2654300"/>
            <a:ext cx="1260475" cy="157638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 bwMode="auto">
          <a:xfrm>
            <a:off x="5181032" y="1263889"/>
            <a:ext cx="3148106" cy="15035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 bwMode="auto">
          <a:xfrm>
            <a:off x="5207796" y="2552080"/>
            <a:ext cx="3096344" cy="18387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F055D7D3-AE7E-4747-8165-2E7159807914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3074" name="Picture 2" descr="C:\Documents and Settings\Admin\Рабочий стол\Новая папка\Изображение 046.jpg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 rot="21190585">
            <a:off x="611560" y="954761"/>
            <a:ext cx="3600400" cy="27004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611560" y="3861620"/>
            <a:ext cx="3939079" cy="2952328"/>
          </a:xfrm>
          <a:effectLst>
            <a:softEdge rad="112500"/>
          </a:effectLst>
          <a:extLst/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825" y="3443288"/>
            <a:ext cx="4067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8634" y="246381"/>
            <a:ext cx="47067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Медичний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супровід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C4C0B81E-7EFF-48FE-A28C-598C1AD791B3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 rot="278588">
            <a:off x="4761495" y="1143080"/>
            <a:ext cx="3579245" cy="268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Фот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55987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5" name="Picture 5" descr="C:\Documents and Settings\Admin\Рабочий стол\пр 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4960" y="3967978"/>
            <a:ext cx="3532314" cy="253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84631">
            <a:off x="742950" y="3968750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639" y="146477"/>
            <a:ext cx="81186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Здоров’язбережувальні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технології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22250" y="1484313"/>
            <a:ext cx="7272338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   Розширення знань з теми «ВІЛ/СНІДу»;</a:t>
            </a:r>
          </a:p>
          <a:p>
            <a:endParaRPr lang="uk-UA" altLang="ru-RU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   Розвиток власних поведінкових стратегій щодо ВІЛ/СНІДу;</a:t>
            </a:r>
          </a:p>
          <a:p>
            <a:endParaRPr lang="uk-UA" altLang="ru-RU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   Сприяння розвитку навичок сприйняття самостійних рішень;</a:t>
            </a:r>
          </a:p>
          <a:p>
            <a:endParaRPr lang="uk-UA" altLang="ru-RU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   Подолання упередження, розвиток толерантності з людьми, які живуть з ВІЛ/СНІДом. </a:t>
            </a:r>
            <a:endParaRPr lang="ru-RU" altLang="ru-RU" sz="280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4283075"/>
            <a:ext cx="29654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Заголовок 3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215106" cy="428628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Ключові завдання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alt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5140588.pn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4462386" y="3835767"/>
            <a:ext cx="3950755" cy="271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Рита\фотки\фото для буклета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04772" y="1197758"/>
            <a:ext cx="3665984" cy="274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3079" y="1193177"/>
            <a:ext cx="3665984" cy="2749487"/>
          </a:xfrm>
          <a:effectLst>
            <a:softEdge rad="112500"/>
          </a:effectLst>
        </p:spPr>
      </p:pic>
      <p:pic>
        <p:nvPicPr>
          <p:cNvPr id="7" name="Picture 8" descr="DSC056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/>
          </a:blip>
          <a:srcRect/>
          <a:stretch>
            <a:fillRect/>
          </a:stretch>
        </p:blipFill>
        <p:spPr>
          <a:xfrm>
            <a:off x="1660408" y="3429000"/>
            <a:ext cx="2880320" cy="3214790"/>
          </a:xfrm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208" y="4437112"/>
            <a:ext cx="2528863" cy="2114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253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79A61D-34F9-4D5C-9D5F-61A7FFF6E9B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10040" y="116632"/>
            <a:ext cx="752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Інтеграція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валеологічних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знань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зміст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навчальних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предметів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755576" y="1357898"/>
            <a:ext cx="3384000" cy="2538000"/>
          </a:xfrm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5031277" y="1415749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3788" y="4257675"/>
            <a:ext cx="20780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8885" cy="85010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позитивної мотивації</a:t>
            </a:r>
            <a:b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здорового способу життя </a:t>
            </a:r>
            <a:b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через роботу  шкільної </a:t>
            </a:r>
            <a:r>
              <a:rPr lang="uk-UA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бібіліотеки</a:t>
            </a:r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5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CB07143C-7D40-42CD-B2DD-F1F96A7A3502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23560" name="Picture 4" descr="C:\Documents and Settings\Admin\Рабочий стол\Держстандарт\DSC032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1825" y="40767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семінар 22.02.13\100_1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" y="3802063"/>
            <a:ext cx="3849688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1001695" y="232063"/>
            <a:ext cx="71406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власного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досвіду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865563"/>
            <a:ext cx="38004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http://lebedinzosh3.ucoz.ru/_nw/1/748326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877888"/>
            <a:ext cx="38004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1063" y="188913"/>
            <a:ext cx="23336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5638" y="3784600"/>
            <a:ext cx="37020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450" y="228600"/>
            <a:ext cx="40401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D:\Фото\поч кл\DSC082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3582988"/>
            <a:ext cx="23352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98" y="2977242"/>
            <a:ext cx="533415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Спортивні досягнення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88963"/>
            <a:ext cx="422433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cuments and Settings\Admin\Рабочий стол\пр 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806825"/>
            <a:ext cx="3413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Admin\Рабочий стол\пр 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3756025"/>
            <a:ext cx="34813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D:\Школа\Виховна робота\P20101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4625" y="8937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27892" y="40769"/>
            <a:ext cx="588821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Співпраця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сім’ї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3432175"/>
            <a:ext cx="3598862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Година запитань та відповідей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263" y="3422650"/>
            <a:ext cx="3624262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Анкетування серед батьків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825" y="6094413"/>
            <a:ext cx="3695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Засідання батьківського лекторію на тему «Профілактика ВІЛ/</a:t>
            </a:r>
            <a:r>
              <a:rPr lang="uk-UA" dirty="0" err="1"/>
              <a:t>СНІДу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6367463"/>
            <a:ext cx="3413125" cy="374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Родинне свято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Documents and Settings\Admin\Рабочий стол\фото\фото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65722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Documents and Settings\Admin\Рабочий стол\фото\фото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2213" y="690563"/>
            <a:ext cx="34575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48042" y="3201073"/>
            <a:ext cx="16551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«Вибір»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0" y="3204131"/>
            <a:ext cx="20046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«Імунітет»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7" name="Picture 7" descr="C:\Documents and Settings\Admin\Рабочий стол\фото\фото 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573463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6372" y="6186757"/>
            <a:ext cx="3246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«Правда/неправда»</a:t>
            </a:r>
          </a:p>
        </p:txBody>
      </p:sp>
      <p:pic>
        <p:nvPicPr>
          <p:cNvPr id="27659" name="Picture 8" descr="C:\Documents and Settings\Admin\Рабочий стол\фото\фото 0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73638" y="3573463"/>
            <a:ext cx="3486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02879" y="6220780"/>
            <a:ext cx="23419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«Світлофор»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7333"/>
            <a:ext cx="541084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«Fair Play –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Чесна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395288" y="1554163"/>
            <a:ext cx="8353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v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інформування молоді про ключові аспекти питань репродуктивного здоров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я, профілактики ВІЛ/СНІДу;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endParaRPr lang="uk-UA" alt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розвіювання міфів про ВІЛ/СНІД, ІПСШ;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endParaRPr lang="uk-UA" alt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 формування родинних цінностей;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endParaRPr lang="uk-UA" alt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підвищення рівня відповідальності учнів за власну поведінку та здоров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ru-RU" sz="2800">
                <a:latin typeface="Times New Roman" pitchFamily="18" charset="0"/>
                <a:cs typeface="Times New Roman" pitchFamily="18" charset="0"/>
              </a:rPr>
              <a:t>я.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555625" y="476250"/>
            <a:ext cx="8439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ru-RU" sz="3200">
                <a:solidFill>
                  <a:srgbClr val="FF0000"/>
                </a:solidFill>
              </a:rPr>
              <a:t>Упровадження моделі превентивної освіти </a:t>
            </a:r>
          </a:p>
          <a:p>
            <a:pPr algn="ctr"/>
            <a:r>
              <a:rPr lang="uk-UA" altLang="ru-RU" sz="3200">
                <a:solidFill>
                  <a:srgbClr val="FF0000"/>
                </a:solidFill>
              </a:rPr>
              <a:t>ШДДД забезпечило:</a:t>
            </a:r>
            <a:endParaRPr lang="ru-RU" altLang="ru-RU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smtClean="0">
                <a:solidFill>
                  <a:srgbClr val="FF0000"/>
                </a:solidFill>
              </a:rPr>
              <a:t/>
            </a:r>
            <a:br>
              <a:rPr lang="uk-UA" altLang="ru-RU" sz="3600" smtClean="0">
                <a:solidFill>
                  <a:srgbClr val="FF0000"/>
                </a:solidFill>
              </a:rPr>
            </a:br>
            <a:r>
              <a:rPr lang="uk-UA" altLang="ru-RU" sz="3600" smtClean="0">
                <a:solidFill>
                  <a:srgbClr val="FF0000"/>
                </a:solidFill>
              </a:rPr>
              <a:t>Упровадження моделі превентивної освіти ШДДД забезпечило:</a:t>
            </a:r>
            <a:r>
              <a:rPr lang="ru-RU" altLang="ru-RU" smtClean="0">
                <a:solidFill>
                  <a:srgbClr val="FF0000"/>
                </a:solidFill>
              </a:rPr>
              <a:t/>
            </a:r>
            <a:br>
              <a:rPr lang="ru-RU" altLang="ru-RU" smtClean="0">
                <a:solidFill>
                  <a:srgbClr val="FF0000"/>
                </a:solidFill>
              </a:rPr>
            </a:br>
            <a:endParaRPr lang="ru-RU" smtClean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18487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988" y="3175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8941" y="1916832"/>
            <a:ext cx="846770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за увагу!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0" name="Picture 6" descr="D:\фото табір 2014\P6120567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211960" y="3597984"/>
            <a:ext cx="3744416" cy="28083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29703" name="Picture 3" descr="C:\Documents and Settings\Admin\Рабочий стол\b1293cfae4eb0958c24f8cc93048a99d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725" y="476250"/>
            <a:ext cx="22177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099" name="AutoShape 75"/>
          <p:cNvSpPr>
            <a:spLocks noChangeArrowheads="1"/>
          </p:cNvSpPr>
          <p:nvPr/>
        </p:nvSpPr>
        <p:spPr bwMode="auto">
          <a:xfrm>
            <a:off x="98425" y="568325"/>
            <a:ext cx="8977313" cy="468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створення комфортного освітнього простору для формування здорової особистості</a:t>
            </a:r>
          </a:p>
        </p:txBody>
      </p:sp>
      <p:cxnSp>
        <p:nvCxnSpPr>
          <p:cNvPr id="5124" name="AutoShape 74"/>
          <p:cNvCxnSpPr>
            <a:cxnSpLocks noChangeShapeType="1"/>
          </p:cNvCxnSpPr>
          <p:nvPr/>
        </p:nvCxnSpPr>
        <p:spPr bwMode="auto">
          <a:xfrm>
            <a:off x="4813300" y="1036638"/>
            <a:ext cx="0" cy="179387"/>
          </a:xfrm>
          <a:prstGeom prst="straightConnector1">
            <a:avLst/>
          </a:prstGeom>
          <a:noFill/>
          <a:ln w="19050">
            <a:solidFill>
              <a:srgbClr val="E36C0A"/>
            </a:solidFill>
            <a:round/>
            <a:headEnd/>
            <a:tailEnd/>
          </a:ln>
        </p:spPr>
      </p:cxnSp>
      <p:cxnSp>
        <p:nvCxnSpPr>
          <p:cNvPr id="5125" name="AutoShape 73"/>
          <p:cNvCxnSpPr>
            <a:cxnSpLocks noChangeShapeType="1"/>
          </p:cNvCxnSpPr>
          <p:nvPr/>
        </p:nvCxnSpPr>
        <p:spPr bwMode="auto">
          <a:xfrm>
            <a:off x="98425" y="1216025"/>
            <a:ext cx="8247063" cy="46038"/>
          </a:xfrm>
          <a:prstGeom prst="straightConnector1">
            <a:avLst/>
          </a:prstGeom>
          <a:noFill/>
          <a:ln w="19050">
            <a:solidFill>
              <a:srgbClr val="E36C0A"/>
            </a:solidFill>
            <a:round/>
            <a:headEnd/>
            <a:tailEnd/>
          </a:ln>
        </p:spPr>
      </p:cxnSp>
      <p:cxnSp>
        <p:nvCxnSpPr>
          <p:cNvPr id="5126" name="AutoShape 72"/>
          <p:cNvCxnSpPr>
            <a:cxnSpLocks noChangeShapeType="1"/>
          </p:cNvCxnSpPr>
          <p:nvPr/>
        </p:nvCxnSpPr>
        <p:spPr bwMode="auto">
          <a:xfrm>
            <a:off x="98425" y="1206500"/>
            <a:ext cx="0" cy="21590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 type="triangle" w="med" len="med"/>
          </a:ln>
        </p:spPr>
      </p:cxnSp>
      <p:cxnSp>
        <p:nvCxnSpPr>
          <p:cNvPr id="5127" name="AutoShape 71"/>
          <p:cNvCxnSpPr>
            <a:cxnSpLocks noChangeShapeType="1"/>
          </p:cNvCxnSpPr>
          <p:nvPr/>
        </p:nvCxnSpPr>
        <p:spPr bwMode="auto">
          <a:xfrm>
            <a:off x="2346325" y="1206500"/>
            <a:ext cx="0" cy="21590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 type="triangle" w="med" len="med"/>
          </a:ln>
        </p:spPr>
      </p:cxnSp>
      <p:cxnSp>
        <p:nvCxnSpPr>
          <p:cNvPr id="5128" name="AutoShape 70"/>
          <p:cNvCxnSpPr>
            <a:cxnSpLocks noChangeShapeType="1"/>
          </p:cNvCxnSpPr>
          <p:nvPr/>
        </p:nvCxnSpPr>
        <p:spPr bwMode="auto">
          <a:xfrm>
            <a:off x="4460875" y="1238250"/>
            <a:ext cx="0" cy="21590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 type="triangle" w="med" len="med"/>
          </a:ln>
        </p:spPr>
      </p:cxnSp>
      <p:cxnSp>
        <p:nvCxnSpPr>
          <p:cNvPr id="5129" name="AutoShape 69"/>
          <p:cNvCxnSpPr>
            <a:cxnSpLocks noChangeShapeType="1"/>
          </p:cNvCxnSpPr>
          <p:nvPr/>
        </p:nvCxnSpPr>
        <p:spPr bwMode="auto">
          <a:xfrm>
            <a:off x="6516688" y="1241425"/>
            <a:ext cx="0" cy="21590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 type="triangle" w="med" len="med"/>
          </a:ln>
        </p:spPr>
      </p:cxnSp>
      <p:cxnSp>
        <p:nvCxnSpPr>
          <p:cNvPr id="5130" name="AutoShape 68"/>
          <p:cNvCxnSpPr>
            <a:cxnSpLocks noChangeShapeType="1"/>
          </p:cNvCxnSpPr>
          <p:nvPr/>
        </p:nvCxnSpPr>
        <p:spPr bwMode="auto">
          <a:xfrm>
            <a:off x="8345488" y="1246188"/>
            <a:ext cx="0" cy="215900"/>
          </a:xfrm>
          <a:prstGeom prst="straightConnector1">
            <a:avLst/>
          </a:prstGeom>
          <a:noFill/>
          <a:ln w="19050">
            <a:solidFill>
              <a:srgbClr val="95B3D7"/>
            </a:solidFill>
            <a:round/>
            <a:headEnd/>
            <a:tailEnd type="triangle" w="med" len="med"/>
          </a:ln>
        </p:spPr>
      </p:cxnSp>
      <p:sp>
        <p:nvSpPr>
          <p:cNvPr id="4107" name="AutoShape 67"/>
          <p:cNvSpPr>
            <a:spLocks noChangeArrowheads="1"/>
          </p:cNvSpPr>
          <p:nvPr/>
        </p:nvSpPr>
        <p:spPr bwMode="auto">
          <a:xfrm>
            <a:off x="0" y="1417638"/>
            <a:ext cx="1352550" cy="53975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Принципи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8" name="AutoShape 66"/>
          <p:cNvSpPr>
            <a:spLocks noChangeArrowheads="1"/>
          </p:cNvSpPr>
          <p:nvPr/>
        </p:nvSpPr>
        <p:spPr bwMode="auto">
          <a:xfrm>
            <a:off x="1670050" y="1422400"/>
            <a:ext cx="1352550" cy="53975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Підходи</a:t>
            </a:r>
          </a:p>
        </p:txBody>
      </p:sp>
      <p:sp>
        <p:nvSpPr>
          <p:cNvPr id="4109" name="AutoShape 65"/>
          <p:cNvSpPr>
            <a:spLocks noChangeArrowheads="1"/>
          </p:cNvSpPr>
          <p:nvPr/>
        </p:nvSpPr>
        <p:spPr bwMode="auto">
          <a:xfrm>
            <a:off x="3775075" y="1454150"/>
            <a:ext cx="1352550" cy="53975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Педагогічні умови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10" name="AutoShape 64"/>
          <p:cNvSpPr>
            <a:spLocks noChangeArrowheads="1"/>
          </p:cNvSpPr>
          <p:nvPr/>
        </p:nvSpPr>
        <p:spPr bwMode="auto">
          <a:xfrm>
            <a:off x="5651500" y="1479550"/>
            <a:ext cx="1352550" cy="53975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Структурні компоненти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11" name="AutoShape 63"/>
          <p:cNvSpPr>
            <a:spLocks noChangeArrowheads="1"/>
          </p:cNvSpPr>
          <p:nvPr/>
        </p:nvSpPr>
        <p:spPr bwMode="auto">
          <a:xfrm>
            <a:off x="7589838" y="1454150"/>
            <a:ext cx="1352550" cy="53975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Напрямки</a:t>
            </a:r>
            <a:r>
              <a:rPr lang="uk-UA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</a:p>
        </p:txBody>
      </p:sp>
      <p:cxnSp>
        <p:nvCxnSpPr>
          <p:cNvPr id="5136" name="AutoShape 62"/>
          <p:cNvCxnSpPr>
            <a:cxnSpLocks noChangeShapeType="1"/>
          </p:cNvCxnSpPr>
          <p:nvPr/>
        </p:nvCxnSpPr>
        <p:spPr bwMode="auto">
          <a:xfrm>
            <a:off x="23813" y="1960563"/>
            <a:ext cx="0" cy="303847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37" name="AutoShape 61"/>
          <p:cNvCxnSpPr>
            <a:cxnSpLocks noChangeShapeType="1"/>
          </p:cNvCxnSpPr>
          <p:nvPr/>
        </p:nvCxnSpPr>
        <p:spPr bwMode="auto">
          <a:xfrm>
            <a:off x="1727200" y="1987550"/>
            <a:ext cx="0" cy="75247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38" name="AutoShape 60"/>
          <p:cNvCxnSpPr>
            <a:cxnSpLocks noChangeShapeType="1"/>
          </p:cNvCxnSpPr>
          <p:nvPr/>
        </p:nvCxnSpPr>
        <p:spPr bwMode="auto">
          <a:xfrm>
            <a:off x="3841750" y="2019300"/>
            <a:ext cx="0" cy="324802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39" name="AutoShape 59"/>
          <p:cNvCxnSpPr>
            <a:cxnSpLocks noChangeShapeType="1"/>
          </p:cNvCxnSpPr>
          <p:nvPr/>
        </p:nvCxnSpPr>
        <p:spPr bwMode="auto">
          <a:xfrm>
            <a:off x="5795963" y="2014538"/>
            <a:ext cx="0" cy="2624137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0" name="AutoShape 58"/>
          <p:cNvCxnSpPr>
            <a:cxnSpLocks noChangeShapeType="1"/>
          </p:cNvCxnSpPr>
          <p:nvPr/>
        </p:nvCxnSpPr>
        <p:spPr bwMode="auto">
          <a:xfrm flipH="1">
            <a:off x="7626350" y="2000250"/>
            <a:ext cx="7938" cy="309245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1" name="AutoShape 56"/>
          <p:cNvCxnSpPr>
            <a:cxnSpLocks noChangeShapeType="1"/>
          </p:cNvCxnSpPr>
          <p:nvPr/>
        </p:nvCxnSpPr>
        <p:spPr bwMode="auto">
          <a:xfrm>
            <a:off x="7938" y="29337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2" name="AutoShape 55"/>
          <p:cNvCxnSpPr>
            <a:cxnSpLocks noChangeShapeType="1"/>
          </p:cNvCxnSpPr>
          <p:nvPr/>
        </p:nvCxnSpPr>
        <p:spPr bwMode="auto">
          <a:xfrm>
            <a:off x="20638" y="349567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3" name="AutoShape 54"/>
          <p:cNvCxnSpPr>
            <a:cxnSpLocks noChangeShapeType="1"/>
          </p:cNvCxnSpPr>
          <p:nvPr/>
        </p:nvCxnSpPr>
        <p:spPr bwMode="auto">
          <a:xfrm>
            <a:off x="7645400" y="4203700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4" name="AutoShape 53"/>
          <p:cNvCxnSpPr>
            <a:cxnSpLocks noChangeShapeType="1"/>
          </p:cNvCxnSpPr>
          <p:nvPr/>
        </p:nvCxnSpPr>
        <p:spPr bwMode="auto">
          <a:xfrm>
            <a:off x="52388" y="405447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5" name="AutoShape 52"/>
          <p:cNvCxnSpPr>
            <a:cxnSpLocks noChangeShapeType="1"/>
          </p:cNvCxnSpPr>
          <p:nvPr/>
        </p:nvCxnSpPr>
        <p:spPr bwMode="auto">
          <a:xfrm>
            <a:off x="7631113" y="34798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6" name="AutoShape 51"/>
          <p:cNvCxnSpPr>
            <a:cxnSpLocks noChangeShapeType="1"/>
          </p:cNvCxnSpPr>
          <p:nvPr/>
        </p:nvCxnSpPr>
        <p:spPr bwMode="auto">
          <a:xfrm>
            <a:off x="20638" y="4633913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7" name="AutoShape 50"/>
          <p:cNvCxnSpPr>
            <a:cxnSpLocks noChangeShapeType="1"/>
          </p:cNvCxnSpPr>
          <p:nvPr/>
        </p:nvCxnSpPr>
        <p:spPr bwMode="auto">
          <a:xfrm>
            <a:off x="23813" y="5000625"/>
            <a:ext cx="1646237" cy="46038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8" name="AutoShape 49"/>
          <p:cNvCxnSpPr>
            <a:cxnSpLocks noChangeShapeType="1"/>
          </p:cNvCxnSpPr>
          <p:nvPr/>
        </p:nvCxnSpPr>
        <p:spPr bwMode="auto">
          <a:xfrm>
            <a:off x="1727200" y="2235200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49" name="AutoShape 48"/>
          <p:cNvCxnSpPr>
            <a:cxnSpLocks noChangeShapeType="1"/>
          </p:cNvCxnSpPr>
          <p:nvPr/>
        </p:nvCxnSpPr>
        <p:spPr bwMode="auto">
          <a:xfrm>
            <a:off x="1727200" y="2740025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0" name="AutoShape 47"/>
          <p:cNvCxnSpPr>
            <a:cxnSpLocks noChangeShapeType="1"/>
          </p:cNvCxnSpPr>
          <p:nvPr/>
        </p:nvCxnSpPr>
        <p:spPr bwMode="auto">
          <a:xfrm>
            <a:off x="3841750" y="2320925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1" name="AutoShape 46"/>
          <p:cNvCxnSpPr>
            <a:cxnSpLocks noChangeShapeType="1"/>
          </p:cNvCxnSpPr>
          <p:nvPr/>
        </p:nvCxnSpPr>
        <p:spPr bwMode="auto">
          <a:xfrm>
            <a:off x="3841750" y="2771775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2" name="AutoShape 45"/>
          <p:cNvCxnSpPr>
            <a:cxnSpLocks noChangeShapeType="1"/>
          </p:cNvCxnSpPr>
          <p:nvPr/>
        </p:nvCxnSpPr>
        <p:spPr bwMode="auto">
          <a:xfrm>
            <a:off x="3841750" y="3276600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3" name="AutoShape 44"/>
          <p:cNvCxnSpPr>
            <a:cxnSpLocks noChangeShapeType="1"/>
          </p:cNvCxnSpPr>
          <p:nvPr/>
        </p:nvCxnSpPr>
        <p:spPr bwMode="auto">
          <a:xfrm>
            <a:off x="3841750" y="3775075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4" name="AutoShape 43"/>
          <p:cNvCxnSpPr>
            <a:cxnSpLocks noChangeShapeType="1"/>
          </p:cNvCxnSpPr>
          <p:nvPr/>
        </p:nvCxnSpPr>
        <p:spPr bwMode="auto">
          <a:xfrm>
            <a:off x="3841750" y="4286250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5" name="AutoShape 42"/>
          <p:cNvCxnSpPr>
            <a:cxnSpLocks noChangeShapeType="1"/>
          </p:cNvCxnSpPr>
          <p:nvPr/>
        </p:nvCxnSpPr>
        <p:spPr bwMode="auto">
          <a:xfrm>
            <a:off x="3841750" y="4794250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6" name="AutoShape 41"/>
          <p:cNvCxnSpPr>
            <a:cxnSpLocks noChangeShapeType="1"/>
          </p:cNvCxnSpPr>
          <p:nvPr/>
        </p:nvCxnSpPr>
        <p:spPr bwMode="auto">
          <a:xfrm>
            <a:off x="3841750" y="5267325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7" name="AutoShape 40"/>
          <p:cNvCxnSpPr>
            <a:cxnSpLocks noChangeShapeType="1"/>
          </p:cNvCxnSpPr>
          <p:nvPr/>
        </p:nvCxnSpPr>
        <p:spPr bwMode="auto">
          <a:xfrm>
            <a:off x="5815013" y="23368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8" name="AutoShape 39"/>
          <p:cNvCxnSpPr>
            <a:cxnSpLocks noChangeShapeType="1"/>
          </p:cNvCxnSpPr>
          <p:nvPr/>
        </p:nvCxnSpPr>
        <p:spPr bwMode="auto">
          <a:xfrm>
            <a:off x="5795963" y="293687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59" name="AutoShape 38"/>
          <p:cNvCxnSpPr>
            <a:cxnSpLocks noChangeShapeType="1"/>
          </p:cNvCxnSpPr>
          <p:nvPr/>
        </p:nvCxnSpPr>
        <p:spPr bwMode="auto">
          <a:xfrm>
            <a:off x="7621588" y="50927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60" name="AutoShape 37"/>
          <p:cNvCxnSpPr>
            <a:cxnSpLocks noChangeShapeType="1"/>
          </p:cNvCxnSpPr>
          <p:nvPr/>
        </p:nvCxnSpPr>
        <p:spPr bwMode="auto">
          <a:xfrm>
            <a:off x="5795963" y="34798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61" name="AutoShape 36"/>
          <p:cNvCxnSpPr>
            <a:cxnSpLocks noChangeShapeType="1"/>
          </p:cNvCxnSpPr>
          <p:nvPr/>
        </p:nvCxnSpPr>
        <p:spPr bwMode="auto">
          <a:xfrm>
            <a:off x="5795963" y="411797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62" name="AutoShape 35"/>
          <p:cNvCxnSpPr>
            <a:cxnSpLocks noChangeShapeType="1"/>
          </p:cNvCxnSpPr>
          <p:nvPr/>
        </p:nvCxnSpPr>
        <p:spPr bwMode="auto">
          <a:xfrm>
            <a:off x="5795963" y="4633913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63" name="AutoShape 34"/>
          <p:cNvCxnSpPr>
            <a:cxnSpLocks noChangeShapeType="1"/>
          </p:cNvCxnSpPr>
          <p:nvPr/>
        </p:nvCxnSpPr>
        <p:spPr bwMode="auto">
          <a:xfrm>
            <a:off x="7621588" y="232092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64" name="AutoShape 33"/>
          <p:cNvCxnSpPr>
            <a:cxnSpLocks noChangeShapeType="1"/>
          </p:cNvCxnSpPr>
          <p:nvPr/>
        </p:nvCxnSpPr>
        <p:spPr bwMode="auto">
          <a:xfrm>
            <a:off x="7645400" y="2932113"/>
            <a:ext cx="179388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sp>
        <p:nvSpPr>
          <p:cNvPr id="4141" name="AutoShape 32"/>
          <p:cNvSpPr>
            <a:spLocks noChangeArrowheads="1"/>
          </p:cNvSpPr>
          <p:nvPr/>
        </p:nvSpPr>
        <p:spPr bwMode="auto">
          <a:xfrm>
            <a:off x="231775" y="5549900"/>
            <a:ext cx="8620125" cy="1038225"/>
          </a:xfrm>
          <a:prstGeom prst="wave">
            <a:avLst>
              <a:gd name="adj1" fmla="val 13005"/>
              <a:gd name="adj2" fmla="val 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Цілісний розвиток, саморозвиток, індивідуально-творче зростання учасників навчально-виховного процесу на засадах здорового способу життя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2" name="Rectangle 31"/>
          <p:cNvSpPr>
            <a:spLocks noChangeArrowheads="1"/>
          </p:cNvSpPr>
          <p:nvPr/>
        </p:nvSpPr>
        <p:spPr bwMode="auto">
          <a:xfrm>
            <a:off x="115888" y="2076450"/>
            <a:ext cx="1439862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Демократія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3" name="Rectangle 30"/>
          <p:cNvSpPr>
            <a:spLocks noChangeArrowheads="1"/>
          </p:cNvSpPr>
          <p:nvPr/>
        </p:nvSpPr>
        <p:spPr bwMode="auto">
          <a:xfrm>
            <a:off x="111125" y="3857625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Шкільне середовище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4" name="Rectangle 29"/>
          <p:cNvSpPr>
            <a:spLocks noChangeArrowheads="1"/>
          </p:cNvSpPr>
          <p:nvPr/>
        </p:nvSpPr>
        <p:spPr bwMode="auto">
          <a:xfrm>
            <a:off x="111125" y="3276600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Правочинність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5" name="Rectangle 28"/>
          <p:cNvSpPr>
            <a:spLocks noChangeArrowheads="1"/>
          </p:cNvSpPr>
          <p:nvPr/>
        </p:nvSpPr>
        <p:spPr bwMode="auto">
          <a:xfrm>
            <a:off x="111125" y="2716213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Рівність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6" name="Rectangle 27"/>
          <p:cNvSpPr>
            <a:spLocks noChangeArrowheads="1"/>
          </p:cNvSpPr>
          <p:nvPr/>
        </p:nvSpPr>
        <p:spPr bwMode="auto">
          <a:xfrm>
            <a:off x="1817688" y="3460750"/>
            <a:ext cx="1441450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Співпраця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7" name="Rectangle 26"/>
          <p:cNvSpPr>
            <a:spLocks noChangeArrowheads="1"/>
          </p:cNvSpPr>
          <p:nvPr/>
        </p:nvSpPr>
        <p:spPr bwMode="auto">
          <a:xfrm>
            <a:off x="138113" y="4410075"/>
            <a:ext cx="1439862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Саморозвиток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8" name="Rectangle 25"/>
          <p:cNvSpPr>
            <a:spLocks noChangeArrowheads="1"/>
          </p:cNvSpPr>
          <p:nvPr/>
        </p:nvSpPr>
        <p:spPr bwMode="auto">
          <a:xfrm>
            <a:off x="1828800" y="4022725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Неперервність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49" name="Rectangle 24"/>
          <p:cNvSpPr>
            <a:spLocks noChangeArrowheads="1"/>
          </p:cNvSpPr>
          <p:nvPr/>
        </p:nvSpPr>
        <p:spPr bwMode="auto">
          <a:xfrm>
            <a:off x="1908175" y="2141538"/>
            <a:ext cx="1476375" cy="36036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Діяльнісний</a:t>
            </a:r>
          </a:p>
        </p:txBody>
      </p:sp>
      <p:sp>
        <p:nvSpPr>
          <p:cNvPr id="4150" name="Rectangle 23"/>
          <p:cNvSpPr>
            <a:spLocks noChangeArrowheads="1"/>
          </p:cNvSpPr>
          <p:nvPr/>
        </p:nvSpPr>
        <p:spPr bwMode="auto">
          <a:xfrm>
            <a:off x="1857375" y="4598988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Сталість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1" name="Rectangle 22"/>
          <p:cNvSpPr>
            <a:spLocks noChangeArrowheads="1"/>
          </p:cNvSpPr>
          <p:nvPr/>
        </p:nvSpPr>
        <p:spPr bwMode="auto">
          <a:xfrm>
            <a:off x="1908175" y="2593975"/>
            <a:ext cx="1476375" cy="36036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2" name="Rectangle 21"/>
          <p:cNvSpPr>
            <a:spLocks noChangeArrowheads="1"/>
          </p:cNvSpPr>
          <p:nvPr/>
        </p:nvSpPr>
        <p:spPr bwMode="auto">
          <a:xfrm>
            <a:off x="4021138" y="2085975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3" name="Rectangle 20"/>
          <p:cNvSpPr>
            <a:spLocks noChangeArrowheads="1"/>
          </p:cNvSpPr>
          <p:nvPr/>
        </p:nvSpPr>
        <p:spPr bwMode="auto">
          <a:xfrm>
            <a:off x="4021138" y="2573338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Кадрове забезпечення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4" name="Rectangle 19"/>
          <p:cNvSpPr>
            <a:spLocks noChangeArrowheads="1"/>
          </p:cNvSpPr>
          <p:nvPr/>
        </p:nvSpPr>
        <p:spPr bwMode="auto">
          <a:xfrm>
            <a:off x="4021138" y="3081338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Змістові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5" name="Rectangle 18"/>
          <p:cNvSpPr>
            <a:spLocks noChangeArrowheads="1"/>
          </p:cNvSpPr>
          <p:nvPr/>
        </p:nvSpPr>
        <p:spPr bwMode="auto">
          <a:xfrm>
            <a:off x="4021138" y="5057775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Матеріально-технічні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6" name="Rectangle 17"/>
          <p:cNvSpPr>
            <a:spLocks noChangeArrowheads="1"/>
          </p:cNvSpPr>
          <p:nvPr/>
        </p:nvSpPr>
        <p:spPr bwMode="auto">
          <a:xfrm>
            <a:off x="4021138" y="4568825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7" name="Rectangle 16"/>
          <p:cNvSpPr>
            <a:spLocks noChangeArrowheads="1"/>
          </p:cNvSpPr>
          <p:nvPr/>
        </p:nvSpPr>
        <p:spPr bwMode="auto">
          <a:xfrm>
            <a:off x="4021138" y="4054475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8" name="Rectangle 15"/>
          <p:cNvSpPr>
            <a:spLocks noChangeArrowheads="1"/>
          </p:cNvSpPr>
          <p:nvPr/>
        </p:nvSpPr>
        <p:spPr bwMode="auto">
          <a:xfrm>
            <a:off x="4021138" y="3546475"/>
            <a:ext cx="1439862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Технологічні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59" name="Rectangle 14"/>
          <p:cNvSpPr>
            <a:spLocks noChangeArrowheads="1"/>
          </p:cNvSpPr>
          <p:nvPr/>
        </p:nvSpPr>
        <p:spPr bwMode="auto">
          <a:xfrm>
            <a:off x="5946775" y="2144713"/>
            <a:ext cx="1439863" cy="4318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Управлінський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0" name="Rectangle 13"/>
          <p:cNvSpPr>
            <a:spLocks noChangeArrowheads="1"/>
          </p:cNvSpPr>
          <p:nvPr/>
        </p:nvSpPr>
        <p:spPr bwMode="auto">
          <a:xfrm>
            <a:off x="5913438" y="2719388"/>
            <a:ext cx="1439862" cy="4318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1" name="Rectangle 12"/>
          <p:cNvSpPr>
            <a:spLocks noChangeArrowheads="1"/>
          </p:cNvSpPr>
          <p:nvPr/>
        </p:nvSpPr>
        <p:spPr bwMode="auto">
          <a:xfrm>
            <a:off x="5946775" y="3297238"/>
            <a:ext cx="1439863" cy="4318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2" name="Rectangle 11"/>
          <p:cNvSpPr>
            <a:spLocks noChangeArrowheads="1"/>
          </p:cNvSpPr>
          <p:nvPr/>
        </p:nvSpPr>
        <p:spPr bwMode="auto">
          <a:xfrm>
            <a:off x="5946775" y="3857625"/>
            <a:ext cx="1439863" cy="4318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Науково-методичний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3" name="Rectangle 10"/>
          <p:cNvSpPr>
            <a:spLocks noChangeArrowheads="1"/>
          </p:cNvSpPr>
          <p:nvPr/>
        </p:nvSpPr>
        <p:spPr bwMode="auto">
          <a:xfrm>
            <a:off x="7705725" y="4070350"/>
            <a:ext cx="1439863" cy="4318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Профілактичний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4" name="Rectangle 9"/>
          <p:cNvSpPr>
            <a:spLocks noChangeArrowheads="1"/>
          </p:cNvSpPr>
          <p:nvPr/>
        </p:nvSpPr>
        <p:spPr bwMode="auto">
          <a:xfrm>
            <a:off x="7721600" y="2705100"/>
            <a:ext cx="1439863" cy="4318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5" name="Rectangle 8"/>
          <p:cNvSpPr>
            <a:spLocks noChangeArrowheads="1"/>
          </p:cNvSpPr>
          <p:nvPr/>
        </p:nvSpPr>
        <p:spPr bwMode="auto">
          <a:xfrm>
            <a:off x="7710488" y="2106613"/>
            <a:ext cx="1439862" cy="4318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6" name="Rectangle 7"/>
          <p:cNvSpPr>
            <a:spLocks noChangeArrowheads="1"/>
          </p:cNvSpPr>
          <p:nvPr/>
        </p:nvSpPr>
        <p:spPr bwMode="auto">
          <a:xfrm>
            <a:off x="5975350" y="4410075"/>
            <a:ext cx="1439863" cy="4318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Громадсько-педагогічний</a:t>
            </a:r>
          </a:p>
        </p:txBody>
      </p:sp>
      <p:sp>
        <p:nvSpPr>
          <p:cNvPr id="4167" name="Rectangle 6"/>
          <p:cNvSpPr>
            <a:spLocks noChangeArrowheads="1"/>
          </p:cNvSpPr>
          <p:nvPr/>
        </p:nvSpPr>
        <p:spPr bwMode="auto">
          <a:xfrm>
            <a:off x="7720013" y="3249613"/>
            <a:ext cx="1439862" cy="714375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Консультативно-методичний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68" name="Rectangle 5"/>
          <p:cNvSpPr>
            <a:spLocks noChangeArrowheads="1"/>
          </p:cNvSpPr>
          <p:nvPr/>
        </p:nvSpPr>
        <p:spPr bwMode="auto">
          <a:xfrm>
            <a:off x="7691438" y="4705350"/>
            <a:ext cx="1439862" cy="703263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Освітницько-пропаган-дистський</a:t>
            </a:r>
            <a:endParaRPr lang="uk-UA" alt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193" name="AutoShape 4"/>
          <p:cNvCxnSpPr>
            <a:cxnSpLocks noChangeShapeType="1"/>
          </p:cNvCxnSpPr>
          <p:nvPr/>
        </p:nvCxnSpPr>
        <p:spPr bwMode="auto">
          <a:xfrm>
            <a:off x="1670050" y="3651250"/>
            <a:ext cx="0" cy="137477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94" name="AutoShape 3"/>
          <p:cNvCxnSpPr>
            <a:cxnSpLocks noChangeShapeType="1"/>
          </p:cNvCxnSpPr>
          <p:nvPr/>
        </p:nvCxnSpPr>
        <p:spPr bwMode="auto">
          <a:xfrm>
            <a:off x="1677988" y="4784725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95" name="AutoShape 2"/>
          <p:cNvCxnSpPr>
            <a:cxnSpLocks noChangeShapeType="1"/>
          </p:cNvCxnSpPr>
          <p:nvPr/>
        </p:nvCxnSpPr>
        <p:spPr bwMode="auto">
          <a:xfrm>
            <a:off x="1652588" y="425450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96" name="AutoShape 1"/>
          <p:cNvCxnSpPr>
            <a:cxnSpLocks noChangeShapeType="1"/>
          </p:cNvCxnSpPr>
          <p:nvPr/>
        </p:nvCxnSpPr>
        <p:spPr bwMode="auto">
          <a:xfrm>
            <a:off x="1677988" y="3651250"/>
            <a:ext cx="17938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sp>
        <p:nvSpPr>
          <p:cNvPr id="5197" name="Rectangle 76"/>
          <p:cNvSpPr>
            <a:spLocks noChangeArrowheads="1"/>
          </p:cNvSpPr>
          <p:nvPr/>
        </p:nvSpPr>
        <p:spPr bwMode="auto">
          <a:xfrm>
            <a:off x="2362200" y="-233363"/>
            <a:ext cx="55181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endParaRPr lang="en-US" alt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69875"/>
            <a:r>
              <a:rPr lang="uk-UA" alt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Школи, дружньої до дитини</a:t>
            </a:r>
            <a:endParaRPr lang="ru-RU" altLang="ru-RU" sz="24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269875"/>
            <a:endParaRPr lang="ru-RU" altLang="ru-RU" sz="24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98" name="Rectangle 111"/>
          <p:cNvSpPr>
            <a:spLocks noChangeArrowheads="1"/>
          </p:cNvSpPr>
          <p:nvPr/>
        </p:nvSpPr>
        <p:spPr bwMode="auto">
          <a:xfrm>
            <a:off x="342900" y="517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51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2825"/>
            <a:ext cx="18891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3325813" y="258763"/>
            <a:ext cx="26574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Дирекція</a:t>
            </a:r>
            <a:endParaRPr lang="uk-UA" altLang="ru-RU"/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6303963" y="258763"/>
            <a:ext cx="26574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Позашкільні установи</a:t>
            </a:r>
            <a:endParaRPr lang="uk-UA" altLang="ru-RU"/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188913" y="835025"/>
            <a:ext cx="26574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Соціально-психологічна служба</a:t>
            </a:r>
            <a:endParaRPr lang="uk-UA" altLang="ru-RU"/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3260725" y="827088"/>
            <a:ext cx="26574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Педагогічний колектив</a:t>
            </a:r>
            <a:endParaRPr lang="uk-UA" altLang="ru-RU"/>
          </a:p>
        </p:txBody>
      </p:sp>
      <p:sp>
        <p:nvSpPr>
          <p:cNvPr id="5127" name="Прямоугольник 5"/>
          <p:cNvSpPr>
            <a:spLocks noChangeArrowheads="1"/>
          </p:cNvSpPr>
          <p:nvPr/>
        </p:nvSpPr>
        <p:spPr bwMode="auto">
          <a:xfrm>
            <a:off x="6303963" y="820738"/>
            <a:ext cx="26574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Медична служба</a:t>
            </a:r>
            <a:endParaRPr lang="uk-UA" altLang="ru-RU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1547813" y="1368425"/>
            <a:ext cx="1368425" cy="6778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Рада з профілактики правопорушень</a:t>
            </a:r>
            <a:endParaRPr lang="uk-UA" altLang="ru-RU"/>
          </a:p>
        </p:txBody>
      </p:sp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 rot="-5400000">
            <a:off x="-423068" y="2339181"/>
            <a:ext cx="1296988" cy="3778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Діагностика</a:t>
            </a:r>
            <a:endParaRPr lang="uk-UA" altLang="ru-RU"/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 rot="-5400000">
            <a:off x="69056" y="2332832"/>
            <a:ext cx="1296987" cy="4000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Профілактика</a:t>
            </a:r>
            <a:endParaRPr lang="uk-UA" altLang="ru-RU"/>
          </a:p>
        </p:txBody>
      </p:sp>
      <p:sp>
        <p:nvSpPr>
          <p:cNvPr id="5131" name="Прямоугольник 11"/>
          <p:cNvSpPr>
            <a:spLocks noChangeArrowheads="1"/>
          </p:cNvSpPr>
          <p:nvPr/>
        </p:nvSpPr>
        <p:spPr bwMode="auto">
          <a:xfrm rot="-5400000">
            <a:off x="577850" y="2320926"/>
            <a:ext cx="1296987" cy="4302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Корекція</a:t>
            </a:r>
            <a:endParaRPr lang="uk-UA" altLang="ru-RU"/>
          </a:p>
        </p:txBody>
      </p:sp>
      <p:sp>
        <p:nvSpPr>
          <p:cNvPr id="5132" name="Прямоугольник 12"/>
          <p:cNvSpPr>
            <a:spLocks noChangeArrowheads="1"/>
          </p:cNvSpPr>
          <p:nvPr/>
        </p:nvSpPr>
        <p:spPr bwMode="auto">
          <a:xfrm>
            <a:off x="1549400" y="2228850"/>
            <a:ext cx="1368425" cy="4476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Робота з різними категоріями</a:t>
            </a:r>
            <a:endParaRPr lang="uk-UA" altLang="ru-RU"/>
          </a:p>
        </p:txBody>
      </p:sp>
      <p:sp>
        <p:nvSpPr>
          <p:cNvPr id="5133" name="Прямоугольник 13"/>
          <p:cNvSpPr>
            <a:spLocks noChangeArrowheads="1"/>
          </p:cNvSpPr>
          <p:nvPr/>
        </p:nvSpPr>
        <p:spPr bwMode="auto">
          <a:xfrm>
            <a:off x="1549400" y="2876550"/>
            <a:ext cx="1368425" cy="43338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Робота з родинами</a:t>
            </a:r>
            <a:endParaRPr lang="uk-UA" altLang="ru-RU"/>
          </a:p>
        </p:txBody>
      </p:sp>
      <p:sp>
        <p:nvSpPr>
          <p:cNvPr id="5134" name="Прямоугольник 15"/>
          <p:cNvSpPr>
            <a:spLocks noChangeArrowheads="1"/>
          </p:cNvSpPr>
          <p:nvPr/>
        </p:nvSpPr>
        <p:spPr bwMode="auto">
          <a:xfrm>
            <a:off x="58738" y="4244975"/>
            <a:ext cx="2098675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Учнівське самоврядування</a:t>
            </a:r>
            <a:endParaRPr lang="uk-UA" altLang="ru-RU"/>
          </a:p>
        </p:txBody>
      </p:sp>
      <p:sp>
        <p:nvSpPr>
          <p:cNvPr id="5135" name="Прямоугольник 16"/>
          <p:cNvSpPr>
            <a:spLocks noChangeArrowheads="1"/>
          </p:cNvSpPr>
          <p:nvPr/>
        </p:nvSpPr>
        <p:spPr bwMode="auto">
          <a:xfrm>
            <a:off x="60325" y="3382963"/>
            <a:ext cx="1489075" cy="7858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Факультативи</a:t>
            </a:r>
            <a:endParaRPr lang="ru-RU" altLang="ru-RU" sz="1000"/>
          </a:p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«Рівний-рівному», «Захисти себе від ВІЛ»</a:t>
            </a:r>
            <a:endParaRPr lang="uk-UA" altLang="ru-RU"/>
          </a:p>
        </p:txBody>
      </p:sp>
      <p:sp>
        <p:nvSpPr>
          <p:cNvPr id="5136" name="Прямоугольник 17"/>
          <p:cNvSpPr>
            <a:spLocks noChangeArrowheads="1"/>
          </p:cNvSpPr>
          <p:nvPr/>
        </p:nvSpPr>
        <p:spPr bwMode="auto">
          <a:xfrm rot="-5400000">
            <a:off x="-274637" y="5076825"/>
            <a:ext cx="1365250" cy="6858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Роз’яснювальна робота, </a:t>
            </a:r>
            <a:endParaRPr lang="ru-RU" altLang="ru-RU" sz="1000"/>
          </a:p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газети, буклети</a:t>
            </a:r>
            <a:endParaRPr lang="uk-UA" altLang="ru-RU"/>
          </a:p>
        </p:txBody>
      </p:sp>
      <p:sp>
        <p:nvSpPr>
          <p:cNvPr id="5137" name="Прямоугольник 18"/>
          <p:cNvSpPr>
            <a:spLocks noChangeArrowheads="1"/>
          </p:cNvSpPr>
          <p:nvPr/>
        </p:nvSpPr>
        <p:spPr bwMode="auto">
          <a:xfrm rot="-5400000">
            <a:off x="1234282" y="5107781"/>
            <a:ext cx="1365250" cy="6270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Робота волонтерського                         загону «Надія»</a:t>
            </a:r>
            <a:endParaRPr lang="uk-UA" altLang="ru-RU"/>
          </a:p>
        </p:txBody>
      </p:sp>
      <p:sp>
        <p:nvSpPr>
          <p:cNvPr id="5138" name="Прямоугольник 19"/>
          <p:cNvSpPr>
            <a:spLocks noChangeArrowheads="1"/>
          </p:cNvSpPr>
          <p:nvPr/>
        </p:nvSpPr>
        <p:spPr bwMode="auto">
          <a:xfrm rot="-5400000">
            <a:off x="511969" y="5087144"/>
            <a:ext cx="1368425" cy="6619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Пропаганда здорового способу життя</a:t>
            </a:r>
            <a:endParaRPr lang="uk-UA" altLang="ru-RU"/>
          </a:p>
        </p:txBody>
      </p:sp>
      <p:sp>
        <p:nvSpPr>
          <p:cNvPr id="5139" name="Прямоугольник 20"/>
          <p:cNvSpPr>
            <a:spLocks noChangeArrowheads="1"/>
          </p:cNvSpPr>
          <p:nvPr/>
        </p:nvSpPr>
        <p:spPr bwMode="auto">
          <a:xfrm rot="-5400000">
            <a:off x="2587625" y="2066925"/>
            <a:ext cx="1806575" cy="4095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Учителі фізичної культури</a:t>
            </a:r>
            <a:endParaRPr lang="uk-UA" altLang="ru-RU"/>
          </a:p>
        </p:txBody>
      </p:sp>
      <p:sp>
        <p:nvSpPr>
          <p:cNvPr id="5140" name="Прямоугольник 21"/>
          <p:cNvSpPr>
            <a:spLocks noChangeArrowheads="1"/>
          </p:cNvSpPr>
          <p:nvPr/>
        </p:nvSpPr>
        <p:spPr bwMode="auto">
          <a:xfrm rot="-5400000">
            <a:off x="3155950" y="2079625"/>
            <a:ext cx="1806575" cy="4286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Учителі початкових класів</a:t>
            </a:r>
            <a:endParaRPr lang="uk-UA" altLang="ru-RU"/>
          </a:p>
        </p:txBody>
      </p:sp>
      <p:sp>
        <p:nvSpPr>
          <p:cNvPr id="5141" name="Прямоугольник 22"/>
          <p:cNvSpPr>
            <a:spLocks noChangeArrowheads="1"/>
          </p:cNvSpPr>
          <p:nvPr/>
        </p:nvSpPr>
        <p:spPr bwMode="auto">
          <a:xfrm rot="-5400000">
            <a:off x="3779044" y="2089944"/>
            <a:ext cx="1806575" cy="3984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Учителі-предметники</a:t>
            </a:r>
            <a:endParaRPr lang="uk-UA" altLang="ru-RU"/>
          </a:p>
        </p:txBody>
      </p:sp>
      <p:sp>
        <p:nvSpPr>
          <p:cNvPr id="5142" name="Прямоугольник 23"/>
          <p:cNvSpPr>
            <a:spLocks noChangeArrowheads="1"/>
          </p:cNvSpPr>
          <p:nvPr/>
        </p:nvSpPr>
        <p:spPr bwMode="auto">
          <a:xfrm rot="-5400000">
            <a:off x="4360863" y="2073275"/>
            <a:ext cx="1811337" cy="4238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Учителі основ здоров’я </a:t>
            </a:r>
            <a:endParaRPr lang="uk-UA" altLang="ru-RU"/>
          </a:p>
        </p:txBody>
      </p:sp>
      <p:sp>
        <p:nvSpPr>
          <p:cNvPr id="5143" name="Прямоугольник 24"/>
          <p:cNvSpPr>
            <a:spLocks noChangeArrowheads="1"/>
          </p:cNvSpPr>
          <p:nvPr/>
        </p:nvSpPr>
        <p:spPr bwMode="auto">
          <a:xfrm rot="-5400000">
            <a:off x="4903788" y="2068513"/>
            <a:ext cx="1819275" cy="4413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Класні керівники</a:t>
            </a:r>
            <a:endParaRPr lang="uk-UA" altLang="ru-RU"/>
          </a:p>
        </p:txBody>
      </p:sp>
      <p:sp>
        <p:nvSpPr>
          <p:cNvPr id="5144" name="Прямоугольник 25"/>
          <p:cNvSpPr>
            <a:spLocks noChangeArrowheads="1"/>
          </p:cNvSpPr>
          <p:nvPr/>
        </p:nvSpPr>
        <p:spPr bwMode="auto">
          <a:xfrm rot="-5400000">
            <a:off x="1866900" y="4449763"/>
            <a:ext cx="2339975" cy="3778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Спортивно-масова робота</a:t>
            </a:r>
            <a:endParaRPr lang="uk-UA" altLang="ru-RU"/>
          </a:p>
        </p:txBody>
      </p:sp>
      <p:sp>
        <p:nvSpPr>
          <p:cNvPr id="5145" name="Прямоугольник 26"/>
          <p:cNvSpPr>
            <a:spLocks noChangeArrowheads="1"/>
          </p:cNvSpPr>
          <p:nvPr/>
        </p:nvSpPr>
        <p:spPr bwMode="auto">
          <a:xfrm rot="-5400000">
            <a:off x="1398588" y="4441825"/>
            <a:ext cx="2343150" cy="4127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Уроки фізкультури</a:t>
            </a:r>
            <a:endParaRPr lang="uk-UA" altLang="ru-RU"/>
          </a:p>
        </p:txBody>
      </p:sp>
      <p:sp>
        <p:nvSpPr>
          <p:cNvPr id="5146" name="Прямоугольник 27"/>
          <p:cNvSpPr>
            <a:spLocks noChangeArrowheads="1"/>
          </p:cNvSpPr>
          <p:nvPr/>
        </p:nvSpPr>
        <p:spPr bwMode="auto">
          <a:xfrm rot="-5400000">
            <a:off x="3444081" y="4347369"/>
            <a:ext cx="2347913" cy="5302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Ранкова гімнастика, фізкультхвилинки</a:t>
            </a:r>
            <a:endParaRPr lang="uk-UA" altLang="ru-RU"/>
          </a:p>
        </p:txBody>
      </p:sp>
      <p:sp>
        <p:nvSpPr>
          <p:cNvPr id="5147" name="Прямоугольник 28"/>
          <p:cNvSpPr>
            <a:spLocks noChangeArrowheads="1"/>
          </p:cNvSpPr>
          <p:nvPr/>
        </p:nvSpPr>
        <p:spPr bwMode="auto">
          <a:xfrm rot="-5400000">
            <a:off x="4049713" y="4359275"/>
            <a:ext cx="2352675" cy="5048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Створення оптимальних санітарно-гігієнічних умов</a:t>
            </a:r>
            <a:endParaRPr lang="uk-UA" altLang="ru-RU"/>
          </a:p>
        </p:txBody>
      </p:sp>
      <p:sp>
        <p:nvSpPr>
          <p:cNvPr id="5148" name="Прямоугольник 29"/>
          <p:cNvSpPr>
            <a:spLocks noChangeArrowheads="1"/>
          </p:cNvSpPr>
          <p:nvPr/>
        </p:nvSpPr>
        <p:spPr bwMode="auto">
          <a:xfrm rot="-5400000">
            <a:off x="4833144" y="4264819"/>
            <a:ext cx="2314575" cy="7032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Соціально-педагогічний супровід процесу адаптації учнів 1, 5, 10 класів</a:t>
            </a:r>
            <a:endParaRPr lang="uk-UA" altLang="ru-RU"/>
          </a:p>
        </p:txBody>
      </p:sp>
      <p:sp>
        <p:nvSpPr>
          <p:cNvPr id="5149" name="Прямоугольник 30"/>
          <p:cNvSpPr>
            <a:spLocks noChangeArrowheads="1"/>
          </p:cNvSpPr>
          <p:nvPr/>
        </p:nvSpPr>
        <p:spPr bwMode="auto">
          <a:xfrm rot="-5400000">
            <a:off x="5712619" y="4204494"/>
            <a:ext cx="2339975" cy="8270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Організація вивчення предметів, забезпечення реалізації дидактичних, розвиваючих, виховних цілей</a:t>
            </a:r>
            <a:endParaRPr lang="uk-UA" altLang="ru-RU"/>
          </a:p>
        </p:txBody>
      </p:sp>
      <p:sp>
        <p:nvSpPr>
          <p:cNvPr id="5150" name="Прямоугольник 31"/>
          <p:cNvSpPr>
            <a:spLocks noChangeArrowheads="1"/>
          </p:cNvSpPr>
          <p:nvPr/>
        </p:nvSpPr>
        <p:spPr bwMode="auto">
          <a:xfrm rot="-5400000">
            <a:off x="6504782" y="4315619"/>
            <a:ext cx="2336800" cy="6048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Тематичний період «Здоровим бути модно»</a:t>
            </a:r>
            <a:endParaRPr lang="uk-UA" altLang="ru-RU"/>
          </a:p>
        </p:txBody>
      </p:sp>
      <p:sp>
        <p:nvSpPr>
          <p:cNvPr id="5151" name="Прямоугольник 32"/>
          <p:cNvSpPr>
            <a:spLocks noChangeArrowheads="1"/>
          </p:cNvSpPr>
          <p:nvPr/>
        </p:nvSpPr>
        <p:spPr bwMode="auto">
          <a:xfrm rot="-5400000">
            <a:off x="2325688" y="4419600"/>
            <a:ext cx="2330450" cy="4095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Спортивні секції</a:t>
            </a:r>
            <a:endParaRPr lang="uk-UA" altLang="ru-RU"/>
          </a:p>
        </p:txBody>
      </p:sp>
      <p:sp>
        <p:nvSpPr>
          <p:cNvPr id="5152" name="Прямоугольник 33"/>
          <p:cNvSpPr>
            <a:spLocks noChangeArrowheads="1"/>
          </p:cNvSpPr>
          <p:nvPr/>
        </p:nvSpPr>
        <p:spPr bwMode="auto">
          <a:xfrm rot="-5400000">
            <a:off x="2869406" y="4380707"/>
            <a:ext cx="2344737" cy="4699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Участь у міських та обласних змаганнях</a:t>
            </a:r>
            <a:endParaRPr lang="uk-UA" altLang="ru-RU"/>
          </a:p>
        </p:txBody>
      </p:sp>
      <p:sp>
        <p:nvSpPr>
          <p:cNvPr id="5153" name="Прямоугольник 34"/>
          <p:cNvSpPr>
            <a:spLocks noChangeArrowheads="1"/>
          </p:cNvSpPr>
          <p:nvPr/>
        </p:nvSpPr>
        <p:spPr bwMode="auto">
          <a:xfrm>
            <a:off x="6303963" y="1387475"/>
            <a:ext cx="1573212" cy="307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Медична сестра</a:t>
            </a:r>
            <a:endParaRPr lang="uk-UA" altLang="ru-RU"/>
          </a:p>
        </p:txBody>
      </p:sp>
      <p:sp>
        <p:nvSpPr>
          <p:cNvPr id="5154" name="Прямоугольник 35"/>
          <p:cNvSpPr>
            <a:spLocks noChangeArrowheads="1"/>
          </p:cNvSpPr>
          <p:nvPr/>
        </p:nvSpPr>
        <p:spPr bwMode="auto">
          <a:xfrm>
            <a:off x="8029575" y="1390650"/>
            <a:ext cx="1006475" cy="2730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Лікарі ЦРЛ</a:t>
            </a:r>
            <a:endParaRPr lang="uk-UA" altLang="ru-RU"/>
          </a:p>
        </p:txBody>
      </p:sp>
      <p:sp>
        <p:nvSpPr>
          <p:cNvPr id="5155" name="Прямоугольник 36"/>
          <p:cNvSpPr>
            <a:spLocks noChangeArrowheads="1"/>
          </p:cNvSpPr>
          <p:nvPr/>
        </p:nvSpPr>
        <p:spPr bwMode="auto">
          <a:xfrm>
            <a:off x="6342063" y="1990725"/>
            <a:ext cx="1573212" cy="12223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Профілактичні огляди,</a:t>
            </a:r>
            <a:endParaRPr lang="ru-RU" altLang="ru-RU" sz="1000"/>
          </a:p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оздоровча робота, санітарно-просвітницька робота</a:t>
            </a:r>
            <a:endParaRPr lang="uk-UA" altLang="ru-RU"/>
          </a:p>
        </p:txBody>
      </p:sp>
      <p:sp>
        <p:nvSpPr>
          <p:cNvPr id="5156" name="Прямоугольник 37"/>
          <p:cNvSpPr>
            <a:spLocks noChangeArrowheads="1"/>
          </p:cNvSpPr>
          <p:nvPr/>
        </p:nvSpPr>
        <p:spPr bwMode="auto">
          <a:xfrm>
            <a:off x="8032750" y="1990725"/>
            <a:ext cx="1003300" cy="53181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Поглиблені медичні огляди</a:t>
            </a:r>
            <a:endParaRPr lang="uk-UA" altLang="ru-RU"/>
          </a:p>
        </p:txBody>
      </p:sp>
      <p:sp>
        <p:nvSpPr>
          <p:cNvPr id="5157" name="Прямоугольник 38"/>
          <p:cNvSpPr>
            <a:spLocks noChangeArrowheads="1"/>
          </p:cNvSpPr>
          <p:nvPr/>
        </p:nvSpPr>
        <p:spPr bwMode="auto">
          <a:xfrm>
            <a:off x="8032750" y="2778125"/>
            <a:ext cx="1003300" cy="8350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Дитячий багатопрофільний санаторій</a:t>
            </a:r>
            <a:endParaRPr lang="uk-UA" altLang="ru-RU"/>
          </a:p>
        </p:txBody>
      </p:sp>
      <p:sp>
        <p:nvSpPr>
          <p:cNvPr id="5158" name="Прямоугольник 39"/>
          <p:cNvSpPr>
            <a:spLocks noChangeArrowheads="1"/>
          </p:cNvSpPr>
          <p:nvPr/>
        </p:nvSpPr>
        <p:spPr bwMode="auto">
          <a:xfrm>
            <a:off x="8032750" y="3924300"/>
            <a:ext cx="1003300" cy="3508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ЦСССД</a:t>
            </a:r>
            <a:endParaRPr lang="uk-UA" altLang="ru-RU"/>
          </a:p>
        </p:txBody>
      </p:sp>
      <p:cxnSp>
        <p:nvCxnSpPr>
          <p:cNvPr id="5159" name="Прямая со стрелкой 14"/>
          <p:cNvCxnSpPr>
            <a:cxnSpLocks noChangeShapeType="1"/>
          </p:cNvCxnSpPr>
          <p:nvPr/>
        </p:nvCxnSpPr>
        <p:spPr bwMode="auto">
          <a:xfrm rot="5400000">
            <a:off x="4344194" y="737394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0" name="Прямая со стрелкой 41"/>
          <p:cNvCxnSpPr>
            <a:cxnSpLocks noChangeShapeType="1"/>
          </p:cNvCxnSpPr>
          <p:nvPr/>
        </p:nvCxnSpPr>
        <p:spPr bwMode="auto">
          <a:xfrm flipV="1">
            <a:off x="5995988" y="403225"/>
            <a:ext cx="307975" cy="46038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1" name="Прямая со стрелкой 43"/>
          <p:cNvCxnSpPr>
            <a:cxnSpLocks noChangeShapeType="1"/>
          </p:cNvCxnSpPr>
          <p:nvPr/>
        </p:nvCxnSpPr>
        <p:spPr bwMode="auto">
          <a:xfrm rot="5400000">
            <a:off x="3315494" y="1240632"/>
            <a:ext cx="255587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2" name="Прямая со стрелкой 44"/>
          <p:cNvCxnSpPr>
            <a:cxnSpLocks noChangeShapeType="1"/>
          </p:cNvCxnSpPr>
          <p:nvPr/>
        </p:nvCxnSpPr>
        <p:spPr bwMode="auto">
          <a:xfrm rot="5400000">
            <a:off x="3839369" y="1277144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3" name="Прямая со стрелкой 45"/>
          <p:cNvCxnSpPr>
            <a:cxnSpLocks noChangeShapeType="1"/>
          </p:cNvCxnSpPr>
          <p:nvPr/>
        </p:nvCxnSpPr>
        <p:spPr bwMode="auto">
          <a:xfrm rot="5400000">
            <a:off x="4498181" y="1275557"/>
            <a:ext cx="255587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4" name="Прямая со стрелкой 46"/>
          <p:cNvCxnSpPr>
            <a:cxnSpLocks noChangeShapeType="1"/>
          </p:cNvCxnSpPr>
          <p:nvPr/>
        </p:nvCxnSpPr>
        <p:spPr bwMode="auto">
          <a:xfrm rot="5400000">
            <a:off x="5095081" y="1275557"/>
            <a:ext cx="255587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5" name="Прямая со стрелкой 47"/>
          <p:cNvCxnSpPr>
            <a:cxnSpLocks noChangeShapeType="1"/>
          </p:cNvCxnSpPr>
          <p:nvPr/>
        </p:nvCxnSpPr>
        <p:spPr bwMode="auto">
          <a:xfrm rot="5400000">
            <a:off x="5615781" y="1264444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6" name="Прямая со стрелкой 48"/>
          <p:cNvCxnSpPr>
            <a:cxnSpLocks noChangeShapeType="1"/>
          </p:cNvCxnSpPr>
          <p:nvPr/>
        </p:nvCxnSpPr>
        <p:spPr bwMode="auto">
          <a:xfrm rot="5400000">
            <a:off x="7008019" y="1264444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7" name="Прямая со стрелкой 49"/>
          <p:cNvCxnSpPr>
            <a:cxnSpLocks noChangeShapeType="1"/>
          </p:cNvCxnSpPr>
          <p:nvPr/>
        </p:nvCxnSpPr>
        <p:spPr bwMode="auto">
          <a:xfrm rot="5400000">
            <a:off x="8485981" y="1275557"/>
            <a:ext cx="255587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8" name="Прямая со стрелкой 50"/>
          <p:cNvCxnSpPr>
            <a:cxnSpLocks noChangeShapeType="1"/>
          </p:cNvCxnSpPr>
          <p:nvPr/>
        </p:nvCxnSpPr>
        <p:spPr bwMode="auto">
          <a:xfrm rot="5400000">
            <a:off x="8466931" y="1823244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69" name="Прямая со стрелкой 51"/>
          <p:cNvCxnSpPr>
            <a:cxnSpLocks noChangeShapeType="1"/>
          </p:cNvCxnSpPr>
          <p:nvPr/>
        </p:nvCxnSpPr>
        <p:spPr bwMode="auto">
          <a:xfrm rot="5400000">
            <a:off x="8485981" y="2631282"/>
            <a:ext cx="255587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0" name="Прямая со стрелкой 52"/>
          <p:cNvCxnSpPr>
            <a:cxnSpLocks noChangeShapeType="1"/>
          </p:cNvCxnSpPr>
          <p:nvPr/>
        </p:nvCxnSpPr>
        <p:spPr bwMode="auto">
          <a:xfrm rot="5400000">
            <a:off x="8486775" y="3776663"/>
            <a:ext cx="254000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1" name="Прямая со стрелкой 53"/>
          <p:cNvCxnSpPr>
            <a:cxnSpLocks noChangeShapeType="1"/>
          </p:cNvCxnSpPr>
          <p:nvPr/>
        </p:nvCxnSpPr>
        <p:spPr bwMode="auto">
          <a:xfrm rot="5400000">
            <a:off x="644525" y="1257301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2" name="Прямая со стрелкой 54"/>
          <p:cNvCxnSpPr>
            <a:cxnSpLocks noChangeShapeType="1"/>
          </p:cNvCxnSpPr>
          <p:nvPr/>
        </p:nvCxnSpPr>
        <p:spPr bwMode="auto">
          <a:xfrm rot="5400000">
            <a:off x="2016919" y="1267619"/>
            <a:ext cx="233362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3" name="Прямая со стрелкой 55"/>
          <p:cNvCxnSpPr>
            <a:cxnSpLocks noChangeShapeType="1"/>
          </p:cNvCxnSpPr>
          <p:nvPr/>
        </p:nvCxnSpPr>
        <p:spPr bwMode="auto">
          <a:xfrm rot="5400000">
            <a:off x="2045494" y="2112169"/>
            <a:ext cx="255588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4" name="Прямая со стрелкой 56"/>
          <p:cNvCxnSpPr>
            <a:cxnSpLocks noChangeShapeType="1"/>
          </p:cNvCxnSpPr>
          <p:nvPr/>
        </p:nvCxnSpPr>
        <p:spPr bwMode="auto">
          <a:xfrm rot="5400000">
            <a:off x="80962" y="1778001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5" name="Прямая со стрелкой 57"/>
          <p:cNvCxnSpPr>
            <a:cxnSpLocks noChangeShapeType="1"/>
          </p:cNvCxnSpPr>
          <p:nvPr/>
        </p:nvCxnSpPr>
        <p:spPr bwMode="auto">
          <a:xfrm rot="5400000">
            <a:off x="561975" y="1770063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6" name="Прямая со стрелкой 58"/>
          <p:cNvCxnSpPr>
            <a:cxnSpLocks noChangeShapeType="1"/>
          </p:cNvCxnSpPr>
          <p:nvPr/>
        </p:nvCxnSpPr>
        <p:spPr bwMode="auto">
          <a:xfrm rot="5400000">
            <a:off x="1041400" y="1771651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7" name="Прямая со стрелкой 59"/>
          <p:cNvCxnSpPr>
            <a:cxnSpLocks noChangeShapeType="1"/>
          </p:cNvCxnSpPr>
          <p:nvPr/>
        </p:nvCxnSpPr>
        <p:spPr bwMode="auto">
          <a:xfrm rot="5400000">
            <a:off x="104775" y="3270251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8" name="Прямая со стрелкой 60"/>
          <p:cNvCxnSpPr>
            <a:cxnSpLocks noChangeShapeType="1"/>
          </p:cNvCxnSpPr>
          <p:nvPr/>
        </p:nvCxnSpPr>
        <p:spPr bwMode="auto">
          <a:xfrm rot="5400000">
            <a:off x="561975" y="3270251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79" name="Прямая со стрелкой 61"/>
          <p:cNvCxnSpPr>
            <a:cxnSpLocks noChangeShapeType="1"/>
          </p:cNvCxnSpPr>
          <p:nvPr/>
        </p:nvCxnSpPr>
        <p:spPr bwMode="auto">
          <a:xfrm rot="5400000">
            <a:off x="1041400" y="3279776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80" name="Прямая со стрелкой 62"/>
          <p:cNvCxnSpPr>
            <a:cxnSpLocks noChangeShapeType="1"/>
          </p:cNvCxnSpPr>
          <p:nvPr/>
        </p:nvCxnSpPr>
        <p:spPr bwMode="auto">
          <a:xfrm rot="5400000">
            <a:off x="6992143" y="1840707"/>
            <a:ext cx="296863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81" name="Прямая со стрелкой 63"/>
          <p:cNvCxnSpPr>
            <a:cxnSpLocks noChangeShapeType="1"/>
          </p:cNvCxnSpPr>
          <p:nvPr/>
        </p:nvCxnSpPr>
        <p:spPr bwMode="auto">
          <a:xfrm rot="5400000">
            <a:off x="2066925" y="2782888"/>
            <a:ext cx="212725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82" name="Прямая со стрелкой 64"/>
          <p:cNvCxnSpPr>
            <a:cxnSpLocks noChangeShapeType="1"/>
          </p:cNvCxnSpPr>
          <p:nvPr/>
        </p:nvCxnSpPr>
        <p:spPr bwMode="auto">
          <a:xfrm rot="5400000">
            <a:off x="251618" y="4637882"/>
            <a:ext cx="169863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83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061244" y="4633119"/>
            <a:ext cx="169862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84" name="Прямая со стрелкой 66"/>
          <p:cNvCxnSpPr>
            <a:cxnSpLocks noChangeShapeType="1"/>
          </p:cNvCxnSpPr>
          <p:nvPr/>
        </p:nvCxnSpPr>
        <p:spPr bwMode="auto">
          <a:xfrm rot="5400000">
            <a:off x="1816894" y="4645819"/>
            <a:ext cx="169862" cy="0"/>
          </a:xfrm>
          <a:prstGeom prst="straightConnector1">
            <a:avLst/>
          </a:prstGeom>
          <a:noFill/>
          <a:ln w="25400">
            <a:solidFill>
              <a:srgbClr val="C0504D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185" name="Rectangle 1"/>
          <p:cNvSpPr>
            <a:spLocks noChangeArrowheads="1"/>
          </p:cNvSpPr>
          <p:nvPr/>
        </p:nvSpPr>
        <p:spPr bwMode="auto">
          <a:xfrm>
            <a:off x="58738" y="1357313"/>
            <a:ext cx="1368425" cy="3508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altLang="ru-RU" sz="1200">
                <a:cs typeface="Times New Roman" pitchFamily="18" charset="0"/>
              </a:rPr>
              <a:t>Психолог </a:t>
            </a:r>
            <a:endParaRPr lang="uk-UA" altLang="ru-RU"/>
          </a:p>
        </p:txBody>
      </p:sp>
      <p:sp>
        <p:nvSpPr>
          <p:cNvPr id="6210" name="Rectangle 8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000"/>
              <a:t/>
            </a:r>
            <a:br>
              <a:rPr lang="ru-RU" altLang="ru-RU" sz="1000"/>
            </a:br>
            <a:endParaRPr lang="ru-RU" altLang="ru-RU"/>
          </a:p>
          <a:p>
            <a:endParaRPr lang="ru-RU" altLang="ru-RU"/>
          </a:p>
        </p:txBody>
      </p:sp>
      <p:sp>
        <p:nvSpPr>
          <p:cNvPr id="6211" name="Rectangle 1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altLang="ru-RU" sz="1400" b="1">
                <a:cs typeface="Times New Roman" pitchFamily="18" charset="0"/>
              </a:rPr>
              <a:t/>
            </a:r>
            <a:br>
              <a:rPr lang="uk-UA" altLang="ru-RU" sz="1400" b="1">
                <a:cs typeface="Times New Roman" pitchFamily="18" charset="0"/>
              </a:rPr>
            </a:br>
            <a:endParaRPr lang="uk-UA" alt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3036888" y="3198813"/>
            <a:ext cx="249237" cy="244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5983288" y="609600"/>
            <a:ext cx="320675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3570288" y="3192463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5140" idx="1"/>
            <a:endCxn id="5152" idx="3"/>
          </p:cNvCxnSpPr>
          <p:nvPr/>
        </p:nvCxnSpPr>
        <p:spPr>
          <a:xfrm flipH="1">
            <a:off x="4041775" y="3197225"/>
            <a:ext cx="17463" cy="24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4637088" y="3209925"/>
            <a:ext cx="17462" cy="24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5257800" y="3222625"/>
            <a:ext cx="17463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5813425" y="3184525"/>
            <a:ext cx="17463" cy="24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6034088" y="3222625"/>
            <a:ext cx="554037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6034088" y="3195638"/>
            <a:ext cx="1319212" cy="271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2776538" y="3192463"/>
            <a:ext cx="509587" cy="263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2570163" y="490538"/>
            <a:ext cx="755650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2771289" y="5949280"/>
            <a:ext cx="411131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ШДДД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148" name="Picture 4" descr="https://encrypted-tbn0.gstatic.com/images?q=tbn:ANd9GcTn8bfDW4ZkdVpDkbInjSUijtlkcRlyL2RTPw9H1FWpKkTfXSVRQ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833402" y="3051448"/>
            <a:ext cx="2310598" cy="3806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172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46038">
            <a:off x="5168900" y="225425"/>
            <a:ext cx="38401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2493">
            <a:off x="395288" y="211138"/>
            <a:ext cx="37449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Объект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22638">
            <a:off x="1089025" y="3835400"/>
            <a:ext cx="38036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841" y="2852936"/>
            <a:ext cx="8208912" cy="1143000"/>
          </a:xfr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rgbClr val="FF0000"/>
                </a:solidFill>
              </a:rPr>
              <a:t>Підвищення компетентності педагогів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 у питаннях </a:t>
            </a:r>
            <a:r>
              <a:rPr lang="uk-UA" sz="3600" dirty="0" err="1" smtClean="0">
                <a:solidFill>
                  <a:srgbClr val="FF0000"/>
                </a:solidFill>
              </a:rPr>
              <a:t>здоров'язбереження</a:t>
            </a:r>
            <a:r>
              <a:rPr lang="uk-UA" sz="3600" dirty="0" smtClean="0">
                <a:solidFill>
                  <a:srgbClr val="FF0000"/>
                </a:solidFill>
              </a:rPr>
              <a:t>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78" name="Picture 2" descr="http://jpkc.tjufe.edu.cn/2007/Invest/images/ddd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7100" y="3544888"/>
            <a:ext cx="1981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Мои документы\Поч кл\DSCN37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 rot="410309">
            <a:off x="5220072" y="476672"/>
            <a:ext cx="3120000" cy="2340000"/>
          </a:xfrm>
          <a:effectLst>
            <a:softEdge rad="112500"/>
          </a:effectLst>
          <a:extLst/>
        </p:spPr>
      </p:pic>
      <p:pic>
        <p:nvPicPr>
          <p:cNvPr id="3076" name="Picture 4" descr="C:\Documents and Settings\Admin\Рабочий стол\Виховна робота\вчителі 002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208676" y="3285728"/>
            <a:ext cx="3119135" cy="23390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5" descr="C:\Documents and Settings\Admin\Рабочий стол\Виховна робота\вчителі 003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649840" y="476672"/>
            <a:ext cx="3120375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8" name="Picture 6" descr="C:\Documents and Settings\Admin\Рабочий стол\Виховна робота\вчителі 001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 rot="21155249">
            <a:off x="631831" y="3399308"/>
            <a:ext cx="3120376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Лента лицом вверх 2"/>
          <p:cNvSpPr/>
          <p:nvPr/>
        </p:nvSpPr>
        <p:spPr>
          <a:xfrm>
            <a:off x="-7938" y="2565400"/>
            <a:ext cx="4435476" cy="719138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Співпраця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психолога </a:t>
            </a:r>
          </a:p>
          <a:p>
            <a:pPr algn="ctr">
              <a:defRPr/>
            </a:pPr>
            <a:r>
              <a:rPr lang="ru-RU" dirty="0"/>
              <a:t>з педагогом-</a:t>
            </a:r>
            <a:r>
              <a:rPr lang="ru-RU" dirty="0" err="1"/>
              <a:t>організатором</a:t>
            </a: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 rot="575922">
            <a:off x="4457700" y="2565400"/>
            <a:ext cx="4392613" cy="719138"/>
          </a:xfrm>
          <a:prstGeom prst="ribbon2">
            <a:avLst>
              <a:gd name="adj1" fmla="val 16667"/>
              <a:gd name="adj2" fmla="val 708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Засідання</a:t>
            </a:r>
            <a:r>
              <a:rPr lang="ru-RU" dirty="0"/>
              <a:t> МО </a:t>
            </a:r>
            <a:r>
              <a:rPr lang="ru-RU" dirty="0" err="1"/>
              <a:t>учителів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 rot="21077978">
            <a:off x="503238" y="5518150"/>
            <a:ext cx="3889375" cy="771525"/>
          </a:xfrm>
          <a:prstGeom prst="ribbon2">
            <a:avLst>
              <a:gd name="adj1" fmla="val 16667"/>
              <a:gd name="adj2" fmla="val 670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Робота наставника</a:t>
            </a:r>
          </a:p>
          <a:p>
            <a:pPr algn="ctr">
              <a:defRPr/>
            </a:pPr>
            <a:r>
              <a:rPr lang="ru-RU" dirty="0"/>
              <a:t> з молодою </a:t>
            </a:r>
            <a:r>
              <a:rPr lang="ru-RU" dirty="0" err="1"/>
              <a:t>колегою</a:t>
            </a:r>
            <a:endParaRPr lang="ru-RU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4427538" y="5445125"/>
            <a:ext cx="4716462" cy="771525"/>
          </a:xfrm>
          <a:prstGeom prst="ribbon2">
            <a:avLst>
              <a:gd name="adj1" fmla="val 16667"/>
              <a:gd name="adj2" fmla="val 699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дослідницького</a:t>
            </a:r>
            <a:r>
              <a:rPr lang="ru-RU" dirty="0"/>
              <a:t> проекту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9525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38" y="785813"/>
            <a:ext cx="6643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27550" y="2428875"/>
            <a:ext cx="185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5715000"/>
            <a:ext cx="1841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uk-UA" sz="48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5715000"/>
            <a:ext cx="1841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44500" y="147638"/>
            <a:ext cx="6192838" cy="954087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Етапи реалізації превентивного проекту у закладі</a:t>
            </a:r>
            <a:endParaRPr lang="ru-RU" alt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9426">
            <a:off x="6953250" y="2552700"/>
            <a:ext cx="1809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oblogka 201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62266">
            <a:off x="5673725" y="1349375"/>
            <a:ext cx="1562100" cy="20320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83" name="Content Placeholder 6" descr="Обкладинка МБ_утверждено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99503">
            <a:off x="5861050" y="3989388"/>
            <a:ext cx="16224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1000125" y="1500188"/>
            <a:ext cx="4857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2011 - впровадження факультативного профілактичного курсу для учнів  “Захисти себе від ВІЛ”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uk-UA" alt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2012 –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проект «Чесна гра», профілактика ВІЛ та ризикованої поведінки через гру в футбол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uk-UA" alt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2013 - впровадження інтерактивної навчальної виставки з питань репродуктивного здоров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я, профілактики ВІЛ та ІПСШ - “Маршрут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Безпеки”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2267" y="116632"/>
            <a:ext cx="561948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Превентивна програма </a:t>
            </a:r>
          </a:p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«Захисти себе від ВІЛ»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D:\Виховна робота\ФОТО\семінар 16.04.13\100_16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11" y="1507203"/>
            <a:ext cx="3354481" cy="2515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1027" name="Picture 3" descr="D:\Виховна робота\ФОТО\тренінг Захисти себе від ВІЛ\IMG_83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3714800"/>
            <a:ext cx="3723571" cy="27926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2050" name="Picture 2" descr="D:\Виховна робота\ФОТО\семінар 22.02.13\100_1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70525" y="3714799"/>
            <a:ext cx="3716735" cy="2787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1026" name="Picture 2" descr="D:\Виховна робота\ФОТО\семінар 16.04.13\100_16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479229"/>
            <a:ext cx="3384376" cy="2537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8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-60325" y="0"/>
            <a:ext cx="9866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alt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тренінгових</a:t>
            </a:r>
            <a:r>
              <a:rPr lang="uk-UA" alt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занять </a:t>
            </a:r>
          </a:p>
        </p:txBody>
      </p:sp>
      <p:pic>
        <p:nvPicPr>
          <p:cNvPr id="20484" name="Picture 4" descr="D:\Виховна робота\ШДД\семінар 16.04.13\100_1688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2665413" y="4005263"/>
            <a:ext cx="3960812" cy="262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482" name="Picture 2" descr="D:\Виховна робота\ШДД\семінар 16.04.13\100_1676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" y="980728"/>
            <a:ext cx="4059754" cy="313337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83" name="Picture 3" descr="D:\Виховна робота\ШДД\семінар 16.04.13\100_1687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731303" y="980728"/>
            <a:ext cx="4248472" cy="326253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544</Words>
  <Application>Microsoft Office PowerPoint</Application>
  <PresentationFormat>Экран (4:3)</PresentationFormat>
  <Paragraphs>161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Слайд 1</vt:lpstr>
      <vt:lpstr>Ключові завдання </vt:lpstr>
      <vt:lpstr>Слайд 3</vt:lpstr>
      <vt:lpstr>Слайд 4</vt:lpstr>
      <vt:lpstr>Підвищення компетентності педагогів  у питаннях здоров'язбереження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Формування позитивної мотивації  до здорового способу життя  через роботу  шкільної бібіліотеки </vt:lpstr>
      <vt:lpstr>Слайд 22</vt:lpstr>
      <vt:lpstr>Слайд 23</vt:lpstr>
      <vt:lpstr>Слайд 24</vt:lpstr>
      <vt:lpstr>Слайд 25</vt:lpstr>
      <vt:lpstr>Слайд 26</vt:lpstr>
      <vt:lpstr> Упровадження моделі превентивної освіти ШДДД забезпечило: 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Міський конкурс «Інтелектуал − 2012»</dc:title>
  <dc:creator>Nabster</dc:creator>
  <cp:lastModifiedBy>Sony</cp:lastModifiedBy>
  <cp:revision>133</cp:revision>
  <dcterms:created xsi:type="dcterms:W3CDTF">2012-03-21T18:47:58Z</dcterms:created>
  <dcterms:modified xsi:type="dcterms:W3CDTF">2014-07-18T08:49:18Z</dcterms:modified>
</cp:coreProperties>
</file>