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71" r:id="rId9"/>
    <p:sldId id="274" r:id="rId10"/>
    <p:sldId id="272" r:id="rId11"/>
    <p:sldId id="261" r:id="rId12"/>
    <p:sldId id="277" r:id="rId13"/>
    <p:sldId id="276" r:id="rId14"/>
    <p:sldId id="262" r:id="rId15"/>
    <p:sldId id="264" r:id="rId16"/>
    <p:sldId id="268" r:id="rId17"/>
    <p:sldId id="265" r:id="rId18"/>
    <p:sldId id="267" r:id="rId19"/>
    <p:sldId id="275" r:id="rId20"/>
    <p:sldId id="273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5" autoAdjust="0"/>
    <p:restoredTop sz="94660"/>
  </p:normalViewPr>
  <p:slideViewPr>
    <p:cSldViewPr>
      <p:cViewPr>
        <p:scale>
          <a:sx n="66" d="100"/>
          <a:sy n="66" d="100"/>
        </p:scale>
        <p:origin x="-136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095CF-A0F1-4859-9AB4-B26BF8937923}" type="datetimeFigureOut">
              <a:rPr lang="ru-RU"/>
              <a:pPr>
                <a:defRPr/>
              </a:pPr>
              <a:t>10.09.2014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8E583-94CC-4334-BC5D-8697327CB4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9A199-8B12-4805-8E50-928FA9556464}" type="datetimeFigureOut">
              <a:rPr lang="ru-RU"/>
              <a:pPr>
                <a:defRPr/>
              </a:pPr>
              <a:t>10.09.2014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097B7-607E-4C27-9E75-724543C7B8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2F935-254F-475C-85F9-B4BC25B37397}" type="datetimeFigureOut">
              <a:rPr lang="ru-RU"/>
              <a:pPr>
                <a:defRPr/>
              </a:pPr>
              <a:t>10.09.2014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6B360-EB92-46A1-8679-C34C677E2F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E08A6-C446-4420-A67A-C9C129CCD43E}" type="datetimeFigureOut">
              <a:rPr lang="ru-RU"/>
              <a:pPr>
                <a:defRPr/>
              </a:pPr>
              <a:t>10.09.2014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C3DCA-9F13-4CB4-8F31-DE834A712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4EE5D-6F48-4D2D-9E65-C3A37A069698}" type="datetimeFigureOut">
              <a:rPr lang="ru-RU"/>
              <a:pPr>
                <a:defRPr/>
              </a:pPr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9DD3A-9252-43C5-9FC5-EDBF5B2D19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4A570-E004-4EC1-891F-CC4B42007110}" type="datetimeFigureOut">
              <a:rPr lang="ru-RU"/>
              <a:pPr>
                <a:defRPr/>
              </a:pPr>
              <a:t>10.09.2014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E90AC-FDFF-45A6-8BD0-D167F7B02B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F8BAF-94E6-4D9A-95FD-ED03FAE273D0}" type="datetimeFigureOut">
              <a:rPr lang="ru-RU"/>
              <a:pPr>
                <a:defRPr/>
              </a:pPr>
              <a:t>10.09.2014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5822D-4EC6-425A-8526-5ED3B50DAD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EBAF2-2468-4977-836D-F872706B294F}" type="datetimeFigureOut">
              <a:rPr lang="ru-RU"/>
              <a:pPr>
                <a:defRPr/>
              </a:pPr>
              <a:t>10.09.2014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7614C-CB1B-4597-A414-2FE38556C7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61B69-71BE-4A81-B9A1-A5D5689696DA}" type="datetimeFigureOut">
              <a:rPr lang="ru-RU"/>
              <a:pPr>
                <a:defRPr/>
              </a:pPr>
              <a:t>10.09.2014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1CAA8-6C01-4073-B1AF-8A4A3D7032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BD782-FF66-4121-A69F-D10AD573FF9C}" type="datetimeFigureOut">
              <a:rPr lang="ru-RU"/>
              <a:pPr>
                <a:defRPr/>
              </a:pPr>
              <a:t>10.09.2014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FAA30-D709-4218-953B-45475E65A8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254CA-7365-498E-B767-B3B717C6346D}" type="datetimeFigureOut">
              <a:rPr lang="ru-RU"/>
              <a:pPr>
                <a:defRPr/>
              </a:pPr>
              <a:t>10.09.2014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96B1E-4FEC-4E9B-A44D-87A46E2FB8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DAA797-46C1-4E94-84C5-B6D0D3347DF1}" type="datetimeFigureOut">
              <a:rPr lang="ru-RU"/>
              <a:pPr>
                <a:defRPr/>
              </a:pPr>
              <a:t>10.09.2014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8B9A2D-D61E-4120-A8D2-117CF233BE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40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&#1042;&#1086;&#1089;&#1087;&#1080;&#1090;&#1072;&#1085;&#1085;&#1086;&#1089;&#1090;&#1100;%20Word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285992"/>
            <a:ext cx="7486680" cy="207170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 превентивної освіти </a:t>
            </a:r>
            <a:br>
              <a:rPr lang="uk-UA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школі, дружній до дитини</a:t>
            </a:r>
            <a:r>
              <a:rPr lang="ru-RU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dirty="0"/>
          </a:p>
        </p:txBody>
      </p:sp>
      <p:sp>
        <p:nvSpPr>
          <p:cNvPr id="13315" name="TextBox 6"/>
          <p:cNvSpPr txBox="1">
            <a:spLocks noChangeArrowheads="1"/>
          </p:cNvSpPr>
          <p:nvPr/>
        </p:nvSpPr>
        <p:spPr bwMode="auto">
          <a:xfrm>
            <a:off x="1000100" y="785794"/>
            <a:ext cx="734593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2400">
                <a:latin typeface="Times New Roman" pitchFamily="18" charset="0"/>
              </a:rPr>
              <a:t>Линовицька загальноосвітня школа І-ІІІступенів </a:t>
            </a:r>
          </a:p>
          <a:p>
            <a:r>
              <a:rPr lang="uk-UA" sz="2400">
                <a:latin typeface="Times New Roman" pitchFamily="18" charset="0"/>
              </a:rPr>
              <a:t>Прилуцької районної ради Чернігівської області</a:t>
            </a:r>
            <a:endParaRPr lang="ru-RU" sz="2400">
              <a:latin typeface="Times New Roman" pitchFamily="18" charset="0"/>
            </a:endParaRPr>
          </a:p>
        </p:txBody>
      </p:sp>
      <p:pic>
        <p:nvPicPr>
          <p:cNvPr id="13317" name="Picture 5" descr="Фото-007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29124" y="3386115"/>
            <a:ext cx="4340458" cy="347188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1714480" y="285728"/>
            <a:ext cx="6972320" cy="2928959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uk-UA" b="1" dirty="0" smtClean="0">
                <a:solidFill>
                  <a:srgbClr val="7030A0"/>
                </a:solidFill>
              </a:rPr>
              <a:t>Форми та методи впровадження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uk-UA" b="1" dirty="0" smtClean="0">
                <a:solidFill>
                  <a:srgbClr val="7030A0"/>
                </a:solidFill>
              </a:rPr>
              <a:t>моделі превентивної освіти</a:t>
            </a:r>
            <a:endParaRPr lang="ru-RU" b="1" dirty="0" smtClean="0">
              <a:solidFill>
                <a:srgbClr val="7030A0"/>
              </a:solidFill>
            </a:endParaRPr>
          </a:p>
          <a:p>
            <a:pPr eaLnBrk="1" hangingPunct="1"/>
            <a:endParaRPr lang="ru-RU" dirty="0" smtClean="0"/>
          </a:p>
        </p:txBody>
      </p:sp>
      <p:pic>
        <p:nvPicPr>
          <p:cNvPr id="1026" name="Picture 2" descr="E:\бэда\Изображение 12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1357298"/>
            <a:ext cx="3333747" cy="2500310"/>
          </a:xfrm>
          <a:prstGeom prst="rect">
            <a:avLst/>
          </a:prstGeom>
          <a:noFill/>
        </p:spPr>
      </p:pic>
      <p:pic>
        <p:nvPicPr>
          <p:cNvPr id="1027" name="Picture 3" descr="E:\бэда\Изображение 12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43504" y="1357298"/>
            <a:ext cx="3452810" cy="2589608"/>
          </a:xfrm>
          <a:prstGeom prst="rect">
            <a:avLst/>
          </a:prstGeom>
          <a:noFill/>
        </p:spPr>
      </p:pic>
      <p:pic>
        <p:nvPicPr>
          <p:cNvPr id="1028" name="Picture 4" descr="E:\бэда\Изображение 15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472" y="4161240"/>
            <a:ext cx="3357586" cy="2518190"/>
          </a:xfrm>
          <a:prstGeom prst="rect">
            <a:avLst/>
          </a:prstGeom>
          <a:noFill/>
        </p:spPr>
      </p:pic>
      <p:pic>
        <p:nvPicPr>
          <p:cNvPr id="1029" name="Picture 5" descr="E:\бэда\Изображение 13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57752" y="4000504"/>
            <a:ext cx="3428997" cy="25717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rgbClr val="7030A0"/>
                </a:solidFill>
              </a:rPr>
              <a:t/>
            </a:r>
            <a:br>
              <a:rPr lang="uk-UA" dirty="0" smtClean="0">
                <a:solidFill>
                  <a:srgbClr val="7030A0"/>
                </a:solidFill>
              </a:rPr>
            </a:br>
            <a:r>
              <a:rPr lang="uk-UA" dirty="0" smtClean="0">
                <a:solidFill>
                  <a:srgbClr val="7030A0"/>
                </a:solidFill>
              </a:rPr>
              <a:t>Уроки </a:t>
            </a:r>
            <a:r>
              <a:rPr lang="uk-UA" dirty="0" err="1" smtClean="0">
                <a:solidFill>
                  <a:srgbClr val="7030A0"/>
                </a:solidFill>
              </a:rPr>
              <a:t>“Основи</a:t>
            </a:r>
            <a:r>
              <a:rPr lang="uk-UA" dirty="0" smtClean="0">
                <a:solidFill>
                  <a:srgbClr val="7030A0"/>
                </a:solidFill>
              </a:rPr>
              <a:t> здоров'я ”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/>
          </a:p>
        </p:txBody>
      </p:sp>
      <p:pic>
        <p:nvPicPr>
          <p:cNvPr id="23554" name="Picture 2" descr="D:\фото\2013_02_13\IMG_162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28625" y="1357313"/>
            <a:ext cx="3840163" cy="2879725"/>
          </a:xfrm>
        </p:spPr>
      </p:pic>
      <p:pic>
        <p:nvPicPr>
          <p:cNvPr id="23555" name="Picture 4" descr="D:\фото\2013_02_13\IMG_162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57688" y="4071938"/>
            <a:ext cx="4486275" cy="33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5" descr="D:\фото\2013_02_13\IMG_163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75" y="4500563"/>
            <a:ext cx="3744913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6" descr="D:\фото\2013_02_13\IMG_163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72063" y="1285875"/>
            <a:ext cx="3649662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Виступ агітбригади</a:t>
            </a:r>
            <a:endParaRPr lang="ru-RU" dirty="0"/>
          </a:p>
        </p:txBody>
      </p:sp>
      <p:pic>
        <p:nvPicPr>
          <p:cNvPr id="6146" name="Picture 2" descr="D:\фото\2013_04_27\IMG_217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1643050"/>
            <a:ext cx="4248162" cy="3186122"/>
          </a:xfrm>
          <a:prstGeom prst="rect">
            <a:avLst/>
          </a:prstGeom>
          <a:noFill/>
        </p:spPr>
      </p:pic>
      <p:pic>
        <p:nvPicPr>
          <p:cNvPr id="6152" name="Picture 8" descr="D:\фото\2013_04_27\IMG_219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26892" y="1768292"/>
            <a:ext cx="3102760" cy="4137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7030A0"/>
                </a:solidFill>
              </a:rPr>
              <a:t>Тренінгові заняття</a:t>
            </a:r>
            <a:endParaRPr lang="ru-RU" dirty="0"/>
          </a:p>
        </p:txBody>
      </p:sp>
      <p:pic>
        <p:nvPicPr>
          <p:cNvPr id="2050" name="Picture 2" descr="E:\бэда\Изображение 10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285860"/>
            <a:ext cx="3934884" cy="2951163"/>
          </a:xfrm>
          <a:prstGeom prst="rect">
            <a:avLst/>
          </a:prstGeom>
          <a:noFill/>
        </p:spPr>
      </p:pic>
      <p:pic>
        <p:nvPicPr>
          <p:cNvPr id="2051" name="Picture 3" descr="E:\бэда\Изображение 10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3" y="1357298"/>
            <a:ext cx="3905277" cy="2928958"/>
          </a:xfrm>
          <a:prstGeom prst="rect">
            <a:avLst/>
          </a:prstGeom>
          <a:noFill/>
        </p:spPr>
      </p:pic>
      <p:pic>
        <p:nvPicPr>
          <p:cNvPr id="6" name="Picture 7" descr="Изображение 01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2910" y="4214818"/>
            <a:ext cx="3305175" cy="247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E:\бэда\Изображение 04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29190" y="4321974"/>
            <a:ext cx="3571873" cy="26789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rgbClr val="7030A0"/>
                </a:solidFill>
                <a:cs typeface="Arial" charset="0"/>
              </a:rPr>
              <a:t>Виховні заходи в початковій ланці</a:t>
            </a:r>
            <a:br>
              <a:rPr lang="uk-UA" dirty="0" smtClean="0">
                <a:solidFill>
                  <a:srgbClr val="7030A0"/>
                </a:solidFill>
                <a:cs typeface="Arial" charset="0"/>
              </a:rPr>
            </a:br>
            <a:endParaRPr lang="ru-RU" dirty="0"/>
          </a:p>
        </p:txBody>
      </p:sp>
      <p:pic>
        <p:nvPicPr>
          <p:cNvPr id="24578" name="Picture 2" descr="D:\фото\2013_01_31\IMG_139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85813" y="1428750"/>
            <a:ext cx="3840162" cy="2879725"/>
          </a:xfrm>
        </p:spPr>
      </p:pic>
      <p:pic>
        <p:nvPicPr>
          <p:cNvPr id="24579" name="Picture 2" descr="D:\фото\2013_01_31\IMG_143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9124" y="3857603"/>
            <a:ext cx="4001110" cy="300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E:\бэда\Изображение 08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86314" y="1142984"/>
            <a:ext cx="3619499" cy="2714624"/>
          </a:xfrm>
          <a:prstGeom prst="rect">
            <a:avLst/>
          </a:prstGeom>
          <a:noFill/>
        </p:spPr>
      </p:pic>
      <p:pic>
        <p:nvPicPr>
          <p:cNvPr id="3076" name="Picture 4" descr="E:\бэда\Изображение 10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0034" y="4071942"/>
            <a:ext cx="3714744" cy="27860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rgbClr val="7030A0"/>
                </a:solidFill>
              </a:rPr>
              <a:t>Загальношкільні свята</a:t>
            </a:r>
            <a:endParaRPr lang="ru-RU" dirty="0"/>
          </a:p>
        </p:txBody>
      </p:sp>
      <p:pic>
        <p:nvPicPr>
          <p:cNvPr id="5122" name="Picture 2" descr="E:\бэда\Изображение 2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1785926"/>
            <a:ext cx="4315886" cy="3236915"/>
          </a:xfrm>
          <a:prstGeom prst="rect">
            <a:avLst/>
          </a:prstGeom>
          <a:noFill/>
        </p:spPr>
      </p:pic>
      <p:pic>
        <p:nvPicPr>
          <p:cNvPr id="5123" name="Picture 3" descr="E:\бэда\Изображение 09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1714488"/>
            <a:ext cx="3905251" cy="2928938"/>
          </a:xfrm>
          <a:prstGeom prst="rect">
            <a:avLst/>
          </a:prstGeom>
          <a:noFill/>
        </p:spPr>
      </p:pic>
      <p:pic>
        <p:nvPicPr>
          <p:cNvPr id="5124" name="Picture 4" descr="E:\бэда\Изображение 09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357554" y="4429128"/>
            <a:ext cx="3238496" cy="24288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rgbClr val="669900"/>
                </a:solidFill>
                <a:cs typeface="Arial" charset="0"/>
              </a:rPr>
              <a:t>Спортивні змагання</a:t>
            </a:r>
            <a:r>
              <a:rPr lang="uk-UA" sz="4800" dirty="0" smtClean="0">
                <a:solidFill>
                  <a:srgbClr val="669900"/>
                </a:solidFill>
                <a:cs typeface="Arial" charset="0"/>
              </a:rPr>
              <a:t/>
            </a:r>
            <a:br>
              <a:rPr lang="uk-UA" sz="4800" dirty="0" smtClean="0">
                <a:solidFill>
                  <a:srgbClr val="669900"/>
                </a:solidFill>
                <a:cs typeface="Arial" charset="0"/>
              </a:rPr>
            </a:br>
            <a:r>
              <a:rPr lang="uk-UA" dirty="0" smtClean="0">
                <a:solidFill>
                  <a:srgbClr val="669900"/>
                </a:solidFill>
                <a:cs typeface="Arial" charset="0"/>
              </a:rPr>
              <a:t>Акції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7650" name="Picture 4" descr="G:\IMG_235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115616" y="1871141"/>
            <a:ext cx="2714625" cy="3619500"/>
          </a:xfrm>
        </p:spPr>
      </p:pic>
      <p:pic>
        <p:nvPicPr>
          <p:cNvPr id="27651" name="Picture 3" descr="G:\IMG_235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8104" y="4365104"/>
            <a:ext cx="3000375" cy="225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E:\бэда\Изображение 29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60087" y="1340768"/>
            <a:ext cx="3619498" cy="2714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rgbClr val="7030A0"/>
                </a:solidFill>
                <a:cs typeface="Arial" pitchFamily="34" charset="0"/>
              </a:rPr>
              <a:t>Проведення факультативу </a:t>
            </a:r>
            <a:r>
              <a:rPr lang="uk-UA" dirty="0" err="1" smtClean="0">
                <a:solidFill>
                  <a:srgbClr val="7030A0"/>
                </a:solidFill>
                <a:cs typeface="Arial" pitchFamily="34" charset="0"/>
              </a:rPr>
              <a:t>“Захисти</a:t>
            </a:r>
            <a:r>
              <a:rPr lang="uk-UA" dirty="0" smtClean="0">
                <a:solidFill>
                  <a:srgbClr val="7030A0"/>
                </a:solidFill>
                <a:cs typeface="Arial" pitchFamily="34" charset="0"/>
              </a:rPr>
              <a:t> себе від </a:t>
            </a:r>
            <a:r>
              <a:rPr lang="uk-UA" dirty="0" err="1" smtClean="0">
                <a:solidFill>
                  <a:srgbClr val="7030A0"/>
                </a:solidFill>
                <a:cs typeface="Arial" pitchFamily="34" charset="0"/>
              </a:rPr>
              <a:t>ВІЛ”</a:t>
            </a:r>
            <a:endParaRPr lang="ru-RU" dirty="0"/>
          </a:p>
        </p:txBody>
      </p:sp>
      <p:pic>
        <p:nvPicPr>
          <p:cNvPr id="28674" name="Picture 4" descr="D:\фото\2013_02_11\IMG_156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14312" y="1714500"/>
            <a:ext cx="4143373" cy="3107102"/>
          </a:xfrm>
        </p:spPr>
      </p:pic>
      <p:pic>
        <p:nvPicPr>
          <p:cNvPr id="28675" name="Picture 5" descr="D:\фото\2013_02_11\IMG_156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2" y="3286124"/>
            <a:ext cx="4138616" cy="3104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err="1" smtClean="0">
                <a:solidFill>
                  <a:srgbClr val="7030A0"/>
                </a:solidFill>
                <a:cs typeface="Arial" charset="0"/>
              </a:rPr>
              <a:t>“Молодь</a:t>
            </a:r>
            <a:r>
              <a:rPr lang="uk-UA" dirty="0" smtClean="0">
                <a:solidFill>
                  <a:srgbClr val="7030A0"/>
                </a:solidFill>
                <a:cs typeface="Arial" charset="0"/>
              </a:rPr>
              <a:t> за здоровий</a:t>
            </a:r>
            <a:br>
              <a:rPr lang="uk-UA" dirty="0" smtClean="0">
                <a:solidFill>
                  <a:srgbClr val="7030A0"/>
                </a:solidFill>
                <a:cs typeface="Arial" charset="0"/>
              </a:rPr>
            </a:br>
            <a:r>
              <a:rPr lang="uk-UA" dirty="0" smtClean="0">
                <a:solidFill>
                  <a:srgbClr val="7030A0"/>
                </a:solidFill>
                <a:cs typeface="Arial" charset="0"/>
              </a:rPr>
              <a:t> спосіб життя “</a:t>
            </a:r>
            <a:endParaRPr lang="ru-RU" dirty="0"/>
          </a:p>
        </p:txBody>
      </p:sp>
      <p:pic>
        <p:nvPicPr>
          <p:cNvPr id="29698" name="Picture 2" descr="D:\фото\2013_04_24\IMG_215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85750" y="1643063"/>
            <a:ext cx="3810000" cy="2857500"/>
          </a:xfrm>
        </p:spPr>
      </p:pic>
      <p:pic>
        <p:nvPicPr>
          <p:cNvPr id="29699" name="Picture 2" descr="D:\фото\2013_04_24\IMG_211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86375" y="1357313"/>
            <a:ext cx="36195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3" descr="D:\фото\2013_04_24\IMG_215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875" y="3892550"/>
            <a:ext cx="2216150" cy="296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rgbClr val="7030A0"/>
                </a:solidFill>
                <a:cs typeface="Arial" charset="0"/>
              </a:rPr>
              <a:t>Впровадження </a:t>
            </a:r>
            <a:r>
              <a:rPr lang="en-US" dirty="0" smtClean="0">
                <a:solidFill>
                  <a:srgbClr val="7030A0"/>
                </a:solidFill>
                <a:cs typeface="Arial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cs typeface="Arial" charset="0"/>
              </a:rPr>
            </a:br>
            <a:r>
              <a:rPr lang="uk-UA" dirty="0" smtClean="0">
                <a:solidFill>
                  <a:srgbClr val="FF0000"/>
                </a:solidFill>
                <a:cs typeface="Arial" charset="0"/>
              </a:rPr>
              <a:t>“Маршруту безпеки”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0722" name="Picture 2" descr="G:\Силенко Н. П\ПРИЛУЦЬКИЙ РАЙОН\IMG_36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85750" y="1357313"/>
            <a:ext cx="3840163" cy="2879725"/>
          </a:xfrm>
        </p:spPr>
      </p:pic>
      <p:pic>
        <p:nvPicPr>
          <p:cNvPr id="30723" name="Picture 2" descr="D:\фото силенко\2014_02_06\IMG_361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1571625"/>
            <a:ext cx="3935412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3" descr="D:\фото силенко\2014_02_06\IMG_361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428860" y="4000504"/>
            <a:ext cx="3500437" cy="262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3600" b="1" i="1" dirty="0" smtClean="0">
                <a:solidFill>
                  <a:srgbClr val="7030A0"/>
                </a:solidFill>
              </a:rPr>
              <a:t>            </a:t>
            </a:r>
            <a:r>
              <a:rPr lang="uk-UA" sz="3600" b="1" i="1" dirty="0" smtClean="0">
                <a:solidFill>
                  <a:schemeClr val="accent4"/>
                </a:solidFill>
              </a:rPr>
              <a:t>Мета </a:t>
            </a:r>
            <a:r>
              <a:rPr lang="uk-UA" sz="3600" b="1" i="1" dirty="0">
                <a:solidFill>
                  <a:schemeClr val="accent4"/>
                </a:solidFill>
              </a:rPr>
              <a:t>превентивної освіти: </a:t>
            </a:r>
            <a:endParaRPr lang="uk-UA" b="1" i="1" dirty="0">
              <a:solidFill>
                <a:srgbClr val="7030A0"/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підвищити </a:t>
            </a:r>
            <a:r>
              <a:rPr lang="uk-UA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рівень </a:t>
            </a:r>
            <a:r>
              <a:rPr lang="uk-UA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обізнаності учнів щодо руйнівної дії на здоров’я шкідливих звичок, проблеми ВІЛ/</a:t>
            </a:r>
            <a:r>
              <a:rPr lang="uk-UA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СНІДу</a:t>
            </a:r>
            <a:r>
              <a:rPr lang="uk-UA" dirty="0">
                <a:solidFill>
                  <a:schemeClr val="bg2">
                    <a:lumMod val="20000"/>
                    <a:lumOff val="80000"/>
                  </a:schemeClr>
                </a:solidFill>
              </a:rPr>
              <a:t>; 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ознайомитися із сучасними профілактичними програмами; 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dirty="0">
                <a:solidFill>
                  <a:schemeClr val="bg2">
                    <a:lumMod val="20000"/>
                    <a:lumOff val="80000"/>
                  </a:schemeClr>
                </a:solidFill>
              </a:rPr>
              <a:t>учитися застосовувати сучасні технології профілактичної роботи в школі.</a:t>
            </a:r>
            <a:endParaRPr lang="ru-RU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err="1" smtClean="0">
                <a:solidFill>
                  <a:srgbClr val="7030A0"/>
                </a:solidFill>
              </a:rPr>
              <a:t>Результати</a:t>
            </a:r>
            <a:r>
              <a:rPr lang="ru-RU" sz="4400" dirty="0" smtClean="0">
                <a:solidFill>
                  <a:srgbClr val="7030A0"/>
                </a:solidFill>
              </a:rPr>
              <a:t> </a:t>
            </a:r>
            <a:r>
              <a:rPr lang="ru-RU" sz="4400" dirty="0" err="1" smtClean="0">
                <a:solidFill>
                  <a:srgbClr val="7030A0"/>
                </a:solidFill>
              </a:rPr>
              <a:t>впровадження</a:t>
            </a:r>
            <a:r>
              <a:rPr lang="ru-RU" sz="4400" dirty="0" smtClean="0">
                <a:solidFill>
                  <a:srgbClr val="7030A0"/>
                </a:solidFill>
              </a:rPr>
              <a:t> </a:t>
            </a:r>
            <a:br>
              <a:rPr lang="ru-RU" sz="4400" dirty="0" smtClean="0">
                <a:solidFill>
                  <a:srgbClr val="7030A0"/>
                </a:solidFill>
              </a:rPr>
            </a:br>
            <a:r>
              <a:rPr lang="ru-RU" sz="4400" dirty="0" smtClean="0">
                <a:solidFill>
                  <a:srgbClr val="7030A0"/>
                </a:solidFill>
              </a:rPr>
              <a:t>       </a:t>
            </a:r>
            <a:r>
              <a:rPr lang="ru-RU" sz="4400" dirty="0" err="1" smtClean="0">
                <a:solidFill>
                  <a:srgbClr val="7030A0"/>
                </a:solidFill>
              </a:rPr>
              <a:t>моделі</a:t>
            </a:r>
            <a:r>
              <a:rPr lang="ru-RU" sz="4400" dirty="0" smtClean="0">
                <a:solidFill>
                  <a:srgbClr val="7030A0"/>
                </a:solidFill>
              </a:rPr>
              <a:t> </a:t>
            </a:r>
            <a:r>
              <a:rPr lang="ru-RU" sz="4400" dirty="0" err="1" smtClean="0">
                <a:solidFill>
                  <a:srgbClr val="7030A0"/>
                </a:solidFill>
              </a:rPr>
              <a:t>превентивної</a:t>
            </a:r>
            <a:r>
              <a:rPr lang="ru-RU" sz="4400" dirty="0" smtClean="0">
                <a:solidFill>
                  <a:srgbClr val="7030A0"/>
                </a:solidFill>
              </a:rPr>
              <a:t> </a:t>
            </a:r>
            <a:r>
              <a:rPr lang="ru-RU" sz="4400" dirty="0" err="1" smtClean="0">
                <a:solidFill>
                  <a:srgbClr val="7030A0"/>
                </a:solidFill>
              </a:rPr>
              <a:t>освіти</a:t>
            </a:r>
            <a:r>
              <a:rPr lang="ru-RU" sz="4400" dirty="0" smtClean="0">
                <a:solidFill>
                  <a:srgbClr val="7030A0"/>
                </a:solidFill>
              </a:rPr>
              <a:t/>
            </a:r>
            <a:br>
              <a:rPr lang="ru-RU" sz="4400" dirty="0" smtClean="0">
                <a:solidFill>
                  <a:srgbClr val="7030A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lvl="2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r>
              <a:rPr lang="ru-RU" dirty="0" err="1" smtClean="0"/>
              <a:t>Виготовлення</a:t>
            </a:r>
            <a:r>
              <a:rPr lang="ru-RU" dirty="0" smtClean="0"/>
              <a:t> та </a:t>
            </a:r>
            <a:r>
              <a:rPr lang="ru-RU" dirty="0" err="1" smtClean="0"/>
              <a:t>розповсюдження</a:t>
            </a:r>
            <a:r>
              <a:rPr lang="ru-RU" dirty="0" smtClean="0"/>
              <a:t> </a:t>
            </a:r>
            <a:r>
              <a:rPr lang="ru-RU" dirty="0" err="1" smtClean="0"/>
              <a:t>буклетів</a:t>
            </a:r>
            <a:r>
              <a:rPr lang="ru-RU" dirty="0" smtClean="0"/>
              <a:t> “Так! Здоровому способу </a:t>
            </a:r>
            <a:r>
              <a:rPr lang="ru-RU" dirty="0" err="1" smtClean="0"/>
              <a:t>життя</a:t>
            </a:r>
            <a:r>
              <a:rPr lang="ru-RU" dirty="0" smtClean="0"/>
              <a:t>”</a:t>
            </a:r>
          </a:p>
          <a:p>
            <a:pPr marL="548640" lvl="2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r>
              <a:rPr lang="ru-RU" dirty="0" err="1" smtClean="0"/>
              <a:t>Переможці</a:t>
            </a:r>
            <a:r>
              <a:rPr lang="ru-RU" dirty="0" smtClean="0"/>
              <a:t> районного та </a:t>
            </a:r>
            <a:r>
              <a:rPr lang="ru-RU" dirty="0" err="1" smtClean="0"/>
              <a:t>обласного</a:t>
            </a:r>
            <a:r>
              <a:rPr lang="ru-RU" dirty="0" smtClean="0"/>
              <a:t> </a:t>
            </a:r>
            <a:r>
              <a:rPr lang="ru-RU" dirty="0" err="1" smtClean="0"/>
              <a:t>етапів</a:t>
            </a:r>
            <a:r>
              <a:rPr lang="ru-RU" dirty="0" smtClean="0"/>
              <a:t> </a:t>
            </a:r>
            <a:r>
              <a:rPr lang="ru-RU" dirty="0" err="1" smtClean="0"/>
              <a:t>Всеукраїнського</a:t>
            </a:r>
            <a:r>
              <a:rPr lang="ru-RU" dirty="0" smtClean="0"/>
              <a:t> конкурсу </a:t>
            </a:r>
            <a:r>
              <a:rPr lang="ru-RU" dirty="0" err="1" smtClean="0"/>
              <a:t>дитячої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 “</a:t>
            </a:r>
            <a:r>
              <a:rPr lang="ru-RU" dirty="0" err="1" smtClean="0"/>
              <a:t>Безпека</a:t>
            </a:r>
            <a:r>
              <a:rPr lang="ru-RU" dirty="0" smtClean="0"/>
              <a:t> в </a:t>
            </a:r>
            <a:r>
              <a:rPr lang="ru-RU" dirty="0" err="1" smtClean="0"/>
              <a:t>житті</a:t>
            </a:r>
            <a:r>
              <a:rPr lang="ru-RU" dirty="0" smtClean="0"/>
              <a:t> —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безпеці</a:t>
            </a:r>
            <a:r>
              <a:rPr lang="ru-RU" dirty="0" smtClean="0"/>
              <a:t>” </a:t>
            </a:r>
            <a:r>
              <a:rPr lang="ru-RU" dirty="0" err="1" smtClean="0"/>
              <a:t>номінація</a:t>
            </a:r>
            <a:r>
              <a:rPr lang="ru-RU" dirty="0" smtClean="0"/>
              <a:t> “</a:t>
            </a:r>
            <a:r>
              <a:rPr lang="ru-RU" dirty="0" err="1" smtClean="0"/>
              <a:t>казка</a:t>
            </a:r>
            <a:r>
              <a:rPr lang="ru-RU" dirty="0" smtClean="0"/>
              <a:t>”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dirty="0" err="1" smtClean="0"/>
              <a:t>Переможці</a:t>
            </a:r>
            <a:r>
              <a:rPr lang="ru-RU" sz="2400" dirty="0" smtClean="0"/>
              <a:t> районного та </a:t>
            </a:r>
            <a:r>
              <a:rPr lang="ru-RU" sz="2400" dirty="0" err="1" smtClean="0"/>
              <a:t>обласного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етапів</a:t>
            </a:r>
            <a:r>
              <a:rPr lang="ru-RU" sz="2400" dirty="0" smtClean="0"/>
              <a:t> </a:t>
            </a:r>
            <a:r>
              <a:rPr lang="ru-RU" sz="2400" dirty="0" err="1" smtClean="0"/>
              <a:t>Всеукраїнського</a:t>
            </a:r>
            <a:r>
              <a:rPr lang="ru-RU" sz="2400" dirty="0" smtClean="0"/>
              <a:t> конкурсу </a:t>
            </a:r>
            <a:r>
              <a:rPr lang="ru-RU" sz="2400" dirty="0" err="1" smtClean="0"/>
              <a:t>дитячої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творчості</a:t>
            </a:r>
            <a:r>
              <a:rPr lang="ru-RU" sz="2400" dirty="0" smtClean="0"/>
              <a:t> «</a:t>
            </a:r>
            <a:r>
              <a:rPr lang="uk-UA" sz="2400" dirty="0" smtClean="0"/>
              <a:t>СТОП СНІД”</a:t>
            </a:r>
          </a:p>
          <a:p>
            <a:pPr marL="285750" indent="-2857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v"/>
              <a:defRPr/>
            </a:pPr>
            <a:r>
              <a:rPr lang="ru-RU" sz="2400" dirty="0" err="1" smtClean="0"/>
              <a:t>Переможці</a:t>
            </a:r>
            <a:r>
              <a:rPr lang="ru-RU" sz="2400" dirty="0" smtClean="0"/>
              <a:t> районного </a:t>
            </a:r>
            <a:r>
              <a:rPr lang="ru-RU" sz="2400" dirty="0" err="1" smtClean="0"/>
              <a:t>етапу</a:t>
            </a:r>
            <a:r>
              <a:rPr lang="ru-RU" sz="2400" dirty="0" smtClean="0"/>
              <a:t> </a:t>
            </a:r>
            <a:r>
              <a:rPr lang="ru-RU" sz="2400" dirty="0" err="1" smtClean="0"/>
              <a:t>Всеукраїнського</a:t>
            </a:r>
            <a:r>
              <a:rPr lang="ru-RU" sz="2400" dirty="0" smtClean="0"/>
              <a:t> фестивалю - конкурсу  “Молодь  </a:t>
            </a:r>
            <a:r>
              <a:rPr lang="ru-RU" sz="2400" dirty="0" err="1" smtClean="0"/>
              <a:t>обирає</a:t>
            </a:r>
            <a:r>
              <a:rPr lang="ru-RU" sz="2400" dirty="0" smtClean="0"/>
              <a:t> </a:t>
            </a:r>
            <a:r>
              <a:rPr lang="ru-RU" sz="2400" dirty="0" err="1" smtClean="0"/>
              <a:t>здоров’я</a:t>
            </a:r>
            <a:r>
              <a:rPr lang="ru-RU" sz="2400" dirty="0" smtClean="0"/>
              <a:t>!” </a:t>
            </a:r>
            <a:r>
              <a:rPr lang="ru-RU" sz="2400" dirty="0" err="1" smtClean="0"/>
              <a:t>номінації</a:t>
            </a:r>
            <a:r>
              <a:rPr lang="ru-RU" sz="2400" dirty="0" smtClean="0"/>
              <a:t> “</a:t>
            </a:r>
            <a:r>
              <a:rPr lang="ru-RU" sz="2400" dirty="0" err="1" smtClean="0"/>
              <a:t>літературно-музична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композиція</a:t>
            </a:r>
            <a:r>
              <a:rPr lang="ru-RU" sz="2400" dirty="0" smtClean="0"/>
              <a:t>”</a:t>
            </a:r>
          </a:p>
          <a:p>
            <a:pPr marL="285750" indent="-2857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v"/>
              <a:defRPr/>
            </a:pPr>
            <a:r>
              <a:rPr lang="uk-UA" sz="2400" dirty="0" smtClean="0"/>
              <a:t>Створення учнями анімаційних роликів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3600" b="1" i="1" dirty="0" smtClean="0">
                <a:solidFill>
                  <a:srgbClr val="7030A0"/>
                </a:solidFill>
              </a:rPr>
              <a:t>       </a:t>
            </a:r>
            <a:r>
              <a:rPr lang="uk-UA" sz="3600" b="1" i="1" dirty="0" smtClean="0">
                <a:solidFill>
                  <a:schemeClr val="accent4"/>
                </a:solidFill>
              </a:rPr>
              <a:t>Завдання </a:t>
            </a:r>
            <a:r>
              <a:rPr lang="uk-UA" sz="3600" b="1" i="1" dirty="0">
                <a:solidFill>
                  <a:schemeClr val="accent4"/>
                </a:solidFill>
              </a:rPr>
              <a:t>превентивної освіти: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uk-UA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dirty="0">
                <a:solidFill>
                  <a:srgbClr val="92D050"/>
                </a:solidFill>
              </a:rPr>
              <a:t>забезпечення розвитку в учнів високих моральних рис, які є головним чинником вибору способів поведінки; 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dirty="0">
                <a:solidFill>
                  <a:srgbClr val="92D050"/>
                </a:solidFill>
              </a:rPr>
              <a:t>забезпечення подолання окремими учнями шкідливих звичок, що сформувалися внаслідок помилок і недоліків виховних впливів</a:t>
            </a:r>
            <a:endParaRPr lang="ru-RU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Школа і превентивна освіта</a:t>
            </a:r>
            <a:endParaRPr lang="ru-RU" dirty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dirty="0" smtClean="0">
                <a:solidFill>
                  <a:srgbClr val="92D050"/>
                </a:solidFill>
              </a:rPr>
              <a:t>Масовість – спільне засвоєння учнями нової інформації.</a:t>
            </a:r>
          </a:p>
          <a:p>
            <a:pPr eaLnBrk="1" hangingPunct="1"/>
            <a:r>
              <a:rPr lang="uk-UA" dirty="0" smtClean="0">
                <a:solidFill>
                  <a:srgbClr val="92D050"/>
                </a:solidFill>
              </a:rPr>
              <a:t>Ефективність – поєднання навчального процесу і виховання.</a:t>
            </a:r>
          </a:p>
          <a:p>
            <a:pPr eaLnBrk="1" hangingPunct="1"/>
            <a:r>
              <a:rPr lang="uk-UA" dirty="0" smtClean="0">
                <a:solidFill>
                  <a:srgbClr val="92D050"/>
                </a:solidFill>
              </a:rPr>
              <a:t>Превентивність – зміст навчального матеріалу.</a:t>
            </a:r>
            <a:endParaRPr lang="ru-RU" dirty="0" smtClean="0">
              <a:solidFill>
                <a:srgbClr val="92D050"/>
              </a:solidFill>
            </a:endParaRP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rgbClr val="3333CC"/>
                </a:solidFill>
                <a:cs typeface="Arial" pitchFamily="34" charset="0"/>
              </a:rPr>
              <a:t>Планування </a:t>
            </a:r>
            <a:br>
              <a:rPr lang="uk-UA" dirty="0" smtClean="0">
                <a:solidFill>
                  <a:srgbClr val="3333CC"/>
                </a:solidFill>
                <a:cs typeface="Arial" pitchFamily="34" charset="0"/>
              </a:rPr>
            </a:br>
            <a:r>
              <a:rPr lang="uk-UA" dirty="0" smtClean="0">
                <a:solidFill>
                  <a:srgbClr val="3333CC"/>
                </a:solidFill>
                <a:cs typeface="Arial" pitchFamily="34" charset="0"/>
              </a:rPr>
              <a:t>превентивного  виховання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uk-UA" dirty="0" smtClean="0">
                <a:solidFill>
                  <a:srgbClr val="7030A0"/>
                </a:solidFill>
                <a:cs typeface="Arial" pitchFamily="34" charset="0"/>
              </a:rPr>
              <a:t>Комплексний план заходів роботи з батьками </a:t>
            </a:r>
          </a:p>
          <a:p>
            <a:pPr marL="274320" indent="-27432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uk-UA" dirty="0" smtClean="0">
                <a:solidFill>
                  <a:srgbClr val="7030A0"/>
                </a:solidFill>
                <a:cs typeface="Arial" pitchFamily="34" charset="0"/>
              </a:rPr>
              <a:t>Виховні </a:t>
            </a:r>
            <a:r>
              <a:rPr lang="uk-UA" dirty="0">
                <a:solidFill>
                  <a:srgbClr val="7030A0"/>
                </a:solidFill>
                <a:cs typeface="Arial" pitchFamily="34" charset="0"/>
              </a:rPr>
              <a:t>заходи з превентивного виховання учнів  1-11 класів</a:t>
            </a:r>
            <a:endParaRPr lang="ru-RU" dirty="0">
              <a:solidFill>
                <a:srgbClr val="7030A0"/>
              </a:solidFill>
              <a:cs typeface="Arial" pitchFamily="34" charset="0"/>
            </a:endParaRPr>
          </a:p>
          <a:p>
            <a:pPr marL="274320" indent="-27432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uk-UA" dirty="0">
                <a:solidFill>
                  <a:srgbClr val="7030A0"/>
                </a:solidFill>
                <a:cs typeface="Arial" pitchFamily="34" charset="0"/>
              </a:rPr>
              <a:t>Комплексні заходи з попередження правопорушень , безпритульності  та асоціальної поведінки учнів</a:t>
            </a:r>
            <a:endParaRPr lang="ru-RU" dirty="0">
              <a:solidFill>
                <a:srgbClr val="7030A0"/>
              </a:solidFill>
              <a:cs typeface="Arial" pitchFamily="34" charset="0"/>
            </a:endParaRPr>
          </a:p>
          <a:p>
            <a:pPr marL="274320" indent="-27432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uk-UA" dirty="0">
                <a:solidFill>
                  <a:srgbClr val="7030A0"/>
                </a:solidFill>
                <a:cs typeface="Arial" pitchFamily="34" charset="0"/>
              </a:rPr>
              <a:t>Комплексний план роботи з формування навичок здорового способу життя </a:t>
            </a:r>
            <a:endParaRPr lang="ru-RU" dirty="0">
              <a:solidFill>
                <a:srgbClr val="7030A0"/>
              </a:solidFill>
              <a:cs typeface="Arial" pitchFamily="34" charset="0"/>
            </a:endParaRPr>
          </a:p>
          <a:p>
            <a:pPr marL="274320" indent="-27432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uk-UA" dirty="0">
                <a:solidFill>
                  <a:srgbClr val="7030A0"/>
                </a:solidFill>
                <a:cs typeface="Arial" pitchFamily="34" charset="0"/>
              </a:rPr>
              <a:t>План сумісної профілактичної діяльності </a:t>
            </a:r>
            <a:r>
              <a:rPr lang="uk-UA" dirty="0" smtClean="0">
                <a:solidFill>
                  <a:srgbClr val="7030A0"/>
                </a:solidFill>
                <a:cs typeface="Arial" pitchFamily="34" charset="0"/>
              </a:rPr>
              <a:t>школи і </a:t>
            </a:r>
            <a:r>
              <a:rPr lang="uk-UA" dirty="0">
                <a:solidFill>
                  <a:srgbClr val="7030A0"/>
                </a:solidFill>
                <a:cs typeface="Arial" pitchFamily="34" charset="0"/>
              </a:rPr>
              <a:t>відповідних служб</a:t>
            </a:r>
            <a:endParaRPr lang="ru-RU" dirty="0">
              <a:solidFill>
                <a:srgbClr val="7030A0"/>
              </a:solidFill>
              <a:cs typeface="Arial" pitchFamily="34" charset="0"/>
            </a:endParaRPr>
          </a:p>
          <a:p>
            <a:pPr marL="274320" indent="-27432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uk-UA" dirty="0">
                <a:solidFill>
                  <a:srgbClr val="7030A0"/>
                </a:solidFill>
                <a:cs typeface="Arial" pitchFamily="34" charset="0"/>
              </a:rPr>
              <a:t>Комплексний та індивідуальні плани роботи з дітьми, які  потребують особливого психолого-педагогічного  супроводу </a:t>
            </a:r>
            <a:endParaRPr lang="ru-RU" dirty="0">
              <a:solidFill>
                <a:srgbClr val="7030A0"/>
              </a:solidFill>
              <a:cs typeface="Arial" pitchFamily="34" charset="0"/>
            </a:endParaRPr>
          </a:p>
          <a:p>
            <a:pPr mar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 2"/>
              <a:buNone/>
              <a:defRPr/>
            </a:pPr>
            <a:r>
              <a:rPr lang="uk-UA" dirty="0" smtClean="0">
                <a:solidFill>
                  <a:srgbClr val="7030A0"/>
                </a:solidFill>
                <a:cs typeface="Arial" pitchFamily="34" charset="0"/>
              </a:rPr>
              <a:t>  </a:t>
            </a:r>
            <a:r>
              <a:rPr lang="uk-UA" dirty="0">
                <a:solidFill>
                  <a:srgbClr val="7030A0"/>
                </a:solidFill>
                <a:cs typeface="Arial" pitchFamily="34" charset="0"/>
              </a:rPr>
              <a:t>( батьківський лекторій, заходи з попередження         насилля в родині,) та індивідуальні плани роботи з асоціальними родинами. </a:t>
            </a:r>
            <a:endParaRPr lang="ru-RU" dirty="0">
              <a:solidFill>
                <a:srgbClr val="7030A0"/>
              </a:solidFill>
              <a:cs typeface="Arial" pitchFamily="34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>
              <a:solidFill>
                <a:srgbClr val="7030A0"/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4400" dirty="0" smtClean="0">
                <a:solidFill>
                  <a:srgbClr val="3333CC"/>
                </a:solidFill>
                <a:cs typeface="Arial" charset="0"/>
              </a:rPr>
              <a:t>Функції превентивного виховання </a:t>
            </a:r>
            <a:br>
              <a:rPr lang="uk-UA" sz="4400" dirty="0" smtClean="0">
                <a:solidFill>
                  <a:srgbClr val="3333CC"/>
                </a:solidFill>
                <a:cs typeface="Arial" charset="0"/>
              </a:rPr>
            </a:br>
            <a:endParaRPr lang="ru-RU" dirty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0000FF"/>
              </a:buClr>
              <a:buSzPct val="104000"/>
              <a:buFont typeface="Wingdings" pitchFamily="2" charset="2"/>
              <a:buChar char="§"/>
            </a:pPr>
            <a:r>
              <a:rPr lang="uk-UA" smtClean="0">
                <a:cs typeface="Arial" charset="0"/>
              </a:rPr>
              <a:t>діагностично</a:t>
            </a:r>
            <a:r>
              <a:rPr lang="uk-UA" smtClean="0">
                <a:cs typeface="Arial" charset="0"/>
                <a:hlinkClick r:id="rId2" action="ppaction://hlinkfile"/>
              </a:rPr>
              <a:t> </a:t>
            </a:r>
            <a:r>
              <a:rPr lang="uk-UA" smtClean="0">
                <a:cs typeface="Arial" charset="0"/>
              </a:rPr>
              <a:t>- прогностична функція</a:t>
            </a:r>
            <a:endParaRPr lang="ru-RU" smtClean="0">
              <a:cs typeface="Arial" charset="0"/>
            </a:endParaRPr>
          </a:p>
          <a:p>
            <a:pPr eaLnBrk="1" hangingPunct="1">
              <a:buClr>
                <a:srgbClr val="0000FF"/>
              </a:buClr>
              <a:buSzPct val="104000"/>
              <a:buFont typeface="Wingdings" pitchFamily="2" charset="2"/>
              <a:buChar char="§"/>
            </a:pPr>
            <a:r>
              <a:rPr lang="uk-UA" smtClean="0">
                <a:cs typeface="Arial" charset="0"/>
              </a:rPr>
              <a:t>корекційно - реабілітаційна функція  </a:t>
            </a:r>
            <a:endParaRPr lang="ru-RU" smtClean="0">
              <a:cs typeface="Arial" charset="0"/>
            </a:endParaRPr>
          </a:p>
          <a:p>
            <a:pPr eaLnBrk="1" hangingPunct="1">
              <a:buClr>
                <a:srgbClr val="0000FF"/>
              </a:buClr>
              <a:buSzPct val="104000"/>
              <a:buFont typeface="Wingdings" pitchFamily="2" charset="2"/>
              <a:buChar char="§"/>
            </a:pPr>
            <a:r>
              <a:rPr lang="uk-UA" smtClean="0">
                <a:cs typeface="Arial" charset="0"/>
              </a:rPr>
              <a:t>освітньо - консультативна функція </a:t>
            </a:r>
            <a:endParaRPr lang="ru-RU" smtClean="0">
              <a:cs typeface="Arial" charset="0"/>
            </a:endParaRPr>
          </a:p>
          <a:p>
            <a:pPr eaLnBrk="1" hangingPunct="1">
              <a:buClr>
                <a:srgbClr val="0000FF"/>
              </a:buClr>
              <a:buSzPct val="104000"/>
              <a:buFont typeface="Wingdings" pitchFamily="2" charset="2"/>
              <a:buChar char="§"/>
            </a:pPr>
            <a:r>
              <a:rPr lang="uk-UA" smtClean="0">
                <a:cs typeface="Arial" charset="0"/>
              </a:rPr>
              <a:t>інтeгрaтивно - просвітницька функція</a:t>
            </a:r>
            <a:endParaRPr lang="ru-RU" smtClean="0">
              <a:cs typeface="Arial" charset="0"/>
            </a:endParaRPr>
          </a:p>
          <a:p>
            <a:pPr eaLnBrk="1" hangingPunct="1">
              <a:buClr>
                <a:srgbClr val="0000FF"/>
              </a:buClr>
              <a:buSzPct val="104000"/>
              <a:buFont typeface="Wingdings" pitchFamily="2" charset="2"/>
              <a:buChar char="§"/>
            </a:pPr>
            <a:r>
              <a:rPr lang="uk-UA" smtClean="0">
                <a:cs typeface="Arial" charset="0"/>
              </a:rPr>
              <a:t>регулятивна функція</a:t>
            </a:r>
            <a:endParaRPr lang="ru-RU" smtClean="0">
              <a:cs typeface="Arial" charset="0"/>
            </a:endParaRPr>
          </a:p>
          <a:p>
            <a:pPr eaLnBrk="1" hangingPunct="1">
              <a:buClr>
                <a:srgbClr val="0000FF"/>
              </a:buClr>
              <a:buSzPct val="104000"/>
              <a:buFont typeface="Wingdings" pitchFamily="2" charset="2"/>
              <a:buChar char="§"/>
            </a:pPr>
            <a:r>
              <a:rPr lang="uk-UA" smtClean="0">
                <a:cs typeface="Arial" charset="0"/>
              </a:rPr>
              <a:t>пізнавальна функція</a:t>
            </a:r>
            <a:endParaRPr lang="ru-RU" smtClean="0">
              <a:cs typeface="Arial" charset="0"/>
            </a:endParaRPr>
          </a:p>
          <a:p>
            <a:pPr eaLnBrk="1" hangingPunct="1">
              <a:buClr>
                <a:srgbClr val="0000FF"/>
              </a:buClr>
              <a:buSzPct val="104000"/>
              <a:buFont typeface="Wingdings" pitchFamily="2" charset="2"/>
              <a:buChar char="§"/>
            </a:pPr>
            <a:r>
              <a:rPr lang="uk-UA" smtClean="0">
                <a:cs typeface="Arial" charset="0"/>
              </a:rPr>
              <a:t>охоронна функція</a:t>
            </a:r>
            <a:endParaRPr lang="ru-RU" smtClean="0">
              <a:cs typeface="Arial" charset="0"/>
            </a:endParaRPr>
          </a:p>
          <a:p>
            <a:pPr eaLnBrk="1" hangingPunct="1">
              <a:buClr>
                <a:srgbClr val="0000FF"/>
              </a:buClr>
              <a:buSzPct val="104000"/>
              <a:buFont typeface="Wingdings" pitchFamily="2" charset="2"/>
              <a:buChar char="§"/>
            </a:pPr>
            <a:r>
              <a:rPr lang="uk-UA" smtClean="0">
                <a:cs typeface="Arial" charset="0"/>
              </a:rPr>
              <a:t>комунікативна функція</a:t>
            </a:r>
            <a:endParaRPr lang="ru-RU" smtClean="0">
              <a:cs typeface="Arial" charset="0"/>
            </a:endParaRPr>
          </a:p>
          <a:p>
            <a:pPr eaLnBrk="1" hangingPunct="1">
              <a:buClr>
                <a:srgbClr val="0000FF"/>
              </a:buClr>
              <a:buSzPct val="104000"/>
              <a:buFont typeface="Wingdings" pitchFamily="2" charset="2"/>
              <a:buChar char="§"/>
            </a:pPr>
            <a:r>
              <a:rPr lang="uk-UA" smtClean="0">
                <a:cs typeface="Arial" charset="0"/>
              </a:rPr>
              <a:t>профілактична функція</a:t>
            </a:r>
            <a:endParaRPr lang="ru-RU" smtClean="0">
              <a:cs typeface="Arial" charset="0"/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61925" y="1412875"/>
            <a:ext cx="8734425" cy="383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143240" y="1844824"/>
            <a:ext cx="2441984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rgbClr val="7030A0"/>
                </a:solidFill>
                <a:latin typeface="+mj-lt"/>
              </a:rPr>
              <a:t>Превентивна       освіта</a:t>
            </a:r>
            <a:endParaRPr lang="ru-RU" sz="2400" b="1" dirty="0">
              <a:solidFill>
                <a:srgbClr val="7030A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3492500" y="3119438"/>
            <a:ext cx="1539875" cy="14081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b="1" kern="0" dirty="0">
                <a:solidFill>
                  <a:srgbClr val="7030A0"/>
                </a:solidFill>
                <a:latin typeface="Calibri"/>
              </a:rPr>
              <a:t>Превентивна освіта</a:t>
            </a:r>
            <a:endParaRPr lang="ru-RU" sz="1200" b="1" kern="0" dirty="0">
              <a:solidFill>
                <a:srgbClr val="7030A0"/>
              </a:solidFill>
              <a:latin typeface="Calibri"/>
            </a:endParaRPr>
          </a:p>
        </p:txBody>
      </p:sp>
      <p:cxnSp>
        <p:nvCxnSpPr>
          <p:cNvPr id="20484" name="Прямая со стрелкой 19"/>
          <p:cNvCxnSpPr>
            <a:cxnSpLocks noChangeShapeType="1"/>
            <a:endCxn id="19" idx="2"/>
          </p:cNvCxnSpPr>
          <p:nvPr/>
        </p:nvCxnSpPr>
        <p:spPr bwMode="auto">
          <a:xfrm flipV="1">
            <a:off x="2700338" y="3824288"/>
            <a:ext cx="792162" cy="26987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0485" name="Прямая со стрелкой 20"/>
          <p:cNvCxnSpPr>
            <a:cxnSpLocks noChangeShapeType="1"/>
          </p:cNvCxnSpPr>
          <p:nvPr/>
        </p:nvCxnSpPr>
        <p:spPr bwMode="auto">
          <a:xfrm flipH="1">
            <a:off x="4071938" y="4500563"/>
            <a:ext cx="354012" cy="574675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0486" name="Прямая со стрелкой 21"/>
          <p:cNvCxnSpPr>
            <a:cxnSpLocks noChangeShapeType="1"/>
            <a:endCxn id="19" idx="0"/>
          </p:cNvCxnSpPr>
          <p:nvPr/>
        </p:nvCxnSpPr>
        <p:spPr bwMode="auto">
          <a:xfrm>
            <a:off x="4262438" y="2420938"/>
            <a:ext cx="0" cy="698500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0487" name="Прямая со стрелкой 22"/>
          <p:cNvCxnSpPr>
            <a:cxnSpLocks noChangeShapeType="1"/>
            <a:endCxn id="19" idx="1"/>
          </p:cNvCxnSpPr>
          <p:nvPr/>
        </p:nvCxnSpPr>
        <p:spPr bwMode="auto">
          <a:xfrm>
            <a:off x="3095625" y="2733675"/>
            <a:ext cx="622300" cy="592138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0488" name="Прямая со стрелкой 23"/>
          <p:cNvCxnSpPr>
            <a:cxnSpLocks noChangeShapeType="1"/>
          </p:cNvCxnSpPr>
          <p:nvPr/>
        </p:nvCxnSpPr>
        <p:spPr bwMode="auto">
          <a:xfrm flipV="1">
            <a:off x="5032375" y="3851275"/>
            <a:ext cx="817563" cy="28575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0489" name="Прямая со стрелкой 24"/>
          <p:cNvCxnSpPr>
            <a:cxnSpLocks noChangeShapeType="1"/>
            <a:stCxn id="19" idx="7"/>
          </p:cNvCxnSpPr>
          <p:nvPr/>
        </p:nvCxnSpPr>
        <p:spPr bwMode="auto">
          <a:xfrm flipV="1">
            <a:off x="4806950" y="2938463"/>
            <a:ext cx="633413" cy="387350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 type="arrow" w="med" len="med"/>
            <a:tailEnd type="arrow" w="med" len="med"/>
          </a:ln>
        </p:spPr>
      </p:cxnSp>
      <p:sp>
        <p:nvSpPr>
          <p:cNvPr id="27" name="TextBox 45"/>
          <p:cNvSpPr txBox="1">
            <a:spLocks noChangeArrowheads="1"/>
          </p:cNvSpPr>
          <p:nvPr/>
        </p:nvSpPr>
        <p:spPr bwMode="auto">
          <a:xfrm>
            <a:off x="3492500" y="1677988"/>
            <a:ext cx="22034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kern="0">
                <a:solidFill>
                  <a:srgbClr val="7030A0"/>
                </a:solidFill>
                <a:latin typeface="+mn-lt"/>
              </a:rPr>
              <a:t>учні та учнівське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kern="0">
                <a:solidFill>
                  <a:srgbClr val="7030A0"/>
                </a:solidFill>
                <a:latin typeface="+mn-lt"/>
              </a:rPr>
              <a:t>самоврядування</a:t>
            </a:r>
            <a:endParaRPr lang="ru-RU" b="1" kern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28" name="TextBox 46"/>
          <p:cNvSpPr txBox="1">
            <a:spLocks noChangeArrowheads="1"/>
          </p:cNvSpPr>
          <p:nvPr/>
        </p:nvSpPr>
        <p:spPr bwMode="auto">
          <a:xfrm>
            <a:off x="5527675" y="2568575"/>
            <a:ext cx="969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kern="0">
                <a:solidFill>
                  <a:srgbClr val="7030A0"/>
                </a:solidFill>
                <a:latin typeface="+mn-lt"/>
              </a:rPr>
              <a:t>батьки</a:t>
            </a:r>
            <a:endParaRPr lang="ru-RU" b="1" kern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29" name="TextBox 47"/>
          <p:cNvSpPr txBox="1">
            <a:spLocks noChangeArrowheads="1"/>
          </p:cNvSpPr>
          <p:nvPr/>
        </p:nvSpPr>
        <p:spPr bwMode="auto">
          <a:xfrm>
            <a:off x="6011863" y="3681413"/>
            <a:ext cx="12334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kern="0">
                <a:solidFill>
                  <a:srgbClr val="7030A0"/>
                </a:solidFill>
                <a:latin typeface="+mn-lt"/>
              </a:rPr>
              <a:t>психолог</a:t>
            </a:r>
            <a:endParaRPr lang="ru-RU" b="1" kern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1" name="TextBox 49"/>
          <p:cNvSpPr txBox="1">
            <a:spLocks noChangeArrowheads="1"/>
          </p:cNvSpPr>
          <p:nvPr/>
        </p:nvSpPr>
        <p:spPr bwMode="auto">
          <a:xfrm>
            <a:off x="784225" y="3714750"/>
            <a:ext cx="1814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kern="0">
                <a:solidFill>
                  <a:srgbClr val="7030A0"/>
                </a:solidFill>
                <a:latin typeface="+mn-lt"/>
              </a:rPr>
              <a:t>адміністрація</a:t>
            </a:r>
            <a:r>
              <a:rPr lang="uk-UA" kern="0">
                <a:solidFill>
                  <a:sysClr val="windowText" lastClr="000000"/>
                </a:solidFill>
                <a:latin typeface="+mn-lt"/>
              </a:rPr>
              <a:t> </a:t>
            </a:r>
            <a:endParaRPr lang="ru-RU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32" name="TextBox 52"/>
          <p:cNvSpPr txBox="1">
            <a:spLocks noChangeArrowheads="1"/>
          </p:cNvSpPr>
          <p:nvPr/>
        </p:nvSpPr>
        <p:spPr bwMode="auto">
          <a:xfrm>
            <a:off x="1692275" y="5137150"/>
            <a:ext cx="4319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kern="0" dirty="0">
                <a:solidFill>
                  <a:srgbClr val="7030A0"/>
                </a:solidFill>
                <a:latin typeface="+mn-lt"/>
              </a:rPr>
              <a:t>                             державні установи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kern="0" dirty="0">
                <a:solidFill>
                  <a:srgbClr val="7030A0"/>
                </a:solidFill>
                <a:latin typeface="+mn-lt"/>
              </a:rPr>
              <a:t>                          та громадські організації</a:t>
            </a:r>
            <a:endParaRPr lang="ru-RU" b="1" kern="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3" name="TextBox 53"/>
          <p:cNvSpPr txBox="1">
            <a:spLocks noChangeArrowheads="1"/>
          </p:cNvSpPr>
          <p:nvPr/>
        </p:nvSpPr>
        <p:spPr bwMode="auto">
          <a:xfrm>
            <a:off x="1716088" y="2365375"/>
            <a:ext cx="11985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kern="0">
                <a:solidFill>
                  <a:srgbClr val="7030A0"/>
                </a:solidFill>
                <a:latin typeface="+mn-lt"/>
              </a:rPr>
              <a:t>педагоги</a:t>
            </a:r>
            <a:endParaRPr lang="ru-RU" b="1" kern="0">
              <a:solidFill>
                <a:srgbClr val="7030A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smtClean="0"/>
              <a:t> </a:t>
            </a:r>
            <a:r>
              <a:rPr lang="uk-UA" b="1" i="1" smtClean="0"/>
              <a:t>Тренінги з профілактики шкідливих звичок</a:t>
            </a:r>
          </a:p>
          <a:p>
            <a:pPr eaLnBrk="1" hangingPunct="1"/>
            <a:r>
              <a:rPr lang="uk-UA" b="1" i="1" smtClean="0"/>
              <a:t> Спецкурс “Рівний рівному”</a:t>
            </a:r>
          </a:p>
          <a:p>
            <a:pPr eaLnBrk="1" hangingPunct="1"/>
            <a:r>
              <a:rPr lang="uk-UA" b="1" i="1" smtClean="0"/>
              <a:t> Факультативний курс “Захисти себе від ВІЛ”</a:t>
            </a:r>
          </a:p>
          <a:p>
            <a:pPr eaLnBrk="1" hangingPunct="1"/>
            <a:r>
              <a:rPr lang="uk-UA" b="1" i="1" smtClean="0"/>
              <a:t> Лекторій з превентивної освіти для батьків</a:t>
            </a:r>
          </a:p>
          <a:p>
            <a:pPr eaLnBrk="1" hangingPunct="1"/>
            <a:r>
              <a:rPr lang="uk-UA" b="1" i="1" smtClean="0"/>
              <a:t> Анкетування учнів і батьків</a:t>
            </a:r>
          </a:p>
          <a:p>
            <a:pPr eaLnBrk="1" hangingPunct="1"/>
            <a:r>
              <a:rPr lang="uk-UA" b="1" i="1" smtClean="0"/>
              <a:t> Консультації психолога для всіх учасників навчально-виховного процесу</a:t>
            </a:r>
            <a:endParaRPr lang="ru-RU" b="1" i="1" smtClean="0"/>
          </a:p>
          <a:p>
            <a:pPr eaLnBrk="1" hangingPunct="1"/>
            <a:endParaRPr lang="ru-RU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 школі запроваджені:</a:t>
            </a:r>
            <a:endParaRPr lang="ru-RU" i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122</TotalTime>
  <Words>380</Words>
  <Application>Microsoft Office PowerPoint</Application>
  <PresentationFormat>Экран (4:3)</PresentationFormat>
  <Paragraphs>68</Paragraphs>
  <Slides>20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Апекс</vt:lpstr>
      <vt:lpstr>                              </vt:lpstr>
      <vt:lpstr>Слайд 2</vt:lpstr>
      <vt:lpstr>Слайд 3</vt:lpstr>
      <vt:lpstr>Школа і превентивна освіта</vt:lpstr>
      <vt:lpstr>Планування  превентивного  виховання  </vt:lpstr>
      <vt:lpstr>Функції превентивного виховання  </vt:lpstr>
      <vt:lpstr>Слайд 7</vt:lpstr>
      <vt:lpstr>Слайд 8</vt:lpstr>
      <vt:lpstr>В школі запроваджені:</vt:lpstr>
      <vt:lpstr>Слайд 10</vt:lpstr>
      <vt:lpstr> Уроки “Основи здоров'я ” </vt:lpstr>
      <vt:lpstr>Виступ агітбригади</vt:lpstr>
      <vt:lpstr>Тренінгові заняття</vt:lpstr>
      <vt:lpstr>Виховні заходи в початковій ланці </vt:lpstr>
      <vt:lpstr>Загальношкільні свята</vt:lpstr>
      <vt:lpstr>Спортивні змагання Акції  </vt:lpstr>
      <vt:lpstr>Проведення факультативу “Захисти себе від ВІЛ”</vt:lpstr>
      <vt:lpstr>“Молодь за здоровий  спосіб життя “</vt:lpstr>
      <vt:lpstr>Впровадження  “Маршруту безпеки”</vt:lpstr>
      <vt:lpstr>Результати впровадження         моделі превентивної освіти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превентивної освіти  у школі, дружній до дитини</dc:title>
  <dc:creator>Sony</dc:creator>
  <cp:lastModifiedBy>Sony</cp:lastModifiedBy>
  <cp:revision>25</cp:revision>
  <dcterms:modified xsi:type="dcterms:W3CDTF">2014-09-10T07:01:49Z</dcterms:modified>
</cp:coreProperties>
</file>