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9" r:id="rId2"/>
    <p:sldId id="263" r:id="rId3"/>
    <p:sldId id="262" r:id="rId4"/>
    <p:sldId id="290" r:id="rId5"/>
    <p:sldId id="288" r:id="rId6"/>
    <p:sldId id="277" r:id="rId7"/>
    <p:sldId id="278" r:id="rId8"/>
    <p:sldId id="287" r:id="rId9"/>
    <p:sldId id="289" r:id="rId10"/>
    <p:sldId id="282" r:id="rId11"/>
    <p:sldId id="286" r:id="rId12"/>
    <p:sldId id="284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5D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9" autoAdjust="0"/>
  </p:normalViewPr>
  <p:slideViewPr>
    <p:cSldViewPr>
      <p:cViewPr varScale="1">
        <p:scale>
          <a:sx n="52" d="100"/>
          <a:sy n="52" d="100"/>
        </p:scale>
        <p:origin x="-8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5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вчителі початкової школи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2012  р</c:v>
                </c:pt>
                <c:pt idx="1">
                  <c:v>2013 р</c:v>
                </c:pt>
                <c:pt idx="2">
                  <c:v>2014 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104</c:v>
                </c:pt>
                <c:pt idx="1">
                  <c:v>295</c:v>
                </c:pt>
                <c:pt idx="2">
                  <c:v>207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вчителі ОЗ базової школі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2012  р</c:v>
                </c:pt>
                <c:pt idx="1">
                  <c:v>2013 р</c:v>
                </c:pt>
                <c:pt idx="2">
                  <c:v>2014 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67</c:v>
                </c:pt>
                <c:pt idx="1">
                  <c:v>112</c:v>
                </c:pt>
                <c:pt idx="2">
                  <c:v>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вчителі-тренери ЗВІЛ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2012  р</c:v>
                </c:pt>
                <c:pt idx="1">
                  <c:v>2013 р</c:v>
                </c:pt>
                <c:pt idx="2">
                  <c:v>2014 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84</c:v>
                </c:pt>
                <c:pt idx="1">
                  <c:v>117</c:v>
                </c:pt>
                <c:pt idx="2">
                  <c:v>115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учасники рефреш-тренінгів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2012  р</c:v>
                </c:pt>
                <c:pt idx="1">
                  <c:v>2013 р</c:v>
                </c:pt>
                <c:pt idx="2">
                  <c:v>2014 р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150</c:v>
                </c:pt>
                <c:pt idx="2">
                  <c:v>165</c:v>
                </c:pt>
              </c:numCache>
            </c:numRef>
          </c:val>
        </c:ser>
        <c:axId val="53419392"/>
        <c:axId val="53675136"/>
      </c:barChart>
      <c:catAx>
        <c:axId val="53419392"/>
        <c:scaling>
          <c:orientation val="minMax"/>
        </c:scaling>
        <c:axPos val="b"/>
        <c:tickLblPos val="nextTo"/>
        <c:crossAx val="53675136"/>
        <c:crosses val="autoZero"/>
        <c:auto val="1"/>
        <c:lblAlgn val="ctr"/>
        <c:lblOffset val="100"/>
      </c:catAx>
      <c:valAx>
        <c:axId val="53675136"/>
        <c:scaling>
          <c:orientation val="minMax"/>
        </c:scaling>
        <c:axPos val="l"/>
        <c:majorGridlines/>
        <c:numFmt formatCode="General" sourceLinked="1"/>
        <c:tickLblPos val="nextTo"/>
        <c:crossAx val="534193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2736D-143D-4AA1-A4BC-055EF1CEE517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A03A-E63C-4371-BEA6-63D5B9787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ECD22-A932-436F-A15F-CFAC785322F6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mtClean="0"/>
              <a:t>Програми, які ставлять за мету вплив на поведінку, вимагають від педагогів інших підходів, ніж до викладання традиційних предметів. Вони передбачають застосування інтерактивних (тренінгових) методик і встановлення партнерських стосунків між учнем і вчителем.</a:t>
            </a:r>
          </a:p>
          <a:p>
            <a:pPr algn="just" eaLnBrk="1" hangingPunct="1">
              <a:spcBef>
                <a:spcPct val="0"/>
              </a:spcBef>
            </a:pPr>
            <a:r>
              <a:rPr lang="uk-UA" smtClean="0"/>
              <a:t>Перевага надається інтерактивним, а не інформативним формам навчання; останні досі переважають у школі і є безумовно корисними, але не здатні повністю забезпечити зміни у ставленнях і поведінці учнів. </a:t>
            </a:r>
          </a:p>
          <a:p>
            <a:pPr algn="just" eaLnBrk="1" hangingPunct="1">
              <a:spcBef>
                <a:spcPct val="0"/>
              </a:spcBef>
            </a:pPr>
            <a:r>
              <a:rPr lang="uk-UA" smtClean="0"/>
              <a:t>На відміну від звичайних уроків, коли вчитель переважно говорить, а учні слухають, широко застосовуються тренінги, які передбачають активну участь кожного, творчу співпрацю учнів між собою і з учителем.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C40D3BE-B6D2-45A2-931E-39DF8A3AF45F}" type="datetime1">
              <a:rPr lang="ru-RU" smtClean="0"/>
              <a:pPr/>
              <a:t>18.09.2014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К. Мазаєва 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7371E7-1142-4335-B652-308BE649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CC778-78A7-4AD3-BB7D-EA7C019FCD1D}" type="datetime1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К. Мазаєва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7371E7-1142-4335-B652-308BE649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6F71203-523F-47B2-BB64-D71296555BE9}" type="datetime1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ru-RU" smtClean="0"/>
              <a:t>К. Мазаєва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7371E7-1142-4335-B652-308BE649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Мавзаєва К.В., завідувач науково-методичної лабораторії біології та основ здоров'я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708FE-6305-4A0E-9D85-9645B4D3B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B1121-27DF-42CC-8BCC-15FE583D6C79}" type="datetime1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К. Мазаєва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7371E7-1142-4335-B652-308BE649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C9180C-D456-486B-8CE7-91C2AACB26E4}" type="datetime1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К. Мазаєва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07371E7-1142-4335-B652-308BE649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3E4C14-05FF-4025-9559-BF16A6F1570E}" type="datetime1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К. Мазаєва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7371E7-1142-4335-B652-308BE649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B60F1-B61C-46A9-B6C8-7C90BE4281CC}" type="datetime1">
              <a:rPr lang="ru-RU" smtClean="0"/>
              <a:pPr/>
              <a:t>18.09.2014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К. Мазаєва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7371E7-1142-4335-B652-308BE649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E5188-490A-4DDA-A697-C49EBE3BF6B3}" type="datetime1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К. Мазаєва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7371E7-1142-4335-B652-308BE649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73FAB8-1E26-421A-89D6-B49473C4ABF6}" type="datetime1">
              <a:rPr lang="ru-RU" smtClean="0"/>
              <a:pPr/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К. Мазаєва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7371E7-1142-4335-B652-308BE649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20C9E-AE7F-42C6-9B10-72992E33F9A8}" type="datetime1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К. Мазаєва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7371E7-1142-4335-B652-308BE649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1FE79-21ED-40DA-9121-8A4E02CC3F94}" type="datetime1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К. Мазаєва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7371E7-1142-4335-B652-308BE6493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DEF5C0B-6C8E-4587-A133-2ADDCDEB4DD0}" type="datetime1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К. Мазаєва 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7371E7-1142-4335-B652-308BE649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Міністерство освіти і науки </a:t>
            </a:r>
            <a:r>
              <a:rPr lang="uk-UA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україни</a:t>
            </a:r>
            <a:r>
              <a:rPr lang="uk-UA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uk-UA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КВНЗ </a:t>
            </a:r>
            <a:r>
              <a:rPr lang="uk-UA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“Херсонська</a:t>
            </a:r>
            <a:r>
              <a:rPr lang="uk-UA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uk-UA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академія неперервної </a:t>
            </a:r>
            <a:r>
              <a:rPr lang="uk-UA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освіти”</a:t>
            </a:r>
            <a:endParaRPr lang="ru-RU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3200" b="1" dirty="0" smtClean="0"/>
          </a:p>
          <a:p>
            <a:pPr algn="ctr">
              <a:buNone/>
            </a:pPr>
            <a:r>
              <a:rPr lang="uk-UA" sz="4000" b="1" i="1" dirty="0" smtClean="0">
                <a:solidFill>
                  <a:schemeClr val="bg2">
                    <a:lumMod val="25000"/>
                  </a:schemeClr>
                </a:solidFill>
              </a:rPr>
              <a:t>Становлення </a:t>
            </a:r>
            <a:endParaRPr lang="en-US" sz="4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uk-UA" sz="4000" b="1" i="1" dirty="0" smtClean="0">
                <a:solidFill>
                  <a:schemeClr val="bg2">
                    <a:lumMod val="25000"/>
                  </a:schemeClr>
                </a:solidFill>
              </a:rPr>
              <a:t>превентивної освіти на Херсонщині: якісні та кількісні показники 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Мазаєва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Проблеми впровадження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Проблеми у створенні сприятливого шкільного середовища (матеріально-технічні);</a:t>
            </a:r>
          </a:p>
          <a:p>
            <a:r>
              <a:rPr lang="uk-UA" dirty="0" smtClean="0"/>
              <a:t>Відсутність фінансування варіативної частини навчального плану;</a:t>
            </a:r>
          </a:p>
          <a:p>
            <a:r>
              <a:rPr lang="uk-UA" dirty="0" smtClean="0"/>
              <a:t>Недостатнє розуміння з боку управлінських структур;</a:t>
            </a:r>
          </a:p>
          <a:p>
            <a:r>
              <a:rPr lang="uk-UA" dirty="0" smtClean="0"/>
              <a:t>Низький рівень обізнаності батьків з питань формування навичок здорового способу життя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Мазаєва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Позитивні чинники у базових школах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Підтримка з боку  адміністрації навчального закладу;</a:t>
            </a:r>
          </a:p>
          <a:p>
            <a:r>
              <a:rPr lang="uk-UA" dirty="0" smtClean="0"/>
              <a:t>Належне місце у навчальному плані школи;</a:t>
            </a:r>
          </a:p>
          <a:p>
            <a:r>
              <a:rPr lang="uk-UA" dirty="0" smtClean="0"/>
              <a:t>Забезпеченість якісними навчально-методичними матеріалами;</a:t>
            </a:r>
          </a:p>
          <a:p>
            <a:r>
              <a:rPr lang="uk-UA" dirty="0" smtClean="0"/>
              <a:t>Підготовлені вчителі;</a:t>
            </a:r>
          </a:p>
          <a:p>
            <a:r>
              <a:rPr lang="uk-UA" dirty="0" smtClean="0"/>
              <a:t>Залучення і розбудова партнерства педагогічного колективу, учнівської молоді і батьків;</a:t>
            </a:r>
          </a:p>
          <a:p>
            <a:r>
              <a:rPr lang="uk-UA" dirty="0" smtClean="0"/>
              <a:t>Реальна співпраця з громадськими організаціями усіх рівнів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Мазаєва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исунки\ФОТО\16.05.14 Майстер клас Маршрут безпеки\Майстер клас Маршрут безпеки 017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266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512" y="3068960"/>
            <a:ext cx="3024336" cy="1584176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400" dirty="0" err="1" smtClean="0">
                <a:solidFill>
                  <a:schemeClr val="tx1"/>
                </a:solidFill>
              </a:rPr>
              <a:t>«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безпеки</a:t>
            </a:r>
            <a:r>
              <a:rPr lang="uk-UA" sz="1400" dirty="0" smtClean="0">
                <a:solidFill>
                  <a:schemeClr val="tx1"/>
                </a:solidFill>
              </a:rPr>
              <a:t>»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допомагає більше дізнатися про ВІЛ/СНІД та безпечну поведінку, тому такі заняття потрібно проводити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частіше”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 говорить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фасілітатор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solidFill>
                  <a:schemeClr val="tx1"/>
                </a:solidFill>
              </a:rPr>
              <a:t>«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Маршруту безпеки</a:t>
            </a:r>
            <a:r>
              <a:rPr lang="uk-UA" sz="1400" dirty="0" smtClean="0">
                <a:solidFill>
                  <a:schemeClr val="tx1"/>
                </a:solidFill>
              </a:rPr>
              <a:t>»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учениця 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класу Шеремет Олена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292080" y="1916832"/>
            <a:ext cx="2736304" cy="1512168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“За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два роки діти стали більш врівноваженими, спорт їх дисциплінує, вони з більшим бажанням ідуть до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школи”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 ділиться своїми враженнями класний керівник 7 спортивного класу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Ганіна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084168" y="188640"/>
            <a:ext cx="2880320" cy="936104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“Радісно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коли діти тобі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довіряють.”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 психолог школи Запорожець Т.С.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83568" y="260648"/>
            <a:ext cx="3672408" cy="2232248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“Такі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тренінгові заняття допомагають зробити правильний вибір, сформувати модель безпечної поведінки. 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майбутньому це допоможе чітко визначити, що для  мене добре, а що погано, бо від власного вибору залежить моє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життя.”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 учениця 11 класу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Лойченко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Тетяна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228184" y="4149080"/>
            <a:ext cx="2736304" cy="1512168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“Цей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 дає можливість зрозуміти , хто правий, і хто дійсно допомагає підліткам вирости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здоровими”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 директор школи Карпенко О.Й.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987824" y="4714884"/>
            <a:ext cx="2736304" cy="1738452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“Інколи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мій син цікавиться питанням, на яке мені незручно відповідати, тому дуже приємно, що в школі проводиться робота зі статевого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виховання”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 мати учня 7 класу 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Сумська К.Ю.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4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endParaRPr lang="uk-UA" sz="4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uk-UA" sz="4400" dirty="0" smtClean="0">
                <a:solidFill>
                  <a:schemeClr val="bg2">
                    <a:lumMod val="50000"/>
                  </a:schemeClr>
                </a:solidFill>
              </a:rPr>
              <a:t>ДЯКУЮ ЗА УВАГУ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Мазаєва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КВНЗ </a:t>
            </a:r>
            <a:r>
              <a:rPr lang="uk-UA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“Херсонська</a:t>
            </a:r>
            <a:r>
              <a:rPr lang="uk-U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академія неперервної </a:t>
            </a:r>
            <a:r>
              <a:rPr lang="uk-UA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освіти”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Завдання: </a:t>
            </a:r>
            <a:endParaRPr lang="ru-RU" dirty="0" smtClean="0"/>
          </a:p>
          <a:p>
            <a:pPr lvl="0"/>
            <a:r>
              <a:rPr lang="uk-UA" dirty="0" smtClean="0"/>
              <a:t>Підготовка педагогічних працівників з питань формування здорового способу життя і профілактики ВІЛ-інфекції/СНІДу і для загальноосвітніх навчальних закладів усіх типів;</a:t>
            </a:r>
          </a:p>
          <a:p>
            <a:r>
              <a:rPr lang="uk-UA" dirty="0" smtClean="0"/>
              <a:t>Забезпечення базових навчальних закладів і педагогічних працівників сучасними інформаційно-методичними матеріалами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Мазаєва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КВНЗ </a:t>
            </a:r>
            <a:r>
              <a:rPr lang="uk-UA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“Херсонська</a:t>
            </a:r>
            <a:r>
              <a:rPr lang="uk-U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академія неперервної </a:t>
            </a:r>
            <a:r>
              <a:rPr lang="uk-UA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освіти”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Завдання:</a:t>
            </a:r>
          </a:p>
          <a:p>
            <a:pPr algn="just"/>
            <a:r>
              <a:rPr lang="uk-UA" sz="2000" dirty="0" smtClean="0"/>
              <a:t>З метою підвищення рівня обізнаності учнів щодо профілактики шкідливих звичок, інфікування на туберкульоз і ВІЛ/СНІД, формування навичок ведення здорового способу життя </a:t>
            </a:r>
          </a:p>
          <a:p>
            <a:pPr algn="just"/>
            <a:endParaRPr lang="uk-UA" sz="2000" dirty="0" smtClean="0"/>
          </a:p>
          <a:p>
            <a:pPr algn="just">
              <a:buFontTx/>
              <a:buChar char="-"/>
            </a:pPr>
            <a:r>
              <a:rPr lang="uk-UA" dirty="0" smtClean="0"/>
              <a:t>Розробка і впровадження у навчальних закладах моделі якісної превентивної освіти, яка створює максимально сприятливі умови для формування здорового способу життя в учнів і педагогів</a:t>
            </a:r>
          </a:p>
          <a:p>
            <a:pPr algn="just">
              <a:buNone/>
            </a:pPr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Мазаєва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Організаційно-методичний супровід проекту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600000">
            <a:off x="457200" y="1609416"/>
            <a:ext cx="7239000" cy="4846320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Мазаєва </a:t>
            </a: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59832" y="3429000"/>
            <a:ext cx="201622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E5C5D3"/>
                </a:solidFill>
              </a:rPr>
              <a:t>Школа дружня до дитини: учні, батьки, педагоги</a:t>
            </a:r>
            <a:endParaRPr lang="ru-RU" dirty="0">
              <a:solidFill>
                <a:srgbClr val="E5C5D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700808"/>
            <a:ext cx="14904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Обласна робоча група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772816"/>
            <a:ext cx="18002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КВНЗ </a:t>
            </a:r>
            <a:r>
              <a:rPr lang="uk-UA" dirty="0" err="1" smtClean="0"/>
              <a:t>“Херсонська</a:t>
            </a:r>
            <a:r>
              <a:rPr lang="uk-UA" dirty="0" smtClean="0"/>
              <a:t> академія неперервної </a:t>
            </a:r>
            <a:r>
              <a:rPr lang="uk-UA" dirty="0" err="1" smtClean="0"/>
              <a:t>освіти”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1628800"/>
            <a:ext cx="223224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Департамент освіти і науки Херсонської обласної адміністрації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3429000"/>
            <a:ext cx="216024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Міжвідомча робоча </a:t>
            </a:r>
            <a:r>
              <a:rPr lang="uk-UA" dirty="0" smtClean="0"/>
              <a:t>г</a:t>
            </a:r>
            <a:r>
              <a:rPr lang="uk-UA" dirty="0" smtClean="0"/>
              <a:t>рупа</a:t>
            </a:r>
          </a:p>
          <a:p>
            <a:pPr algn="ctr"/>
            <a:r>
              <a:rPr lang="uk-UA" dirty="0" smtClean="0"/>
              <a:t>Херсонської обласної адміністрації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5517232"/>
            <a:ext cx="17064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dirty="0" smtClean="0"/>
              <a:t>Батьківська громада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5733256"/>
            <a:ext cx="16561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Громадські і релігійні організації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3717032"/>
            <a:ext cx="15841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ГО “ВСЕСВІТ”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6" idx="7"/>
          </p:cNvCxnSpPr>
          <p:nvPr/>
        </p:nvCxnSpPr>
        <p:spPr>
          <a:xfrm flipH="1">
            <a:off x="4780787" y="3140968"/>
            <a:ext cx="511293" cy="5516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483768" y="3140968"/>
            <a:ext cx="72008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2"/>
          </p:cNvCxnSpPr>
          <p:nvPr/>
        </p:nvCxnSpPr>
        <p:spPr>
          <a:xfrm flipH="1">
            <a:off x="3923928" y="2780928"/>
            <a:ext cx="25152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3"/>
          </p:cNvCxnSpPr>
          <p:nvPr/>
        </p:nvCxnSpPr>
        <p:spPr>
          <a:xfrm>
            <a:off x="2411760" y="4174232"/>
            <a:ext cx="648072" cy="468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0" idx="1"/>
          </p:cNvCxnSpPr>
          <p:nvPr/>
        </p:nvCxnSpPr>
        <p:spPr>
          <a:xfrm flipH="1">
            <a:off x="5076056" y="4113076"/>
            <a:ext cx="720080" cy="360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2" idx="0"/>
          </p:cNvCxnSpPr>
          <p:nvPr/>
        </p:nvCxnSpPr>
        <p:spPr>
          <a:xfrm flipH="1" flipV="1">
            <a:off x="4932040" y="4869160"/>
            <a:ext cx="90010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483768" y="4941168"/>
            <a:ext cx="80294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411760" y="2204864"/>
            <a:ext cx="720080" cy="360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644008" y="2204864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660232" y="3212976"/>
            <a:ext cx="36004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940152" y="4653136"/>
            <a:ext cx="576064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8" idx="2"/>
          </p:cNvCxnSpPr>
          <p:nvPr/>
        </p:nvCxnSpPr>
        <p:spPr>
          <a:xfrm>
            <a:off x="1511660" y="3140968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1" idx="3"/>
          </p:cNvCxnSpPr>
          <p:nvPr/>
        </p:nvCxnSpPr>
        <p:spPr>
          <a:xfrm>
            <a:off x="3182144" y="5974432"/>
            <a:ext cx="1677888" cy="468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3" idx="2"/>
          </p:cNvCxnSpPr>
          <p:nvPr/>
        </p:nvCxnSpPr>
        <p:spPr>
          <a:xfrm>
            <a:off x="1619672" y="4631432"/>
            <a:ext cx="360040" cy="8137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Навчання, Методичні консультації і наради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Мазаєва </a:t>
            </a:r>
            <a:endParaRPr lang="ru-RU"/>
          </a:p>
        </p:txBody>
      </p:sp>
      <p:pic>
        <p:nvPicPr>
          <p:cNvPr id="2050" name="Picture 2" descr="D:\Семінари ПРЕВЕТИВНА ОСВІТА + ВЕБІНАР ПТНЗ\foto\Фото2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348880"/>
            <a:ext cx="4536504" cy="3744416"/>
          </a:xfrm>
          <a:prstGeom prst="rect">
            <a:avLst/>
          </a:prstGeom>
          <a:noFill/>
        </p:spPr>
      </p:pic>
      <p:pic>
        <p:nvPicPr>
          <p:cNvPr id="2051" name="Picture 3" descr="D:\ШДД\Фото\foto trening OZ\Фото1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988840"/>
            <a:ext cx="3600399" cy="3780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>Підготовка вчителів-тренерів профілактичних курсів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Мазаєва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Навчання учнів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2060848"/>
          <a:ext cx="6779096" cy="4195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594520"/>
                <a:gridCol w="853752"/>
                <a:gridCol w="1296144"/>
                <a:gridCol w="720080"/>
                <a:gridCol w="1378496"/>
              </a:tblGrid>
              <a:tr h="1892724">
                <a:tc>
                  <a:txBody>
                    <a:bodyPr/>
                    <a:lstStyle/>
                    <a:p>
                      <a:r>
                        <a:rPr lang="uk-UA" dirty="0" smtClean="0"/>
                        <a:t>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Число навч</a:t>
                      </a:r>
                      <a:r>
                        <a:rPr lang="uk-UA" baseline="0" dirty="0" smtClean="0"/>
                        <a:t>альних закладів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учнів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Учнів базових закладів</a:t>
                      </a:r>
                    </a:p>
                    <a:p>
                      <a:r>
                        <a:rPr lang="uk-UA" dirty="0" smtClean="0"/>
                        <a:t>(проект</a:t>
                      </a:r>
                    </a:p>
                    <a:p>
                      <a:r>
                        <a:rPr lang="uk-UA" dirty="0" smtClean="0"/>
                        <a:t>ШДД)</a:t>
                      </a:r>
                      <a:endParaRPr lang="ru-RU" dirty="0"/>
                    </a:p>
                  </a:txBody>
                  <a:tcPr/>
                </a:tc>
              </a:tr>
              <a:tr h="767605">
                <a:tc>
                  <a:txBody>
                    <a:bodyPr/>
                    <a:lstStyle/>
                    <a:p>
                      <a:r>
                        <a:rPr lang="uk-UA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767605">
                <a:tc>
                  <a:txBody>
                    <a:bodyPr/>
                    <a:lstStyle/>
                    <a:p>
                      <a:r>
                        <a:rPr lang="uk-UA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3368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568</a:t>
                      </a:r>
                      <a:endParaRPr lang="ru-RU" dirty="0"/>
                    </a:p>
                  </a:txBody>
                  <a:tcPr/>
                </a:tc>
              </a:tr>
              <a:tr h="767605">
                <a:tc>
                  <a:txBody>
                    <a:bodyPr/>
                    <a:lstStyle/>
                    <a:p>
                      <a:r>
                        <a:rPr lang="uk-UA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3490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623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Мазаєва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err="1" smtClean="0"/>
              <a:t>Мавзаєва</a:t>
            </a:r>
            <a:r>
              <a:rPr lang="ru-RU" dirty="0" smtClean="0"/>
              <a:t> К.В., </a:t>
            </a:r>
            <a:r>
              <a:rPr lang="ru-RU" dirty="0" err="1" smtClean="0"/>
              <a:t>завідувач</a:t>
            </a:r>
            <a:r>
              <a:rPr lang="ru-RU" dirty="0" smtClean="0"/>
              <a:t> </a:t>
            </a:r>
            <a:r>
              <a:rPr lang="ru-RU" dirty="0" err="1" smtClean="0"/>
              <a:t>науково-методичної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біології</a:t>
            </a:r>
            <a:r>
              <a:rPr lang="ru-RU" dirty="0" smtClean="0"/>
              <a:t> та основ </a:t>
            </a:r>
            <a:r>
              <a:rPr lang="ru-RU" dirty="0" err="1" smtClean="0"/>
              <a:t>здоров'я</a:t>
            </a:r>
            <a:endParaRPr lang="ru-RU" dirty="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2100" b="1" dirty="0" smtClean="0">
                <a:solidFill>
                  <a:srgbClr val="0000CC"/>
                </a:solidFill>
              </a:rPr>
              <a:t>Якісний Процес навчання   </a:t>
            </a:r>
            <a:br>
              <a:rPr lang="uk-UA" sz="2100" b="1" dirty="0" smtClean="0">
                <a:solidFill>
                  <a:srgbClr val="0000CC"/>
                </a:solidFill>
              </a:rPr>
            </a:br>
            <a:endParaRPr lang="ru-RU" sz="1700" b="1" dirty="0" smtClean="0">
              <a:solidFill>
                <a:srgbClr val="CC00FF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96975"/>
            <a:ext cx="2663825" cy="5184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uk-UA" sz="2200" dirty="0" smtClean="0"/>
          </a:p>
          <a:p>
            <a:pPr eaLnBrk="1" hangingPunct="1"/>
            <a:r>
              <a:rPr lang="uk-UA" sz="2000" b="1" i="1" dirty="0" smtClean="0">
                <a:solidFill>
                  <a:srgbClr val="0000CC"/>
                </a:solidFill>
              </a:rPr>
              <a:t>Активна участь кожного</a:t>
            </a:r>
            <a:endParaRPr lang="en-US" sz="2000" b="1" i="1" dirty="0" smtClean="0">
              <a:solidFill>
                <a:srgbClr val="0000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uk-UA" sz="2000" b="1" i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uk-UA" sz="2000" b="1" i="1" dirty="0" smtClean="0">
                <a:solidFill>
                  <a:srgbClr val="0000CC"/>
                </a:solidFill>
              </a:rPr>
              <a:t>Творча співпраця між собою і з вчителем</a:t>
            </a:r>
          </a:p>
          <a:p>
            <a:pPr eaLnBrk="1" hangingPunct="1">
              <a:buFont typeface="Wingdings" pitchFamily="2" charset="2"/>
              <a:buNone/>
            </a:pPr>
            <a:endParaRPr lang="uk-UA" sz="2000" b="1" i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uk-UA" sz="2000" b="1" i="1" dirty="0" smtClean="0">
                <a:solidFill>
                  <a:srgbClr val="0000CC"/>
                </a:solidFill>
              </a:rPr>
              <a:t>Навчання на ситуаціях, наближених до реального життя</a:t>
            </a:r>
            <a:endParaRPr lang="ru-RU" sz="2000" b="1" i="1" dirty="0" smtClean="0">
              <a:solidFill>
                <a:srgbClr val="0000CC"/>
              </a:solidFill>
            </a:endParaRPr>
          </a:p>
        </p:txBody>
      </p:sp>
      <p:pic>
        <p:nvPicPr>
          <p:cNvPr id="21509" name="Содержимое 12" descr="Фото04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5857" y="2060575"/>
            <a:ext cx="5112567" cy="3297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Розбудова обласного </a:t>
            </a:r>
            <a:r>
              <a:rPr lang="uk-UA" dirty="0" err="1" smtClean="0"/>
              <a:t>осередка</a:t>
            </a:r>
            <a:r>
              <a:rPr lang="uk-UA" dirty="0" smtClean="0"/>
              <a:t>  ГО “ВСЕСВІТ”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Мазаєва </a:t>
            </a:r>
            <a:endParaRPr lang="ru-RU"/>
          </a:p>
        </p:txBody>
      </p:sp>
      <p:pic>
        <p:nvPicPr>
          <p:cNvPr id="4098" name="Picture 2" descr="D:\ШДД\Фото\foto trening OZ\Фото1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365104"/>
            <a:ext cx="3744416" cy="216024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1737262"/>
          <a:ext cx="5885166" cy="226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4517014"/>
              </a:tblGrid>
              <a:tr h="63401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Кількість учителів</a:t>
                      </a:r>
                      <a:endParaRPr lang="ru-RU" dirty="0"/>
                    </a:p>
                  </a:txBody>
                  <a:tcPr/>
                </a:tc>
              </a:tr>
              <a:tr h="63401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588</a:t>
                      </a:r>
                      <a:endParaRPr lang="ru-RU" dirty="0"/>
                    </a:p>
                  </a:txBody>
                  <a:tcPr/>
                </a:tc>
              </a:tr>
              <a:tr h="63401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840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1026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700</TotalTime>
  <Words>644</Words>
  <Application>Microsoft Office PowerPoint</Application>
  <PresentationFormat>Экран (4:3)</PresentationFormat>
  <Paragraphs>112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Міністерство освіти і науки україни  КВНЗ “Херсонська  академія неперервної освіти”</vt:lpstr>
      <vt:lpstr>КВНЗ “Херсонська  академія неперервної освіти”</vt:lpstr>
      <vt:lpstr>КВНЗ “Херсонська  академія неперервної освіти”</vt:lpstr>
      <vt:lpstr>Організаційно-методичний супровід проекту</vt:lpstr>
      <vt:lpstr>Навчання, Методичні консультації і наради </vt:lpstr>
      <vt:lpstr>    Підготовка вчителів-тренерів профілактичних курсів   </vt:lpstr>
      <vt:lpstr>Навчання учнів</vt:lpstr>
      <vt:lpstr>Якісний Процес навчання    </vt:lpstr>
      <vt:lpstr>Розбудова обласного осередка  ГО “ВСЕСВІТ”</vt:lpstr>
      <vt:lpstr>Проблеми впровадження </vt:lpstr>
      <vt:lpstr>Позитивні чинники у базових школах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84</cp:revision>
  <dcterms:created xsi:type="dcterms:W3CDTF">2014-05-13T03:09:21Z</dcterms:created>
  <dcterms:modified xsi:type="dcterms:W3CDTF">2014-09-18T11:10:39Z</dcterms:modified>
</cp:coreProperties>
</file>