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58" r:id="rId4"/>
    <p:sldId id="287" r:id="rId5"/>
    <p:sldId id="291" r:id="rId6"/>
    <p:sldId id="300" r:id="rId7"/>
    <p:sldId id="292" r:id="rId8"/>
    <p:sldId id="290" r:id="rId9"/>
    <p:sldId id="293" r:id="rId10"/>
    <p:sldId id="294" r:id="rId11"/>
    <p:sldId id="295" r:id="rId12"/>
    <p:sldId id="296" r:id="rId13"/>
    <p:sldId id="297" r:id="rId14"/>
    <p:sldId id="298" r:id="rId15"/>
    <p:sldId id="301" r:id="rId16"/>
    <p:sldId id="302" r:id="rId17"/>
    <p:sldId id="303" r:id="rId18"/>
    <p:sldId id="306" r:id="rId19"/>
    <p:sldId id="304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FF"/>
    <a:srgbClr val="990000"/>
    <a:srgbClr val="996633"/>
    <a:srgbClr val="336699"/>
    <a:srgbClr val="660066"/>
    <a:srgbClr val="666633"/>
    <a:srgbClr val="FFFF99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2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893D3E8-7866-4BD0-B3E7-649E76DAD663}" type="datetimeFigureOut">
              <a:rPr lang="ru-RU" altLang="uk-UA"/>
              <a:pPr>
                <a:defRPr/>
              </a:pPr>
              <a:t>26.06.2014</a:t>
            </a:fld>
            <a:endParaRPr lang="ru-RU" altLang="uk-UA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7C2EEB-7441-4B70-8D3D-E0934308620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0ABE-3CD6-4AA0-8080-5E7A85982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06883-1E81-4A2E-B8AC-DDC3EB9D3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C8F7-FDA9-45E3-A759-CBC218332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47CD-674D-426D-911C-B6B3418F0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B1A4-969D-4015-9B84-98C6B2BC9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0442D-7FE8-457A-9D96-0789266D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60D8-3A4C-4421-A160-F8911C99E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9DD6-4257-40AD-9C78-8B6A803A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4FE8-BD5E-408A-9B18-B414591F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86EA-12DB-4ACC-9EEF-438E764E9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B1FD-FD1C-4E0D-9BAF-B111A188B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E665-1A06-4896-B458-B1936506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F0FD-28CB-4879-BC2B-B305B950A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0B8A-9497-4F70-8743-FB9DC5B1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7898EC-4EDC-43AA-BAAE-E935A2A63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2"/>
          <p:cNvSpPr txBox="1">
            <a:spLocks noChangeArrowheads="1"/>
          </p:cNvSpPr>
          <p:nvPr/>
        </p:nvSpPr>
        <p:spPr bwMode="auto">
          <a:xfrm>
            <a:off x="533400" y="3048000"/>
            <a:ext cx="8153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uk-UA" altLang="uk-UA" sz="3200" b="1">
              <a:solidFill>
                <a:srgbClr val="6600CC"/>
              </a:solidFill>
            </a:endParaRPr>
          </a:p>
          <a:p>
            <a:pPr algn="ctr"/>
            <a:r>
              <a:rPr lang="uk-UA" altLang="uk-UA" sz="3200" b="1">
                <a:solidFill>
                  <a:srgbClr val="6600CC"/>
                </a:solidFill>
              </a:rPr>
              <a:t>Модель </a:t>
            </a:r>
          </a:p>
          <a:p>
            <a:pPr algn="ctr"/>
            <a:r>
              <a:rPr lang="uk-UA" altLang="uk-UA" sz="3200" b="1">
                <a:solidFill>
                  <a:srgbClr val="6600CC"/>
                </a:solidFill>
              </a:rPr>
              <a:t>превентивної освіти у</a:t>
            </a:r>
          </a:p>
          <a:p>
            <a:pPr algn="ctr"/>
            <a:r>
              <a:rPr lang="uk-UA" altLang="uk-UA" sz="3200" b="1">
                <a:solidFill>
                  <a:srgbClr val="6600CC"/>
                </a:solidFill>
              </a:rPr>
              <a:t>Школі, дружній до дитини</a:t>
            </a:r>
          </a:p>
          <a:p>
            <a:pPr algn="ctr"/>
            <a:endParaRPr lang="uk-UA" altLang="uk-UA" sz="3200" b="1">
              <a:solidFill>
                <a:srgbClr val="6600CC"/>
              </a:solidFill>
            </a:endParaRPr>
          </a:p>
          <a:p>
            <a:pPr algn="ctr"/>
            <a:r>
              <a:rPr lang="uk-UA" altLang="uk-UA" sz="2400" b="1">
                <a:solidFill>
                  <a:srgbClr val="6600CC"/>
                </a:solidFill>
              </a:rPr>
              <a:t>ЗОШ І-ІІІ ст. с. Бірки Любешівського району Волинської області</a:t>
            </a:r>
            <a:endParaRPr lang="ru-RU" altLang="uk-UA" sz="2400" b="1">
              <a:solidFill>
                <a:srgbClr val="6600CC"/>
              </a:solidFill>
            </a:endParaRPr>
          </a:p>
        </p:txBody>
      </p:sp>
      <p:pic>
        <p:nvPicPr>
          <p:cNvPr id="2051" name="Picture 9" descr="http://birki-zosh.ucoz.net/img_010i9_kopija.gif"/>
          <p:cNvPicPr>
            <a:picLocks noChangeAspect="1" noChangeArrowheads="1"/>
          </p:cNvPicPr>
          <p:nvPr/>
        </p:nvPicPr>
        <p:blipFill>
          <a:blip r:embed="rId2" cstate="print"/>
          <a:srcRect t="21924"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Тренінгове заняття «Правда про наркотики»</a:t>
            </a:r>
          </a:p>
        </p:txBody>
      </p:sp>
      <p:pic>
        <p:nvPicPr>
          <p:cNvPr id="26626" name="Picture 2" descr="G:\фото\P2130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731808" cy="35488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G:\фото\P21307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3200400"/>
            <a:ext cx="4191000" cy="3333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Робота з батьками</a:t>
            </a:r>
          </a:p>
        </p:txBody>
      </p:sp>
      <p:pic>
        <p:nvPicPr>
          <p:cNvPr id="27650" name="Picture 2" descr="G:\фото\P51007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4038600" cy="30289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G:\фото\P5100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3028950"/>
            <a:ext cx="4191000" cy="31432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Тренінгове заняття «маршрут безпеки»</a:t>
            </a:r>
          </a:p>
        </p:txBody>
      </p:sp>
      <p:pic>
        <p:nvPicPr>
          <p:cNvPr id="14339" name="Picture 3" descr="G:\фото\P5210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291135" cy="255977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G:\фото\P52107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3733801"/>
            <a:ext cx="3505200" cy="28030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6" descr="http://birki-zosh.ucoz.net/_nw/0/s16648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457575" cy="2590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8" name="Picture 8" descr="http://birki-zosh.ucoz.net/_nw/0/s48998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33800"/>
            <a:ext cx="3457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Вправа «Кросворд»</a:t>
            </a:r>
          </a:p>
        </p:txBody>
      </p:sp>
      <p:pic>
        <p:nvPicPr>
          <p:cNvPr id="29698" name="Picture 2" descr="G:\фото\P5220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4038600" cy="3352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G:\фото\P52207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3200400"/>
            <a:ext cx="4267200" cy="3333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Тренінгове заняття. </a:t>
            </a:r>
            <a:br>
              <a:rPr lang="uk-UA" altLang="ru-RU" sz="3600" b="1" i="1" smtClean="0"/>
            </a:br>
            <a:r>
              <a:rPr lang="uk-UA" altLang="ru-RU" sz="3600" b="1" i="1" smtClean="0"/>
              <a:t>Вправа «Моє ім’я»</a:t>
            </a:r>
          </a:p>
        </p:txBody>
      </p:sp>
      <p:pic>
        <p:nvPicPr>
          <p:cNvPr id="30722" name="Picture 2" descr="G:\фото\P52207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343400" cy="32575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G:\фото\P5220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352800"/>
            <a:ext cx="4343400" cy="32575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i="1" smtClean="0">
                <a:solidFill>
                  <a:srgbClr val="0000FF"/>
                </a:solidFill>
              </a:rPr>
              <a:t>Рольова гра “Будьмо здорові!”</a:t>
            </a:r>
            <a:r>
              <a:rPr lang="ru-RU" altLang="ru-RU" sz="4000" b="1" i="1" smtClean="0">
                <a:solidFill>
                  <a:srgbClr val="0000FF"/>
                </a:solidFill>
              </a:rPr>
              <a:t/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endParaRPr lang="ru-RU" altLang="ru-RU" sz="4000" b="1" i="1" smtClean="0">
              <a:solidFill>
                <a:srgbClr val="0000FF"/>
              </a:solidFill>
            </a:endParaRPr>
          </a:p>
        </p:txBody>
      </p:sp>
      <p:pic>
        <p:nvPicPr>
          <p:cNvPr id="16387" name="Picture 7" descr="P529143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16388" name="Picture 8" descr="P529143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6389" name="Picture 9" descr="P529143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ea typeface="+mj-lt"/>
                <a:cs typeface="+mj-lt"/>
              </a:rPr>
              <a:t>Спортивне життя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"Спорт - краса, здоров'я - сила"</a:t>
            </a:r>
          </a:p>
        </p:txBody>
      </p:sp>
      <p:pic>
        <p:nvPicPr>
          <p:cNvPr id="17412" name="Picture 10" descr="P529142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7413" name="Picture 11" descr="P529142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7414" name="Picture 12" descr="P4081135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i="1" smtClean="0">
                <a:solidFill>
                  <a:srgbClr val="660066"/>
                </a:solidFill>
              </a:rPr>
              <a:t>У школі також піклуйся про своє здоров</a:t>
            </a:r>
            <a:r>
              <a:rPr lang="en-US" altLang="ru-RU" sz="4000" b="1" i="1" smtClean="0">
                <a:solidFill>
                  <a:srgbClr val="660066"/>
                </a:solidFill>
              </a:rPr>
              <a:t>’</a:t>
            </a:r>
            <a:r>
              <a:rPr lang="uk-UA" altLang="ru-RU" sz="4000" b="1" i="1" smtClean="0">
                <a:solidFill>
                  <a:srgbClr val="660066"/>
                </a:solidFill>
              </a:rPr>
              <a:t>я!</a:t>
            </a:r>
            <a:r>
              <a:rPr lang="uk-UA" altLang="ru-RU" sz="4000" i="1" smtClean="0"/>
              <a:t/>
            </a:r>
            <a:br>
              <a:rPr lang="uk-UA" altLang="ru-RU" sz="4000" i="1" smtClean="0"/>
            </a:br>
            <a:endParaRPr lang="ru-RU" altLang="ru-RU" sz="4000" i="1" smtClean="0"/>
          </a:p>
        </p:txBody>
      </p:sp>
      <p:pic>
        <p:nvPicPr>
          <p:cNvPr id="18435" name="Picture 6" descr="P529143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18436" name="Picture 7" descr="P529142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Акція «Червона стрічка»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9459" name="Picture 2" descr="http://birki-zosh.ucoz.net/zobrazhennja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7813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Заголовок 1"/>
          <p:cNvPicPr>
            <a:picLocks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413" y="274638"/>
            <a:ext cx="8129587" cy="1143000"/>
          </a:xfrm>
          <a:noFill/>
        </p:spPr>
      </p:pic>
      <p:sp>
        <p:nvSpPr>
          <p:cNvPr id="2048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altLang="ru-RU" sz="2400" b="1" smtClean="0">
                <a:solidFill>
                  <a:srgbClr val="0000FF"/>
                </a:solidFill>
              </a:rPr>
              <a:t>при рукостисканні чи обіймах </a:t>
            </a:r>
          </a:p>
          <a:p>
            <a:r>
              <a:rPr lang="uk-UA" altLang="ru-RU" sz="2400" b="1" smtClean="0">
                <a:solidFill>
                  <a:srgbClr val="0000FF"/>
                </a:solidFill>
              </a:rPr>
              <a:t>- через піт чи сльози </a:t>
            </a:r>
          </a:p>
          <a:p>
            <a:r>
              <a:rPr lang="uk-UA" altLang="ru-RU" sz="2400" b="1" smtClean="0">
                <a:solidFill>
                  <a:srgbClr val="0000FF"/>
                </a:solidFill>
              </a:rPr>
              <a:t>- при кашлі і чиханні </a:t>
            </a:r>
          </a:p>
          <a:p>
            <a:r>
              <a:rPr lang="uk-UA" altLang="ru-RU" sz="2400" b="1" smtClean="0">
                <a:solidFill>
                  <a:srgbClr val="0000FF"/>
                </a:solidFill>
              </a:rPr>
              <a:t>- при використанні загального посуду чи постільної білизни </a:t>
            </a:r>
          </a:p>
          <a:p>
            <a:r>
              <a:rPr lang="uk-UA" altLang="ru-RU" sz="2400" b="1" smtClean="0">
                <a:solidFill>
                  <a:srgbClr val="0000FF"/>
                </a:solidFill>
              </a:rPr>
              <a:t>- при спільних заняттях спортом </a:t>
            </a:r>
          </a:p>
          <a:p>
            <a:r>
              <a:rPr lang="uk-UA" altLang="ru-RU" sz="2400" b="1" smtClean="0">
                <a:solidFill>
                  <a:srgbClr val="0000FF"/>
                </a:solidFill>
              </a:rPr>
              <a:t>- у суспільному транспорті</a:t>
            </a:r>
            <a:r>
              <a:rPr lang="uk-UA" altLang="ru-RU" sz="2400" smtClean="0">
                <a:solidFill>
                  <a:srgbClr val="0000FF"/>
                </a:solidFill>
              </a:rPr>
              <a:t> </a:t>
            </a:r>
          </a:p>
          <a:p>
            <a:endParaRPr lang="ru-RU" altLang="ru-RU" sz="2400" smtClean="0"/>
          </a:p>
        </p:txBody>
      </p:sp>
      <p:pic>
        <p:nvPicPr>
          <p:cNvPr id="20484" name="Picture 9" descr="DSC0039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7413" name="Picture 5" descr="H:\DCIM\100MSDCF\DSC0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22" y="3943356"/>
            <a:ext cx="2904840" cy="217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Метою діяльності школи, дружньої до дитини, є</a:t>
            </a:r>
            <a:endParaRPr lang="ru-RU" altLang="uk-UA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9925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uk-UA" altLang="ru-RU" smtClean="0"/>
              <a:t>забезпечення цілісного благополуччя дитини шляхом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процесу. </a:t>
            </a:r>
            <a:endParaRPr lang="ru-RU" alt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5821363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ru-RU" sz="2400" i="1" smtClean="0"/>
              <a:t>Школа повинна бути школою радості для дітей,школою творчості для вчителів та школою спокою</a:t>
            </a:r>
            <a:endParaRPr lang="ru-RU" sz="2400" smtClean="0"/>
          </a:p>
          <a:p>
            <a:pPr marL="0" indent="0" algn="r">
              <a:buFontTx/>
              <a:buNone/>
            </a:pPr>
            <a:r>
              <a:rPr lang="ru-RU" sz="2400" i="1" smtClean="0"/>
              <a:t>для батьків, родини і суспільства</a:t>
            </a:r>
            <a:endParaRPr lang="ru-RU" sz="2400" smtClean="0"/>
          </a:p>
          <a:p>
            <a:pPr marL="0" indent="0" algn="r">
              <a:buFontTx/>
              <a:buNone/>
            </a:pPr>
            <a:r>
              <a:rPr lang="ru-RU" sz="2400" b="1" i="1" smtClean="0"/>
              <a:t>В.О. Сухомлинський</a:t>
            </a:r>
            <a:endParaRPr lang="ru-RU" sz="2400" smtClean="0"/>
          </a:p>
          <a:p>
            <a:pPr marL="0" indent="0" algn="just">
              <a:buFontTx/>
              <a:buNone/>
            </a:pPr>
            <a:endParaRPr lang="ru-RU" sz="2400" smtClean="0"/>
          </a:p>
          <a:p>
            <a:pPr marL="0" indent="0" algn="just">
              <a:buFontTx/>
              <a:buNone/>
            </a:pPr>
            <a:r>
              <a:rPr lang="ru-RU" sz="2400" smtClean="0"/>
              <a:t>	У нашому навчальному закладі ми прагнемо передусім створити таке середовище, де форму</a:t>
            </a:r>
            <a:r>
              <a:rPr lang="uk-UA" sz="2400" smtClean="0"/>
              <a:t>є</a:t>
            </a:r>
            <a:r>
              <a:rPr lang="ru-RU" sz="2400" smtClean="0"/>
              <a:t>ться нова людина як творча особистість. Ми зрозуміли, що в маленькому колективі має бути своя неповторна аура, і найголовніше повага до учня, учителя, батьків. У школі учні не готуються до життя, а живуть.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26"/>
          <p:cNvSpPr>
            <a:spLocks noChangeShapeType="1"/>
          </p:cNvSpPr>
          <p:nvPr/>
        </p:nvSpPr>
        <p:spPr bwMode="auto">
          <a:xfrm flipV="1">
            <a:off x="5638800" y="1752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27"/>
          <p:cNvSpPr>
            <a:spLocks noChangeShapeType="1"/>
          </p:cNvSpPr>
          <p:nvPr/>
        </p:nvSpPr>
        <p:spPr bwMode="auto">
          <a:xfrm flipH="1" flipV="1">
            <a:off x="2895600" y="1752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30"/>
          <p:cNvSpPr>
            <a:spLocks noChangeShapeType="1"/>
          </p:cNvSpPr>
          <p:nvPr/>
        </p:nvSpPr>
        <p:spPr bwMode="auto">
          <a:xfrm flipH="1">
            <a:off x="22860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31"/>
          <p:cNvSpPr>
            <a:spLocks noChangeShapeType="1"/>
          </p:cNvSpPr>
          <p:nvPr/>
        </p:nvSpPr>
        <p:spPr bwMode="auto">
          <a:xfrm>
            <a:off x="5943600" y="3886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3124200" y="2362200"/>
            <a:ext cx="3276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uk-UA"/>
              <a:t>Завдання школи,</a:t>
            </a:r>
          </a:p>
          <a:p>
            <a:pPr algn="ctr"/>
            <a:r>
              <a:rPr lang="uk-UA" altLang="uk-UA"/>
              <a:t>дружньої до</a:t>
            </a:r>
          </a:p>
          <a:p>
            <a:pPr algn="ctr"/>
            <a:r>
              <a:rPr lang="uk-UA" altLang="uk-UA"/>
              <a:t> дитини </a:t>
            </a:r>
          </a:p>
          <a:p>
            <a:pPr algn="ctr"/>
            <a:endParaRPr lang="ru-RU" altLang="uk-UA"/>
          </a:p>
        </p:txBody>
      </p:sp>
      <p:sp>
        <p:nvSpPr>
          <p:cNvPr id="4103" name="Rectangle 40"/>
          <p:cNvSpPr>
            <a:spLocks noChangeArrowheads="1"/>
          </p:cNvSpPr>
          <p:nvPr/>
        </p:nvSpPr>
        <p:spPr bwMode="auto">
          <a:xfrm>
            <a:off x="457200" y="6858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4104" name="Text Box 42"/>
          <p:cNvSpPr txBox="1">
            <a:spLocks noChangeArrowheads="1"/>
          </p:cNvSpPr>
          <p:nvPr/>
        </p:nvSpPr>
        <p:spPr bwMode="auto">
          <a:xfrm>
            <a:off x="457200" y="762000"/>
            <a:ext cx="335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altLang="uk-UA" sz="2000" b="1"/>
              <a:t>Створення умов для</a:t>
            </a:r>
          </a:p>
          <a:p>
            <a:pPr algn="just"/>
            <a:r>
              <a:rPr lang="uk-UA" altLang="uk-UA" sz="2000" b="1"/>
              <a:t>Формування</a:t>
            </a:r>
          </a:p>
          <a:p>
            <a:pPr algn="just"/>
            <a:r>
              <a:rPr lang="uk-UA" altLang="uk-UA" sz="2000" b="1"/>
              <a:t>позитивних якостей</a:t>
            </a:r>
          </a:p>
          <a:p>
            <a:pPr algn="just"/>
            <a:r>
              <a:rPr lang="uk-UA" altLang="uk-UA" sz="2000" b="1"/>
              <a:t>особистості</a:t>
            </a:r>
            <a:endParaRPr lang="ru-RU" altLang="uk-UA" sz="2000" b="1"/>
          </a:p>
        </p:txBody>
      </p:sp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4953000" y="685800"/>
            <a:ext cx="3733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4106" name="Text Box 45"/>
          <p:cNvSpPr txBox="1">
            <a:spLocks noChangeArrowheads="1"/>
          </p:cNvSpPr>
          <p:nvPr/>
        </p:nvSpPr>
        <p:spPr bwMode="auto">
          <a:xfrm>
            <a:off x="4953000" y="750888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2000" b="1"/>
              <a:t>Забезпечення соціально-психологічної діяльності</a:t>
            </a:r>
            <a:endParaRPr lang="ru-RU" altLang="uk-UA" sz="2000" b="1"/>
          </a:p>
        </p:txBody>
      </p:sp>
      <p:sp>
        <p:nvSpPr>
          <p:cNvPr id="4107" name="Rectangle 46"/>
          <p:cNvSpPr>
            <a:spLocks noChangeArrowheads="1"/>
          </p:cNvSpPr>
          <p:nvPr/>
        </p:nvSpPr>
        <p:spPr bwMode="auto">
          <a:xfrm>
            <a:off x="5867400" y="4419600"/>
            <a:ext cx="29718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5867400" y="449580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altLang="uk-UA" sz="2000" b="1"/>
              <a:t>Надання комплексної психолого-педагогічної та медико-соціальної допомоги неповнолітнім</a:t>
            </a:r>
          </a:p>
          <a:p>
            <a:endParaRPr lang="ru-RU" altLang="uk-UA" sz="2000"/>
          </a:p>
        </p:txBody>
      </p:sp>
      <p:sp>
        <p:nvSpPr>
          <p:cNvPr id="4109" name="Rectangle 50"/>
          <p:cNvSpPr>
            <a:spLocks noChangeArrowheads="1"/>
          </p:cNvSpPr>
          <p:nvPr/>
        </p:nvSpPr>
        <p:spPr bwMode="auto">
          <a:xfrm>
            <a:off x="304800" y="4343400"/>
            <a:ext cx="38862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4110" name="Text Box 53"/>
          <p:cNvSpPr txBox="1">
            <a:spLocks noChangeArrowheads="1"/>
          </p:cNvSpPr>
          <p:nvPr/>
        </p:nvSpPr>
        <p:spPr bwMode="auto">
          <a:xfrm>
            <a:off x="381000" y="4419600"/>
            <a:ext cx="3810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b="1"/>
              <a:t>Забезпечення адекватної соціальної реабілітації неповнолітніх, які вчинили протиправні дії або зловживають психоактивними речовинами;</a:t>
            </a:r>
          </a:p>
          <a:p>
            <a:endParaRPr lang="ru-RU" altLang="uk-UA" sz="2000"/>
          </a:p>
        </p:txBody>
      </p:sp>
    </p:spTree>
  </p:cSld>
  <p:clrMapOvr>
    <a:masterClrMapping/>
  </p:clrMapOvr>
  <p:transition advTm="1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8" grpId="0" animBg="1"/>
      <p:bldP spid="4111" grpId="0" animBg="1"/>
      <p:bldP spid="4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2971800" y="2514600"/>
            <a:ext cx="26670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altLang="uk-UA" sz="2000" b="1">
                <a:solidFill>
                  <a:srgbClr val="6600CC"/>
                </a:solidFill>
              </a:rPr>
              <a:t>Очікувані </a:t>
            </a:r>
          </a:p>
          <a:p>
            <a:pPr algn="ctr"/>
            <a:r>
              <a:rPr lang="uk-UA" altLang="uk-UA" sz="2000" b="1">
                <a:solidFill>
                  <a:srgbClr val="6600CC"/>
                </a:solidFill>
              </a:rPr>
              <a:t>досягнення</a:t>
            </a:r>
            <a:endParaRPr lang="ru-RU" altLang="uk-UA" sz="2000" b="1">
              <a:solidFill>
                <a:srgbClr val="6600CC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H="1" flipV="1">
            <a:off x="2209800" y="20574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V="1">
            <a:off x="5410200" y="23622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 flipH="1">
            <a:off x="2667000" y="39624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4953000" y="41148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228600" y="4038600"/>
            <a:ext cx="4114800" cy="2514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4724400" y="3810000"/>
            <a:ext cx="4114800" cy="274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5129" name="Oval 13"/>
          <p:cNvSpPr>
            <a:spLocks noChangeArrowheads="1"/>
          </p:cNvSpPr>
          <p:nvPr/>
        </p:nvSpPr>
        <p:spPr bwMode="auto">
          <a:xfrm>
            <a:off x="0" y="228600"/>
            <a:ext cx="44196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5130" name="Oval 14"/>
          <p:cNvSpPr>
            <a:spLocks noChangeArrowheads="1"/>
          </p:cNvSpPr>
          <p:nvPr/>
        </p:nvSpPr>
        <p:spPr bwMode="auto">
          <a:xfrm>
            <a:off x="4648200" y="228600"/>
            <a:ext cx="41148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304800" y="533400"/>
            <a:ext cx="403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altLang="uk-UA" sz="1400" b="1" u="sng">
                <a:solidFill>
                  <a:srgbClr val="C00000"/>
                </a:solidFill>
              </a:rPr>
              <a:t>Учнів 1—4-х класів</a:t>
            </a:r>
            <a:r>
              <a:rPr lang="uk-UA" altLang="uk-UA" sz="1400" u="sng">
                <a:solidFill>
                  <a:srgbClr val="C00000"/>
                </a:solidFill>
              </a:rPr>
              <a:t> : </a:t>
            </a:r>
            <a:endParaRPr lang="ru-RU" altLang="uk-UA" sz="1400">
              <a:solidFill>
                <a:srgbClr val="C00000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сформованість основ духовно-морального розвитку особистості : самооцінювання , самоконтролю, знання та навички ведення здорового способу життя , усвідомлення цінності власного життя і необхідності збереження  здоров'я  з раннього дитинства  .</a:t>
            </a:r>
            <a:endParaRPr lang="ru-RU" altLang="uk-UA" sz="1400">
              <a:solidFill>
                <a:srgbClr val="0000FF"/>
              </a:solidFill>
            </a:endParaRPr>
          </a:p>
          <a:p>
            <a:endParaRPr lang="ru-RU" altLang="uk-UA" sz="1400"/>
          </a:p>
          <a:p>
            <a:endParaRPr lang="ru-RU" altLang="uk-UA" sz="1400"/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4953000" y="533400"/>
            <a:ext cx="373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altLang="uk-UA" sz="1400" b="1" u="sng">
                <a:solidFill>
                  <a:srgbClr val="C00000"/>
                </a:solidFill>
              </a:rPr>
              <a:t>Учнів 5-7-х класів : </a:t>
            </a:r>
            <a:endParaRPr lang="ru-RU" altLang="uk-UA" sz="1400" b="1">
              <a:solidFill>
                <a:srgbClr val="C00000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Усвідомлення : </a:t>
            </a:r>
          </a:p>
          <a:p>
            <a:r>
              <a:rPr lang="uk-UA" altLang="uk-UA" sz="140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altLang="uk-UA" sz="1400">
              <a:solidFill>
                <a:srgbClr val="0000FF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наслідків негативного впливу шкідливих звичок на здоров'я людини; </a:t>
            </a:r>
            <a:endParaRPr lang="ru-RU" altLang="uk-UA" sz="1400">
              <a:solidFill>
                <a:srgbClr val="0000FF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соціумі.</a:t>
            </a:r>
            <a:endParaRPr lang="ru-RU" altLang="uk-UA" sz="1400">
              <a:solidFill>
                <a:srgbClr val="0000FF"/>
              </a:solidFill>
            </a:endParaRPr>
          </a:p>
          <a:p>
            <a:endParaRPr lang="ru-RU" altLang="uk-UA" sz="1400"/>
          </a:p>
        </p:txBody>
      </p:sp>
      <p:sp>
        <p:nvSpPr>
          <p:cNvPr id="5133" name="Text Box 20"/>
          <p:cNvSpPr txBox="1">
            <a:spLocks noChangeArrowheads="1"/>
          </p:cNvSpPr>
          <p:nvPr/>
        </p:nvSpPr>
        <p:spPr bwMode="auto">
          <a:xfrm>
            <a:off x="381000" y="4343400"/>
            <a:ext cx="4038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altLang="uk-UA" sz="1400" b="1" u="sng">
                <a:solidFill>
                  <a:srgbClr val="C00000"/>
                </a:solidFill>
              </a:rPr>
              <a:t>Учнів 8-9-х класів</a:t>
            </a:r>
            <a:r>
              <a:rPr lang="uk-UA" altLang="uk-UA" sz="1400" u="sng">
                <a:solidFill>
                  <a:srgbClr val="C00000"/>
                </a:solidFill>
              </a:rPr>
              <a:t>  : </a:t>
            </a:r>
            <a:endParaRPr lang="ru-RU" altLang="uk-UA" sz="1400">
              <a:solidFill>
                <a:srgbClr val="FFFF00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усвідомлення наслідків негативного впливу шкідливих звичок на здоров'я людини;</a:t>
            </a:r>
            <a:endParaRPr lang="ru-RU" altLang="uk-UA" sz="1400">
              <a:solidFill>
                <a:srgbClr val="0000FF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вміння конструктивно впливати на різні життєві ситуації, регулювати власну поведінку; </a:t>
            </a:r>
            <a:endParaRPr lang="ru-RU" altLang="uk-UA" sz="1400">
              <a:solidFill>
                <a:srgbClr val="0000FF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розуміння особистістю своїх прав, свобод, обов'язків.</a:t>
            </a:r>
            <a:endParaRPr lang="ru-RU" altLang="uk-UA" sz="1400">
              <a:solidFill>
                <a:srgbClr val="0000FF"/>
              </a:solidFill>
            </a:endParaRPr>
          </a:p>
          <a:p>
            <a:endParaRPr lang="uk-UA" altLang="uk-UA" sz="1400" b="1" u="sng">
              <a:solidFill>
                <a:srgbClr val="FFFF00"/>
              </a:solidFill>
            </a:endParaRPr>
          </a:p>
          <a:p>
            <a:endParaRPr lang="ru-RU" altLang="uk-UA" sz="1400"/>
          </a:p>
          <a:p>
            <a:endParaRPr lang="ru-RU" altLang="uk-UA" sz="1400"/>
          </a:p>
        </p:txBody>
      </p:sp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4953000" y="4191000"/>
            <a:ext cx="381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altLang="uk-UA" sz="1400" b="1" u="sng">
                <a:solidFill>
                  <a:srgbClr val="C00000"/>
                </a:solidFill>
              </a:rPr>
              <a:t>Учнів 10-11-х класів : </a:t>
            </a:r>
            <a:endParaRPr lang="ru-RU" altLang="uk-UA" sz="1400">
              <a:solidFill>
                <a:srgbClr val="FFFF00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сформованість імунітету до асоціальних впливів, чітке розуміння необхідності ведення здорового способу життя;</a:t>
            </a:r>
            <a:endParaRPr lang="ru-RU" altLang="uk-UA" sz="1400">
              <a:solidFill>
                <a:srgbClr val="0000FF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готовності до виконання різних соціальних ролей;</a:t>
            </a:r>
            <a:endParaRPr lang="ru-RU" altLang="uk-UA" sz="1400">
              <a:solidFill>
                <a:srgbClr val="0000FF"/>
              </a:solidFill>
            </a:endParaRPr>
          </a:p>
          <a:p>
            <a:r>
              <a:rPr lang="uk-UA" altLang="uk-UA" sz="1400">
                <a:solidFill>
                  <a:srgbClr val="0000FF"/>
                </a:solidFill>
              </a:rPr>
              <a:t>наявність життєвих пріоритетів, цілей та ідеалів.</a:t>
            </a:r>
            <a:endParaRPr lang="ru-RU" altLang="uk-UA" sz="1400">
              <a:solidFill>
                <a:srgbClr val="0000FF"/>
              </a:solidFill>
            </a:endParaRPr>
          </a:p>
          <a:p>
            <a:endParaRPr lang="ru-RU" altLang="uk-UA" sz="1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ru-RU" smtClean="0"/>
          </a:p>
        </p:txBody>
      </p:sp>
      <p:sp>
        <p:nvSpPr>
          <p:cNvPr id="614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ru-RU" smtClean="0"/>
          </a:p>
        </p:txBody>
      </p:sp>
      <p:graphicFrame>
        <p:nvGraphicFramePr>
          <p:cNvPr id="6148" name="Объект 6"/>
          <p:cNvGraphicFramePr>
            <a:graphicFrameLocks noChangeAspect="1"/>
          </p:cNvGraphicFramePr>
          <p:nvPr/>
        </p:nvGraphicFramePr>
        <p:xfrm>
          <a:off x="19050" y="152400"/>
          <a:ext cx="8686800" cy="6705600"/>
        </p:xfrm>
        <a:graphic>
          <a:graphicData uri="http://schemas.openxmlformats.org/presentationml/2006/ole">
            <p:oleObj spid="_x0000_s6148" name="Презентация" r:id="rId3" imgW="4570378" imgH="3427533" progId="PowerPoint.Show.12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altLang="ru-RU" sz="3600" b="1" i="1" smtClean="0"/>
              <a:t>Знай правила гри</a:t>
            </a:r>
          </a:p>
        </p:txBody>
      </p:sp>
      <p:pic>
        <p:nvPicPr>
          <p:cNvPr id="31746" name="Picture 2" descr="G:\фото\20130930_143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7619999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Робота з плакатами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 smtClean="0"/>
          </a:p>
        </p:txBody>
      </p:sp>
      <p:pic>
        <p:nvPicPr>
          <p:cNvPr id="24578" name="Picture 2" descr="G:\фото\P2130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4040188" cy="360818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G:\фото\P21307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819400"/>
            <a:ext cx="4041775" cy="360878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uk-UA" altLang="ru-RU" sz="2400" smtClean="0"/>
              <a:t>Проведення конкурсу «</a:t>
            </a:r>
            <a:r>
              <a:rPr lang="en-US" altLang="ru-RU" sz="2400" smtClean="0"/>
              <a:t>Fair play</a:t>
            </a:r>
            <a:r>
              <a:rPr lang="uk-UA" altLang="ru-RU" sz="2400" smtClean="0"/>
              <a:t> </a:t>
            </a:r>
            <a:r>
              <a:rPr lang="en-US" altLang="ru-RU" sz="2400" smtClean="0"/>
              <a:t>-</a:t>
            </a:r>
            <a:r>
              <a:rPr lang="uk-UA" altLang="ru-RU" sz="2400" smtClean="0"/>
              <a:t> Чесна гра»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4572000" y="6400800"/>
            <a:ext cx="4419600" cy="46038"/>
          </a:xfrm>
        </p:spPr>
        <p:txBody>
          <a:bodyPr/>
          <a:lstStyle/>
          <a:p>
            <a:endParaRPr lang="uk-UA" altLang="ru-RU" smtClean="0"/>
          </a:p>
        </p:txBody>
      </p:sp>
      <p:pic>
        <p:nvPicPr>
          <p:cNvPr id="22530" name="Picture 2" descr="G:\фото\20130930_151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22825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1" name="Picture 3" descr="G:\фото\20130930_152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1573"/>
            <a:ext cx="4430455" cy="352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 smtClean="0"/>
              <a:t>Тренінгове заняття «Бережи своє здоров’я»</a:t>
            </a:r>
          </a:p>
        </p:txBody>
      </p:sp>
      <p:pic>
        <p:nvPicPr>
          <p:cNvPr id="25602" name="Picture 2" descr="G:\фото\P2130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2808" y="1981200"/>
            <a:ext cx="4528608" cy="3810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G:\фото\P2130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038600" cy="3886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364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Оформление по умолчанию</vt:lpstr>
      <vt:lpstr>Презентация Microsoft PowerPoint</vt:lpstr>
      <vt:lpstr>Слайд 1</vt:lpstr>
      <vt:lpstr>Метою діяльності школи, дружньої до дитини, є</vt:lpstr>
      <vt:lpstr>Слайд 3</vt:lpstr>
      <vt:lpstr>Слайд 4</vt:lpstr>
      <vt:lpstr>Слайд 5</vt:lpstr>
      <vt:lpstr>Знай правила гри</vt:lpstr>
      <vt:lpstr>Робота з плакатами</vt:lpstr>
      <vt:lpstr>Проведення конкурсу «Fair play - Чесна гра»</vt:lpstr>
      <vt:lpstr>Тренінгове заняття «Бережи своє здоров’я»</vt:lpstr>
      <vt:lpstr>Тренінгове заняття «Правда про наркотики»</vt:lpstr>
      <vt:lpstr>Робота з батьками</vt:lpstr>
      <vt:lpstr>Тренінгове заняття «маршрут безпеки»</vt:lpstr>
      <vt:lpstr>Вправа «Кросворд»</vt:lpstr>
      <vt:lpstr>Тренінгове заняття.  Вправа «Моє ім’я»</vt:lpstr>
      <vt:lpstr>Рольова гра “Будьмо здорові!” </vt:lpstr>
      <vt:lpstr>Слайд 16</vt:lpstr>
      <vt:lpstr>У школі також піклуйся про своє здоров’я! </vt:lpstr>
      <vt:lpstr>Акція «Червона стрічка»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88</cp:revision>
  <cp:lastPrinted>1601-01-01T00:00:00Z</cp:lastPrinted>
  <dcterms:created xsi:type="dcterms:W3CDTF">1601-01-01T00:00:00Z</dcterms:created>
  <dcterms:modified xsi:type="dcterms:W3CDTF">2014-06-26T08:39:21Z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