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8" r:id="rId4"/>
    <p:sldId id="276" r:id="rId5"/>
    <p:sldId id="257" r:id="rId6"/>
    <p:sldId id="259" r:id="rId7"/>
    <p:sldId id="261" r:id="rId8"/>
    <p:sldId id="269" r:id="rId9"/>
    <p:sldId id="262" r:id="rId10"/>
    <p:sldId id="273" r:id="rId11"/>
    <p:sldId id="267" r:id="rId12"/>
    <p:sldId id="274" r:id="rId13"/>
    <p:sldId id="263" r:id="rId14"/>
    <p:sldId id="270" r:id="rId15"/>
    <p:sldId id="272" r:id="rId16"/>
    <p:sldId id="271" r:id="rId17"/>
    <p:sldId id="277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&#1052;&#1054;&#1076;&#1077;&#1083;&#1100;__&#1087;&#1088;&#1077;&#1074;&#1077;&#1085;&#1090;&#1080;&#1074;&#1085;&#1086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Учні</c:v>
                </c:pt>
              </c:strCache>
            </c:strRef>
          </c:tx>
          <c:val>
            <c:numRef>
              <c:f>Лист1!$B$2:$B$10</c:f>
              <c:numCache>
                <c:formatCode>General</c:formatCode>
                <c:ptCount val="9"/>
                <c:pt idx="0" formatCode="0.00">
                  <c:v>3.05</c:v>
                </c:pt>
                <c:pt idx="1">
                  <c:v>2.74</c:v>
                </c:pt>
                <c:pt idx="2">
                  <c:v>3.03</c:v>
                </c:pt>
                <c:pt idx="3">
                  <c:v>3.36</c:v>
                </c:pt>
                <c:pt idx="4">
                  <c:v>3.2800000000000002</c:v>
                </c:pt>
                <c:pt idx="5">
                  <c:v>2.69</c:v>
                </c:pt>
                <c:pt idx="6">
                  <c:v>3.36</c:v>
                </c:pt>
                <c:pt idx="7">
                  <c:v>3.23</c:v>
                </c:pt>
                <c:pt idx="8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Вчителі</c:v>
                </c:pt>
              </c:strCache>
            </c:strRef>
          </c:tx>
          <c:val>
            <c:numRef>
              <c:f>Лист1!$C$2:$C$10</c:f>
              <c:numCache>
                <c:formatCode>General</c:formatCode>
                <c:ptCount val="9"/>
                <c:pt idx="0">
                  <c:v>3.5</c:v>
                </c:pt>
                <c:pt idx="1">
                  <c:v>2.42</c:v>
                </c:pt>
                <c:pt idx="2">
                  <c:v>2.74</c:v>
                </c:pt>
                <c:pt idx="3" formatCode="0.00">
                  <c:v>2.92</c:v>
                </c:pt>
                <c:pt idx="4">
                  <c:v>3.02</c:v>
                </c:pt>
                <c:pt idx="5">
                  <c:v>2.56</c:v>
                </c:pt>
                <c:pt idx="6">
                  <c:v>3.3299999999999987</c:v>
                </c:pt>
                <c:pt idx="7">
                  <c:v>3.6</c:v>
                </c:pt>
                <c:pt idx="8">
                  <c:v>3.64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Батьки</c:v>
                </c:pt>
              </c:strCache>
            </c:strRef>
          </c:tx>
          <c:val>
            <c:numRef>
              <c:f>Лист1!$D$2:$D$10</c:f>
              <c:numCache>
                <c:formatCode>General</c:formatCode>
                <c:ptCount val="9"/>
                <c:pt idx="0">
                  <c:v>3.4</c:v>
                </c:pt>
                <c:pt idx="1">
                  <c:v>2.4</c:v>
                </c:pt>
                <c:pt idx="2">
                  <c:v>3.01</c:v>
                </c:pt>
                <c:pt idx="3">
                  <c:v>3</c:v>
                </c:pt>
                <c:pt idx="4">
                  <c:v>3.02</c:v>
                </c:pt>
                <c:pt idx="5">
                  <c:v>2.7</c:v>
                </c:pt>
                <c:pt idx="6" formatCode="0.00">
                  <c:v>3.3</c:v>
                </c:pt>
                <c:pt idx="7">
                  <c:v>3.1</c:v>
                </c:pt>
                <c:pt idx="8">
                  <c:v>3.2</c:v>
                </c:pt>
              </c:numCache>
            </c:numRef>
          </c:val>
        </c:ser>
        <c:axId val="69563520"/>
        <c:axId val="69565056"/>
      </c:barChart>
      <c:catAx>
        <c:axId val="69563520"/>
        <c:scaling>
          <c:orientation val="minMax"/>
        </c:scaling>
        <c:axPos val="b"/>
        <c:tickLblPos val="nextTo"/>
        <c:crossAx val="69565056"/>
        <c:crosses val="autoZero"/>
        <c:auto val="1"/>
        <c:lblAlgn val="ctr"/>
        <c:lblOffset val="100"/>
      </c:catAx>
      <c:valAx>
        <c:axId val="69565056"/>
        <c:scaling>
          <c:orientation val="minMax"/>
        </c:scaling>
        <c:axPos val="l"/>
        <c:majorGridlines/>
        <c:numFmt formatCode="0.00" sourceLinked="1"/>
        <c:tickLblPos val="nextTo"/>
        <c:crossAx val="6956352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CFC99-D425-4012-8940-9FA6735219EE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2F23-E2AB-40CB-B664-DE36E00D0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2F23-E2AB-40CB-B664-DE36E00D04A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2F23-E2AB-40CB-B664-DE36E00D04A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88339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Впровадження</a:t>
            </a:r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модел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 превентивної   освіти</a:t>
            </a:r>
          </a:p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Грейгівській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ЗОШ І-ІІІ ст.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Содержимое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794" y="3929066"/>
            <a:ext cx="4786346" cy="266224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1484313"/>
            <a:ext cx="3671887" cy="523875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857500" y="428625"/>
            <a:ext cx="3071813" cy="200025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28662" y="2786063"/>
            <a:ext cx="2571776" cy="12144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 з питань профілактики  егоцентризму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500166" y="4286250"/>
            <a:ext cx="2428897" cy="14287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Вирішення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певних педагогічних 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85720" y="1142984"/>
            <a:ext cx="2143155" cy="150020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Творчий підхід до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сімейного виховання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43375" y="2786063"/>
            <a:ext cx="2643188" cy="121443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Підвищення якості міжособистісного спілкування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143624" y="1071546"/>
            <a:ext cx="2428903" cy="15716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стосунків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взаєморозуміння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143374" y="4286250"/>
            <a:ext cx="2428889" cy="142876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Консультування з питань превентивного виховання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71480"/>
            <a:ext cx="23607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для </a:t>
            </a:r>
          </a:p>
          <a:p>
            <a:pPr algn="ctr">
              <a:defRPr/>
            </a:pP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батьків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3" descr="I:\газета\BD20013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5160" y="4235513"/>
            <a:ext cx="2258840" cy="262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86520"/>
            <a:ext cx="8715436" cy="380998"/>
          </a:xfrm>
          <a:prstGeom prst="rect">
            <a:avLst/>
          </a:prstGeom>
          <a:noFill/>
        </p:spPr>
      </p:pic>
      <p:pic>
        <p:nvPicPr>
          <p:cNvPr id="2050" name="Picture 2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357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Мои рисунки\Трунова Оля\Школа\відкритий урок)\Изображение 1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5730897" cy="4298173"/>
          </a:xfrm>
          <a:prstGeom prst="flowChartAlternateProcess">
            <a:avLst/>
          </a:prstGeom>
          <a:noFill/>
        </p:spPr>
      </p:pic>
      <p:pic>
        <p:nvPicPr>
          <p:cNvPr id="1027" name="Picture 3" descr="G:\Мои рисунки\Трунова Оля\Школа\відкритий урок)\Изображение 1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05246" y="2857496"/>
            <a:ext cx="5045106" cy="3783829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1484313"/>
            <a:ext cx="3671887" cy="523875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643174" y="357166"/>
            <a:ext cx="3643338" cy="1928826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14282" y="2786058"/>
            <a:ext cx="2786082" cy="17145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 молодих людей позитивно відноситись до всього, що їх оточує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20" y="4857760"/>
            <a:ext cx="3436694" cy="171451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4282" y="714356"/>
            <a:ext cx="2286031" cy="18573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Сформованість активної життєвої позиції щодо негативних проявів у соціумі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143240" y="2857496"/>
            <a:ext cx="2643206" cy="164306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Наявність життєвих пріоритетів, цілей та ідеалів.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000760" y="2928934"/>
            <a:ext cx="2928958" cy="157163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357950" y="642918"/>
            <a:ext cx="2571768" cy="185738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Підвищена культура споживання, загально прийнятні норми спілкування та моралі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357818" y="4857760"/>
            <a:ext cx="3429024" cy="17145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Розуміння необхідності подолання стигматизації та дискримінації людей, що живуть з ВІЛ;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142852"/>
            <a:ext cx="3643338" cy="16004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</a:t>
            </a: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</a:t>
            </a:r>
          </a:p>
          <a:p>
            <a:pPr algn="ctr">
              <a:defRPr/>
            </a:pP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громадськості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4840266"/>
            <a:ext cx="2357454" cy="20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</p:spPr>
      </p:pic>
      <p:pic>
        <p:nvPicPr>
          <p:cNvPr id="3075" name="Picture 3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428628"/>
          </a:xfrm>
          <a:prstGeom prst="rect">
            <a:avLst/>
          </a:prstGeom>
          <a:noFill/>
        </p:spPr>
      </p:pic>
      <p:pic>
        <p:nvPicPr>
          <p:cNvPr id="3076" name="Picture 4" descr="G:\CCC\Новая папка\1111 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4"/>
            <a:ext cx="4991075" cy="3743306"/>
          </a:xfrm>
          <a:prstGeom prst="rect">
            <a:avLst/>
          </a:prstGeom>
          <a:noFill/>
        </p:spPr>
      </p:pic>
      <p:pic>
        <p:nvPicPr>
          <p:cNvPr id="1027" name="Picture 3" descr="G:\Мои рисунки\Трунова Оля\Школа\школа 2\МОдель  превентивно\1\Изображение 1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928934"/>
            <a:ext cx="4880531" cy="366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1484313"/>
            <a:ext cx="3671887" cy="523875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857500" y="428625"/>
            <a:ext cx="3071813" cy="200025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00034" y="2786063"/>
            <a:ext cx="3000404" cy="164306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в апробаціях тематичних проектів Всеукраїнського та міжнародного рівнів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601864" y="5045905"/>
            <a:ext cx="2143125" cy="121443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Ріст рейтингу вчителя в соціумі       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4282" y="1071546"/>
            <a:ext cx="2214593" cy="157164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Накопичення набутого педагогічного досвіду</a:t>
            </a:r>
            <a:r>
              <a:rPr lang="uk-UA" sz="2400" dirty="0" smtClean="0">
                <a:solidFill>
                  <a:schemeClr val="tx1"/>
                </a:solidFill>
              </a:rPr>
              <a:t>                         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143372" y="2928934"/>
            <a:ext cx="2928955" cy="114300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Оцінити індивідуальні можливості учня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143624" y="1142984"/>
            <a:ext cx="2428903" cy="150020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Консультування з питань превентивного виховання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000628" y="4357694"/>
            <a:ext cx="2714641" cy="135732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Можливість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самореалізації через публікації  набутого досвіду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71480"/>
            <a:ext cx="272908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для </a:t>
            </a:r>
          </a:p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вчителів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4" descr="I:\газета\HH00546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86322"/>
            <a:ext cx="1785950" cy="182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Порівняльна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uk-UA" sz="2400" dirty="0" smtClean="0">
                <a:solidFill>
                  <a:srgbClr val="C00000"/>
                </a:solidFill>
              </a:rPr>
              <a:t>характеристика питань  моніторингу</a:t>
            </a:r>
            <a:br>
              <a:rPr lang="uk-UA" sz="2400" dirty="0" smtClean="0">
                <a:solidFill>
                  <a:srgbClr val="C00000"/>
                </a:solidFill>
              </a:rPr>
            </a:br>
            <a:r>
              <a:rPr lang="uk-UA" sz="2400" dirty="0" err="1" smtClean="0">
                <a:solidFill>
                  <a:srgbClr val="C00000"/>
                </a:solidFill>
              </a:rPr>
              <a:t>“Школи</a:t>
            </a:r>
            <a:r>
              <a:rPr lang="uk-UA" sz="2400" dirty="0" smtClean="0">
                <a:solidFill>
                  <a:srgbClr val="C00000"/>
                </a:solidFill>
              </a:rPr>
              <a:t>, дружньої до </a:t>
            </a:r>
            <a:r>
              <a:rPr lang="uk-UA" sz="2400" dirty="0" err="1" smtClean="0">
                <a:solidFill>
                  <a:srgbClr val="C00000"/>
                </a:solidFill>
              </a:rPr>
              <a:t>дитини”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928670"/>
          <a:ext cx="847251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CCC\Новая папка (5)\Изображение 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0"/>
            <a:ext cx="4595813" cy="3446860"/>
          </a:xfrm>
          <a:prstGeom prst="rect">
            <a:avLst/>
          </a:prstGeom>
          <a:noFill/>
        </p:spPr>
      </p:pic>
      <p:pic>
        <p:nvPicPr>
          <p:cNvPr id="11" name="Picture 2" descr="I:\Середа О.А\PA180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857364"/>
            <a:ext cx="5143536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softEdge rad="31750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5126" name="Picture 6" descr="I:\2002\Ukrainian Cross Stitch Page\c-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40"/>
            <a:ext cx="2428860" cy="2428860"/>
          </a:xfrm>
          <a:prstGeom prst="rect">
            <a:avLst/>
          </a:prstGeom>
          <a:noFill/>
        </p:spPr>
      </p:pic>
      <p:pic>
        <p:nvPicPr>
          <p:cNvPr id="5127" name="Picture 7" descr="I:\2002\Ukrainian Cross Stitch Page\c-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624421" y="0"/>
            <a:ext cx="2519579" cy="2519579"/>
          </a:xfrm>
          <a:prstGeom prst="rect">
            <a:avLst/>
          </a:prstGeom>
          <a:noFill/>
        </p:spPr>
      </p:pic>
      <p:pic>
        <p:nvPicPr>
          <p:cNvPr id="9" name="Picture 2" descr="G:\5клас- 2013\писанкарство\IMG_4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26" y="2946769"/>
            <a:ext cx="5214974" cy="3911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Середа О.А\P418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350686" cy="25130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6484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</a:t>
            </a:r>
            <a:r>
              <a:rPr lang="uk-U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ікувані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результати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72132" y="1357298"/>
            <a:ext cx="1857388" cy="71438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929322" y="1928802"/>
            <a:ext cx="2860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Кількісні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285852" y="1142984"/>
            <a:ext cx="2143140" cy="92869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0034" y="1928802"/>
            <a:ext cx="1972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Якісні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14" y="2894805"/>
            <a:ext cx="3357586" cy="3963195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Координація зусиль суб'єктів превентивної діяльності;</a:t>
            </a:r>
          </a:p>
          <a:p>
            <a:pPr algn="ctr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Активізація діяльності педагогічних працівників  у вирішенні проблем правопорушень;</a:t>
            </a:r>
          </a:p>
          <a:p>
            <a:pPr algn="ctr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Посилення тенденції до попередженню вживання алкоголю, наркотиків,</a:t>
            </a:r>
          </a:p>
          <a:p>
            <a:pPr algn="ctr"/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тютюну</a:t>
            </a:r>
          </a:p>
          <a:p>
            <a:pPr algn="ctr">
              <a:buFont typeface="Wingdings" pitchFamily="2" charset="2"/>
              <a:buChar char="q"/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857496"/>
            <a:ext cx="3357586" cy="400050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Зміна установок і моделей поведінки неповнолітніх;</a:t>
            </a:r>
          </a:p>
          <a:p>
            <a:pPr algn="ctr">
              <a:buFont typeface="Wingdings" pitchFamily="2" charset="2"/>
              <a:buChar char="q"/>
            </a:pPr>
            <a:r>
              <a:rPr lang="uk-UA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здорового мікроклімату для виховання особистості;</a:t>
            </a:r>
          </a:p>
          <a:p>
            <a:pPr algn="ctr">
              <a:buFont typeface="Wingdings" pitchFamily="2" charset="2"/>
              <a:buChar char="q"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сформованість активної та громадської позиції, необхідності дотримуватись конституційно-правових норм, своїх прав, обов'язків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G:\Мои рисунки\Трунова Оля\Школа\5 класс\IMG_4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5679" cy="422675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G:\Мои рисунки\Трунова Оля\Школа\5 класс\IMG_40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21842"/>
            <a:ext cx="4714876" cy="35361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5008" y="357166"/>
            <a:ext cx="3153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 -  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колектив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929066"/>
            <a:ext cx="38298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Кожний – </a:t>
            </a:r>
          </a:p>
          <a:p>
            <a:pPr algn="ctr"/>
            <a:r>
              <a:rPr lang="uk-UA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особистість!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214290"/>
            <a:ext cx="8401080" cy="6215106"/>
          </a:xfrm>
          <a:effectLst>
            <a:softEdge rad="317500"/>
          </a:effectLst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uk-UA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uk-UA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uk-UA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uk-UA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uk-UA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  позитивні якості особистості :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правової свідомості , уявлень, переконань,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склалися в суспільстві, почуттів, що регулюють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поведінку, активної протидії порушникам законів ;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підвищити правову культуру всіх учасників  НВП;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сформувати навички здорового способу життя;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втілювати профілактику вживання наркотичних , алкогольних і психотропних речовин;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надавати комплексну психолого-педагогічної допомогу неповнолітнім;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забезпечити адекватну соціальну реабілітацію неповнолітніх, </a:t>
            </a: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які вчинили протиправні дії , або зловживають </a:t>
            </a:r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психоактивними</a:t>
            </a:r>
            <a:endParaRPr lang="uk-UA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речовинами;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2" descr="I:\10_класс\IMG_43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85728"/>
            <a:ext cx="3251200" cy="2438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5011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Мета діяльності школи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Мои рисунки\Трунова Оля\Школа\5 класс\практика музей 14год\IMG_4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92941" y="892953"/>
            <a:ext cx="5572166" cy="421484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285728"/>
            <a:ext cx="40565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Учасники</a:t>
            </a:r>
            <a:endParaRPr lang="ru-RU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авчально-виховного</a:t>
            </a:r>
            <a:endParaRPr lang="ru-RU" sz="32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процесу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G:\Мои рисунки\Трунова Оля\Школа\школа 2\МОдель  превентивно\1\Изображение 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500562" cy="337542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5572140"/>
            <a:ext cx="1643074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УЧН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5857892"/>
            <a:ext cx="1643074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БАТЬКИ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6000768"/>
            <a:ext cx="2071702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ВЧИТЕЛІ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6072206"/>
            <a:ext cx="2857520" cy="57150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ГРОМАДСЬКІСТЬ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14348" y="285728"/>
            <a:ext cx="3714776" cy="1071570"/>
          </a:xfrm>
          <a:prstGeom prst="rect">
            <a:avLst/>
          </a:prstGeom>
          <a:solidFill>
            <a:srgbClr val="C2D69B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Мета: </a:t>
            </a:r>
            <a:r>
              <a:rPr kumimoji="0" lang="uk-UA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запобігання формуванню негативних звичок, рис характеру та проявам асоціальної поведінки підлітків, а також організація належного догляду за їх діяльністю</a:t>
            </a:r>
            <a:r>
              <a:rPr kumimoji="0" lang="uk-UA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57818" y="571480"/>
            <a:ext cx="3786182" cy="1055689"/>
          </a:xfrm>
          <a:prstGeom prst="roundRect">
            <a:avLst>
              <a:gd name="adj" fmla="val 16667"/>
            </a:avLst>
          </a:prstGeom>
          <a:solidFill>
            <a:srgbClr val="C2D69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Створення моделі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превентивного виховання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78" name="AutoShape 6"/>
          <p:cNvCxnSpPr>
            <a:cxnSpLocks noChangeShapeType="1"/>
          </p:cNvCxnSpPr>
          <p:nvPr/>
        </p:nvCxnSpPr>
        <p:spPr bwMode="auto">
          <a:xfrm>
            <a:off x="4500562" y="642918"/>
            <a:ext cx="792162" cy="531813"/>
          </a:xfrm>
          <a:prstGeom prst="bentConnector3">
            <a:avLst>
              <a:gd name="adj1" fmla="val 49958"/>
            </a:avLst>
          </a:prstGeom>
          <a:noFill/>
          <a:ln w="44450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3080" name="AutoShape 8"/>
          <p:cNvCxnSpPr>
            <a:cxnSpLocks noChangeShapeType="1"/>
          </p:cNvCxnSpPr>
          <p:nvPr/>
        </p:nvCxnSpPr>
        <p:spPr bwMode="auto">
          <a:xfrm rot="10800000" flipV="1">
            <a:off x="4572000" y="1428736"/>
            <a:ext cx="792162" cy="560388"/>
          </a:xfrm>
          <a:prstGeom prst="bentConnector3">
            <a:avLst>
              <a:gd name="adj1" fmla="val 99917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71402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lang="uk-UA" sz="2000" b="1" dirty="0" smtClean="0">
              <a:solidFill>
                <a:srgbClr val="31849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lang="uk-UA" sz="2000" b="1" dirty="0" smtClean="0">
              <a:solidFill>
                <a:srgbClr val="31849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31849B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endParaRPr lang="uk-UA" sz="2000" b="1" dirty="0" smtClean="0">
              <a:solidFill>
                <a:srgbClr val="31849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68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3184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Учасники навчально-виховного процесу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48" y="2214554"/>
            <a:ext cx="1397000" cy="37465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Учні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428860" y="2214554"/>
            <a:ext cx="1397000" cy="37465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Батьки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143372" y="2214554"/>
            <a:ext cx="1397000" cy="37465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Вчителі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857884" y="2214554"/>
            <a:ext cx="1857388" cy="374650"/>
          </a:xfrm>
          <a:prstGeom prst="rect">
            <a:avLst/>
          </a:prstGeom>
          <a:solidFill>
            <a:srgbClr val="D6E3B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Громадськість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14348" y="2857496"/>
            <a:ext cx="7000924" cy="346075"/>
          </a:xfrm>
          <a:prstGeom prst="rect">
            <a:avLst/>
          </a:prstGeom>
          <a:solidFill>
            <a:srgbClr val="C2D69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Ш л я х и   д о с я г н е н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я   м е т 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282" y="3429000"/>
            <a:ext cx="2714644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Створити умови  для формування позитивних </a:t>
            </a: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якостей особистості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00364" y="3643314"/>
            <a:ext cx="2928958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Об'єднання зусиль різних суб'єктів превентивної    роботи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00760" y="3429000"/>
            <a:ext cx="2643206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Забезпечення правового середовища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5400000">
            <a:off x="6929438" y="3857644"/>
            <a:ext cx="3000396" cy="1142976"/>
          </a:xfrm>
          <a:prstGeom prst="curvedDownArrow">
            <a:avLst>
              <a:gd name="adj1" fmla="val 25000"/>
              <a:gd name="adj2" fmla="val 84738"/>
              <a:gd name="adj3" fmla="val 31154"/>
            </a:avLst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571604" y="264318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083" idx="2"/>
          </p:cNvCxnSpPr>
          <p:nvPr/>
        </p:nvCxnSpPr>
        <p:spPr>
          <a:xfrm rot="16200000" flipH="1">
            <a:off x="3179749" y="2536815"/>
            <a:ext cx="268292" cy="373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084" idx="2"/>
          </p:cNvCxnSpPr>
          <p:nvPr/>
        </p:nvCxnSpPr>
        <p:spPr>
          <a:xfrm rot="5400000">
            <a:off x="4465633" y="2481257"/>
            <a:ext cx="268292" cy="484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085" idx="2"/>
          </p:cNvCxnSpPr>
          <p:nvPr/>
        </p:nvCxnSpPr>
        <p:spPr>
          <a:xfrm rot="5400000">
            <a:off x="6295242" y="2294722"/>
            <a:ext cx="19685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0" idx="0"/>
          </p:cNvCxnSpPr>
          <p:nvPr/>
        </p:nvCxnSpPr>
        <p:spPr>
          <a:xfrm rot="5400000">
            <a:off x="1500166" y="328612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4179090" y="3393280"/>
            <a:ext cx="357192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643702" y="32861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57290" y="4714884"/>
            <a:ext cx="600079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Принципи превентивного виховання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5143512"/>
            <a:ext cx="1714512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Науковість                     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Наступність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Системність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Демократизм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5143512"/>
            <a:ext cx="1714512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Законність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 Мобільність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Конкретність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uk-UA" sz="1600" dirty="0" smtClean="0"/>
              <a:t>Реалістичність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214546" y="5214950"/>
            <a:ext cx="3786213" cy="1071570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45791" dir="3378596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Форми роботи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виховні години, круглі столи, батьківські збори, кінолекторії, анкетування, диспути, рейди, акції…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28860" y="6500834"/>
            <a:ext cx="3214710" cy="35716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FF0000"/>
                </a:solidFill>
              </a:rPr>
              <a:t>Оч</a:t>
            </a:r>
            <a:r>
              <a:rPr lang="uk-UA" sz="2000" dirty="0" err="1" smtClean="0">
                <a:solidFill>
                  <a:srgbClr val="FF0000"/>
                </a:solidFill>
              </a:rPr>
              <a:t>ікувані</a:t>
            </a:r>
            <a:r>
              <a:rPr lang="uk-UA" sz="2000" dirty="0" smtClean="0">
                <a:solidFill>
                  <a:srgbClr val="FF0000"/>
                </a:solidFill>
              </a:rPr>
              <a:t> результати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786446" cy="1571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Принципи </a:t>
            </a:r>
            <a:b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превентивного виховання : </a:t>
            </a:r>
            <a:r>
              <a:rPr lang="uk-UA" b="1" dirty="0" smtClean="0">
                <a:solidFill>
                  <a:srgbClr val="009900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0099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1428736"/>
            <a:ext cx="4000528" cy="4643470"/>
          </a:xfrm>
          <a:prstGeom prst="round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dirty="0" smtClean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Науковіст</a:t>
            </a:r>
            <a:r>
              <a:rPr lang="uk-UA" b="1" dirty="0" smtClean="0"/>
              <a:t>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Наступність;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Системність;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Демократизм;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Законність;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Мобільність;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Конкретність;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uk-UA" b="1" dirty="0" smtClean="0"/>
              <a:t>Реалістичність</a:t>
            </a:r>
            <a:endParaRPr lang="ru-RU" dirty="0"/>
          </a:p>
        </p:txBody>
      </p:sp>
      <p:pic>
        <p:nvPicPr>
          <p:cNvPr id="12" name="Picture 3" descr="I:\Середа О.А\PA18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5421"/>
          <a:stretch>
            <a:fillRect/>
          </a:stretch>
        </p:blipFill>
        <p:spPr bwMode="auto">
          <a:xfrm rot="21336292">
            <a:off x="315728" y="2386839"/>
            <a:ext cx="3929108" cy="39512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7234" y="857232"/>
            <a:ext cx="8186766" cy="1582726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28926" y="1357298"/>
            <a:ext cx="2857520" cy="2162175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 rot="16200000">
            <a:off x="-678693" y="4464851"/>
            <a:ext cx="3071834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Створити умови  для формування позитивних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Якостей особистості 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1357290" y="1214422"/>
            <a:ext cx="6286544" cy="2000264"/>
          </a:xfrm>
          <a:prstGeom prst="curvedDownArrow">
            <a:avLst/>
          </a:prstGeom>
          <a:solidFill>
            <a:srgbClr val="FF00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812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Шляхи 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досягнення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мети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16200000">
            <a:off x="642910" y="4500570"/>
            <a:ext cx="3143272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Комплексна педагогічна та соціальна допомога неповнолітнім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16200000">
            <a:off x="2178827" y="4250537"/>
            <a:ext cx="2928958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Адекватна соціальна   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Реабілітація неповнолітніх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3679025" y="4536289"/>
            <a:ext cx="2928958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Об'єднання зусиль різних суб'єктів превентивної    роботи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5179223" y="4321975"/>
            <a:ext cx="2928958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Забезпечення правового середовища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6750859" y="4679165"/>
            <a:ext cx="2928958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Забезпечення допомоги соціального психолога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143240" y="214290"/>
            <a:ext cx="3205169" cy="257176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9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071810"/>
            <a:ext cx="778674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928934"/>
            <a:ext cx="8263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 і методи роботи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285720" y="3929066"/>
            <a:ext cx="914400" cy="2714644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Анкетування,</a:t>
            </a: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виховні години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2643174" y="4071942"/>
            <a:ext cx="1143008" cy="2571768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Тренінги               “ Захисти себе від ВІЛ””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4143372" y="4071942"/>
            <a:ext cx="914400" cy="2571768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Робота груп </a:t>
            </a:r>
          </a:p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допомоги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Блок-схема: карточка 10"/>
          <p:cNvSpPr/>
          <p:nvPr/>
        </p:nvSpPr>
        <p:spPr>
          <a:xfrm>
            <a:off x="5357818" y="4071942"/>
            <a:ext cx="914400" cy="2571768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Конкурси для </a:t>
            </a: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сімей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Блок-схема: карточка 11"/>
          <p:cNvSpPr/>
          <p:nvPr/>
        </p:nvSpPr>
        <p:spPr>
          <a:xfrm>
            <a:off x="6572264" y="4071942"/>
            <a:ext cx="914400" cy="2571768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Кав'ярні для </a:t>
            </a: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батьків, учнів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Блок-схема: карточка 12"/>
          <p:cNvSpPr/>
          <p:nvPr/>
        </p:nvSpPr>
        <p:spPr>
          <a:xfrm>
            <a:off x="7715272" y="4071942"/>
            <a:ext cx="1285884" cy="2571768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Батьківські збори, диспути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Блок-схема: карточка 13"/>
          <p:cNvSpPr/>
          <p:nvPr/>
        </p:nvSpPr>
        <p:spPr>
          <a:xfrm>
            <a:off x="1500166" y="4000504"/>
            <a:ext cx="914400" cy="2643206"/>
          </a:xfrm>
          <a:prstGeom prst="flowChartPunchedCar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Акції, рейди, круглі столи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11413" y="1484313"/>
            <a:ext cx="3671887" cy="523875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857500" y="428625"/>
            <a:ext cx="3071813" cy="2000250"/>
          </a:xfrm>
          <a:prstGeom prst="wedge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85720" y="2786058"/>
            <a:ext cx="2786082" cy="17145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 визначати свій соціальний статус у соціальній групі, адаптуватися в різних життєвих ситуаціях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85720" y="4857760"/>
            <a:ext cx="3436694" cy="171451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Розуміння особистістю своїх прав, свобод, обов'язків</a:t>
            </a: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14282" y="714356"/>
            <a:ext cx="2286031" cy="185739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Сформованість активної життєвої позиції щодо негативних проявів у соціумі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428992" y="2857496"/>
            <a:ext cx="2357454" cy="164306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Наявність життєвих пріоритетів, цілей та ідеалів.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000760" y="2928934"/>
            <a:ext cx="2928958" cy="157163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Усвідомлення наслідків негативного впливу шкідливих звичок на здоров'я людини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143624" y="714356"/>
            <a:ext cx="2428903" cy="192883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Готовність до виконання різних соціальних ролей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357818" y="4857760"/>
            <a:ext cx="3429024" cy="17145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>
              <a:buClr>
                <a:srgbClr val="C00000"/>
              </a:buClr>
              <a:buSzPct val="102000"/>
              <a:defRPr/>
            </a:pP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Розуміння необхідності подолання стигматизації та дискримінації людей, що живуть з ВІЛ;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571480"/>
            <a:ext cx="210185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 для </a:t>
            </a:r>
          </a:p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учнів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4840266"/>
            <a:ext cx="2357454" cy="201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00768"/>
            <a:ext cx="8572560" cy="666750"/>
          </a:xfrm>
          <a:prstGeom prst="rect">
            <a:avLst/>
          </a:prstGeom>
          <a:noFill/>
        </p:spPr>
      </p:pic>
      <p:pic>
        <p:nvPicPr>
          <p:cNvPr id="3" name="Picture 2" descr="I:\2002\Ukrainian Cross Stitch Page\r1-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66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Мои рисунки\Трунова Оля\Школа\школа 2\МОдель  превентивно\1\IMG_40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r="12500"/>
          <a:stretch>
            <a:fillRect/>
          </a:stretch>
        </p:blipFill>
        <p:spPr bwMode="auto">
          <a:xfrm>
            <a:off x="214282" y="2357430"/>
            <a:ext cx="5067756" cy="4266352"/>
          </a:xfrm>
          <a:prstGeom prst="rect">
            <a:avLst/>
          </a:prstGeom>
          <a:noFill/>
        </p:spPr>
      </p:pic>
      <p:pic>
        <p:nvPicPr>
          <p:cNvPr id="1027" name="Picture 3" descr="G:\Мои рисунки\Трунова Оля\Школа\школа 2\МОдель  превентивно\1\IMG_4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-9510" t="-9119" r="7211"/>
          <a:stretch>
            <a:fillRect/>
          </a:stretch>
        </p:blipFill>
        <p:spPr bwMode="auto">
          <a:xfrm>
            <a:off x="2786050" y="1285860"/>
            <a:ext cx="5625714" cy="4500569"/>
          </a:xfrm>
          <a:prstGeom prst="rect">
            <a:avLst/>
          </a:prstGeom>
          <a:noFill/>
        </p:spPr>
      </p:pic>
      <p:pic>
        <p:nvPicPr>
          <p:cNvPr id="5" name="Picture 3" descr="G:\Мои рисунки\Трунова Оля\Школа\5 класс\практика музей 14год\IMG_4457.JPG"/>
          <p:cNvPicPr>
            <a:picLocks noChangeAspect="1" noChangeArrowheads="1"/>
          </p:cNvPicPr>
          <p:nvPr/>
        </p:nvPicPr>
        <p:blipFill>
          <a:blip r:embed="rId5"/>
          <a:srcRect r="9606"/>
          <a:stretch>
            <a:fillRect/>
          </a:stretch>
        </p:blipFill>
        <p:spPr bwMode="auto">
          <a:xfrm>
            <a:off x="4752837" y="0"/>
            <a:ext cx="4391163" cy="364333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592</Words>
  <PresentationFormat>Экран (4:3)</PresentationFormat>
  <Paragraphs>145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   </vt:lpstr>
      <vt:lpstr>Принципи  превентивного виховання :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Порівняльна характеристика питань  моніторингу “Школи, дружньої до дитини” 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SCHOOL</cp:lastModifiedBy>
  <cp:revision>87</cp:revision>
  <dcterms:created xsi:type="dcterms:W3CDTF">2005-12-31T23:20:04Z</dcterms:created>
  <dcterms:modified xsi:type="dcterms:W3CDTF">2014-06-19T10:43:43Z</dcterms:modified>
</cp:coreProperties>
</file>