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8" r:id="rId2"/>
    <p:sldId id="359" r:id="rId3"/>
    <p:sldId id="357" r:id="rId4"/>
    <p:sldId id="358" r:id="rId5"/>
    <p:sldId id="360" r:id="rId6"/>
    <p:sldId id="363" r:id="rId7"/>
    <p:sldId id="364" r:id="rId8"/>
    <p:sldId id="365" r:id="rId9"/>
    <p:sldId id="366" r:id="rId10"/>
    <p:sldId id="361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62" r:id="rId19"/>
    <p:sldId id="374" r:id="rId20"/>
    <p:sldId id="375" r:id="rId21"/>
    <p:sldId id="376" r:id="rId22"/>
    <p:sldId id="378" r:id="rId23"/>
    <p:sldId id="380" r:id="rId24"/>
    <p:sldId id="381" r:id="rId25"/>
    <p:sldId id="382" r:id="rId26"/>
    <p:sldId id="383" r:id="rId27"/>
    <p:sldId id="28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Федоров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FFFF00"/>
    <a:srgbClr val="000099"/>
    <a:srgbClr val="000066"/>
    <a:srgbClr val="80008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53" autoAdjust="0"/>
    <p:restoredTop sz="93153" autoAdjust="0"/>
  </p:normalViewPr>
  <p:slideViewPr>
    <p:cSldViewPr>
      <p:cViewPr>
        <p:scale>
          <a:sx n="57" d="100"/>
          <a:sy n="57" d="100"/>
        </p:scale>
        <p:origin x="-16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EE0174-0B63-4A88-928D-AE775EF62B0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CF889-C106-41A7-B9BF-018CE941DC10}" type="slidenum">
              <a:rPr lang="ru-RU"/>
              <a:pPr/>
              <a:t>1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0174-0B63-4A88-928D-AE775EF62B0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0174-0B63-4A88-928D-AE775EF62B0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0174-0B63-4A88-928D-AE775EF62B0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0174-0B63-4A88-928D-AE775EF62B0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5C91A1A-42DE-4966-93AF-CFC6E4F2B311}" type="datetime1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Федоров Юрій 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43C9D9-FD6B-4464-89A7-23E51F96F8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7F808E-5847-4219-A6FE-986AB4262D77}" type="datetime1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Федоров Юрій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9DF1D-8CBA-4733-937D-89A67048B5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717FD-1464-4371-BC9B-AD97F6ACF9D7}" type="datetime1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Федоров Юрій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18D5D-9738-4FE3-8788-79D9A18B15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43038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fld id="{A5568919-55B8-478F-A299-2DBA4181016B}" type="datetime1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33800" y="6524625"/>
            <a:ext cx="2895600" cy="3333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Федоров Юрій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fld id="{01A65721-A52C-4A6F-8E30-502BE3A385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447800" y="274638"/>
            <a:ext cx="7313613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443038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fld id="{D4C6059B-C8B2-4A66-9C66-D8AFA0A68255}" type="datetime1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33800" y="6524625"/>
            <a:ext cx="2895600" cy="3333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Федоров Юрій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fld id="{6794FB6C-18D3-4709-AEE3-D6154ABB5E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80013" y="1600200"/>
            <a:ext cx="3581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80013" y="3938588"/>
            <a:ext cx="3581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443038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fld id="{30B0F964-5262-4CC5-AE11-3EE89CF7D7A7}" type="datetime1">
              <a:rPr lang="ru-RU" smtClean="0"/>
              <a:pPr/>
              <a:t>16.06.2014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733800" y="6524625"/>
            <a:ext cx="2895600" cy="3333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Федоров Юрій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fld id="{17258B5B-06AC-4BEC-80DE-9B8020F1A5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47B22B-A179-4CE7-95B8-78D4A1734207}" type="datetime1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Федоров Юрій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E8E11-E4ED-41F0-8476-48F8ED65D4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9BB44-F705-4F51-992F-88544D3F5191}" type="datetime1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Федоров Юрій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9D9AE-097A-4C04-BE96-4185B9ED42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6C34E-341F-43F8-8862-F1C2B432C753}" type="datetime1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Федоров Юрій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29483-2B87-4488-81E0-2B9D5E637F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841C19-F7FB-4938-8A9D-FF843C6D1CA1}" type="datetime1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Федоров Юрій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B4D2F-2FB4-4529-A525-407887881A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92A1ED-A45C-489B-AC4C-4A8CA41E4B30}" type="datetime1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Федоров Юрій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48126-BACE-43EA-9026-924F08C547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8331F-5C5B-413D-9661-3CAB01394AF2}" type="datetime1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Федоров Юрій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6E029-973A-4324-BC37-8FC23A080E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B883B-1968-426D-B052-36BB2E73962C}" type="datetime1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Федоров Юрій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13DD-E101-459E-A6F4-5B2EC826E0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D1E34-F876-4FEE-AECA-283594153FA0}" type="datetime1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Федоров Юрій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84D3A-8601-4D2E-991E-43C38DC685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9678CFE-C14E-4B06-B411-77DE95CB3DA1}" type="datetime1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ru-RU"/>
              <a:t>Федоров Юрій 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DD431D-BFA0-405F-A6BF-64DB4E0FF11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786058"/>
            <a:ext cx="7858180" cy="1928826"/>
          </a:xfrm>
        </p:spPr>
        <p:txBody>
          <a:bodyPr/>
          <a:lstStyle/>
          <a:p>
            <a:pPr algn="ctr"/>
            <a:r>
              <a:rPr lang="uk-UA" sz="5400" dirty="0">
                <a:solidFill>
                  <a:srgbClr val="CC3300"/>
                </a:solidFill>
              </a:rPr>
              <a:t>Модель </a:t>
            </a:r>
            <a:r>
              <a:rPr lang="uk-UA" sz="5400" dirty="0" smtClean="0">
                <a:solidFill>
                  <a:srgbClr val="CC3300"/>
                </a:solidFill>
              </a:rPr>
              <a:t/>
            </a:r>
            <a:br>
              <a:rPr lang="uk-UA" sz="5400" dirty="0" smtClean="0">
                <a:solidFill>
                  <a:srgbClr val="CC3300"/>
                </a:solidFill>
              </a:rPr>
            </a:br>
            <a:r>
              <a:rPr lang="uk-UA" sz="5400" dirty="0" smtClean="0">
                <a:solidFill>
                  <a:srgbClr val="CC3300"/>
                </a:solidFill>
              </a:rPr>
              <a:t>превентивної освіти  </a:t>
            </a:r>
            <a:br>
              <a:rPr lang="uk-UA" sz="5400" dirty="0" smtClean="0">
                <a:solidFill>
                  <a:srgbClr val="CC3300"/>
                </a:solidFill>
              </a:rPr>
            </a:br>
            <a:endParaRPr lang="nl-NL" dirty="0">
              <a:solidFill>
                <a:srgbClr val="CC33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2714644" cy="186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072074"/>
            <a:ext cx="120813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сканирование00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214422"/>
            <a:ext cx="1824976" cy="17430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71604" y="57148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66"/>
                </a:solidFill>
              </a:rPr>
              <a:t>           </a:t>
            </a:r>
            <a:r>
              <a:rPr lang="uk-UA" sz="1600" b="1" dirty="0" smtClean="0">
                <a:solidFill>
                  <a:srgbClr val="000066"/>
                </a:solidFill>
              </a:rPr>
              <a:t>Гвардійський </a:t>
            </a:r>
            <a:r>
              <a:rPr lang="uk-UA" sz="1600" b="1" dirty="0" smtClean="0">
                <a:solidFill>
                  <a:srgbClr val="000066"/>
                </a:solidFill>
              </a:rPr>
              <a:t>навчально-виховний комплекс   </a:t>
            </a:r>
            <a:endParaRPr lang="en-US" sz="1600" b="1" dirty="0" smtClean="0">
              <a:solidFill>
                <a:srgbClr val="000066"/>
              </a:solidFill>
            </a:endParaRPr>
          </a:p>
          <a:p>
            <a:pPr algn="ctr"/>
            <a:r>
              <a:rPr lang="uk-UA" sz="1600" b="1" dirty="0" smtClean="0">
                <a:solidFill>
                  <a:srgbClr val="000066"/>
                </a:solidFill>
              </a:rPr>
              <a:t>            </a:t>
            </a:r>
            <a:r>
              <a:rPr lang="uk-UA" sz="1600" b="1" dirty="0" smtClean="0">
                <a:solidFill>
                  <a:srgbClr val="000066"/>
                </a:solidFill>
              </a:rPr>
              <a:t>“ Загальноосвітня школа І-ІІІ ступенів, гімназія </a:t>
            </a:r>
            <a:r>
              <a:rPr lang="uk-UA" sz="1600" dirty="0" smtClean="0">
                <a:solidFill>
                  <a:srgbClr val="000066"/>
                </a:solidFill>
              </a:rPr>
              <a:t>”</a:t>
            </a:r>
            <a:endParaRPr lang="uk-UA" sz="16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Rectangle 59"/>
          <p:cNvSpPr>
            <a:spLocks noChangeArrowheads="1"/>
          </p:cNvSpPr>
          <p:nvPr/>
        </p:nvSpPr>
        <p:spPr bwMode="auto">
          <a:xfrm>
            <a:off x="1571604" y="285728"/>
            <a:ext cx="6643734" cy="714380"/>
          </a:xfrm>
          <a:prstGeom prst="rect">
            <a:avLst/>
          </a:prstGeom>
          <a:gradFill rotWithShape="0">
            <a:gsLst>
              <a:gs pos="0">
                <a:srgbClr val="FFFFFF">
                  <a:alpha val="70000"/>
                </a:srgbClr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107763" dir="135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Навчально-виховна робота з учнями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8287" y="1071546"/>
            <a:ext cx="3471431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535" y="1000108"/>
            <a:ext cx="3524275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714620"/>
            <a:ext cx="2714057" cy="2094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857628"/>
            <a:ext cx="3082040" cy="2749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:\Модель превентивної освіти в Гвардійському НВК\Превентивне_виховання\Фото для слайдів\IMG_07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286256"/>
            <a:ext cx="3190986" cy="2392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 descr="D:\Модель превентивної освіти в Гвардійському НВК\Превентивне_виховання\Фото для слайдів\IMG_4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9294" y="1071546"/>
            <a:ext cx="3716503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Модель превентивної освіти в Гвардійському НВК\Превентивне_виховання\Фото для слайдів\IMG_1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85926"/>
            <a:ext cx="333532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дель превентивної освіти в Гвардійському НВК\Превентивне_виховання\Фото для слайдів\DSC_03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857628"/>
            <a:ext cx="3678435" cy="2455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7224" y="214290"/>
            <a:ext cx="3643338" cy="914400"/>
          </a:xfrm>
          <a:prstGeom prst="rect">
            <a:avLst/>
          </a:prstGeom>
          <a:gradFill rotWithShape="0">
            <a:gsLst>
              <a:gs pos="0">
                <a:srgbClr val="FFFFFF">
                  <a:alpha val="37000"/>
                </a:srgbClr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Організація зустрічей зі спеціалістами з питань превентивної освіти та виховання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4051" y="500042"/>
            <a:ext cx="403216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43050"/>
            <a:ext cx="2214578" cy="2286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214686"/>
            <a:ext cx="382969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71604" y="785794"/>
            <a:ext cx="2286000" cy="714380"/>
          </a:xfrm>
          <a:prstGeom prst="rect">
            <a:avLst/>
          </a:prstGeom>
          <a:gradFill rotWithShape="0">
            <a:gsLst>
              <a:gs pos="0">
                <a:srgbClr val="FFFFFF">
                  <a:alpha val="37000"/>
                </a:srgbClr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Бесіди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3578" y="500042"/>
            <a:ext cx="472042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Модель превентивної освіти в Гвардійському НВК\Превентивне_виховання\Фото для слайдів\DSC_0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5866349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85786" y="1071546"/>
            <a:ext cx="2286000" cy="714380"/>
          </a:xfrm>
          <a:prstGeom prst="rect">
            <a:avLst/>
          </a:prstGeom>
          <a:gradFill rotWithShape="0">
            <a:gsLst>
              <a:gs pos="0">
                <a:srgbClr val="FFFFFF">
                  <a:alpha val="37000"/>
                </a:srgbClr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Лекції </a:t>
            </a:r>
          </a:p>
        </p:txBody>
      </p:sp>
      <p:pic>
        <p:nvPicPr>
          <p:cNvPr id="1026" name="Picture 2" descr="D:\Модель превентивної освіти в Гвардійському НВК\Превентивне_виховання\Фото для слайдів\DSC_0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4643470" cy="3099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Модель превентивної освіти в Гвардійському НВК\Превентивне_виховання\Фото для слайдів\P10100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088" y="357166"/>
            <a:ext cx="5411638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14480" y="714356"/>
            <a:ext cx="3000396" cy="571504"/>
          </a:xfrm>
          <a:prstGeom prst="rect">
            <a:avLst/>
          </a:prstGeom>
          <a:gradFill rotWithShape="0">
            <a:gsLst>
              <a:gs pos="0">
                <a:srgbClr val="FFFFFF">
                  <a:alpha val="37000"/>
                </a:srgbClr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Тренінги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2857520" cy="3664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28604"/>
            <a:ext cx="3506099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928934"/>
            <a:ext cx="4421185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428992" y="428604"/>
            <a:ext cx="2286000" cy="1214446"/>
          </a:xfrm>
          <a:prstGeom prst="rect">
            <a:avLst/>
          </a:prstGeom>
          <a:gradFill rotWithShape="0">
            <a:gsLst>
              <a:gs pos="0">
                <a:srgbClr val="FFFFFF">
                  <a:alpha val="37000"/>
                </a:srgbClr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Інтерактивні педагогічні ради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66"/>
            <a:ext cx="304944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038" y="2428868"/>
            <a:ext cx="2852818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 t="6667" b="13333"/>
          <a:stretch>
            <a:fillRect/>
          </a:stretch>
        </p:blipFill>
        <p:spPr bwMode="auto">
          <a:xfrm>
            <a:off x="3000364" y="2357430"/>
            <a:ext cx="2720139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166"/>
            <a:ext cx="339302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45" y="3143248"/>
            <a:ext cx="242106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4286256"/>
            <a:ext cx="3062293" cy="213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/>
          <a:srcRect b="9999"/>
          <a:stretch>
            <a:fillRect/>
          </a:stretch>
        </p:blipFill>
        <p:spPr bwMode="auto">
          <a:xfrm>
            <a:off x="2000232" y="4143380"/>
            <a:ext cx="180000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0034" y="1571612"/>
            <a:ext cx="3286148" cy="571504"/>
          </a:xfrm>
          <a:prstGeom prst="rect">
            <a:avLst/>
          </a:prstGeom>
          <a:gradFill rotWithShape="0">
            <a:gsLst>
              <a:gs pos="0">
                <a:srgbClr val="FFFFFF">
                  <a:alpha val="37000"/>
                </a:srgbClr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Моніторинги </a:t>
            </a:r>
          </a:p>
        </p:txBody>
      </p:sp>
      <p:pic>
        <p:nvPicPr>
          <p:cNvPr id="5122" name="Picture 2" descr="D:\Модель превентивної освіти в Гвардійському НВК\Превентивне_виховання\Фото для слайдів\1362474034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4857751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Модель превентивної освіти в Гвардійському НВК\Превентивне_виховання\Фото для слайдів\DSC_0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8604"/>
            <a:ext cx="4709433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Rectangle 60"/>
          <p:cNvSpPr>
            <a:spLocks noChangeArrowheads="1"/>
          </p:cNvSpPr>
          <p:nvPr/>
        </p:nvSpPr>
        <p:spPr bwMode="auto">
          <a:xfrm>
            <a:off x="1928794" y="500042"/>
            <a:ext cx="6215106" cy="642942"/>
          </a:xfrm>
          <a:prstGeom prst="rect">
            <a:avLst/>
          </a:prstGeom>
          <a:gradFill rotWithShape="0">
            <a:gsLst>
              <a:gs pos="0">
                <a:srgbClr val="C2D69B">
                  <a:alpha val="70000"/>
                </a:srgbClr>
              </a:gs>
              <a:gs pos="50000">
                <a:srgbClr val="9BBB59"/>
              </a:gs>
              <a:gs pos="100000">
                <a:srgbClr val="C2D69B">
                  <a:alpha val="70000"/>
                </a:srgbClr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107763" dir="8100000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Робота батьківського комітету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Модель превентивної освіти в Гвардійському НВК\Превентивне_виховання\Фото для слайдів\DSC_0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4597332" cy="3079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Модель превентивної освіти в Гвардійському НВК\Превентивне_виховання\Фото для слайдів\IMG_3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71650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00298" y="571480"/>
            <a:ext cx="5000660" cy="928694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Загальношкільні батьківські збори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9205" y="1857364"/>
            <a:ext cx="670468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8E11-E4ED-41F0-8476-48F8ED65D4A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C:\Users\admin\Pictures\Мои сканированные изображения\сканирование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29000" cy="636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643042" y="1214422"/>
            <a:ext cx="2928958" cy="785818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Класні  батьківські збори</a:t>
            </a:r>
          </a:p>
        </p:txBody>
      </p:sp>
      <p:pic>
        <p:nvPicPr>
          <p:cNvPr id="1026" name="Picture 2" descr="D:\Модель превентивної освіти в Гвардійському НВК\Превентивне_виховання\Фото для слайдів\IMG_2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928670"/>
            <a:ext cx="3716503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дель превентивної освіти в Гвардійському НВК\Превентивне_виховання\Фото для слайдів\DSC_0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643182"/>
            <a:ext cx="3639106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4" name="Picture 2" descr="D:\Модель превентивної освіти в Гвардійському НВК\Превентивне_виховання\Фото для слайдів\DSC_0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3116"/>
            <a:ext cx="6469103" cy="4332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Модель превентивної освіти в Гвардійському НВК\Превентивне_виховання\Фото для слайдів\IMG_28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642918"/>
            <a:ext cx="352591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728" y="357166"/>
            <a:ext cx="32147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0099"/>
                </a:solidFill>
              </a:rPr>
              <a:t>Родинне виховання</a:t>
            </a:r>
            <a:endParaRPr lang="uk-UA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71472" y="1285860"/>
            <a:ext cx="4000528" cy="107157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Правова допомога батькам</a:t>
            </a:r>
          </a:p>
        </p:txBody>
      </p:sp>
      <p:pic>
        <p:nvPicPr>
          <p:cNvPr id="2050" name="Picture 2" descr="D:\Модель превентивної освіти в Гвардійському НВК\Превентивне_виховання\Фото для слайдів\Письменний _14_04_2011 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040" y="500042"/>
            <a:ext cx="409768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Модель превентивної освіти в Гвардійському НВК\Превентивне_виховання\Фото для слайдів\різне 0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86124"/>
            <a:ext cx="4357718" cy="326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3" name="Picture 3" descr="D:\Модель превентивної освіти в Гвардійському НВК\Превентивне_виховання\Фото для слайдів\DSC_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94645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Модель превентивної освіти в Гвардійському НВК\Превентивне_виховання\Фото для слайдів\DSCN41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928670"/>
            <a:ext cx="3048023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3" name="Picture 3" descr="D:\23_05_2014_Федорова\IMG_22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429000"/>
            <a:ext cx="3571900" cy="2677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09053">
            <a:off x="5238527" y="3862470"/>
            <a:ext cx="3596580" cy="2400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00298" y="285728"/>
            <a:ext cx="41434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99"/>
                </a:solidFill>
              </a:rPr>
              <a:t>Гурткова робота</a:t>
            </a:r>
            <a:endParaRPr lang="uk-UA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147" name="Picture 3" descr="D:\Модель превентивної освіти в Гвардійському НВК\Превентивне_виховання\Фото для слайдів\DSC_0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00042"/>
            <a:ext cx="4112916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8" name="Picture 4" descr="D:\Модель превентивної освіти в Гвардійському НВК\Превентивне_виховання\Фото для слайдів\DSC_09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6"/>
            <a:ext cx="3929090" cy="2622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D:\Модель превентивної освіти в Гвардійському НВК\Превентивне_виховання\Фото для слайдів\IMG_39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14422"/>
            <a:ext cx="3930551" cy="294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Модель превентивної освіти в Гвардійському НВК\Превентивне_виховання\Фото для слайдів\DSC_00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983" y="4000504"/>
            <a:ext cx="4266400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285728"/>
            <a:ext cx="321471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0099"/>
                </a:solidFill>
              </a:rPr>
              <a:t>Наші традиції</a:t>
            </a:r>
            <a:endParaRPr lang="uk-UA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2050" name="Picture 2" descr="D:\Модель превентивної освіти в Гвардійському НВК\Превентивне_виховання\Фото для слайдів\DSC_0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1158" y="714356"/>
            <a:ext cx="4495367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Модель превентивної освіти в Гвардійському НВК\Превентивне_виховання\Фото для слайдів\DSC00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714356"/>
            <a:ext cx="3237059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D:\Модель превентивної освіти в Гвардійському НВК\Превентивне_виховання\Фото для слайдів\DSC_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786190"/>
            <a:ext cx="3000396" cy="2002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4098" name="Picture 2" descr="D:\Модель превентивної освіти в Гвардійському НВК\Превентивне_виховання\Фото для слайдів\IMG_0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38698"/>
            <a:ext cx="8429652" cy="6319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28662" y="0"/>
            <a:ext cx="4643470" cy="29238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uk-UA" sz="2400" b="1" i="1" dirty="0" smtClean="0">
              <a:solidFill>
                <a:srgbClr val="CC3300"/>
              </a:solidFill>
              <a:latin typeface="Tahoma" pitchFamily="34" charset="0"/>
            </a:endParaRPr>
          </a:p>
          <a:p>
            <a:r>
              <a:rPr lang="uk-UA" sz="2400" b="1" i="1" dirty="0" smtClean="0">
                <a:solidFill>
                  <a:srgbClr val="CC3300"/>
                </a:solidFill>
                <a:latin typeface="Tahoma" pitchFamily="34" charset="0"/>
              </a:rPr>
              <a:t>Наші </a:t>
            </a:r>
            <a:r>
              <a:rPr lang="uk-UA" sz="2400" b="1" i="1" dirty="0">
                <a:solidFill>
                  <a:srgbClr val="CC3300"/>
                </a:solidFill>
                <a:latin typeface="Tahoma" pitchFamily="34" charset="0"/>
              </a:rPr>
              <a:t>сподівання:</a:t>
            </a:r>
          </a:p>
          <a:p>
            <a:r>
              <a:rPr lang="uk-UA" sz="2400" b="1" i="1" dirty="0">
                <a:solidFill>
                  <a:srgbClr val="0033CC"/>
                </a:solidFill>
                <a:latin typeface="Tahoma" pitchFamily="34" charset="0"/>
              </a:rPr>
              <a:t>Падає в землю насіння, </a:t>
            </a:r>
          </a:p>
          <a:p>
            <a:r>
              <a:rPr lang="uk-UA" sz="2400" b="1" i="1" dirty="0">
                <a:solidFill>
                  <a:srgbClr val="0033CC"/>
                </a:solidFill>
                <a:latin typeface="Tahoma" pitchFamily="34" charset="0"/>
              </a:rPr>
              <a:t>Колос добра з нього буде.</a:t>
            </a:r>
          </a:p>
          <a:p>
            <a:r>
              <a:rPr lang="uk-UA" sz="2400" b="1" i="1" dirty="0">
                <a:solidFill>
                  <a:srgbClr val="0033CC"/>
                </a:solidFill>
                <a:latin typeface="Tahoma" pitchFamily="34" charset="0"/>
              </a:rPr>
              <a:t>Тож Україна воскресне,</a:t>
            </a:r>
          </a:p>
          <a:p>
            <a:r>
              <a:rPr lang="uk-UA" sz="2400" b="1" i="1" dirty="0">
                <a:solidFill>
                  <a:srgbClr val="0033CC"/>
                </a:solidFill>
                <a:latin typeface="Tahoma" pitchFamily="34" charset="0"/>
              </a:rPr>
              <a:t> Віримо щиро в це , люди!</a:t>
            </a:r>
          </a:p>
          <a:p>
            <a:endParaRPr lang="ru-RU" sz="4000" b="1" i="1" dirty="0">
              <a:solidFill>
                <a:srgbClr val="0033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57A7-D23B-4AF3-9DC1-23F3EA0239B3}" type="slidenum">
              <a:rPr lang="ru-RU"/>
              <a:pPr/>
              <a:t>27</a:t>
            </a:fld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z="3200" b="1" dirty="0">
              <a:solidFill>
                <a:srgbClr val="CC3300"/>
              </a:solidFill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140200" y="2636838"/>
            <a:ext cx="457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000099"/>
                </a:solidFill>
              </a:rPr>
              <a:t>31352 Хмельницька область</a:t>
            </a:r>
          </a:p>
          <a:p>
            <a:r>
              <a:rPr lang="uk-UA" sz="2400" b="1" dirty="0">
                <a:solidFill>
                  <a:srgbClr val="000099"/>
                </a:solidFill>
              </a:rPr>
              <a:t>Хмельницький район</a:t>
            </a:r>
          </a:p>
          <a:p>
            <a:r>
              <a:rPr lang="uk-UA" sz="2400" b="1" dirty="0">
                <a:solidFill>
                  <a:srgbClr val="000099"/>
                </a:solidFill>
              </a:rPr>
              <a:t>с. Гвардійське</a:t>
            </a:r>
          </a:p>
          <a:p>
            <a:r>
              <a:rPr lang="uk-UA" sz="2400" b="1" dirty="0">
                <a:solidFill>
                  <a:srgbClr val="000099"/>
                </a:solidFill>
              </a:rPr>
              <a:t>вулиця Соборна 36</a:t>
            </a:r>
          </a:p>
          <a:p>
            <a:r>
              <a:rPr lang="uk-UA" sz="2400" b="1" dirty="0">
                <a:solidFill>
                  <a:srgbClr val="000099"/>
                </a:solidFill>
              </a:rPr>
              <a:t>Гвардійський навчально-виховний комплекс</a:t>
            </a:r>
          </a:p>
          <a:p>
            <a:r>
              <a:rPr lang="en-US" b="1" dirty="0" err="1" smtClean="0">
                <a:solidFill>
                  <a:srgbClr val="CC3300"/>
                </a:solidFill>
              </a:rPr>
              <a:t>gvarnvk</a:t>
            </a:r>
            <a:r>
              <a:rPr lang="nl-NL" b="1" dirty="0" smtClean="0">
                <a:solidFill>
                  <a:srgbClr val="CC3300"/>
                </a:solidFill>
              </a:rPr>
              <a:t>@i.ua</a:t>
            </a:r>
            <a:endParaRPr lang="nl-NL" b="1" dirty="0">
              <a:solidFill>
                <a:srgbClr val="CC3300"/>
              </a:solidFill>
            </a:endParaRPr>
          </a:p>
        </p:txBody>
      </p:sp>
      <p:pic>
        <p:nvPicPr>
          <p:cNvPr id="48134" name="Picture 6" descr="IMG_03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2736850" cy="2052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8E11-E4ED-41F0-8476-48F8ED65D4A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3857652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CC3300"/>
                </a:solidFill>
              </a:rPr>
              <a:t>Гвардійський навчально-виховний комплекс – це школа дружня до дитини</a:t>
            </a:r>
            <a:endParaRPr lang="uk-UA" sz="2800" dirty="0">
              <a:solidFill>
                <a:srgbClr val="CC3300"/>
              </a:solidFill>
            </a:endParaRPr>
          </a:p>
        </p:txBody>
      </p:sp>
      <p:pic>
        <p:nvPicPr>
          <p:cNvPr id="2050" name="Picture 2" descr="D:\ФОТОСЕМІНАР ІНФОРМАТИКА 30.01. 2014\Изображение 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428868"/>
            <a:ext cx="3905500" cy="2928958"/>
          </a:xfrm>
          <a:prstGeom prst="rect">
            <a:avLst/>
          </a:prstGeom>
          <a:noFill/>
        </p:spPr>
      </p:pic>
      <p:sp>
        <p:nvSpPr>
          <p:cNvPr id="8" name="Стрелка углом 7"/>
          <p:cNvSpPr/>
          <p:nvPr/>
        </p:nvSpPr>
        <p:spPr>
          <a:xfrm rot="5400000">
            <a:off x="5214942" y="1071546"/>
            <a:ext cx="1643074" cy="1357322"/>
          </a:xfrm>
          <a:prstGeom prst="bentArrow">
            <a:avLst>
              <a:gd name="adj1" fmla="val 25000"/>
              <a:gd name="adj2" fmla="val 2158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Блок-схема: задержка 9"/>
          <p:cNvSpPr/>
          <p:nvPr/>
        </p:nvSpPr>
        <p:spPr>
          <a:xfrm>
            <a:off x="1214414" y="3071810"/>
            <a:ext cx="3643338" cy="1500198"/>
          </a:xfrm>
          <a:prstGeom prst="flowChartDelay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800080"/>
                </a:solidFill>
              </a:rPr>
              <a:t>“</a:t>
            </a:r>
            <a:r>
              <a:rPr lang="ru-RU" b="1" dirty="0" smtClean="0">
                <a:solidFill>
                  <a:srgbClr val="800080"/>
                </a:solidFill>
              </a:rPr>
              <a:t>У</a:t>
            </a:r>
            <a:r>
              <a:rPr lang="en-US" b="1" dirty="0" smtClean="0">
                <a:solidFill>
                  <a:srgbClr val="800080"/>
                </a:solidFill>
              </a:rPr>
              <a:t>  </a:t>
            </a:r>
            <a:r>
              <a:rPr lang="uk-UA" b="1" dirty="0" smtClean="0">
                <a:solidFill>
                  <a:srgbClr val="800080"/>
                </a:solidFill>
              </a:rPr>
              <a:t>серце увійде все те, що йде від серця</a:t>
            </a:r>
            <a:r>
              <a:rPr lang="uk-UA" b="1" dirty="0" smtClean="0">
                <a:solidFill>
                  <a:srgbClr val="800080"/>
                </a:solidFill>
              </a:rPr>
              <a:t>!”</a:t>
            </a:r>
          </a:p>
          <a:p>
            <a:pPr algn="r"/>
            <a:r>
              <a:rPr lang="uk-UA" sz="1400" dirty="0" smtClean="0">
                <a:solidFill>
                  <a:srgbClr val="800080"/>
                </a:solidFill>
              </a:rPr>
              <a:t>Ж. Руссо</a:t>
            </a:r>
            <a:endParaRPr lang="en-US" sz="1400" dirty="0" smtClean="0">
              <a:solidFill>
                <a:srgbClr val="800080"/>
              </a:solidFill>
            </a:endParaRPr>
          </a:p>
          <a:p>
            <a:pPr algn="ctr"/>
            <a:endParaRPr lang="uk-UA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58793" name="AutoShape 73"/>
          <p:cNvSpPr>
            <a:spLocks noChangeArrowheads="1"/>
          </p:cNvSpPr>
          <p:nvPr/>
        </p:nvSpPr>
        <p:spPr bwMode="auto">
          <a:xfrm>
            <a:off x="3000364" y="500042"/>
            <a:ext cx="3643338" cy="1000128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навчального закладу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81" name="Oval 61"/>
          <p:cNvSpPr>
            <a:spLocks noChangeArrowheads="1"/>
          </p:cNvSpPr>
          <p:nvPr/>
        </p:nvSpPr>
        <p:spPr bwMode="auto">
          <a:xfrm>
            <a:off x="3357554" y="3000372"/>
            <a:ext cx="2857520" cy="1000132"/>
          </a:xfrm>
          <a:prstGeom prst="ellipse">
            <a:avLst/>
          </a:prstGeom>
          <a:gradFill rotWithShape="0">
            <a:gsLst>
              <a:gs pos="0">
                <a:srgbClr val="FFFFFF">
                  <a:alpha val="57001"/>
                </a:srgbClr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Превентивна освіта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80" name="Rectangle 60"/>
          <p:cNvSpPr>
            <a:spLocks noChangeArrowheads="1"/>
          </p:cNvSpPr>
          <p:nvPr/>
        </p:nvSpPr>
        <p:spPr bwMode="auto">
          <a:xfrm>
            <a:off x="1357290" y="4714884"/>
            <a:ext cx="1928826" cy="1071570"/>
          </a:xfrm>
          <a:prstGeom prst="rect">
            <a:avLst/>
          </a:prstGeom>
          <a:gradFill rotWithShape="0">
            <a:gsLst>
              <a:gs pos="0">
                <a:srgbClr val="C2D69B">
                  <a:alpha val="70000"/>
                </a:srgbClr>
              </a:gs>
              <a:gs pos="50000">
                <a:srgbClr val="9BBB59"/>
              </a:gs>
              <a:gs pos="100000">
                <a:srgbClr val="C2D69B">
                  <a:alpha val="70000"/>
                </a:srgbClr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107763" dir="8100000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Робота батьківського комітету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79" name="Rectangle 59"/>
          <p:cNvSpPr>
            <a:spLocks noChangeArrowheads="1"/>
          </p:cNvSpPr>
          <p:nvPr/>
        </p:nvSpPr>
        <p:spPr bwMode="auto">
          <a:xfrm>
            <a:off x="3571868" y="4714884"/>
            <a:ext cx="2400304" cy="1063632"/>
          </a:xfrm>
          <a:prstGeom prst="rect">
            <a:avLst/>
          </a:prstGeom>
          <a:gradFill rotWithShape="0">
            <a:gsLst>
              <a:gs pos="0">
                <a:srgbClr val="FFFFFF">
                  <a:alpha val="70000"/>
                </a:srgbClr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107763" dir="135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Навчально-виховна робота з учнями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78" name="Rectangle 58"/>
          <p:cNvSpPr>
            <a:spLocks noChangeArrowheads="1"/>
          </p:cNvSpPr>
          <p:nvPr/>
        </p:nvSpPr>
        <p:spPr bwMode="auto">
          <a:xfrm>
            <a:off x="6500826" y="4714884"/>
            <a:ext cx="2300310" cy="1135070"/>
          </a:xfrm>
          <a:prstGeom prst="rect">
            <a:avLst/>
          </a:prstGeom>
          <a:gradFill rotWithShape="0">
            <a:gsLst>
              <a:gs pos="0">
                <a:srgbClr val="FABF8F">
                  <a:alpha val="70000"/>
                </a:srgbClr>
              </a:gs>
              <a:gs pos="50000">
                <a:srgbClr val="FDE9D9"/>
              </a:gs>
              <a:gs pos="100000">
                <a:srgbClr val="FABF8F">
                  <a:alpha val="70000"/>
                </a:srgbClr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107763" dir="2700000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Організаційно-методична робота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72" name="AutoShape 52"/>
          <p:cNvSpPr>
            <a:spLocks noChangeArrowheads="1"/>
          </p:cNvSpPr>
          <p:nvPr/>
        </p:nvSpPr>
        <p:spPr bwMode="auto">
          <a:xfrm>
            <a:off x="2857488" y="1643050"/>
            <a:ext cx="4071966" cy="1214446"/>
          </a:xfrm>
          <a:prstGeom prst="flowChartAlternateProcess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Гвардійський навчально-виховний комплекс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Школа дружня до дитини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58" name="Line 38"/>
          <p:cNvSpPr>
            <a:spLocks noChangeShapeType="1"/>
          </p:cNvSpPr>
          <p:nvPr/>
        </p:nvSpPr>
        <p:spPr bwMode="auto">
          <a:xfrm>
            <a:off x="2400300" y="6340475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756" name="Line 36"/>
          <p:cNvSpPr>
            <a:spLocks noChangeShapeType="1"/>
          </p:cNvSpPr>
          <p:nvPr/>
        </p:nvSpPr>
        <p:spPr bwMode="auto">
          <a:xfrm>
            <a:off x="4857752" y="1500174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755" name="Line 35"/>
          <p:cNvSpPr>
            <a:spLocks noChangeShapeType="1"/>
          </p:cNvSpPr>
          <p:nvPr/>
        </p:nvSpPr>
        <p:spPr bwMode="auto">
          <a:xfrm>
            <a:off x="4786314" y="2928934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754" name="Line 34"/>
          <p:cNvSpPr>
            <a:spLocks noChangeShapeType="1"/>
          </p:cNvSpPr>
          <p:nvPr/>
        </p:nvSpPr>
        <p:spPr bwMode="auto">
          <a:xfrm flipH="1">
            <a:off x="2428860" y="3929066"/>
            <a:ext cx="1357322" cy="7858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753" name="Line 33"/>
          <p:cNvSpPr>
            <a:spLocks noChangeShapeType="1"/>
          </p:cNvSpPr>
          <p:nvPr/>
        </p:nvSpPr>
        <p:spPr bwMode="auto">
          <a:xfrm>
            <a:off x="6000760" y="3786190"/>
            <a:ext cx="1714512" cy="9286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752" name="Line 32"/>
          <p:cNvSpPr>
            <a:spLocks noChangeShapeType="1"/>
          </p:cNvSpPr>
          <p:nvPr/>
        </p:nvSpPr>
        <p:spPr bwMode="auto">
          <a:xfrm>
            <a:off x="4714876" y="3929066"/>
            <a:ext cx="142876" cy="8572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828" name="Rectangle 10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829" name="Rectangle 109"/>
          <p:cNvSpPr>
            <a:spLocks noChangeArrowheads="1"/>
          </p:cNvSpPr>
          <p:nvPr/>
        </p:nvSpPr>
        <p:spPr bwMode="auto">
          <a:xfrm>
            <a:off x="500034" y="357166"/>
            <a:ext cx="1714500" cy="457200"/>
          </a:xfrm>
          <a:prstGeom prst="rect">
            <a:avLst/>
          </a:prstGeom>
          <a:gradFill rotWithShape="0">
            <a:gsLst>
              <a:gs pos="0">
                <a:srgbClr val="B2A1C7">
                  <a:alpha val="34000"/>
                </a:srgbClr>
              </a:gs>
              <a:gs pos="50000">
                <a:srgbClr val="E5DFEC"/>
              </a:gs>
              <a:gs pos="100000">
                <a:srgbClr val="B2A1C7">
                  <a:alpha val="34000"/>
                </a:srgbClr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Районний відділ сім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’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ї і молоді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830" name="Rectangle 110"/>
          <p:cNvSpPr>
            <a:spLocks noChangeArrowheads="1"/>
          </p:cNvSpPr>
          <p:nvPr/>
        </p:nvSpPr>
        <p:spPr bwMode="auto">
          <a:xfrm>
            <a:off x="7215206" y="428604"/>
            <a:ext cx="1714500" cy="457200"/>
          </a:xfrm>
          <a:prstGeom prst="rect">
            <a:avLst/>
          </a:prstGeom>
          <a:gradFill rotWithShape="0">
            <a:gsLst>
              <a:gs pos="0">
                <a:srgbClr val="B2A1C7">
                  <a:alpha val="34000"/>
                </a:srgbClr>
              </a:gs>
              <a:gs pos="50000">
                <a:srgbClr val="E5DFEC"/>
              </a:gs>
              <a:gs pos="100000">
                <a:srgbClr val="B2A1C7">
                  <a:alpha val="34000"/>
                </a:srgbClr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Гвардійська сільська Рада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Rectangle 58"/>
          <p:cNvSpPr>
            <a:spLocks noChangeArrowheads="1"/>
          </p:cNvSpPr>
          <p:nvPr/>
        </p:nvSpPr>
        <p:spPr bwMode="auto">
          <a:xfrm>
            <a:off x="1500166" y="285728"/>
            <a:ext cx="6858048" cy="571504"/>
          </a:xfrm>
          <a:prstGeom prst="rect">
            <a:avLst/>
          </a:prstGeom>
          <a:gradFill rotWithShape="0">
            <a:gsLst>
              <a:gs pos="0">
                <a:srgbClr val="FABF8F">
                  <a:alpha val="70000"/>
                </a:srgbClr>
              </a:gs>
              <a:gs pos="50000">
                <a:srgbClr val="FDE9D9"/>
              </a:gs>
              <a:gs pos="100000">
                <a:srgbClr val="FABF8F">
                  <a:alpha val="70000"/>
                </a:srgbClr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107763" dir="2700000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Організаційно-методична робота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14480" y="1928802"/>
            <a:ext cx="2286000" cy="342900"/>
          </a:xfrm>
          <a:prstGeom prst="rect">
            <a:avLst/>
          </a:prstGeom>
          <a:gradFill rotWithShape="0">
            <a:gsLst>
              <a:gs pos="0">
                <a:srgbClr val="FABF8F">
                  <a:alpha val="31000"/>
                </a:srgbClr>
              </a:gs>
              <a:gs pos="50000">
                <a:srgbClr val="FDE9D9"/>
              </a:gs>
              <a:gs pos="100000">
                <a:srgbClr val="FABF8F">
                  <a:alpha val="31000"/>
                </a:srgbClr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Акції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14480" y="2786058"/>
            <a:ext cx="2286000" cy="342900"/>
          </a:xfrm>
          <a:prstGeom prst="rect">
            <a:avLst/>
          </a:prstGeom>
          <a:gradFill rotWithShape="0">
            <a:gsLst>
              <a:gs pos="0">
                <a:srgbClr val="FABF8F">
                  <a:alpha val="31000"/>
                </a:srgbClr>
              </a:gs>
              <a:gs pos="50000">
                <a:srgbClr val="FDE9D9"/>
              </a:gs>
              <a:gs pos="100000">
                <a:srgbClr val="FABF8F">
                  <a:alpha val="31000"/>
                </a:srgbClr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</a:t>
            </a:r>
            <a:r>
              <a:rPr lang="uk-UA" sz="1200" dirty="0" smtClean="0">
                <a:latin typeface="Arial" pitchFamily="34" charset="0"/>
                <a:cs typeface="Arial" pitchFamily="34" charset="0"/>
              </a:rPr>
              <a:t>нкетування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14480" y="3714752"/>
            <a:ext cx="2286000" cy="571504"/>
          </a:xfrm>
          <a:prstGeom prst="rect">
            <a:avLst/>
          </a:prstGeom>
          <a:gradFill rotWithShape="0">
            <a:gsLst>
              <a:gs pos="0">
                <a:srgbClr val="FABF8F">
                  <a:alpha val="31000"/>
                </a:srgbClr>
              </a:gs>
              <a:gs pos="50000">
                <a:srgbClr val="FDE9D9"/>
              </a:gs>
              <a:gs pos="100000">
                <a:srgbClr val="FABF8F">
                  <a:alpha val="31000"/>
                </a:srgbClr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Організація рейдів профілактики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85918" y="4714884"/>
            <a:ext cx="2286000" cy="500066"/>
          </a:xfrm>
          <a:prstGeom prst="rect">
            <a:avLst/>
          </a:prstGeom>
          <a:gradFill rotWithShape="0">
            <a:gsLst>
              <a:gs pos="0">
                <a:srgbClr val="FABF8F">
                  <a:alpha val="31000"/>
                </a:srgbClr>
              </a:gs>
              <a:gs pos="50000">
                <a:srgbClr val="FDE9D9"/>
              </a:gs>
              <a:gs pos="100000">
                <a:srgbClr val="FABF8F">
                  <a:alpha val="31000"/>
                </a:srgbClr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Засідання координаційної</a:t>
            </a:r>
            <a:r>
              <a:rPr kumimoji="0" lang="uk-UA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Ради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Модель превентивної освіти в Гвардійському НВК\Превентивне_виховання\IMG_3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00174"/>
            <a:ext cx="3348185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214554"/>
            <a:ext cx="2143140" cy="147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Модель превентивної освіти в Гвардійському НВК\Превентивне_виховання\Фото для слайдів\DSC_0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214818"/>
            <a:ext cx="3093166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14744" y="285728"/>
            <a:ext cx="2928958" cy="64294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Акції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2997051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28604"/>
            <a:ext cx="2357454" cy="157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00438"/>
            <a:ext cx="325861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714488"/>
            <a:ext cx="288987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000372"/>
            <a:ext cx="2571768" cy="2864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Модель превентивної освіти в Гвардійському НВК\Превентивне_виховання\IMG_482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6948" y="4071942"/>
            <a:ext cx="250378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0628" y="1285860"/>
            <a:ext cx="3286148" cy="7858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А</a:t>
            </a:r>
            <a:r>
              <a:rPr lang="uk-UA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нкетування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14686"/>
            <a:ext cx="8027053" cy="3241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929090" cy="2945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28794" y="714356"/>
            <a:ext cx="3571900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cs typeface="Arial" pitchFamily="34" charset="0"/>
              </a:rPr>
              <a:t>Організація рейдів профілактики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8348" y="285728"/>
            <a:ext cx="369249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Модель превентивної освіти в Гвардійському НВК\Превентивне_виховання\Фото для слайдів\P2130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78"/>
            <a:ext cx="4766399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E029-973A-4324-BC37-8FC23A080E9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85786" y="0"/>
            <a:ext cx="3429024" cy="15001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cs typeface="Arial" pitchFamily="34" charset="0"/>
              </a:rPr>
              <a:t>Засідання координаційної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cs typeface="Arial" pitchFamily="34" charset="0"/>
              </a:rPr>
              <a:t> Ради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12" descr="D:\Правовиховн\семінар Майстер-клас істориків 30.04.2013\IMG_24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214290"/>
            <a:ext cx="4000528" cy="3000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D:\Правовиховн\семінар Майстер-клас істориків 30.04.2013\IMG_24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2786058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оформления 'Надпись крупным планом'">
  <a:themeElements>
    <a:clrScheme name="Шаблон оформления 'Надпись крупным планом'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Шаблон оформления 'Надпись крупным планом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Надпись крупным планом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'Надпись крупным планом'</Template>
  <TotalTime>1562</TotalTime>
  <Words>200</Words>
  <Application>Microsoft Office PowerPoint</Application>
  <PresentationFormat>Экран (4:3)</PresentationFormat>
  <Paragraphs>82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Шаблон оформления 'Надпись крупным планом'</vt:lpstr>
      <vt:lpstr>Модель  превентивної освіти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наукового товариства учнів Гвардійського НВК </dc:title>
  <dc:creator>Федоров Юрій Іванович</dc:creator>
  <cp:lastModifiedBy>admin</cp:lastModifiedBy>
  <cp:revision>169</cp:revision>
  <dcterms:created xsi:type="dcterms:W3CDTF">2009-04-09T15:00:18Z</dcterms:created>
  <dcterms:modified xsi:type="dcterms:W3CDTF">2014-06-16T09:39:16Z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TC011594371049</vt:lpwstr>
  </property>
</Properties>
</file>