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8" r:id="rId3"/>
    <p:sldId id="297" r:id="rId4"/>
    <p:sldId id="299" r:id="rId5"/>
    <p:sldId id="301" r:id="rId6"/>
    <p:sldId id="302" r:id="rId7"/>
    <p:sldId id="300" r:id="rId8"/>
    <p:sldId id="257" r:id="rId9"/>
    <p:sldId id="261" r:id="rId10"/>
    <p:sldId id="262" r:id="rId11"/>
    <p:sldId id="296" r:id="rId12"/>
    <p:sldId id="264" r:id="rId13"/>
    <p:sldId id="267" r:id="rId14"/>
    <p:sldId id="269" r:id="rId15"/>
    <p:sldId id="270" r:id="rId16"/>
    <p:sldId id="271" r:id="rId17"/>
    <p:sldId id="265" r:id="rId18"/>
    <p:sldId id="272" r:id="rId19"/>
    <p:sldId id="273" r:id="rId20"/>
    <p:sldId id="263" r:id="rId21"/>
    <p:sldId id="274" r:id="rId22"/>
    <p:sldId id="275" r:id="rId23"/>
    <p:sldId id="285" r:id="rId24"/>
    <p:sldId id="278" r:id="rId25"/>
    <p:sldId id="277" r:id="rId26"/>
    <p:sldId id="280" r:id="rId27"/>
    <p:sldId id="286" r:id="rId28"/>
    <p:sldId id="287" r:id="rId29"/>
    <p:sldId id="282" r:id="rId30"/>
    <p:sldId id="28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C429A44-EF53-4BDD-AD8C-ADA8EE5B378B}" type="datetimeFigureOut">
              <a:rPr lang="uk-UA"/>
              <a:pPr>
                <a:defRPr/>
              </a:pPr>
              <a:t>22.08.2014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BB0321C-2F0B-4BBC-A163-4DCFD8C042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3796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139BD5-2911-4DD8-8874-ABB61F0FE892}" type="slidenum">
              <a:rPr lang="uk-UA" smtClean="0"/>
              <a:pPr/>
              <a:t>4</a:t>
            </a:fld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C4DB-10DD-4EF7-BEBC-01DE6A334DED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9DC0B-B08C-446B-935D-29DDA23AE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8D4ED-F014-467D-833A-2DBE4FF5ECC0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4AB25-ECF7-44A0-A7C1-1C359DF4C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940B5-BEBF-4E74-8707-E6D2BEE076D7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927D-B8B2-47E6-95DA-0018C1AD0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AFCEC-F119-4194-A600-BCBD04C8F045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2A65F-8505-4296-AB78-1F3A62695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295A5-5C43-4C4C-9A43-5AD77A6E597E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41BC-2F38-46A5-A1A6-CDD76A3C3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10820-9863-4359-A558-9A2636B1E7CE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B9851-6B51-4AF8-A1A3-D641A71AA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4C382-945D-446A-9E5A-4BB51A7E34B2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5E9A-2CBE-42BB-9A36-B24BF1DBD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0C69-C348-46E4-A892-B87EA54A2245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B9421-0F77-4D53-99BF-714A1FBD1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9F8F-BAC9-426A-A5E2-20586FD032A1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3E8C9-0025-4156-8088-855702FC3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8C3C-F534-4E91-A4A5-FC89B5B72DE9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F4933-524A-4BBA-BE3C-CC47FDE13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AD03B-3316-4239-A119-DDE1050C4622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09FA-418E-40DF-A4D1-073C9C2CD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4763D0-6C65-42B6-9AFE-18A0A346A7F9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175E6D-86CF-49B5-AC57-F7A1B23F7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____Microsoft_Office_Excel2.xls"/><Relationship Id="rId4" Type="http://schemas.openxmlformats.org/officeDocument/2006/relationships/oleObject" Target="../embeddings/__________Microsoft_Office_Excel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42938" y="1571625"/>
            <a:ext cx="7772400" cy="1470025"/>
          </a:xfrm>
        </p:spPr>
        <p:txBody>
          <a:bodyPr/>
          <a:lstStyle/>
          <a:p>
            <a:pPr eaLnBrk="1" hangingPunct="1"/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Комунальний заклад «Гуляйпільська загальноосвітня школа І-ІІІ ступенів №1» Гуляйпільської районної рад</a:t>
            </a:r>
            <a:r>
              <a:rPr lang="uk-UA" sz="3200" smtClean="0"/>
              <a:t>и</a:t>
            </a:r>
            <a:br>
              <a:rPr lang="uk-UA" sz="3200" smtClean="0"/>
            </a:br>
            <a:r>
              <a:rPr lang="uk-UA" sz="3200" smtClean="0"/>
              <a:t/>
            </a:r>
            <a:br>
              <a:rPr lang="uk-UA" sz="3200" smtClean="0"/>
            </a:br>
            <a:r>
              <a:rPr lang="uk-UA" sz="5400" smtClean="0">
                <a:latin typeface="Times New Roman" pitchFamily="18" charset="0"/>
                <a:cs typeface="Times New Roman" pitchFamily="18" charset="0"/>
              </a:rPr>
              <a:t>Модель превентивної освіти Школи, дружньої до дитини</a:t>
            </a:r>
            <a:endParaRPr lang="ru-RU" sz="5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Урок з основ здоров’я “Ефективне спілкування. Вплив поведінки на здоров’я”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962" y="3643314"/>
            <a:ext cx="4286038" cy="3214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071678"/>
            <a:ext cx="4476371" cy="3357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00562" y="3375421"/>
            <a:ext cx="4643438" cy="348257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Заняття гуртка </a:t>
            </a:r>
            <a:br>
              <a:rPr lang="uk-UA" smtClean="0"/>
            </a:br>
            <a:r>
              <a:rPr lang="uk-UA" smtClean="0"/>
              <a:t>“Школа проти СНІДу”</a:t>
            </a: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4282" y="1643050"/>
            <a:ext cx="4476781" cy="335758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600" smtClean="0"/>
              <a:t>Виховна година</a:t>
            </a:r>
            <a:br>
              <a:rPr lang="uk-UA" sz="3600" smtClean="0"/>
            </a:br>
            <a:r>
              <a:rPr lang="uk-UA" sz="3600" smtClean="0"/>
              <a:t> “Спосіб життя та звички. Формування корисних звичок у підлітків”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224" y="3214686"/>
            <a:ext cx="4476530" cy="3357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785926"/>
            <a:ext cx="4476370" cy="3357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Заняття гуртка </a:t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“Я – моє здоров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–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9" name="Picture 2" descr="C:\Users\Администратор\Desktop\Літній табір 2013\Фото-01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557338"/>
            <a:ext cx="6624637" cy="4824412"/>
          </a:xfrm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5651500" y="6308725"/>
            <a:ext cx="331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Керівник: Юдковська В. 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5214938" cy="1143000"/>
          </a:xfrm>
        </p:spPr>
        <p:txBody>
          <a:bodyPr/>
          <a:lstStyle/>
          <a:p>
            <a:pPr algn="ctr" eaLnBrk="1" hangingPunct="1"/>
            <a:r>
              <a:rPr lang="uk-UA" sz="3600" smtClean="0"/>
              <a:t>Заходи з превентивного виховання</a:t>
            </a:r>
            <a:endParaRPr lang="ru-RU" sz="3600" smtClean="0"/>
          </a:p>
        </p:txBody>
      </p:sp>
      <p:sp>
        <p:nvSpPr>
          <p:cNvPr id="15363" name="Текст 3"/>
          <p:cNvSpPr>
            <a:spLocks noGrp="1"/>
          </p:cNvSpPr>
          <p:nvPr>
            <p:ph type="body" idx="2"/>
          </p:nvPr>
        </p:nvSpPr>
        <p:spPr>
          <a:xfrm>
            <a:off x="285750" y="1500188"/>
            <a:ext cx="3429000" cy="4357687"/>
          </a:xfrm>
        </p:spPr>
        <p:txBody>
          <a:bodyPr/>
          <a:lstStyle/>
          <a:p>
            <a:pPr eaLnBrk="1" hangingPunct="1"/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засідання “круглого столу” “Здорові діти – здорова нація”;</a:t>
            </a:r>
          </a:p>
          <a:p>
            <a:pPr eaLnBrk="1" hangingPunct="1"/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перегляд мультимедійних презентацій “Світ без насильства”, “Безпечне дитинство”;</a:t>
            </a:r>
          </a:p>
          <a:p>
            <a:pPr eaLnBrk="1" hangingPunct="1"/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практичні тренінгові заняття: “Ми та наше майбутнє”, “Умій протистояти”, “Корисні звички – міцне здоров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я”.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Фото\Школа 2013\7А\март 2013\P3030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54563" y="285728"/>
            <a:ext cx="3989437" cy="2992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D:\Фото\Школа 2013\7А\Ми і право\Фото-00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786182" y="3214686"/>
            <a:ext cx="4488952" cy="3366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269875"/>
            <a:ext cx="8229600" cy="1143000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Методи, які використовуються: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87" name="Picture 2" descr="C:\Users\Администратор\Desktop\Літній табір 2013\Фото-01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997200"/>
            <a:ext cx="4776788" cy="3317875"/>
          </a:xfrm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323850" y="1412875"/>
            <a:ext cx="431958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інформаційне повідомлення;</a:t>
            </a:r>
          </a:p>
          <a:p>
            <a:pPr>
              <a:buFont typeface="Wingdings" pitchFamily="2" charset="2"/>
              <a:buChar char="Ø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опитувальники;</a:t>
            </a:r>
          </a:p>
          <a:p>
            <a:pPr>
              <a:buFont typeface="Wingdings" pitchFamily="2" charset="2"/>
              <a:buChar char="Ø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моделювання ситуацій; </a:t>
            </a:r>
          </a:p>
          <a:p>
            <a:pPr>
              <a:buFont typeface="Wingdings" pitchFamily="2" charset="2"/>
              <a:buChar char="Ø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рольові ігри;</a:t>
            </a:r>
          </a:p>
          <a:p>
            <a:pPr>
              <a:buFont typeface="Wingdings" pitchFamily="2" charset="2"/>
              <a:buChar char="Ø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тренінгові вправи</a:t>
            </a:r>
            <a:r>
              <a:rPr lang="uk-UA" sz="2000"/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1556792"/>
            <a:ext cx="3923928" cy="55707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робота в групах;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робота в парах;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мозковий штурм.</a:t>
            </a:r>
          </a:p>
          <a:p>
            <a:pPr>
              <a:buFont typeface="Wingdings" pitchFamily="2" charset="2"/>
              <a:buChar char="Ø"/>
              <a:defRPr/>
            </a:pP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Ефективними є тренінгові вправи: </a:t>
            </a:r>
          </a:p>
          <a:p>
            <a:pPr>
              <a:defRPr/>
            </a:pP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права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Рефлексія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стану»;</a:t>
            </a:r>
          </a:p>
          <a:p>
            <a:pPr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права 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Вчуся спілкуватися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права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Відкрита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радість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права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Розтопи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коло»;</a:t>
            </a:r>
          </a:p>
          <a:p>
            <a:pPr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права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Приємні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слова»;</a:t>
            </a:r>
          </a:p>
          <a:p>
            <a:pPr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права «Я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дорослішаю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права «Я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Місце для вмісту 3" descr="G:\Тренинг 13.12.12\DSCN319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6375" y="2214563"/>
            <a:ext cx="3857625" cy="3429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uk-UA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Тренінгові заняття з формування психологічної рівноваги в учнівської молоді</a:t>
            </a:r>
            <a:endParaRPr lang="ru-RU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Рисунок 5" descr="G:\Тренинг 13.12.12\DSCN3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3643313"/>
            <a:ext cx="49291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" descr="G:\Тренинг 13.12.12\DSCN3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500188"/>
            <a:ext cx="34290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3200" b="1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Виховний захід на тему: «</a:t>
            </a:r>
            <a:r>
              <a:rPr lang="uk-UA" alt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 за здоровий спосіб життя</a:t>
            </a:r>
            <a:r>
              <a:rPr lang="uk-UA" altLang="ru-RU" sz="3200" b="1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» для  учнів 1-х класів </a:t>
            </a:r>
            <a:endParaRPr lang="uk-UA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843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6" name="Picture 4" descr="C:\Users\User\Desktop\фото\IMG_0014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0" y="1643050"/>
            <a:ext cx="4690754" cy="3694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3429000"/>
            <a:ext cx="5072066" cy="3151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кскурсія для учнів 2-х класів</a:t>
            </a:r>
            <a:br>
              <a:rPr lang="uk-UA" smtClean="0">
                <a:latin typeface="Times New Roman" pitchFamily="18" charset="0"/>
                <a:cs typeface="Times New Roman" pitchFamily="18" charset="0"/>
              </a:rPr>
            </a:br>
            <a:r>
              <a:rPr lang="uk-UA" smtClean="0">
                <a:latin typeface="Times New Roman" pitchFamily="18" charset="0"/>
                <a:cs typeface="Times New Roman" pitchFamily="18" charset="0"/>
              </a:rPr>
              <a:t>« Доріжкою Здоров’я» 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946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5" name="Рисунок 4" descr="C:\Users\1\Desktop\CAM02119.jpg"/>
          <p:cNvPicPr/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572000" y="3500438"/>
            <a:ext cx="4286248" cy="3071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857364"/>
            <a:ext cx="4786313" cy="3590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:\Фото03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428960" y="2071678"/>
            <a:ext cx="5715040" cy="4057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Виховна година </a:t>
            </a:r>
            <a:br>
              <a:rPr lang="uk-UA" smtClean="0">
                <a:latin typeface="Times New Roman" pitchFamily="18" charset="0"/>
                <a:cs typeface="Times New Roman" pitchFamily="18" charset="0"/>
              </a:rPr>
            </a:br>
            <a:r>
              <a:rPr lang="uk-UA" smtClean="0">
                <a:latin typeface="Times New Roman" pitchFamily="18" charset="0"/>
                <a:cs typeface="Times New Roman" pitchFamily="18" charset="0"/>
              </a:rPr>
              <a:t>“Зроби правильний вибір” для учнів 3-х класів</a:t>
            </a:r>
          </a:p>
        </p:txBody>
      </p:sp>
      <p:sp>
        <p:nvSpPr>
          <p:cNvPr id="20484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500098" y="2285992"/>
            <a:ext cx="4905409" cy="3679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Діагра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143375"/>
            <a:ext cx="40005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5750" y="1428750"/>
            <a:ext cx="41433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uk-UA" sz="3000" b="1">
                <a:solidFill>
                  <a:srgbClr val="7030A0"/>
                </a:solidFill>
                <a:latin typeface="Times New Roman" pitchFamily="18" charset="0"/>
              </a:rPr>
              <a:t>Рівні  вихованості учнів:</a:t>
            </a:r>
            <a:endParaRPr lang="uk-UA" sz="3000">
              <a:solidFill>
                <a:srgbClr val="7030A0"/>
              </a:solidFill>
            </a:endParaRPr>
          </a:p>
          <a:p>
            <a:pPr eaLnBrk="0" hangingPunct="0"/>
            <a:endParaRPr lang="uk-UA" sz="2000" b="1" i="1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20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Високий – 142 учні  (26 %)</a:t>
            </a:r>
            <a:endParaRPr lang="uk-UA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sz="2000" b="1" i="1">
                <a:solidFill>
                  <a:srgbClr val="C00000"/>
                </a:solidFill>
                <a:latin typeface="Times New Roman" pitchFamily="18" charset="0"/>
              </a:rPr>
              <a:t>Достатній – 206 учнів (38%)</a:t>
            </a:r>
            <a:endParaRPr lang="uk-UA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sz="2000" b="1" i="1">
                <a:solidFill>
                  <a:srgbClr val="C00000"/>
                </a:solidFill>
                <a:latin typeface="Times New Roman" pitchFamily="18" charset="0"/>
              </a:rPr>
              <a:t>Середній – 167 учнів (31%)</a:t>
            </a:r>
            <a:endParaRPr lang="uk-UA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sz="2000" b="1" i="1">
                <a:solidFill>
                  <a:srgbClr val="C00000"/>
                </a:solidFill>
                <a:latin typeface="Times New Roman" pitchFamily="18" charset="0"/>
              </a:rPr>
              <a:t>Низький – 26 учнів (5%)</a:t>
            </a:r>
            <a:endParaRPr lang="uk-UA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Діаграма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4214813"/>
            <a:ext cx="42148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429125" y="1357313"/>
            <a:ext cx="44291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uk-UA" sz="3000" b="1">
                <a:solidFill>
                  <a:srgbClr val="7030A0"/>
                </a:solidFill>
                <a:latin typeface="Times New Roman" pitchFamily="18" charset="0"/>
              </a:rPr>
              <a:t>Зайнятість учнів у позаурочний час </a:t>
            </a:r>
            <a:endParaRPr lang="uk-UA" sz="3000">
              <a:solidFill>
                <a:srgbClr val="7030A0"/>
              </a:solidFill>
            </a:endParaRPr>
          </a:p>
          <a:p>
            <a:pPr eaLnBrk="0" hangingPunct="0"/>
            <a:endParaRPr lang="uk-UA" sz="2000" b="1" i="1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20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шкільних гуртках -  217 учнів (40%)</a:t>
            </a:r>
            <a:endParaRPr lang="uk-UA" sz="2000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sz="2000" b="1" i="1">
                <a:solidFill>
                  <a:srgbClr val="C00000"/>
                </a:solidFill>
                <a:latin typeface="Times New Roman" pitchFamily="18" charset="0"/>
              </a:rPr>
              <a:t>Школа мистецтв – 105 учнів (18%)</a:t>
            </a:r>
            <a:endParaRPr lang="uk-UA" sz="2000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sz="2000" b="1" i="1">
                <a:solidFill>
                  <a:srgbClr val="C00000"/>
                </a:solidFill>
                <a:latin typeface="Times New Roman" pitchFamily="18" charset="0"/>
              </a:rPr>
              <a:t>ДЮСШ – 104 учні (18%)</a:t>
            </a:r>
            <a:endParaRPr lang="uk-UA" sz="2000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sz="2000" b="1" i="1">
                <a:solidFill>
                  <a:srgbClr val="C00000"/>
                </a:solidFill>
                <a:latin typeface="Times New Roman" pitchFamily="18" charset="0"/>
              </a:rPr>
              <a:t>ЦДЮТ – 79 учнів (14%) </a:t>
            </a:r>
            <a:endParaRPr lang="uk-UA" sz="2000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Інтерактивне заняття “Корисні звички” для учнів 4-х класів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150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6" name="Picture 2" descr="G:\Випускний 4 - Б\IMG_33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785926"/>
            <a:ext cx="4452968" cy="3339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F:\Фото03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643314"/>
            <a:ext cx="4214813" cy="3040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511300"/>
          </a:xfrm>
        </p:spPr>
        <p:txBody>
          <a:bodyPr/>
          <a:lstStyle/>
          <a:p>
            <a:pPr eaLnBrk="1" hangingPunct="1"/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Члени гуртка “Школа проти СНІДу”, учасники районного етапу Обласного конкурсу з пропаганди та розповсюдження здорового способу життя “Молодь обирає здоров’я”</a:t>
            </a:r>
          </a:p>
        </p:txBody>
      </p:sp>
      <p:pic>
        <p:nvPicPr>
          <p:cNvPr id="2" name="Picture 2" descr="F:\фото молодь\IMG_13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71678"/>
            <a:ext cx="4819203" cy="3614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F:\фото молодь\IMG_13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694" y="3214686"/>
            <a:ext cx="4857306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Практичні заняття членів гуртка “Школа проти СНІДу” з працівниками районної організації Червоний Хрест 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75"/>
            <a:ext cx="4667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1" descr="G:\фото ТИЖДЕНЬ БЕЗПЕКИ\SAM_1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593975"/>
            <a:ext cx="4429125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uk-UA" sz="3800" b="1" smtClean="0"/>
              <a:t>Загальношкільний захід, присвячений пам’яті померлих від СНІДу</a:t>
            </a:r>
          </a:p>
        </p:txBody>
      </p:sp>
      <p:pic>
        <p:nvPicPr>
          <p:cNvPr id="47106" name="Picture 2" descr="F:\Фото Школа\Изображение 0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2071678"/>
            <a:ext cx="4357718" cy="352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8596" y="4000504"/>
            <a:ext cx="3643338" cy="2643206"/>
          </a:xfrm>
          <a:effectLst>
            <a:softEdge rad="112500"/>
          </a:effectLst>
        </p:spPr>
      </p:pic>
      <p:pic>
        <p:nvPicPr>
          <p:cNvPr id="47108" name="Picture 4" descr="F:\Фото Школа\Изображение 0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000100" y="1428736"/>
            <a:ext cx="2786082" cy="2571768"/>
          </a:xfrm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Фізкультхвилинки у підшефному класі </a:t>
            </a:r>
          </a:p>
        </p:txBody>
      </p:sp>
      <p:pic>
        <p:nvPicPr>
          <p:cNvPr id="25603" name="Picture 2" descr="IMG_77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143250"/>
            <a:ext cx="41941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IMG_77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714500"/>
            <a:ext cx="4071938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2650"/>
            <a:ext cx="5214938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7615238" cy="1143000"/>
          </a:xfrm>
        </p:spPr>
        <p:txBody>
          <a:bodyPr/>
          <a:lstStyle/>
          <a:p>
            <a:pPr eaLnBrk="1" hangingPunct="1"/>
            <a:r>
              <a:rPr lang="uk-UA" sz="3800" smtClean="0">
                <a:latin typeface="Times New Roman" pitchFamily="18" charset="0"/>
                <a:cs typeface="Times New Roman" pitchFamily="18" charset="0"/>
              </a:rPr>
              <a:t>Спортивні розваги у літньому пришкільному оздоровчому таборі “Сонечко”</a:t>
            </a:r>
          </a:p>
        </p:txBody>
      </p:sp>
      <p:sp>
        <p:nvSpPr>
          <p:cNvPr id="26628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662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26630" name="Picture 2" descr="SDC110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8625" y="1714500"/>
            <a:ext cx="4905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Загартовуючі заходи у літньому пришкільному оздоровчому таборі “Сонечко”</a:t>
            </a:r>
            <a:r>
              <a:rPr lang="uk-UA" smtClean="0"/>
              <a:t> 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765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14488"/>
            <a:ext cx="5639676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99729" y="3857629"/>
            <a:ext cx="5344271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5938" y="260350"/>
            <a:ext cx="8229600" cy="561975"/>
          </a:xfrm>
        </p:spPr>
        <p:txBody>
          <a:bodyPr/>
          <a:lstStyle/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Команда “Юні олімпійці</a:t>
            </a:r>
            <a:r>
              <a:rPr lang="uk-UA" smtClean="0"/>
              <a:t>”</a:t>
            </a:r>
            <a:endParaRPr lang="ru-RU" smtClean="0"/>
          </a:p>
        </p:txBody>
      </p:sp>
      <p:sp>
        <p:nvSpPr>
          <p:cNvPr id="28675" name="Місце для вмісту 2"/>
          <p:cNvSpPr>
            <a:spLocks noGrp="1"/>
          </p:cNvSpPr>
          <p:nvPr>
            <p:ph idx="4294967295"/>
          </p:nvPr>
        </p:nvSpPr>
        <p:spPr>
          <a:xfrm>
            <a:off x="4211638" y="993775"/>
            <a:ext cx="4284662" cy="2117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Натхнення і сила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Єднає всіх нас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Вперед, олімпійці,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Покажемо клас!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2" descr="C:\Documents and Settings\admin\Рабочий стол\Новая папка\Изображение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14688"/>
            <a:ext cx="697706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C:\Documents and Settings\admin\Рабочий стол\Новая папка\Изображение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000125"/>
            <a:ext cx="2286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468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6763"/>
          </a:xfrm>
        </p:spPr>
        <p:txBody>
          <a:bodyPr/>
          <a:lstStyle/>
          <a:p>
            <a:pPr eaLnBrk="1" hangingPunct="1"/>
            <a:r>
              <a:rPr lang="uk-UA" smtClean="0"/>
              <a:t>“Ми – олімпійська надія України”</a:t>
            </a:r>
          </a:p>
        </p:txBody>
      </p:sp>
      <p:sp>
        <p:nvSpPr>
          <p:cNvPr id="29699" name="Місце для вмісту 2"/>
          <p:cNvSpPr>
            <a:spLocks noGrp="1"/>
          </p:cNvSpPr>
          <p:nvPr>
            <p:ph idx="1"/>
          </p:nvPr>
        </p:nvSpPr>
        <p:spPr>
          <a:xfrm>
            <a:off x="0" y="692150"/>
            <a:ext cx="4787900" cy="38163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2800" smtClean="0"/>
              <a:t>Гуляйпільське  олімпійське лелеченя  ЗОШ №1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800" smtClean="0"/>
              <a:t>Наш девіз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800" smtClean="0"/>
              <a:t>“Вперед до перемоги!”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800" smtClean="0"/>
              <a:t>Швидше, вище, сильніше”</a:t>
            </a:r>
          </a:p>
          <a:p>
            <a:pPr eaLnBrk="1" hangingPunct="1">
              <a:buFont typeface="Wingdings" pitchFamily="2" charset="2"/>
              <a:buNone/>
            </a:pPr>
            <a:endParaRPr lang="uk-UA" smtClean="0"/>
          </a:p>
        </p:txBody>
      </p:sp>
      <p:pic>
        <p:nvPicPr>
          <p:cNvPr id="29700" name="Picture 4" descr="\\U02\d\Лелеченя\Фото0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692150"/>
            <a:ext cx="4211637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732213"/>
            <a:ext cx="4121150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625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800" smtClean="0">
                <a:latin typeface="Times New Roman" pitchFamily="18" charset="0"/>
                <a:cs typeface="Times New Roman" pitchFamily="18" charset="0"/>
              </a:rPr>
              <a:t>Переможці районного та обласного етапів Всеукраїнської військово-патріотичної спортивної гри «</a:t>
            </a:r>
            <a:r>
              <a:rPr lang="uk-UA" sz="3800" i="1" smtClean="0">
                <a:latin typeface="Times New Roman" pitchFamily="18" charset="0"/>
                <a:cs typeface="Times New Roman" pitchFamily="18" charset="0"/>
              </a:rPr>
              <a:t>Зірниця</a:t>
            </a:r>
            <a:r>
              <a:rPr lang="uk-UA" sz="380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3800" smtClean="0"/>
              <a:t> 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81498" y="3071810"/>
            <a:ext cx="476250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628800"/>
            <a:ext cx="4572032" cy="380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uk-UA" sz="2000" b="1" dirty="0" smtClean="0"/>
              <a:t>Модель превентивного виховання комунального закладу </a:t>
            </a:r>
            <a:r>
              <a:rPr lang="uk-UA" sz="2000" b="1" dirty="0" err="1" smtClean="0"/>
              <a:t>“Гуляйпільська</a:t>
            </a:r>
            <a:r>
              <a:rPr lang="uk-UA" sz="2000" b="1" dirty="0" smtClean="0"/>
              <a:t> загальноосвітня школа І-ІІІ ступенів №1” Гуляйпільської районної ради   </a:t>
            </a:r>
          </a:p>
        </p:txBody>
      </p:sp>
      <p:grpSp>
        <p:nvGrpSpPr>
          <p:cNvPr id="5123" name="Группа 3"/>
          <p:cNvGrpSpPr>
            <a:grpSpLocks/>
          </p:cNvGrpSpPr>
          <p:nvPr/>
        </p:nvGrpSpPr>
        <p:grpSpPr bwMode="auto">
          <a:xfrm>
            <a:off x="0" y="1144588"/>
            <a:ext cx="9075738" cy="5713412"/>
            <a:chOff x="0" y="1144666"/>
            <a:chExt cx="9075592" cy="5713333"/>
          </a:xfrm>
        </p:grpSpPr>
        <p:sp>
          <p:nvSpPr>
            <p:cNvPr id="5" name="Полилиния 4"/>
            <p:cNvSpPr/>
            <p:nvPr/>
          </p:nvSpPr>
          <p:spPr>
            <a:xfrm>
              <a:off x="0" y="1233855"/>
              <a:ext cx="3760551" cy="671958"/>
            </a:xfrm>
            <a:custGeom>
              <a:avLst/>
              <a:gdLst>
                <a:gd name="connsiteX0" fmla="*/ 0 w 3760551"/>
                <a:gd name="connsiteY0" fmla="*/ 67196 h 671958"/>
                <a:gd name="connsiteX1" fmla="*/ 19681 w 3760551"/>
                <a:gd name="connsiteY1" fmla="*/ 19681 h 671958"/>
                <a:gd name="connsiteX2" fmla="*/ 67196 w 3760551"/>
                <a:gd name="connsiteY2" fmla="*/ 0 h 671958"/>
                <a:gd name="connsiteX3" fmla="*/ 3693355 w 3760551"/>
                <a:gd name="connsiteY3" fmla="*/ 0 h 671958"/>
                <a:gd name="connsiteX4" fmla="*/ 3740870 w 3760551"/>
                <a:gd name="connsiteY4" fmla="*/ 19681 h 671958"/>
                <a:gd name="connsiteX5" fmla="*/ 3760551 w 3760551"/>
                <a:gd name="connsiteY5" fmla="*/ 67196 h 671958"/>
                <a:gd name="connsiteX6" fmla="*/ 3760551 w 3760551"/>
                <a:gd name="connsiteY6" fmla="*/ 604762 h 671958"/>
                <a:gd name="connsiteX7" fmla="*/ 3740870 w 3760551"/>
                <a:gd name="connsiteY7" fmla="*/ 652277 h 671958"/>
                <a:gd name="connsiteX8" fmla="*/ 3693355 w 3760551"/>
                <a:gd name="connsiteY8" fmla="*/ 671958 h 671958"/>
                <a:gd name="connsiteX9" fmla="*/ 67196 w 3760551"/>
                <a:gd name="connsiteY9" fmla="*/ 671958 h 671958"/>
                <a:gd name="connsiteX10" fmla="*/ 19681 w 3760551"/>
                <a:gd name="connsiteY10" fmla="*/ 652277 h 671958"/>
                <a:gd name="connsiteX11" fmla="*/ 0 w 3760551"/>
                <a:gd name="connsiteY11" fmla="*/ 604762 h 671958"/>
                <a:gd name="connsiteX12" fmla="*/ 0 w 3760551"/>
                <a:gd name="connsiteY12" fmla="*/ 67196 h 67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60551" h="671958">
                  <a:moveTo>
                    <a:pt x="0" y="67196"/>
                  </a:moveTo>
                  <a:cubicBezTo>
                    <a:pt x="0" y="49375"/>
                    <a:pt x="7080" y="32283"/>
                    <a:pt x="19681" y="19681"/>
                  </a:cubicBezTo>
                  <a:cubicBezTo>
                    <a:pt x="32283" y="7079"/>
                    <a:pt x="49374" y="0"/>
                    <a:pt x="67196" y="0"/>
                  </a:cubicBezTo>
                  <a:lnTo>
                    <a:pt x="3693355" y="0"/>
                  </a:lnTo>
                  <a:cubicBezTo>
                    <a:pt x="3711176" y="0"/>
                    <a:pt x="3728268" y="7080"/>
                    <a:pt x="3740870" y="19681"/>
                  </a:cubicBezTo>
                  <a:cubicBezTo>
                    <a:pt x="3753472" y="32283"/>
                    <a:pt x="3760551" y="49374"/>
                    <a:pt x="3760551" y="67196"/>
                  </a:cubicBezTo>
                  <a:lnTo>
                    <a:pt x="3760551" y="604762"/>
                  </a:lnTo>
                  <a:cubicBezTo>
                    <a:pt x="3760551" y="622583"/>
                    <a:pt x="3753471" y="639675"/>
                    <a:pt x="3740870" y="652277"/>
                  </a:cubicBezTo>
                  <a:cubicBezTo>
                    <a:pt x="3728268" y="664879"/>
                    <a:pt x="3711177" y="671958"/>
                    <a:pt x="3693355" y="671958"/>
                  </a:cubicBezTo>
                  <a:lnTo>
                    <a:pt x="67196" y="671958"/>
                  </a:lnTo>
                  <a:cubicBezTo>
                    <a:pt x="49375" y="671958"/>
                    <a:pt x="32283" y="664878"/>
                    <a:pt x="19681" y="652277"/>
                  </a:cubicBezTo>
                  <a:cubicBezTo>
                    <a:pt x="7079" y="639675"/>
                    <a:pt x="0" y="622584"/>
                    <a:pt x="0" y="604762"/>
                  </a:cubicBezTo>
                  <a:lnTo>
                    <a:pt x="0" y="6719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1116" tIns="53971" rIns="71116" bIns="53971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700" dirty="0"/>
                <a:t>Превентивне виховання 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76055" y="1905814"/>
              <a:ext cx="195418" cy="64471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44717"/>
                  </a:lnTo>
                  <a:lnTo>
                    <a:pt x="195418" y="64471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571473" y="2214552"/>
              <a:ext cx="3645221" cy="671958"/>
            </a:xfrm>
            <a:custGeom>
              <a:avLst/>
              <a:gdLst>
                <a:gd name="connsiteX0" fmla="*/ 0 w 3645221"/>
                <a:gd name="connsiteY0" fmla="*/ 67196 h 671958"/>
                <a:gd name="connsiteX1" fmla="*/ 19681 w 3645221"/>
                <a:gd name="connsiteY1" fmla="*/ 19681 h 671958"/>
                <a:gd name="connsiteX2" fmla="*/ 67196 w 3645221"/>
                <a:gd name="connsiteY2" fmla="*/ 0 h 671958"/>
                <a:gd name="connsiteX3" fmla="*/ 3578025 w 3645221"/>
                <a:gd name="connsiteY3" fmla="*/ 0 h 671958"/>
                <a:gd name="connsiteX4" fmla="*/ 3625540 w 3645221"/>
                <a:gd name="connsiteY4" fmla="*/ 19681 h 671958"/>
                <a:gd name="connsiteX5" fmla="*/ 3645221 w 3645221"/>
                <a:gd name="connsiteY5" fmla="*/ 67196 h 671958"/>
                <a:gd name="connsiteX6" fmla="*/ 3645221 w 3645221"/>
                <a:gd name="connsiteY6" fmla="*/ 604762 h 671958"/>
                <a:gd name="connsiteX7" fmla="*/ 3625540 w 3645221"/>
                <a:gd name="connsiteY7" fmla="*/ 652277 h 671958"/>
                <a:gd name="connsiteX8" fmla="*/ 3578025 w 3645221"/>
                <a:gd name="connsiteY8" fmla="*/ 671958 h 671958"/>
                <a:gd name="connsiteX9" fmla="*/ 67196 w 3645221"/>
                <a:gd name="connsiteY9" fmla="*/ 671958 h 671958"/>
                <a:gd name="connsiteX10" fmla="*/ 19681 w 3645221"/>
                <a:gd name="connsiteY10" fmla="*/ 652277 h 671958"/>
                <a:gd name="connsiteX11" fmla="*/ 0 w 3645221"/>
                <a:gd name="connsiteY11" fmla="*/ 604762 h 671958"/>
                <a:gd name="connsiteX12" fmla="*/ 0 w 3645221"/>
                <a:gd name="connsiteY12" fmla="*/ 67196 h 67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5221" h="671958">
                  <a:moveTo>
                    <a:pt x="0" y="67196"/>
                  </a:moveTo>
                  <a:cubicBezTo>
                    <a:pt x="0" y="49375"/>
                    <a:pt x="7080" y="32283"/>
                    <a:pt x="19681" y="19681"/>
                  </a:cubicBezTo>
                  <a:cubicBezTo>
                    <a:pt x="32283" y="7079"/>
                    <a:pt x="49374" y="0"/>
                    <a:pt x="67196" y="0"/>
                  </a:cubicBezTo>
                  <a:lnTo>
                    <a:pt x="3578025" y="0"/>
                  </a:lnTo>
                  <a:cubicBezTo>
                    <a:pt x="3595846" y="0"/>
                    <a:pt x="3612938" y="7080"/>
                    <a:pt x="3625540" y="19681"/>
                  </a:cubicBezTo>
                  <a:cubicBezTo>
                    <a:pt x="3638142" y="32283"/>
                    <a:pt x="3645221" y="49374"/>
                    <a:pt x="3645221" y="67196"/>
                  </a:cubicBezTo>
                  <a:lnTo>
                    <a:pt x="3645221" y="604762"/>
                  </a:lnTo>
                  <a:cubicBezTo>
                    <a:pt x="3645221" y="622583"/>
                    <a:pt x="3638141" y="639675"/>
                    <a:pt x="3625540" y="652277"/>
                  </a:cubicBezTo>
                  <a:cubicBezTo>
                    <a:pt x="3612938" y="664879"/>
                    <a:pt x="3595847" y="671958"/>
                    <a:pt x="3578025" y="671958"/>
                  </a:cubicBezTo>
                  <a:lnTo>
                    <a:pt x="67196" y="671958"/>
                  </a:lnTo>
                  <a:cubicBezTo>
                    <a:pt x="49375" y="671958"/>
                    <a:pt x="32283" y="664878"/>
                    <a:pt x="19681" y="652277"/>
                  </a:cubicBezTo>
                  <a:cubicBezTo>
                    <a:pt x="7079" y="639675"/>
                    <a:pt x="0" y="622584"/>
                    <a:pt x="0" y="604762"/>
                  </a:cubicBezTo>
                  <a:lnTo>
                    <a:pt x="0" y="6719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781" tIns="45081" rIns="57781" bIns="45081" spcCol="1270" anchor="ctr"/>
            <a:lstStyle/>
            <a:p>
              <a:pPr algn="ctr" defTabSz="889000">
                <a:lnSpc>
                  <a:spcPts val="1900"/>
                </a:lnSpc>
                <a:spcAft>
                  <a:spcPts val="0"/>
                </a:spcAft>
                <a:defRPr/>
              </a:pPr>
              <a:r>
                <a:rPr lang="uk-UA" sz="2000" dirty="0"/>
                <a:t>Робота педагогічного колективу школи з соціально </a:t>
              </a:r>
              <a:r>
                <a:rPr lang="uk-UA" sz="2000" dirty="0" err="1"/>
                <a:t>дезадаптованими</a:t>
              </a:r>
              <a:r>
                <a:rPr lang="uk-UA" sz="2000" dirty="0"/>
                <a:t> учнями 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76055" y="1905814"/>
              <a:ext cx="123975" cy="15680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68039"/>
                  </a:lnTo>
                  <a:lnTo>
                    <a:pt x="123975" y="1568039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500030" y="3000375"/>
              <a:ext cx="3783688" cy="946958"/>
            </a:xfrm>
            <a:custGeom>
              <a:avLst/>
              <a:gdLst>
                <a:gd name="connsiteX0" fmla="*/ 0 w 3783688"/>
                <a:gd name="connsiteY0" fmla="*/ 94696 h 946958"/>
                <a:gd name="connsiteX1" fmla="*/ 27736 w 3783688"/>
                <a:gd name="connsiteY1" fmla="*/ 27736 h 946958"/>
                <a:gd name="connsiteX2" fmla="*/ 94696 w 3783688"/>
                <a:gd name="connsiteY2" fmla="*/ 0 h 946958"/>
                <a:gd name="connsiteX3" fmla="*/ 3688992 w 3783688"/>
                <a:gd name="connsiteY3" fmla="*/ 0 h 946958"/>
                <a:gd name="connsiteX4" fmla="*/ 3755952 w 3783688"/>
                <a:gd name="connsiteY4" fmla="*/ 27736 h 946958"/>
                <a:gd name="connsiteX5" fmla="*/ 3783688 w 3783688"/>
                <a:gd name="connsiteY5" fmla="*/ 94696 h 946958"/>
                <a:gd name="connsiteX6" fmla="*/ 3783688 w 3783688"/>
                <a:gd name="connsiteY6" fmla="*/ 852262 h 946958"/>
                <a:gd name="connsiteX7" fmla="*/ 3755952 w 3783688"/>
                <a:gd name="connsiteY7" fmla="*/ 919222 h 946958"/>
                <a:gd name="connsiteX8" fmla="*/ 3688992 w 3783688"/>
                <a:gd name="connsiteY8" fmla="*/ 946958 h 946958"/>
                <a:gd name="connsiteX9" fmla="*/ 94696 w 3783688"/>
                <a:gd name="connsiteY9" fmla="*/ 946958 h 946958"/>
                <a:gd name="connsiteX10" fmla="*/ 27736 w 3783688"/>
                <a:gd name="connsiteY10" fmla="*/ 919222 h 946958"/>
                <a:gd name="connsiteX11" fmla="*/ 0 w 3783688"/>
                <a:gd name="connsiteY11" fmla="*/ 852262 h 946958"/>
                <a:gd name="connsiteX12" fmla="*/ 0 w 3783688"/>
                <a:gd name="connsiteY12" fmla="*/ 94696 h 94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83688" h="946958">
                  <a:moveTo>
                    <a:pt x="0" y="94696"/>
                  </a:moveTo>
                  <a:cubicBezTo>
                    <a:pt x="0" y="69581"/>
                    <a:pt x="9977" y="45495"/>
                    <a:pt x="27736" y="27736"/>
                  </a:cubicBezTo>
                  <a:cubicBezTo>
                    <a:pt x="45495" y="9977"/>
                    <a:pt x="69581" y="0"/>
                    <a:pt x="94696" y="0"/>
                  </a:cubicBezTo>
                  <a:lnTo>
                    <a:pt x="3688992" y="0"/>
                  </a:lnTo>
                  <a:cubicBezTo>
                    <a:pt x="3714107" y="0"/>
                    <a:pt x="3738193" y="9977"/>
                    <a:pt x="3755952" y="27736"/>
                  </a:cubicBezTo>
                  <a:cubicBezTo>
                    <a:pt x="3773711" y="45495"/>
                    <a:pt x="3783688" y="69581"/>
                    <a:pt x="3783688" y="94696"/>
                  </a:cubicBezTo>
                  <a:lnTo>
                    <a:pt x="3783688" y="852262"/>
                  </a:lnTo>
                  <a:cubicBezTo>
                    <a:pt x="3783688" y="877377"/>
                    <a:pt x="3773711" y="901463"/>
                    <a:pt x="3755952" y="919222"/>
                  </a:cubicBezTo>
                  <a:cubicBezTo>
                    <a:pt x="3738193" y="936981"/>
                    <a:pt x="3714107" y="946958"/>
                    <a:pt x="3688992" y="946958"/>
                  </a:cubicBezTo>
                  <a:lnTo>
                    <a:pt x="94696" y="946958"/>
                  </a:lnTo>
                  <a:cubicBezTo>
                    <a:pt x="69581" y="946958"/>
                    <a:pt x="45495" y="936981"/>
                    <a:pt x="27736" y="919222"/>
                  </a:cubicBezTo>
                  <a:cubicBezTo>
                    <a:pt x="9977" y="901463"/>
                    <a:pt x="0" y="877377"/>
                    <a:pt x="0" y="852262"/>
                  </a:cubicBezTo>
                  <a:lnTo>
                    <a:pt x="0" y="9469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2025" tIns="50595" rIns="62025" bIns="50595" spcCol="1270" anchor="ctr"/>
            <a:lstStyle/>
            <a:p>
              <a:pPr algn="ctr" defTabSz="800100">
                <a:lnSpc>
                  <a:spcPts val="2000"/>
                </a:lnSpc>
                <a:spcAft>
                  <a:spcPts val="0"/>
                </a:spcAft>
                <a:defRPr/>
              </a:pPr>
              <a:r>
                <a:rPr lang="uk-UA" dirty="0"/>
                <a:t>Вивчення нормативних документів з питань пропаганди здорового способу життя серед дітей та учнівської молоді 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76055" y="1905814"/>
              <a:ext cx="123975" cy="25445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44530"/>
                  </a:lnTo>
                  <a:lnTo>
                    <a:pt x="123975" y="2544530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500030" y="4071941"/>
              <a:ext cx="3860904" cy="756807"/>
            </a:xfrm>
            <a:custGeom>
              <a:avLst/>
              <a:gdLst>
                <a:gd name="connsiteX0" fmla="*/ 0 w 3860904"/>
                <a:gd name="connsiteY0" fmla="*/ 75681 h 756807"/>
                <a:gd name="connsiteX1" fmla="*/ 22167 w 3860904"/>
                <a:gd name="connsiteY1" fmla="*/ 22166 h 756807"/>
                <a:gd name="connsiteX2" fmla="*/ 75682 w 3860904"/>
                <a:gd name="connsiteY2" fmla="*/ 0 h 756807"/>
                <a:gd name="connsiteX3" fmla="*/ 3785223 w 3860904"/>
                <a:gd name="connsiteY3" fmla="*/ 0 h 756807"/>
                <a:gd name="connsiteX4" fmla="*/ 3838738 w 3860904"/>
                <a:gd name="connsiteY4" fmla="*/ 22167 h 756807"/>
                <a:gd name="connsiteX5" fmla="*/ 3860904 w 3860904"/>
                <a:gd name="connsiteY5" fmla="*/ 75682 h 756807"/>
                <a:gd name="connsiteX6" fmla="*/ 3860904 w 3860904"/>
                <a:gd name="connsiteY6" fmla="*/ 681126 h 756807"/>
                <a:gd name="connsiteX7" fmla="*/ 3838738 w 3860904"/>
                <a:gd name="connsiteY7" fmla="*/ 734641 h 756807"/>
                <a:gd name="connsiteX8" fmla="*/ 3785223 w 3860904"/>
                <a:gd name="connsiteY8" fmla="*/ 756807 h 756807"/>
                <a:gd name="connsiteX9" fmla="*/ 75681 w 3860904"/>
                <a:gd name="connsiteY9" fmla="*/ 756807 h 756807"/>
                <a:gd name="connsiteX10" fmla="*/ 22166 w 3860904"/>
                <a:gd name="connsiteY10" fmla="*/ 734641 h 756807"/>
                <a:gd name="connsiteX11" fmla="*/ 0 w 3860904"/>
                <a:gd name="connsiteY11" fmla="*/ 681126 h 756807"/>
                <a:gd name="connsiteX12" fmla="*/ 0 w 3860904"/>
                <a:gd name="connsiteY12" fmla="*/ 75681 h 75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0904" h="756807">
                  <a:moveTo>
                    <a:pt x="0" y="75681"/>
                  </a:moveTo>
                  <a:cubicBezTo>
                    <a:pt x="0" y="55609"/>
                    <a:pt x="7974" y="36359"/>
                    <a:pt x="22167" y="22166"/>
                  </a:cubicBezTo>
                  <a:cubicBezTo>
                    <a:pt x="36360" y="7973"/>
                    <a:pt x="55610" y="0"/>
                    <a:pt x="75682" y="0"/>
                  </a:cubicBezTo>
                  <a:lnTo>
                    <a:pt x="3785223" y="0"/>
                  </a:lnTo>
                  <a:cubicBezTo>
                    <a:pt x="3805295" y="0"/>
                    <a:pt x="3824545" y="7974"/>
                    <a:pt x="3838738" y="22167"/>
                  </a:cubicBezTo>
                  <a:cubicBezTo>
                    <a:pt x="3852931" y="36360"/>
                    <a:pt x="3860904" y="55610"/>
                    <a:pt x="3860904" y="75682"/>
                  </a:cubicBezTo>
                  <a:lnTo>
                    <a:pt x="3860904" y="681126"/>
                  </a:lnTo>
                  <a:cubicBezTo>
                    <a:pt x="3860904" y="701198"/>
                    <a:pt x="3852930" y="720448"/>
                    <a:pt x="3838738" y="734641"/>
                  </a:cubicBezTo>
                  <a:cubicBezTo>
                    <a:pt x="3824545" y="748834"/>
                    <a:pt x="3805295" y="756807"/>
                    <a:pt x="3785223" y="756807"/>
                  </a:cubicBezTo>
                  <a:lnTo>
                    <a:pt x="75681" y="756807"/>
                  </a:lnTo>
                  <a:cubicBezTo>
                    <a:pt x="55609" y="756807"/>
                    <a:pt x="36359" y="748833"/>
                    <a:pt x="22166" y="734641"/>
                  </a:cubicBezTo>
                  <a:cubicBezTo>
                    <a:pt x="7973" y="720448"/>
                    <a:pt x="0" y="701198"/>
                    <a:pt x="0" y="681126"/>
                  </a:cubicBezTo>
                  <a:lnTo>
                    <a:pt x="0" y="7568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456" tIns="45026" rIns="56456" bIns="45026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dirty="0"/>
                <a:t>Робота </a:t>
              </a:r>
              <a:r>
                <a:rPr lang="uk-UA" dirty="0" err="1"/>
                <a:t>внутрішкільного</a:t>
              </a:r>
              <a:r>
                <a:rPr lang="uk-UA" dirty="0"/>
                <a:t> профілактичного обліку учнів базової та соціальної групи “ризику</a:t>
              </a:r>
              <a:r>
                <a:rPr lang="uk-UA" sz="2000" dirty="0"/>
                <a:t>”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76055" y="1905814"/>
              <a:ext cx="123975" cy="354466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544660"/>
                  </a:lnTo>
                  <a:lnTo>
                    <a:pt x="123975" y="3544660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500030" y="4929199"/>
              <a:ext cx="3878020" cy="1042551"/>
            </a:xfrm>
            <a:custGeom>
              <a:avLst/>
              <a:gdLst>
                <a:gd name="connsiteX0" fmla="*/ 0 w 3878020"/>
                <a:gd name="connsiteY0" fmla="*/ 104255 h 1042551"/>
                <a:gd name="connsiteX1" fmla="*/ 30536 w 3878020"/>
                <a:gd name="connsiteY1" fmla="*/ 30536 h 1042551"/>
                <a:gd name="connsiteX2" fmla="*/ 104255 w 3878020"/>
                <a:gd name="connsiteY2" fmla="*/ 1 h 1042551"/>
                <a:gd name="connsiteX3" fmla="*/ 3773765 w 3878020"/>
                <a:gd name="connsiteY3" fmla="*/ 0 h 1042551"/>
                <a:gd name="connsiteX4" fmla="*/ 3847484 w 3878020"/>
                <a:gd name="connsiteY4" fmla="*/ 30536 h 1042551"/>
                <a:gd name="connsiteX5" fmla="*/ 3878019 w 3878020"/>
                <a:gd name="connsiteY5" fmla="*/ 104255 h 1042551"/>
                <a:gd name="connsiteX6" fmla="*/ 3878020 w 3878020"/>
                <a:gd name="connsiteY6" fmla="*/ 938296 h 1042551"/>
                <a:gd name="connsiteX7" fmla="*/ 3847484 w 3878020"/>
                <a:gd name="connsiteY7" fmla="*/ 1012015 h 1042551"/>
                <a:gd name="connsiteX8" fmla="*/ 3773765 w 3878020"/>
                <a:gd name="connsiteY8" fmla="*/ 1042551 h 1042551"/>
                <a:gd name="connsiteX9" fmla="*/ 104255 w 3878020"/>
                <a:gd name="connsiteY9" fmla="*/ 1042551 h 1042551"/>
                <a:gd name="connsiteX10" fmla="*/ 30536 w 3878020"/>
                <a:gd name="connsiteY10" fmla="*/ 1012015 h 1042551"/>
                <a:gd name="connsiteX11" fmla="*/ 0 w 3878020"/>
                <a:gd name="connsiteY11" fmla="*/ 938296 h 1042551"/>
                <a:gd name="connsiteX12" fmla="*/ 0 w 3878020"/>
                <a:gd name="connsiteY12" fmla="*/ 104255 h 104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78020" h="1042551">
                  <a:moveTo>
                    <a:pt x="0" y="104255"/>
                  </a:moveTo>
                  <a:cubicBezTo>
                    <a:pt x="0" y="76605"/>
                    <a:pt x="10984" y="50087"/>
                    <a:pt x="30536" y="30536"/>
                  </a:cubicBezTo>
                  <a:cubicBezTo>
                    <a:pt x="50088" y="10984"/>
                    <a:pt x="76605" y="0"/>
                    <a:pt x="104255" y="1"/>
                  </a:cubicBezTo>
                  <a:lnTo>
                    <a:pt x="3773765" y="0"/>
                  </a:lnTo>
                  <a:cubicBezTo>
                    <a:pt x="3801415" y="0"/>
                    <a:pt x="3827933" y="10984"/>
                    <a:pt x="3847484" y="30536"/>
                  </a:cubicBezTo>
                  <a:cubicBezTo>
                    <a:pt x="3867036" y="50088"/>
                    <a:pt x="3878020" y="76605"/>
                    <a:pt x="3878019" y="104255"/>
                  </a:cubicBezTo>
                  <a:cubicBezTo>
                    <a:pt x="3878019" y="382269"/>
                    <a:pt x="3878020" y="660282"/>
                    <a:pt x="3878020" y="938296"/>
                  </a:cubicBezTo>
                  <a:cubicBezTo>
                    <a:pt x="3878020" y="965946"/>
                    <a:pt x="3867036" y="992464"/>
                    <a:pt x="3847484" y="1012015"/>
                  </a:cubicBezTo>
                  <a:cubicBezTo>
                    <a:pt x="3827932" y="1031567"/>
                    <a:pt x="3801415" y="1042551"/>
                    <a:pt x="3773765" y="1042551"/>
                  </a:cubicBezTo>
                  <a:lnTo>
                    <a:pt x="104255" y="1042551"/>
                  </a:lnTo>
                  <a:cubicBezTo>
                    <a:pt x="76605" y="1042551"/>
                    <a:pt x="50087" y="1031567"/>
                    <a:pt x="30536" y="1012015"/>
                  </a:cubicBezTo>
                  <a:cubicBezTo>
                    <a:pt x="10984" y="992463"/>
                    <a:pt x="0" y="965946"/>
                    <a:pt x="0" y="938296"/>
                  </a:cubicBezTo>
                  <a:lnTo>
                    <a:pt x="0" y="10425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825" tIns="53395" rIns="64825" bIns="53395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dirty="0"/>
                <a:t>Робота  з батьками з питань організації родинного виховання як важливої ланки формування здорового способу життя 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76055" y="1905814"/>
              <a:ext cx="129845" cy="46162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616206"/>
                  </a:lnTo>
                  <a:lnTo>
                    <a:pt x="129845" y="4616206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505900" y="6186041"/>
              <a:ext cx="3878041" cy="671958"/>
            </a:xfrm>
            <a:custGeom>
              <a:avLst/>
              <a:gdLst>
                <a:gd name="connsiteX0" fmla="*/ 0 w 3878041"/>
                <a:gd name="connsiteY0" fmla="*/ 67196 h 671958"/>
                <a:gd name="connsiteX1" fmla="*/ 19681 w 3878041"/>
                <a:gd name="connsiteY1" fmla="*/ 19681 h 671958"/>
                <a:gd name="connsiteX2" fmla="*/ 67196 w 3878041"/>
                <a:gd name="connsiteY2" fmla="*/ 0 h 671958"/>
                <a:gd name="connsiteX3" fmla="*/ 3810845 w 3878041"/>
                <a:gd name="connsiteY3" fmla="*/ 0 h 671958"/>
                <a:gd name="connsiteX4" fmla="*/ 3858360 w 3878041"/>
                <a:gd name="connsiteY4" fmla="*/ 19681 h 671958"/>
                <a:gd name="connsiteX5" fmla="*/ 3878041 w 3878041"/>
                <a:gd name="connsiteY5" fmla="*/ 67196 h 671958"/>
                <a:gd name="connsiteX6" fmla="*/ 3878041 w 3878041"/>
                <a:gd name="connsiteY6" fmla="*/ 604762 h 671958"/>
                <a:gd name="connsiteX7" fmla="*/ 3858360 w 3878041"/>
                <a:gd name="connsiteY7" fmla="*/ 652277 h 671958"/>
                <a:gd name="connsiteX8" fmla="*/ 3810845 w 3878041"/>
                <a:gd name="connsiteY8" fmla="*/ 671958 h 671958"/>
                <a:gd name="connsiteX9" fmla="*/ 67196 w 3878041"/>
                <a:gd name="connsiteY9" fmla="*/ 671958 h 671958"/>
                <a:gd name="connsiteX10" fmla="*/ 19681 w 3878041"/>
                <a:gd name="connsiteY10" fmla="*/ 652277 h 671958"/>
                <a:gd name="connsiteX11" fmla="*/ 0 w 3878041"/>
                <a:gd name="connsiteY11" fmla="*/ 604762 h 671958"/>
                <a:gd name="connsiteX12" fmla="*/ 0 w 3878041"/>
                <a:gd name="connsiteY12" fmla="*/ 67196 h 67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78041" h="671958">
                  <a:moveTo>
                    <a:pt x="0" y="67196"/>
                  </a:moveTo>
                  <a:cubicBezTo>
                    <a:pt x="0" y="49375"/>
                    <a:pt x="7080" y="32283"/>
                    <a:pt x="19681" y="19681"/>
                  </a:cubicBezTo>
                  <a:cubicBezTo>
                    <a:pt x="32283" y="7079"/>
                    <a:pt x="49374" y="0"/>
                    <a:pt x="67196" y="0"/>
                  </a:cubicBezTo>
                  <a:lnTo>
                    <a:pt x="3810845" y="0"/>
                  </a:lnTo>
                  <a:cubicBezTo>
                    <a:pt x="3828666" y="0"/>
                    <a:pt x="3845758" y="7080"/>
                    <a:pt x="3858360" y="19681"/>
                  </a:cubicBezTo>
                  <a:cubicBezTo>
                    <a:pt x="3870962" y="32283"/>
                    <a:pt x="3878041" y="49374"/>
                    <a:pt x="3878041" y="67196"/>
                  </a:cubicBezTo>
                  <a:lnTo>
                    <a:pt x="3878041" y="604762"/>
                  </a:lnTo>
                  <a:cubicBezTo>
                    <a:pt x="3878041" y="622583"/>
                    <a:pt x="3870961" y="639675"/>
                    <a:pt x="3858360" y="652277"/>
                  </a:cubicBezTo>
                  <a:cubicBezTo>
                    <a:pt x="3845758" y="664879"/>
                    <a:pt x="3828667" y="671958"/>
                    <a:pt x="3810845" y="671958"/>
                  </a:cubicBezTo>
                  <a:lnTo>
                    <a:pt x="67196" y="671958"/>
                  </a:lnTo>
                  <a:cubicBezTo>
                    <a:pt x="49375" y="671958"/>
                    <a:pt x="32283" y="664878"/>
                    <a:pt x="19681" y="652277"/>
                  </a:cubicBezTo>
                  <a:cubicBezTo>
                    <a:pt x="7079" y="639675"/>
                    <a:pt x="0" y="622584"/>
                    <a:pt x="0" y="604762"/>
                  </a:cubicBezTo>
                  <a:lnTo>
                    <a:pt x="0" y="6719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971" tIns="42541" rIns="53971" bIns="42541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dirty="0"/>
                <a:t>Робота психолого-педагогічного консиліуму 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238915" y="1144666"/>
              <a:ext cx="3828997" cy="671958"/>
            </a:xfrm>
            <a:custGeom>
              <a:avLst/>
              <a:gdLst>
                <a:gd name="connsiteX0" fmla="*/ 0 w 3828997"/>
                <a:gd name="connsiteY0" fmla="*/ 67196 h 671958"/>
                <a:gd name="connsiteX1" fmla="*/ 19681 w 3828997"/>
                <a:gd name="connsiteY1" fmla="*/ 19681 h 671958"/>
                <a:gd name="connsiteX2" fmla="*/ 67196 w 3828997"/>
                <a:gd name="connsiteY2" fmla="*/ 0 h 671958"/>
                <a:gd name="connsiteX3" fmla="*/ 3761801 w 3828997"/>
                <a:gd name="connsiteY3" fmla="*/ 0 h 671958"/>
                <a:gd name="connsiteX4" fmla="*/ 3809316 w 3828997"/>
                <a:gd name="connsiteY4" fmla="*/ 19681 h 671958"/>
                <a:gd name="connsiteX5" fmla="*/ 3828997 w 3828997"/>
                <a:gd name="connsiteY5" fmla="*/ 67196 h 671958"/>
                <a:gd name="connsiteX6" fmla="*/ 3828997 w 3828997"/>
                <a:gd name="connsiteY6" fmla="*/ 604762 h 671958"/>
                <a:gd name="connsiteX7" fmla="*/ 3809316 w 3828997"/>
                <a:gd name="connsiteY7" fmla="*/ 652277 h 671958"/>
                <a:gd name="connsiteX8" fmla="*/ 3761801 w 3828997"/>
                <a:gd name="connsiteY8" fmla="*/ 671958 h 671958"/>
                <a:gd name="connsiteX9" fmla="*/ 67196 w 3828997"/>
                <a:gd name="connsiteY9" fmla="*/ 671958 h 671958"/>
                <a:gd name="connsiteX10" fmla="*/ 19681 w 3828997"/>
                <a:gd name="connsiteY10" fmla="*/ 652277 h 671958"/>
                <a:gd name="connsiteX11" fmla="*/ 0 w 3828997"/>
                <a:gd name="connsiteY11" fmla="*/ 604762 h 671958"/>
                <a:gd name="connsiteX12" fmla="*/ 0 w 3828997"/>
                <a:gd name="connsiteY12" fmla="*/ 67196 h 67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8997" h="671958">
                  <a:moveTo>
                    <a:pt x="0" y="67196"/>
                  </a:moveTo>
                  <a:cubicBezTo>
                    <a:pt x="0" y="49375"/>
                    <a:pt x="7080" y="32283"/>
                    <a:pt x="19681" y="19681"/>
                  </a:cubicBezTo>
                  <a:cubicBezTo>
                    <a:pt x="32283" y="7079"/>
                    <a:pt x="49374" y="0"/>
                    <a:pt x="67196" y="0"/>
                  </a:cubicBezTo>
                  <a:lnTo>
                    <a:pt x="3761801" y="0"/>
                  </a:lnTo>
                  <a:cubicBezTo>
                    <a:pt x="3779622" y="0"/>
                    <a:pt x="3796714" y="7080"/>
                    <a:pt x="3809316" y="19681"/>
                  </a:cubicBezTo>
                  <a:cubicBezTo>
                    <a:pt x="3821918" y="32283"/>
                    <a:pt x="3828997" y="49374"/>
                    <a:pt x="3828997" y="67196"/>
                  </a:cubicBezTo>
                  <a:lnTo>
                    <a:pt x="3828997" y="604762"/>
                  </a:lnTo>
                  <a:cubicBezTo>
                    <a:pt x="3828997" y="622583"/>
                    <a:pt x="3821917" y="639675"/>
                    <a:pt x="3809316" y="652277"/>
                  </a:cubicBezTo>
                  <a:cubicBezTo>
                    <a:pt x="3796714" y="664879"/>
                    <a:pt x="3779623" y="671958"/>
                    <a:pt x="3761801" y="671958"/>
                  </a:cubicBezTo>
                  <a:lnTo>
                    <a:pt x="67196" y="671958"/>
                  </a:lnTo>
                  <a:cubicBezTo>
                    <a:pt x="49375" y="671958"/>
                    <a:pt x="32283" y="664878"/>
                    <a:pt x="19681" y="652277"/>
                  </a:cubicBezTo>
                  <a:cubicBezTo>
                    <a:pt x="7079" y="639675"/>
                    <a:pt x="0" y="622584"/>
                    <a:pt x="0" y="604762"/>
                  </a:cubicBezTo>
                  <a:lnTo>
                    <a:pt x="0" y="6719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1116" tIns="53971" rIns="71116" bIns="53971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700" dirty="0"/>
                <a:t>Робота з учнями 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621815" y="1816625"/>
              <a:ext cx="382899" cy="5039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03969"/>
                  </a:lnTo>
                  <a:lnTo>
                    <a:pt x="382899" y="503969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5004714" y="1984615"/>
              <a:ext cx="4008971" cy="671958"/>
            </a:xfrm>
            <a:custGeom>
              <a:avLst/>
              <a:gdLst>
                <a:gd name="connsiteX0" fmla="*/ 0 w 4008971"/>
                <a:gd name="connsiteY0" fmla="*/ 67196 h 671958"/>
                <a:gd name="connsiteX1" fmla="*/ 19681 w 4008971"/>
                <a:gd name="connsiteY1" fmla="*/ 19681 h 671958"/>
                <a:gd name="connsiteX2" fmla="*/ 67196 w 4008971"/>
                <a:gd name="connsiteY2" fmla="*/ 0 h 671958"/>
                <a:gd name="connsiteX3" fmla="*/ 3941775 w 4008971"/>
                <a:gd name="connsiteY3" fmla="*/ 0 h 671958"/>
                <a:gd name="connsiteX4" fmla="*/ 3989290 w 4008971"/>
                <a:gd name="connsiteY4" fmla="*/ 19681 h 671958"/>
                <a:gd name="connsiteX5" fmla="*/ 4008971 w 4008971"/>
                <a:gd name="connsiteY5" fmla="*/ 67196 h 671958"/>
                <a:gd name="connsiteX6" fmla="*/ 4008971 w 4008971"/>
                <a:gd name="connsiteY6" fmla="*/ 604762 h 671958"/>
                <a:gd name="connsiteX7" fmla="*/ 3989290 w 4008971"/>
                <a:gd name="connsiteY7" fmla="*/ 652277 h 671958"/>
                <a:gd name="connsiteX8" fmla="*/ 3941775 w 4008971"/>
                <a:gd name="connsiteY8" fmla="*/ 671958 h 671958"/>
                <a:gd name="connsiteX9" fmla="*/ 67196 w 4008971"/>
                <a:gd name="connsiteY9" fmla="*/ 671958 h 671958"/>
                <a:gd name="connsiteX10" fmla="*/ 19681 w 4008971"/>
                <a:gd name="connsiteY10" fmla="*/ 652277 h 671958"/>
                <a:gd name="connsiteX11" fmla="*/ 0 w 4008971"/>
                <a:gd name="connsiteY11" fmla="*/ 604762 h 671958"/>
                <a:gd name="connsiteX12" fmla="*/ 0 w 4008971"/>
                <a:gd name="connsiteY12" fmla="*/ 67196 h 67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8971" h="671958">
                  <a:moveTo>
                    <a:pt x="0" y="67196"/>
                  </a:moveTo>
                  <a:cubicBezTo>
                    <a:pt x="0" y="49375"/>
                    <a:pt x="7080" y="32283"/>
                    <a:pt x="19681" y="19681"/>
                  </a:cubicBezTo>
                  <a:cubicBezTo>
                    <a:pt x="32283" y="7079"/>
                    <a:pt x="49374" y="0"/>
                    <a:pt x="67196" y="0"/>
                  </a:cubicBezTo>
                  <a:lnTo>
                    <a:pt x="3941775" y="0"/>
                  </a:lnTo>
                  <a:cubicBezTo>
                    <a:pt x="3959596" y="0"/>
                    <a:pt x="3976688" y="7080"/>
                    <a:pt x="3989290" y="19681"/>
                  </a:cubicBezTo>
                  <a:cubicBezTo>
                    <a:pt x="4001892" y="32283"/>
                    <a:pt x="4008971" y="49374"/>
                    <a:pt x="4008971" y="67196"/>
                  </a:cubicBezTo>
                  <a:lnTo>
                    <a:pt x="4008971" y="604762"/>
                  </a:lnTo>
                  <a:cubicBezTo>
                    <a:pt x="4008971" y="622583"/>
                    <a:pt x="4001891" y="639675"/>
                    <a:pt x="3989290" y="652277"/>
                  </a:cubicBezTo>
                  <a:cubicBezTo>
                    <a:pt x="3976688" y="664879"/>
                    <a:pt x="3959597" y="671958"/>
                    <a:pt x="3941775" y="671958"/>
                  </a:cubicBezTo>
                  <a:lnTo>
                    <a:pt x="67196" y="671958"/>
                  </a:lnTo>
                  <a:cubicBezTo>
                    <a:pt x="49375" y="671958"/>
                    <a:pt x="32283" y="664878"/>
                    <a:pt x="19681" y="652277"/>
                  </a:cubicBezTo>
                  <a:cubicBezTo>
                    <a:pt x="7079" y="639675"/>
                    <a:pt x="0" y="622584"/>
                    <a:pt x="0" y="604762"/>
                  </a:cubicBezTo>
                  <a:lnTo>
                    <a:pt x="0" y="6719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781" tIns="45081" rIns="57781" bIns="45081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/>
                <a:t>Профілактика шкідливих звичок 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621815" y="1816625"/>
              <a:ext cx="334970" cy="134837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48373"/>
                  </a:lnTo>
                  <a:lnTo>
                    <a:pt x="334970" y="1348373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4956785" y="2829018"/>
              <a:ext cx="4008982" cy="671958"/>
            </a:xfrm>
            <a:custGeom>
              <a:avLst/>
              <a:gdLst>
                <a:gd name="connsiteX0" fmla="*/ 0 w 4008982"/>
                <a:gd name="connsiteY0" fmla="*/ 67196 h 671958"/>
                <a:gd name="connsiteX1" fmla="*/ 19681 w 4008982"/>
                <a:gd name="connsiteY1" fmla="*/ 19681 h 671958"/>
                <a:gd name="connsiteX2" fmla="*/ 67196 w 4008982"/>
                <a:gd name="connsiteY2" fmla="*/ 0 h 671958"/>
                <a:gd name="connsiteX3" fmla="*/ 3941786 w 4008982"/>
                <a:gd name="connsiteY3" fmla="*/ 0 h 671958"/>
                <a:gd name="connsiteX4" fmla="*/ 3989301 w 4008982"/>
                <a:gd name="connsiteY4" fmla="*/ 19681 h 671958"/>
                <a:gd name="connsiteX5" fmla="*/ 4008982 w 4008982"/>
                <a:gd name="connsiteY5" fmla="*/ 67196 h 671958"/>
                <a:gd name="connsiteX6" fmla="*/ 4008982 w 4008982"/>
                <a:gd name="connsiteY6" fmla="*/ 604762 h 671958"/>
                <a:gd name="connsiteX7" fmla="*/ 3989301 w 4008982"/>
                <a:gd name="connsiteY7" fmla="*/ 652277 h 671958"/>
                <a:gd name="connsiteX8" fmla="*/ 3941786 w 4008982"/>
                <a:gd name="connsiteY8" fmla="*/ 671958 h 671958"/>
                <a:gd name="connsiteX9" fmla="*/ 67196 w 4008982"/>
                <a:gd name="connsiteY9" fmla="*/ 671958 h 671958"/>
                <a:gd name="connsiteX10" fmla="*/ 19681 w 4008982"/>
                <a:gd name="connsiteY10" fmla="*/ 652277 h 671958"/>
                <a:gd name="connsiteX11" fmla="*/ 0 w 4008982"/>
                <a:gd name="connsiteY11" fmla="*/ 604762 h 671958"/>
                <a:gd name="connsiteX12" fmla="*/ 0 w 4008982"/>
                <a:gd name="connsiteY12" fmla="*/ 67196 h 67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8982" h="671958">
                  <a:moveTo>
                    <a:pt x="0" y="67196"/>
                  </a:moveTo>
                  <a:cubicBezTo>
                    <a:pt x="0" y="49375"/>
                    <a:pt x="7080" y="32283"/>
                    <a:pt x="19681" y="19681"/>
                  </a:cubicBezTo>
                  <a:cubicBezTo>
                    <a:pt x="32283" y="7079"/>
                    <a:pt x="49374" y="0"/>
                    <a:pt x="67196" y="0"/>
                  </a:cubicBezTo>
                  <a:lnTo>
                    <a:pt x="3941786" y="0"/>
                  </a:lnTo>
                  <a:cubicBezTo>
                    <a:pt x="3959607" y="0"/>
                    <a:pt x="3976699" y="7080"/>
                    <a:pt x="3989301" y="19681"/>
                  </a:cubicBezTo>
                  <a:cubicBezTo>
                    <a:pt x="4001903" y="32283"/>
                    <a:pt x="4008982" y="49374"/>
                    <a:pt x="4008982" y="67196"/>
                  </a:cubicBezTo>
                  <a:lnTo>
                    <a:pt x="4008982" y="604762"/>
                  </a:lnTo>
                  <a:cubicBezTo>
                    <a:pt x="4008982" y="622583"/>
                    <a:pt x="4001902" y="639675"/>
                    <a:pt x="3989301" y="652277"/>
                  </a:cubicBezTo>
                  <a:cubicBezTo>
                    <a:pt x="3976699" y="664879"/>
                    <a:pt x="3959608" y="671958"/>
                    <a:pt x="3941786" y="671958"/>
                  </a:cubicBezTo>
                  <a:lnTo>
                    <a:pt x="67196" y="671958"/>
                  </a:lnTo>
                  <a:cubicBezTo>
                    <a:pt x="49375" y="671958"/>
                    <a:pt x="32283" y="664878"/>
                    <a:pt x="19681" y="652277"/>
                  </a:cubicBezTo>
                  <a:cubicBezTo>
                    <a:pt x="7079" y="639675"/>
                    <a:pt x="0" y="622584"/>
                    <a:pt x="0" y="604762"/>
                  </a:cubicBezTo>
                  <a:lnTo>
                    <a:pt x="0" y="6719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781" tIns="45081" rIns="57781" bIns="45081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/>
                <a:t>Прищеплення навичок ведення здорового способу життя 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621815" y="1816625"/>
              <a:ext cx="382899" cy="21838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83866"/>
                  </a:lnTo>
                  <a:lnTo>
                    <a:pt x="382899" y="2183866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5004714" y="3664512"/>
              <a:ext cx="4008971" cy="671958"/>
            </a:xfrm>
            <a:custGeom>
              <a:avLst/>
              <a:gdLst>
                <a:gd name="connsiteX0" fmla="*/ 0 w 4008971"/>
                <a:gd name="connsiteY0" fmla="*/ 67196 h 671958"/>
                <a:gd name="connsiteX1" fmla="*/ 19681 w 4008971"/>
                <a:gd name="connsiteY1" fmla="*/ 19681 h 671958"/>
                <a:gd name="connsiteX2" fmla="*/ 67196 w 4008971"/>
                <a:gd name="connsiteY2" fmla="*/ 0 h 671958"/>
                <a:gd name="connsiteX3" fmla="*/ 3941775 w 4008971"/>
                <a:gd name="connsiteY3" fmla="*/ 0 h 671958"/>
                <a:gd name="connsiteX4" fmla="*/ 3989290 w 4008971"/>
                <a:gd name="connsiteY4" fmla="*/ 19681 h 671958"/>
                <a:gd name="connsiteX5" fmla="*/ 4008971 w 4008971"/>
                <a:gd name="connsiteY5" fmla="*/ 67196 h 671958"/>
                <a:gd name="connsiteX6" fmla="*/ 4008971 w 4008971"/>
                <a:gd name="connsiteY6" fmla="*/ 604762 h 671958"/>
                <a:gd name="connsiteX7" fmla="*/ 3989290 w 4008971"/>
                <a:gd name="connsiteY7" fmla="*/ 652277 h 671958"/>
                <a:gd name="connsiteX8" fmla="*/ 3941775 w 4008971"/>
                <a:gd name="connsiteY8" fmla="*/ 671958 h 671958"/>
                <a:gd name="connsiteX9" fmla="*/ 67196 w 4008971"/>
                <a:gd name="connsiteY9" fmla="*/ 671958 h 671958"/>
                <a:gd name="connsiteX10" fmla="*/ 19681 w 4008971"/>
                <a:gd name="connsiteY10" fmla="*/ 652277 h 671958"/>
                <a:gd name="connsiteX11" fmla="*/ 0 w 4008971"/>
                <a:gd name="connsiteY11" fmla="*/ 604762 h 671958"/>
                <a:gd name="connsiteX12" fmla="*/ 0 w 4008971"/>
                <a:gd name="connsiteY12" fmla="*/ 67196 h 67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8971" h="671958">
                  <a:moveTo>
                    <a:pt x="0" y="67196"/>
                  </a:moveTo>
                  <a:cubicBezTo>
                    <a:pt x="0" y="49375"/>
                    <a:pt x="7080" y="32283"/>
                    <a:pt x="19681" y="19681"/>
                  </a:cubicBezTo>
                  <a:cubicBezTo>
                    <a:pt x="32283" y="7079"/>
                    <a:pt x="49374" y="0"/>
                    <a:pt x="67196" y="0"/>
                  </a:cubicBezTo>
                  <a:lnTo>
                    <a:pt x="3941775" y="0"/>
                  </a:lnTo>
                  <a:cubicBezTo>
                    <a:pt x="3959596" y="0"/>
                    <a:pt x="3976688" y="7080"/>
                    <a:pt x="3989290" y="19681"/>
                  </a:cubicBezTo>
                  <a:cubicBezTo>
                    <a:pt x="4001892" y="32283"/>
                    <a:pt x="4008971" y="49374"/>
                    <a:pt x="4008971" y="67196"/>
                  </a:cubicBezTo>
                  <a:lnTo>
                    <a:pt x="4008971" y="604762"/>
                  </a:lnTo>
                  <a:cubicBezTo>
                    <a:pt x="4008971" y="622583"/>
                    <a:pt x="4001891" y="639675"/>
                    <a:pt x="3989290" y="652277"/>
                  </a:cubicBezTo>
                  <a:cubicBezTo>
                    <a:pt x="3976688" y="664879"/>
                    <a:pt x="3959597" y="671958"/>
                    <a:pt x="3941775" y="671958"/>
                  </a:cubicBezTo>
                  <a:lnTo>
                    <a:pt x="67196" y="671958"/>
                  </a:lnTo>
                  <a:cubicBezTo>
                    <a:pt x="49375" y="671958"/>
                    <a:pt x="32283" y="664878"/>
                    <a:pt x="19681" y="652277"/>
                  </a:cubicBezTo>
                  <a:cubicBezTo>
                    <a:pt x="7079" y="639675"/>
                    <a:pt x="0" y="622584"/>
                    <a:pt x="0" y="604762"/>
                  </a:cubicBezTo>
                  <a:lnTo>
                    <a:pt x="0" y="6719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971" tIns="42541" rIns="53971" bIns="42541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dirty="0"/>
                <a:t>Профілактика правопорушень </a:t>
              </a: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621815" y="1816625"/>
              <a:ext cx="382899" cy="30238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23815"/>
                  </a:lnTo>
                  <a:lnTo>
                    <a:pt x="382899" y="3023815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олилиния 24"/>
            <p:cNvSpPr/>
            <p:nvPr/>
          </p:nvSpPr>
          <p:spPr>
            <a:xfrm>
              <a:off x="5004714" y="4504461"/>
              <a:ext cx="4008982" cy="671958"/>
            </a:xfrm>
            <a:custGeom>
              <a:avLst/>
              <a:gdLst>
                <a:gd name="connsiteX0" fmla="*/ 0 w 4008982"/>
                <a:gd name="connsiteY0" fmla="*/ 67196 h 671958"/>
                <a:gd name="connsiteX1" fmla="*/ 19681 w 4008982"/>
                <a:gd name="connsiteY1" fmla="*/ 19681 h 671958"/>
                <a:gd name="connsiteX2" fmla="*/ 67196 w 4008982"/>
                <a:gd name="connsiteY2" fmla="*/ 0 h 671958"/>
                <a:gd name="connsiteX3" fmla="*/ 3941786 w 4008982"/>
                <a:gd name="connsiteY3" fmla="*/ 0 h 671958"/>
                <a:gd name="connsiteX4" fmla="*/ 3989301 w 4008982"/>
                <a:gd name="connsiteY4" fmla="*/ 19681 h 671958"/>
                <a:gd name="connsiteX5" fmla="*/ 4008982 w 4008982"/>
                <a:gd name="connsiteY5" fmla="*/ 67196 h 671958"/>
                <a:gd name="connsiteX6" fmla="*/ 4008982 w 4008982"/>
                <a:gd name="connsiteY6" fmla="*/ 604762 h 671958"/>
                <a:gd name="connsiteX7" fmla="*/ 3989301 w 4008982"/>
                <a:gd name="connsiteY7" fmla="*/ 652277 h 671958"/>
                <a:gd name="connsiteX8" fmla="*/ 3941786 w 4008982"/>
                <a:gd name="connsiteY8" fmla="*/ 671958 h 671958"/>
                <a:gd name="connsiteX9" fmla="*/ 67196 w 4008982"/>
                <a:gd name="connsiteY9" fmla="*/ 671958 h 671958"/>
                <a:gd name="connsiteX10" fmla="*/ 19681 w 4008982"/>
                <a:gd name="connsiteY10" fmla="*/ 652277 h 671958"/>
                <a:gd name="connsiteX11" fmla="*/ 0 w 4008982"/>
                <a:gd name="connsiteY11" fmla="*/ 604762 h 671958"/>
                <a:gd name="connsiteX12" fmla="*/ 0 w 4008982"/>
                <a:gd name="connsiteY12" fmla="*/ 67196 h 67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8982" h="671958">
                  <a:moveTo>
                    <a:pt x="0" y="67196"/>
                  </a:moveTo>
                  <a:cubicBezTo>
                    <a:pt x="0" y="49375"/>
                    <a:pt x="7080" y="32283"/>
                    <a:pt x="19681" y="19681"/>
                  </a:cubicBezTo>
                  <a:cubicBezTo>
                    <a:pt x="32283" y="7079"/>
                    <a:pt x="49374" y="0"/>
                    <a:pt x="67196" y="0"/>
                  </a:cubicBezTo>
                  <a:lnTo>
                    <a:pt x="3941786" y="0"/>
                  </a:lnTo>
                  <a:cubicBezTo>
                    <a:pt x="3959607" y="0"/>
                    <a:pt x="3976699" y="7080"/>
                    <a:pt x="3989301" y="19681"/>
                  </a:cubicBezTo>
                  <a:cubicBezTo>
                    <a:pt x="4001903" y="32283"/>
                    <a:pt x="4008982" y="49374"/>
                    <a:pt x="4008982" y="67196"/>
                  </a:cubicBezTo>
                  <a:lnTo>
                    <a:pt x="4008982" y="604762"/>
                  </a:lnTo>
                  <a:cubicBezTo>
                    <a:pt x="4008982" y="622583"/>
                    <a:pt x="4001902" y="639675"/>
                    <a:pt x="3989301" y="652277"/>
                  </a:cubicBezTo>
                  <a:cubicBezTo>
                    <a:pt x="3976699" y="664879"/>
                    <a:pt x="3959608" y="671958"/>
                    <a:pt x="3941786" y="671958"/>
                  </a:cubicBezTo>
                  <a:lnTo>
                    <a:pt x="67196" y="671958"/>
                  </a:lnTo>
                  <a:cubicBezTo>
                    <a:pt x="49375" y="671958"/>
                    <a:pt x="32283" y="664878"/>
                    <a:pt x="19681" y="652277"/>
                  </a:cubicBezTo>
                  <a:cubicBezTo>
                    <a:pt x="7079" y="639675"/>
                    <a:pt x="0" y="622584"/>
                    <a:pt x="0" y="604762"/>
                  </a:cubicBezTo>
                  <a:lnTo>
                    <a:pt x="0" y="6719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781" tIns="45081" rIns="57781" bIns="45081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/>
                <a:t>Формування </a:t>
              </a:r>
              <a:r>
                <a:rPr lang="uk-UA" sz="2000" dirty="0" err="1"/>
                <a:t>валеологічного</a:t>
              </a:r>
              <a:r>
                <a:rPr lang="uk-UA" sz="2000" dirty="0"/>
                <a:t>  світогляду</a:t>
              </a: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4621815" y="1816625"/>
              <a:ext cx="382899" cy="38637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863764"/>
                  </a:lnTo>
                  <a:lnTo>
                    <a:pt x="382899" y="3863764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5004714" y="5344409"/>
              <a:ext cx="4008971" cy="671958"/>
            </a:xfrm>
            <a:custGeom>
              <a:avLst/>
              <a:gdLst>
                <a:gd name="connsiteX0" fmla="*/ 0 w 4008971"/>
                <a:gd name="connsiteY0" fmla="*/ 67196 h 671958"/>
                <a:gd name="connsiteX1" fmla="*/ 19681 w 4008971"/>
                <a:gd name="connsiteY1" fmla="*/ 19681 h 671958"/>
                <a:gd name="connsiteX2" fmla="*/ 67196 w 4008971"/>
                <a:gd name="connsiteY2" fmla="*/ 0 h 671958"/>
                <a:gd name="connsiteX3" fmla="*/ 3941775 w 4008971"/>
                <a:gd name="connsiteY3" fmla="*/ 0 h 671958"/>
                <a:gd name="connsiteX4" fmla="*/ 3989290 w 4008971"/>
                <a:gd name="connsiteY4" fmla="*/ 19681 h 671958"/>
                <a:gd name="connsiteX5" fmla="*/ 4008971 w 4008971"/>
                <a:gd name="connsiteY5" fmla="*/ 67196 h 671958"/>
                <a:gd name="connsiteX6" fmla="*/ 4008971 w 4008971"/>
                <a:gd name="connsiteY6" fmla="*/ 604762 h 671958"/>
                <a:gd name="connsiteX7" fmla="*/ 3989290 w 4008971"/>
                <a:gd name="connsiteY7" fmla="*/ 652277 h 671958"/>
                <a:gd name="connsiteX8" fmla="*/ 3941775 w 4008971"/>
                <a:gd name="connsiteY8" fmla="*/ 671958 h 671958"/>
                <a:gd name="connsiteX9" fmla="*/ 67196 w 4008971"/>
                <a:gd name="connsiteY9" fmla="*/ 671958 h 671958"/>
                <a:gd name="connsiteX10" fmla="*/ 19681 w 4008971"/>
                <a:gd name="connsiteY10" fmla="*/ 652277 h 671958"/>
                <a:gd name="connsiteX11" fmla="*/ 0 w 4008971"/>
                <a:gd name="connsiteY11" fmla="*/ 604762 h 671958"/>
                <a:gd name="connsiteX12" fmla="*/ 0 w 4008971"/>
                <a:gd name="connsiteY12" fmla="*/ 67196 h 67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8971" h="671958">
                  <a:moveTo>
                    <a:pt x="0" y="67196"/>
                  </a:moveTo>
                  <a:cubicBezTo>
                    <a:pt x="0" y="49375"/>
                    <a:pt x="7080" y="32283"/>
                    <a:pt x="19681" y="19681"/>
                  </a:cubicBezTo>
                  <a:cubicBezTo>
                    <a:pt x="32283" y="7079"/>
                    <a:pt x="49374" y="0"/>
                    <a:pt x="67196" y="0"/>
                  </a:cubicBezTo>
                  <a:lnTo>
                    <a:pt x="3941775" y="0"/>
                  </a:lnTo>
                  <a:cubicBezTo>
                    <a:pt x="3959596" y="0"/>
                    <a:pt x="3976688" y="7080"/>
                    <a:pt x="3989290" y="19681"/>
                  </a:cubicBezTo>
                  <a:cubicBezTo>
                    <a:pt x="4001892" y="32283"/>
                    <a:pt x="4008971" y="49374"/>
                    <a:pt x="4008971" y="67196"/>
                  </a:cubicBezTo>
                  <a:lnTo>
                    <a:pt x="4008971" y="604762"/>
                  </a:lnTo>
                  <a:cubicBezTo>
                    <a:pt x="4008971" y="622583"/>
                    <a:pt x="4001891" y="639675"/>
                    <a:pt x="3989290" y="652277"/>
                  </a:cubicBezTo>
                  <a:cubicBezTo>
                    <a:pt x="3976688" y="664879"/>
                    <a:pt x="3959597" y="671958"/>
                    <a:pt x="3941775" y="671958"/>
                  </a:cubicBezTo>
                  <a:lnTo>
                    <a:pt x="67196" y="671958"/>
                  </a:lnTo>
                  <a:cubicBezTo>
                    <a:pt x="49375" y="671958"/>
                    <a:pt x="32283" y="664878"/>
                    <a:pt x="19681" y="652277"/>
                  </a:cubicBezTo>
                  <a:cubicBezTo>
                    <a:pt x="7079" y="639675"/>
                    <a:pt x="0" y="622584"/>
                    <a:pt x="0" y="604762"/>
                  </a:cubicBezTo>
                  <a:lnTo>
                    <a:pt x="0" y="6719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781" tIns="45081" rIns="57781" bIns="45081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/>
                <a:t>Статеве виховання </a:t>
              </a: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4621815" y="1816625"/>
              <a:ext cx="353075" cy="47053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705395"/>
                  </a:lnTo>
                  <a:lnTo>
                    <a:pt x="353075" y="4705395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олилиния 28"/>
            <p:cNvSpPr/>
            <p:nvPr/>
          </p:nvSpPr>
          <p:spPr>
            <a:xfrm>
              <a:off x="4974890" y="6186041"/>
              <a:ext cx="4100702" cy="671958"/>
            </a:xfrm>
            <a:custGeom>
              <a:avLst/>
              <a:gdLst>
                <a:gd name="connsiteX0" fmla="*/ 0 w 4100702"/>
                <a:gd name="connsiteY0" fmla="*/ 67196 h 671958"/>
                <a:gd name="connsiteX1" fmla="*/ 19681 w 4100702"/>
                <a:gd name="connsiteY1" fmla="*/ 19681 h 671958"/>
                <a:gd name="connsiteX2" fmla="*/ 67196 w 4100702"/>
                <a:gd name="connsiteY2" fmla="*/ 0 h 671958"/>
                <a:gd name="connsiteX3" fmla="*/ 4033506 w 4100702"/>
                <a:gd name="connsiteY3" fmla="*/ 0 h 671958"/>
                <a:gd name="connsiteX4" fmla="*/ 4081021 w 4100702"/>
                <a:gd name="connsiteY4" fmla="*/ 19681 h 671958"/>
                <a:gd name="connsiteX5" fmla="*/ 4100702 w 4100702"/>
                <a:gd name="connsiteY5" fmla="*/ 67196 h 671958"/>
                <a:gd name="connsiteX6" fmla="*/ 4100702 w 4100702"/>
                <a:gd name="connsiteY6" fmla="*/ 604762 h 671958"/>
                <a:gd name="connsiteX7" fmla="*/ 4081021 w 4100702"/>
                <a:gd name="connsiteY7" fmla="*/ 652277 h 671958"/>
                <a:gd name="connsiteX8" fmla="*/ 4033506 w 4100702"/>
                <a:gd name="connsiteY8" fmla="*/ 671958 h 671958"/>
                <a:gd name="connsiteX9" fmla="*/ 67196 w 4100702"/>
                <a:gd name="connsiteY9" fmla="*/ 671958 h 671958"/>
                <a:gd name="connsiteX10" fmla="*/ 19681 w 4100702"/>
                <a:gd name="connsiteY10" fmla="*/ 652277 h 671958"/>
                <a:gd name="connsiteX11" fmla="*/ 0 w 4100702"/>
                <a:gd name="connsiteY11" fmla="*/ 604762 h 671958"/>
                <a:gd name="connsiteX12" fmla="*/ 0 w 4100702"/>
                <a:gd name="connsiteY12" fmla="*/ 67196 h 67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0702" h="671958">
                  <a:moveTo>
                    <a:pt x="0" y="67196"/>
                  </a:moveTo>
                  <a:cubicBezTo>
                    <a:pt x="0" y="49375"/>
                    <a:pt x="7080" y="32283"/>
                    <a:pt x="19681" y="19681"/>
                  </a:cubicBezTo>
                  <a:cubicBezTo>
                    <a:pt x="32283" y="7079"/>
                    <a:pt x="49374" y="0"/>
                    <a:pt x="67196" y="0"/>
                  </a:cubicBezTo>
                  <a:lnTo>
                    <a:pt x="4033506" y="0"/>
                  </a:lnTo>
                  <a:cubicBezTo>
                    <a:pt x="4051327" y="0"/>
                    <a:pt x="4068419" y="7080"/>
                    <a:pt x="4081021" y="19681"/>
                  </a:cubicBezTo>
                  <a:cubicBezTo>
                    <a:pt x="4093623" y="32283"/>
                    <a:pt x="4100702" y="49374"/>
                    <a:pt x="4100702" y="67196"/>
                  </a:cubicBezTo>
                  <a:lnTo>
                    <a:pt x="4100702" y="604762"/>
                  </a:lnTo>
                  <a:cubicBezTo>
                    <a:pt x="4100702" y="622583"/>
                    <a:pt x="4093622" y="639675"/>
                    <a:pt x="4081021" y="652277"/>
                  </a:cubicBezTo>
                  <a:cubicBezTo>
                    <a:pt x="4068419" y="664879"/>
                    <a:pt x="4051328" y="671958"/>
                    <a:pt x="4033506" y="671958"/>
                  </a:cubicBezTo>
                  <a:lnTo>
                    <a:pt x="67196" y="671958"/>
                  </a:lnTo>
                  <a:cubicBezTo>
                    <a:pt x="49375" y="671958"/>
                    <a:pt x="32283" y="664878"/>
                    <a:pt x="19681" y="652277"/>
                  </a:cubicBezTo>
                  <a:cubicBezTo>
                    <a:pt x="7079" y="639675"/>
                    <a:pt x="0" y="622584"/>
                    <a:pt x="0" y="604762"/>
                  </a:cubicBezTo>
                  <a:lnTo>
                    <a:pt x="0" y="6719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781" tIns="45081" rIns="57781" bIns="45081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/>
                <a:t>Профілактика </a:t>
              </a:r>
              <a:r>
                <a:rPr lang="uk-UA" sz="2000" dirty="0" err="1"/>
                <a:t>СНІДу</a:t>
              </a:r>
              <a:endParaRPr lang="uk-UA" sz="2000" dirty="0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337"/>
          </a:xfrm>
        </p:spPr>
        <p:txBody>
          <a:bodyPr/>
          <a:lstStyle/>
          <a:p>
            <a:pPr eaLnBrk="1" hangingPunct="1"/>
            <a:r>
              <a:rPr lang="uk-UA" sz="3600" b="1" smtClean="0"/>
              <a:t>Спортивна гордість школи </a:t>
            </a:r>
            <a:endParaRPr lang="ru-RU" sz="3600" b="1" smtClean="0"/>
          </a:p>
        </p:txBody>
      </p:sp>
      <p:sp>
        <p:nvSpPr>
          <p:cNvPr id="31747" name="Місце для вмісту 2"/>
          <p:cNvSpPr>
            <a:spLocks noGrp="1"/>
          </p:cNvSpPr>
          <p:nvPr>
            <p:ph idx="1"/>
          </p:nvPr>
        </p:nvSpPr>
        <p:spPr>
          <a:xfrm>
            <a:off x="250825" y="1196975"/>
            <a:ext cx="8569325" cy="4937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Кириченко Євген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-А), Гаркавий Дмитро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-А), Кошовий Максим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-Б) вже є віце-чемпіонами області – 2013 р. з міні-футболу під гаслом “Хто ти – майбутній олімпієць?”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mtClean="0"/>
              <a:t> </a:t>
            </a:r>
            <a:endParaRPr lang="ru-RU" smtClean="0"/>
          </a:p>
        </p:txBody>
      </p:sp>
      <p:pic>
        <p:nvPicPr>
          <p:cNvPr id="32772" name="Picture 2" descr="\\Teacher\kvazar-mikro\фото конкурс Яковенко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3402013"/>
            <a:ext cx="5184775" cy="34559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10063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Моніторинг здоров’я учнів </a:t>
            </a:r>
          </a:p>
        </p:txBody>
      </p:sp>
      <p:graphicFrame>
        <p:nvGraphicFramePr>
          <p:cNvPr id="1026" name="Діаграма 6"/>
          <p:cNvGraphicFramePr>
            <a:graphicFrameLocks/>
          </p:cNvGraphicFramePr>
          <p:nvPr/>
        </p:nvGraphicFramePr>
        <p:xfrm>
          <a:off x="571500" y="1428750"/>
          <a:ext cx="3929063" cy="5143500"/>
        </p:xfrm>
        <a:graphic>
          <a:graphicData uri="http://schemas.openxmlformats.org/presentationml/2006/ole">
            <p:oleObj spid="_x0000_s1026" r:id="rId4" imgW="3926164" imgH="5145470" progId="Excel.Chart.8">
              <p:embed/>
            </p:oleObj>
          </a:graphicData>
        </a:graphic>
      </p:graphicFrame>
      <p:graphicFrame>
        <p:nvGraphicFramePr>
          <p:cNvPr id="1027" name="Діаграма 7"/>
          <p:cNvGraphicFramePr>
            <a:graphicFrameLocks/>
          </p:cNvGraphicFramePr>
          <p:nvPr/>
        </p:nvGraphicFramePr>
        <p:xfrm>
          <a:off x="4786313" y="1500188"/>
          <a:ext cx="4119562" cy="5143500"/>
        </p:xfrm>
        <a:graphic>
          <a:graphicData uri="http://schemas.openxmlformats.org/presentationml/2006/ole">
            <p:oleObj spid="_x0000_s1027" r:id="rId5" imgW="4121253" imgH="514547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569325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60350"/>
            <a:ext cx="8631237" cy="6408738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Модель школи сприяння здоров’ю </a:t>
            </a:r>
            <a:br>
              <a:rPr lang="uk-UA" smtClean="0"/>
            </a:br>
            <a:r>
              <a:rPr lang="uk-UA" sz="2200" smtClean="0"/>
              <a:t>Сформованість здоров’язберігаючої компетенції</a:t>
            </a:r>
          </a:p>
        </p:txBody>
      </p:sp>
      <p:grpSp>
        <p:nvGrpSpPr>
          <p:cNvPr id="8195" name="Группа 3"/>
          <p:cNvGrpSpPr>
            <a:grpSpLocks/>
          </p:cNvGrpSpPr>
          <p:nvPr/>
        </p:nvGrpSpPr>
        <p:grpSpPr bwMode="auto">
          <a:xfrm>
            <a:off x="0" y="2200275"/>
            <a:ext cx="8807450" cy="4341813"/>
            <a:chOff x="0" y="2200245"/>
            <a:chExt cx="8808119" cy="4341528"/>
          </a:xfrm>
        </p:grpSpPr>
        <p:sp>
          <p:nvSpPr>
            <p:cNvPr id="5" name="Полилиния 4"/>
            <p:cNvSpPr/>
            <p:nvPr/>
          </p:nvSpPr>
          <p:spPr>
            <a:xfrm>
              <a:off x="0" y="3143248"/>
              <a:ext cx="1939269" cy="2288444"/>
            </a:xfrm>
            <a:custGeom>
              <a:avLst/>
              <a:gdLst>
                <a:gd name="connsiteX0" fmla="*/ 0 w 1939269"/>
                <a:gd name="connsiteY0" fmla="*/ 193927 h 2288444"/>
                <a:gd name="connsiteX1" fmla="*/ 56800 w 1939269"/>
                <a:gd name="connsiteY1" fmla="*/ 56800 h 2288444"/>
                <a:gd name="connsiteX2" fmla="*/ 193927 w 1939269"/>
                <a:gd name="connsiteY2" fmla="*/ 0 h 2288444"/>
                <a:gd name="connsiteX3" fmla="*/ 1745342 w 1939269"/>
                <a:gd name="connsiteY3" fmla="*/ 0 h 2288444"/>
                <a:gd name="connsiteX4" fmla="*/ 1882469 w 1939269"/>
                <a:gd name="connsiteY4" fmla="*/ 56800 h 2288444"/>
                <a:gd name="connsiteX5" fmla="*/ 1939269 w 1939269"/>
                <a:gd name="connsiteY5" fmla="*/ 193927 h 2288444"/>
                <a:gd name="connsiteX6" fmla="*/ 1939269 w 1939269"/>
                <a:gd name="connsiteY6" fmla="*/ 2094517 h 2288444"/>
                <a:gd name="connsiteX7" fmla="*/ 1882469 w 1939269"/>
                <a:gd name="connsiteY7" fmla="*/ 2231644 h 2288444"/>
                <a:gd name="connsiteX8" fmla="*/ 1745342 w 1939269"/>
                <a:gd name="connsiteY8" fmla="*/ 2288444 h 2288444"/>
                <a:gd name="connsiteX9" fmla="*/ 193927 w 1939269"/>
                <a:gd name="connsiteY9" fmla="*/ 2288444 h 2288444"/>
                <a:gd name="connsiteX10" fmla="*/ 56800 w 1939269"/>
                <a:gd name="connsiteY10" fmla="*/ 2231644 h 2288444"/>
                <a:gd name="connsiteX11" fmla="*/ 0 w 1939269"/>
                <a:gd name="connsiteY11" fmla="*/ 2094517 h 2288444"/>
                <a:gd name="connsiteX12" fmla="*/ 0 w 1939269"/>
                <a:gd name="connsiteY12" fmla="*/ 193927 h 228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9269" h="2288444">
                  <a:moveTo>
                    <a:pt x="0" y="193927"/>
                  </a:moveTo>
                  <a:cubicBezTo>
                    <a:pt x="0" y="142494"/>
                    <a:pt x="20432" y="93168"/>
                    <a:pt x="56800" y="56800"/>
                  </a:cubicBezTo>
                  <a:cubicBezTo>
                    <a:pt x="93168" y="20432"/>
                    <a:pt x="142495" y="0"/>
                    <a:pt x="193927" y="0"/>
                  </a:cubicBezTo>
                  <a:lnTo>
                    <a:pt x="1745342" y="0"/>
                  </a:lnTo>
                  <a:cubicBezTo>
                    <a:pt x="1796775" y="0"/>
                    <a:pt x="1846101" y="20432"/>
                    <a:pt x="1882469" y="56800"/>
                  </a:cubicBezTo>
                  <a:cubicBezTo>
                    <a:pt x="1918837" y="93168"/>
                    <a:pt x="1939269" y="142495"/>
                    <a:pt x="1939269" y="193927"/>
                  </a:cubicBezTo>
                  <a:lnTo>
                    <a:pt x="1939269" y="2094517"/>
                  </a:lnTo>
                  <a:cubicBezTo>
                    <a:pt x="1939269" y="2145950"/>
                    <a:pt x="1918837" y="2195276"/>
                    <a:pt x="1882469" y="2231644"/>
                  </a:cubicBezTo>
                  <a:cubicBezTo>
                    <a:pt x="1846101" y="2268012"/>
                    <a:pt x="1796774" y="2288444"/>
                    <a:pt x="1745342" y="2288444"/>
                  </a:cubicBezTo>
                  <a:lnTo>
                    <a:pt x="193927" y="2288444"/>
                  </a:lnTo>
                  <a:cubicBezTo>
                    <a:pt x="142494" y="2288444"/>
                    <a:pt x="93168" y="2268012"/>
                    <a:pt x="56800" y="2231644"/>
                  </a:cubicBezTo>
                  <a:cubicBezTo>
                    <a:pt x="20432" y="2195276"/>
                    <a:pt x="0" y="2145949"/>
                    <a:pt x="0" y="2094517"/>
                  </a:cubicBezTo>
                  <a:lnTo>
                    <a:pt x="0" y="19392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4579" tIns="74579" rIns="74579" bIns="74579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dirty="0"/>
                <a:t>Учень </a:t>
              </a:r>
            </a:p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dirty="0"/>
                <a:t>особистість</a:t>
              </a:r>
              <a:endParaRPr lang="uk-UA" sz="2800" dirty="0"/>
            </a:p>
          </p:txBody>
        </p:sp>
        <p:sp>
          <p:nvSpPr>
            <p:cNvPr id="7" name="Полилиния 6"/>
            <p:cNvSpPr/>
            <p:nvPr/>
          </p:nvSpPr>
          <p:spPr>
            <a:xfrm rot="17763353">
              <a:off x="1439164" y="3468815"/>
              <a:ext cx="1783692" cy="34902"/>
            </a:xfrm>
            <a:custGeom>
              <a:avLst/>
              <a:gdLst>
                <a:gd name="connsiteX0" fmla="*/ 0 w 1783692"/>
                <a:gd name="connsiteY0" fmla="*/ 17451 h 34902"/>
                <a:gd name="connsiteX1" fmla="*/ 1783692 w 1783692"/>
                <a:gd name="connsiteY1" fmla="*/ 17451 h 3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3692" h="34902">
                  <a:moveTo>
                    <a:pt x="0" y="17451"/>
                  </a:moveTo>
                  <a:lnTo>
                    <a:pt x="1783692" y="17451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59953" tIns="-27142" rIns="859954" bIns="-27141" spcCol="1270" anchor="ctr"/>
            <a:lstStyle/>
            <a:p>
              <a:pPr algn="ctr"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60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722751" y="2200245"/>
              <a:ext cx="2617451" cy="969634"/>
            </a:xfrm>
            <a:custGeom>
              <a:avLst/>
              <a:gdLst>
                <a:gd name="connsiteX0" fmla="*/ 0 w 2617451"/>
                <a:gd name="connsiteY0" fmla="*/ 96963 h 969634"/>
                <a:gd name="connsiteX1" fmla="*/ 28400 w 2617451"/>
                <a:gd name="connsiteY1" fmla="*/ 28400 h 969634"/>
                <a:gd name="connsiteX2" fmla="*/ 96963 w 2617451"/>
                <a:gd name="connsiteY2" fmla="*/ 0 h 969634"/>
                <a:gd name="connsiteX3" fmla="*/ 2520488 w 2617451"/>
                <a:gd name="connsiteY3" fmla="*/ 0 h 969634"/>
                <a:gd name="connsiteX4" fmla="*/ 2589051 w 2617451"/>
                <a:gd name="connsiteY4" fmla="*/ 28400 h 969634"/>
                <a:gd name="connsiteX5" fmla="*/ 2617451 w 2617451"/>
                <a:gd name="connsiteY5" fmla="*/ 96963 h 969634"/>
                <a:gd name="connsiteX6" fmla="*/ 2617451 w 2617451"/>
                <a:gd name="connsiteY6" fmla="*/ 872671 h 969634"/>
                <a:gd name="connsiteX7" fmla="*/ 2589051 w 2617451"/>
                <a:gd name="connsiteY7" fmla="*/ 941234 h 969634"/>
                <a:gd name="connsiteX8" fmla="*/ 2520488 w 2617451"/>
                <a:gd name="connsiteY8" fmla="*/ 969634 h 969634"/>
                <a:gd name="connsiteX9" fmla="*/ 96963 w 2617451"/>
                <a:gd name="connsiteY9" fmla="*/ 969634 h 969634"/>
                <a:gd name="connsiteX10" fmla="*/ 28400 w 2617451"/>
                <a:gd name="connsiteY10" fmla="*/ 941234 h 969634"/>
                <a:gd name="connsiteX11" fmla="*/ 0 w 2617451"/>
                <a:gd name="connsiteY11" fmla="*/ 872671 h 969634"/>
                <a:gd name="connsiteX12" fmla="*/ 0 w 2617451"/>
                <a:gd name="connsiteY12" fmla="*/ 96963 h 96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7451" h="969634">
                  <a:moveTo>
                    <a:pt x="0" y="96963"/>
                  </a:moveTo>
                  <a:cubicBezTo>
                    <a:pt x="0" y="71247"/>
                    <a:pt x="10216" y="46584"/>
                    <a:pt x="28400" y="28400"/>
                  </a:cubicBezTo>
                  <a:cubicBezTo>
                    <a:pt x="46584" y="10216"/>
                    <a:pt x="71247" y="0"/>
                    <a:pt x="96963" y="0"/>
                  </a:cubicBezTo>
                  <a:lnTo>
                    <a:pt x="2520488" y="0"/>
                  </a:lnTo>
                  <a:cubicBezTo>
                    <a:pt x="2546204" y="0"/>
                    <a:pt x="2570867" y="10216"/>
                    <a:pt x="2589051" y="28400"/>
                  </a:cubicBezTo>
                  <a:cubicBezTo>
                    <a:pt x="2607235" y="46584"/>
                    <a:pt x="2617451" y="71247"/>
                    <a:pt x="2617451" y="96963"/>
                  </a:cubicBezTo>
                  <a:lnTo>
                    <a:pt x="2617451" y="872671"/>
                  </a:lnTo>
                  <a:cubicBezTo>
                    <a:pt x="2617451" y="898387"/>
                    <a:pt x="2607235" y="923050"/>
                    <a:pt x="2589051" y="941234"/>
                  </a:cubicBezTo>
                  <a:cubicBezTo>
                    <a:pt x="2570867" y="959418"/>
                    <a:pt x="2546204" y="969634"/>
                    <a:pt x="2520488" y="969634"/>
                  </a:cubicBezTo>
                  <a:lnTo>
                    <a:pt x="96963" y="969634"/>
                  </a:lnTo>
                  <a:cubicBezTo>
                    <a:pt x="71247" y="969634"/>
                    <a:pt x="46584" y="959418"/>
                    <a:pt x="28400" y="941234"/>
                  </a:cubicBezTo>
                  <a:cubicBezTo>
                    <a:pt x="10216" y="923050"/>
                    <a:pt x="0" y="898387"/>
                    <a:pt x="0" y="872671"/>
                  </a:cubicBezTo>
                  <a:lnTo>
                    <a:pt x="0" y="969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00" tIns="41100" rIns="41100" bIns="41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/>
                <a:t>Пріоритетна пропаганда здорового способу життя </a:t>
              </a:r>
              <a:endParaRPr lang="uk-UA" sz="2000" dirty="0"/>
            </a:p>
          </p:txBody>
        </p:sp>
        <p:sp>
          <p:nvSpPr>
            <p:cNvPr id="9" name="Полилиния 8"/>
            <p:cNvSpPr/>
            <p:nvPr/>
          </p:nvSpPr>
          <p:spPr>
            <a:xfrm rot="81605">
              <a:off x="5340139" y="2672924"/>
              <a:ext cx="447728" cy="34902"/>
            </a:xfrm>
            <a:custGeom>
              <a:avLst/>
              <a:gdLst>
                <a:gd name="connsiteX0" fmla="*/ 0 w 447728"/>
                <a:gd name="connsiteY0" fmla="*/ 17451 h 34902"/>
                <a:gd name="connsiteX1" fmla="*/ 447728 w 447728"/>
                <a:gd name="connsiteY1" fmla="*/ 17451 h 3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728" h="34902">
                  <a:moveTo>
                    <a:pt x="0" y="17451"/>
                  </a:moveTo>
                  <a:lnTo>
                    <a:pt x="447728" y="17451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5371" tIns="6258" rIns="225371" bIns="6258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5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787805" y="2210872"/>
              <a:ext cx="3020314" cy="969634"/>
            </a:xfrm>
            <a:custGeom>
              <a:avLst/>
              <a:gdLst>
                <a:gd name="connsiteX0" fmla="*/ 0 w 3020314"/>
                <a:gd name="connsiteY0" fmla="*/ 96963 h 969634"/>
                <a:gd name="connsiteX1" fmla="*/ 28400 w 3020314"/>
                <a:gd name="connsiteY1" fmla="*/ 28400 h 969634"/>
                <a:gd name="connsiteX2" fmla="*/ 96963 w 3020314"/>
                <a:gd name="connsiteY2" fmla="*/ 0 h 969634"/>
                <a:gd name="connsiteX3" fmla="*/ 2923351 w 3020314"/>
                <a:gd name="connsiteY3" fmla="*/ 0 h 969634"/>
                <a:gd name="connsiteX4" fmla="*/ 2991914 w 3020314"/>
                <a:gd name="connsiteY4" fmla="*/ 28400 h 969634"/>
                <a:gd name="connsiteX5" fmla="*/ 3020314 w 3020314"/>
                <a:gd name="connsiteY5" fmla="*/ 96963 h 969634"/>
                <a:gd name="connsiteX6" fmla="*/ 3020314 w 3020314"/>
                <a:gd name="connsiteY6" fmla="*/ 872671 h 969634"/>
                <a:gd name="connsiteX7" fmla="*/ 2991914 w 3020314"/>
                <a:gd name="connsiteY7" fmla="*/ 941234 h 969634"/>
                <a:gd name="connsiteX8" fmla="*/ 2923351 w 3020314"/>
                <a:gd name="connsiteY8" fmla="*/ 969634 h 969634"/>
                <a:gd name="connsiteX9" fmla="*/ 96963 w 3020314"/>
                <a:gd name="connsiteY9" fmla="*/ 969634 h 969634"/>
                <a:gd name="connsiteX10" fmla="*/ 28400 w 3020314"/>
                <a:gd name="connsiteY10" fmla="*/ 941234 h 969634"/>
                <a:gd name="connsiteX11" fmla="*/ 0 w 3020314"/>
                <a:gd name="connsiteY11" fmla="*/ 872671 h 969634"/>
                <a:gd name="connsiteX12" fmla="*/ 0 w 3020314"/>
                <a:gd name="connsiteY12" fmla="*/ 96963 h 96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20314" h="969634">
                  <a:moveTo>
                    <a:pt x="0" y="96963"/>
                  </a:moveTo>
                  <a:cubicBezTo>
                    <a:pt x="0" y="71247"/>
                    <a:pt x="10216" y="46584"/>
                    <a:pt x="28400" y="28400"/>
                  </a:cubicBezTo>
                  <a:cubicBezTo>
                    <a:pt x="46584" y="10216"/>
                    <a:pt x="71247" y="0"/>
                    <a:pt x="96963" y="0"/>
                  </a:cubicBezTo>
                  <a:lnTo>
                    <a:pt x="2923351" y="0"/>
                  </a:lnTo>
                  <a:cubicBezTo>
                    <a:pt x="2949067" y="0"/>
                    <a:pt x="2973730" y="10216"/>
                    <a:pt x="2991914" y="28400"/>
                  </a:cubicBezTo>
                  <a:cubicBezTo>
                    <a:pt x="3010098" y="46584"/>
                    <a:pt x="3020314" y="71247"/>
                    <a:pt x="3020314" y="96963"/>
                  </a:cubicBezTo>
                  <a:lnTo>
                    <a:pt x="3020314" y="872671"/>
                  </a:lnTo>
                  <a:cubicBezTo>
                    <a:pt x="3020314" y="898387"/>
                    <a:pt x="3010098" y="923050"/>
                    <a:pt x="2991914" y="941234"/>
                  </a:cubicBezTo>
                  <a:cubicBezTo>
                    <a:pt x="2973730" y="959418"/>
                    <a:pt x="2949067" y="969634"/>
                    <a:pt x="2923351" y="969634"/>
                  </a:cubicBezTo>
                  <a:lnTo>
                    <a:pt x="96963" y="969634"/>
                  </a:lnTo>
                  <a:cubicBezTo>
                    <a:pt x="71247" y="969634"/>
                    <a:pt x="46584" y="959418"/>
                    <a:pt x="28400" y="941234"/>
                  </a:cubicBezTo>
                  <a:cubicBezTo>
                    <a:pt x="10216" y="923050"/>
                    <a:pt x="0" y="898387"/>
                    <a:pt x="0" y="872671"/>
                  </a:cubicBezTo>
                  <a:lnTo>
                    <a:pt x="0" y="969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00" tIns="41100" rIns="41100" bIns="41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/>
                <a:t>Гурткова робота </a:t>
              </a:r>
              <a:r>
                <a:rPr lang="uk-UA" sz="2000" dirty="0" err="1"/>
                <a:t>валеологічний</a:t>
              </a:r>
              <a:r>
                <a:rPr lang="uk-UA" sz="2000" dirty="0"/>
                <a:t> лекторій, дні здоров’я, конкурси </a:t>
              </a:r>
              <a:endParaRPr lang="uk-UA" sz="2000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19687095">
              <a:off x="1869671" y="4026355"/>
              <a:ext cx="922677" cy="34902"/>
            </a:xfrm>
            <a:custGeom>
              <a:avLst/>
              <a:gdLst>
                <a:gd name="connsiteX0" fmla="*/ 0 w 922677"/>
                <a:gd name="connsiteY0" fmla="*/ 17451 h 34902"/>
                <a:gd name="connsiteX1" fmla="*/ 922677 w 922677"/>
                <a:gd name="connsiteY1" fmla="*/ 17451 h 3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677" h="34902">
                  <a:moveTo>
                    <a:pt x="0" y="17451"/>
                  </a:moveTo>
                  <a:lnTo>
                    <a:pt x="922677" y="17451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450972" tIns="-5616" rIns="450971" bIns="-5616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5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722751" y="3315324"/>
              <a:ext cx="2639422" cy="969634"/>
            </a:xfrm>
            <a:custGeom>
              <a:avLst/>
              <a:gdLst>
                <a:gd name="connsiteX0" fmla="*/ 0 w 2639422"/>
                <a:gd name="connsiteY0" fmla="*/ 96963 h 969634"/>
                <a:gd name="connsiteX1" fmla="*/ 28400 w 2639422"/>
                <a:gd name="connsiteY1" fmla="*/ 28400 h 969634"/>
                <a:gd name="connsiteX2" fmla="*/ 96963 w 2639422"/>
                <a:gd name="connsiteY2" fmla="*/ 0 h 969634"/>
                <a:gd name="connsiteX3" fmla="*/ 2542459 w 2639422"/>
                <a:gd name="connsiteY3" fmla="*/ 0 h 969634"/>
                <a:gd name="connsiteX4" fmla="*/ 2611022 w 2639422"/>
                <a:gd name="connsiteY4" fmla="*/ 28400 h 969634"/>
                <a:gd name="connsiteX5" fmla="*/ 2639422 w 2639422"/>
                <a:gd name="connsiteY5" fmla="*/ 96963 h 969634"/>
                <a:gd name="connsiteX6" fmla="*/ 2639422 w 2639422"/>
                <a:gd name="connsiteY6" fmla="*/ 872671 h 969634"/>
                <a:gd name="connsiteX7" fmla="*/ 2611022 w 2639422"/>
                <a:gd name="connsiteY7" fmla="*/ 941234 h 969634"/>
                <a:gd name="connsiteX8" fmla="*/ 2542459 w 2639422"/>
                <a:gd name="connsiteY8" fmla="*/ 969634 h 969634"/>
                <a:gd name="connsiteX9" fmla="*/ 96963 w 2639422"/>
                <a:gd name="connsiteY9" fmla="*/ 969634 h 969634"/>
                <a:gd name="connsiteX10" fmla="*/ 28400 w 2639422"/>
                <a:gd name="connsiteY10" fmla="*/ 941234 h 969634"/>
                <a:gd name="connsiteX11" fmla="*/ 0 w 2639422"/>
                <a:gd name="connsiteY11" fmla="*/ 872671 h 969634"/>
                <a:gd name="connsiteX12" fmla="*/ 0 w 2639422"/>
                <a:gd name="connsiteY12" fmla="*/ 96963 h 96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9422" h="969634">
                  <a:moveTo>
                    <a:pt x="0" y="96963"/>
                  </a:moveTo>
                  <a:cubicBezTo>
                    <a:pt x="0" y="71247"/>
                    <a:pt x="10216" y="46584"/>
                    <a:pt x="28400" y="28400"/>
                  </a:cubicBezTo>
                  <a:cubicBezTo>
                    <a:pt x="46584" y="10216"/>
                    <a:pt x="71247" y="0"/>
                    <a:pt x="96963" y="0"/>
                  </a:cubicBezTo>
                  <a:lnTo>
                    <a:pt x="2542459" y="0"/>
                  </a:lnTo>
                  <a:cubicBezTo>
                    <a:pt x="2568175" y="0"/>
                    <a:pt x="2592838" y="10216"/>
                    <a:pt x="2611022" y="28400"/>
                  </a:cubicBezTo>
                  <a:cubicBezTo>
                    <a:pt x="2629206" y="46584"/>
                    <a:pt x="2639422" y="71247"/>
                    <a:pt x="2639422" y="96963"/>
                  </a:cubicBezTo>
                  <a:lnTo>
                    <a:pt x="2639422" y="872671"/>
                  </a:lnTo>
                  <a:cubicBezTo>
                    <a:pt x="2639422" y="898387"/>
                    <a:pt x="2629206" y="923050"/>
                    <a:pt x="2611022" y="941234"/>
                  </a:cubicBezTo>
                  <a:cubicBezTo>
                    <a:pt x="2592838" y="959418"/>
                    <a:pt x="2568175" y="969634"/>
                    <a:pt x="2542459" y="969634"/>
                  </a:cubicBezTo>
                  <a:lnTo>
                    <a:pt x="96963" y="969634"/>
                  </a:lnTo>
                  <a:cubicBezTo>
                    <a:pt x="71247" y="969634"/>
                    <a:pt x="46584" y="959418"/>
                    <a:pt x="28400" y="941234"/>
                  </a:cubicBezTo>
                  <a:cubicBezTo>
                    <a:pt x="10216" y="923050"/>
                    <a:pt x="0" y="898387"/>
                    <a:pt x="0" y="872671"/>
                  </a:cubicBezTo>
                  <a:lnTo>
                    <a:pt x="0" y="969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00" tIns="41100" rIns="41100" bIns="41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/>
                <a:t>Активна участь у просвітницькій роботі </a:t>
              </a:r>
              <a:endParaRPr lang="uk-UA" sz="2000" dirty="0"/>
            </a:p>
          </p:txBody>
        </p:sp>
        <p:sp>
          <p:nvSpPr>
            <p:cNvPr id="13" name="Полилиния 12"/>
            <p:cNvSpPr/>
            <p:nvPr/>
          </p:nvSpPr>
          <p:spPr>
            <a:xfrm rot="341111">
              <a:off x="5361126" y="3803809"/>
              <a:ext cx="426370" cy="34902"/>
            </a:xfrm>
            <a:custGeom>
              <a:avLst/>
              <a:gdLst>
                <a:gd name="connsiteX0" fmla="*/ 0 w 426370"/>
                <a:gd name="connsiteY0" fmla="*/ 17451 h 34902"/>
                <a:gd name="connsiteX1" fmla="*/ 426370 w 426370"/>
                <a:gd name="connsiteY1" fmla="*/ 17451 h 3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6370" h="34902">
                  <a:moveTo>
                    <a:pt x="0" y="17451"/>
                  </a:moveTo>
                  <a:lnTo>
                    <a:pt x="426370" y="17451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15225" tIns="6791" rIns="215226" bIns="6792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5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786447" y="3357562"/>
              <a:ext cx="2966752" cy="969634"/>
            </a:xfrm>
            <a:custGeom>
              <a:avLst/>
              <a:gdLst>
                <a:gd name="connsiteX0" fmla="*/ 0 w 2966752"/>
                <a:gd name="connsiteY0" fmla="*/ 96963 h 969634"/>
                <a:gd name="connsiteX1" fmla="*/ 28400 w 2966752"/>
                <a:gd name="connsiteY1" fmla="*/ 28400 h 969634"/>
                <a:gd name="connsiteX2" fmla="*/ 96963 w 2966752"/>
                <a:gd name="connsiteY2" fmla="*/ 0 h 969634"/>
                <a:gd name="connsiteX3" fmla="*/ 2869789 w 2966752"/>
                <a:gd name="connsiteY3" fmla="*/ 0 h 969634"/>
                <a:gd name="connsiteX4" fmla="*/ 2938352 w 2966752"/>
                <a:gd name="connsiteY4" fmla="*/ 28400 h 969634"/>
                <a:gd name="connsiteX5" fmla="*/ 2966752 w 2966752"/>
                <a:gd name="connsiteY5" fmla="*/ 96963 h 969634"/>
                <a:gd name="connsiteX6" fmla="*/ 2966752 w 2966752"/>
                <a:gd name="connsiteY6" fmla="*/ 872671 h 969634"/>
                <a:gd name="connsiteX7" fmla="*/ 2938352 w 2966752"/>
                <a:gd name="connsiteY7" fmla="*/ 941234 h 969634"/>
                <a:gd name="connsiteX8" fmla="*/ 2869789 w 2966752"/>
                <a:gd name="connsiteY8" fmla="*/ 969634 h 969634"/>
                <a:gd name="connsiteX9" fmla="*/ 96963 w 2966752"/>
                <a:gd name="connsiteY9" fmla="*/ 969634 h 969634"/>
                <a:gd name="connsiteX10" fmla="*/ 28400 w 2966752"/>
                <a:gd name="connsiteY10" fmla="*/ 941234 h 969634"/>
                <a:gd name="connsiteX11" fmla="*/ 0 w 2966752"/>
                <a:gd name="connsiteY11" fmla="*/ 872671 h 969634"/>
                <a:gd name="connsiteX12" fmla="*/ 0 w 2966752"/>
                <a:gd name="connsiteY12" fmla="*/ 96963 h 96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6752" h="969634">
                  <a:moveTo>
                    <a:pt x="0" y="96963"/>
                  </a:moveTo>
                  <a:cubicBezTo>
                    <a:pt x="0" y="71247"/>
                    <a:pt x="10216" y="46584"/>
                    <a:pt x="28400" y="28400"/>
                  </a:cubicBezTo>
                  <a:cubicBezTo>
                    <a:pt x="46584" y="10216"/>
                    <a:pt x="71247" y="0"/>
                    <a:pt x="96963" y="0"/>
                  </a:cubicBezTo>
                  <a:lnTo>
                    <a:pt x="2869789" y="0"/>
                  </a:lnTo>
                  <a:cubicBezTo>
                    <a:pt x="2895505" y="0"/>
                    <a:pt x="2920168" y="10216"/>
                    <a:pt x="2938352" y="28400"/>
                  </a:cubicBezTo>
                  <a:cubicBezTo>
                    <a:pt x="2956536" y="46584"/>
                    <a:pt x="2966752" y="71247"/>
                    <a:pt x="2966752" y="96963"/>
                  </a:cubicBezTo>
                  <a:lnTo>
                    <a:pt x="2966752" y="872671"/>
                  </a:lnTo>
                  <a:cubicBezTo>
                    <a:pt x="2966752" y="898387"/>
                    <a:pt x="2956536" y="923050"/>
                    <a:pt x="2938352" y="941234"/>
                  </a:cubicBezTo>
                  <a:cubicBezTo>
                    <a:pt x="2920168" y="959418"/>
                    <a:pt x="2895505" y="969634"/>
                    <a:pt x="2869789" y="969634"/>
                  </a:cubicBezTo>
                  <a:lnTo>
                    <a:pt x="96963" y="969634"/>
                  </a:lnTo>
                  <a:cubicBezTo>
                    <a:pt x="71247" y="969634"/>
                    <a:pt x="46584" y="959418"/>
                    <a:pt x="28400" y="941234"/>
                  </a:cubicBezTo>
                  <a:cubicBezTo>
                    <a:pt x="10216" y="923050"/>
                    <a:pt x="0" y="898387"/>
                    <a:pt x="0" y="872671"/>
                  </a:cubicBezTo>
                  <a:lnTo>
                    <a:pt x="0" y="969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9830" tIns="39830" rIns="39830" bIns="398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dirty="0"/>
                <a:t>Виховні заходи, програми “</a:t>
              </a:r>
              <a:r>
                <a:rPr lang="uk-UA" dirty="0" err="1"/>
                <a:t>рівний-</a:t>
              </a:r>
              <a:r>
                <a:rPr lang="uk-UA" dirty="0"/>
                <a:t> рівному”, “Я- моє здоров’я”, “Школа проти </a:t>
              </a:r>
              <a:r>
                <a:rPr lang="uk-UA" dirty="0" err="1"/>
                <a:t>СНІДу</a:t>
              </a:r>
              <a:r>
                <a:rPr lang="uk-UA" dirty="0"/>
                <a:t>”</a:t>
              </a:r>
              <a:endParaRPr lang="uk-UA" dirty="0"/>
            </a:p>
          </p:txBody>
        </p:sp>
        <p:sp>
          <p:nvSpPr>
            <p:cNvPr id="15" name="Полилиния 14"/>
            <p:cNvSpPr/>
            <p:nvPr/>
          </p:nvSpPr>
          <p:spPr>
            <a:xfrm rot="2322169">
              <a:off x="1829035" y="4583895"/>
              <a:ext cx="1003950" cy="34902"/>
            </a:xfrm>
            <a:custGeom>
              <a:avLst/>
              <a:gdLst>
                <a:gd name="connsiteX0" fmla="*/ 0 w 1003950"/>
                <a:gd name="connsiteY0" fmla="*/ 17451 h 34902"/>
                <a:gd name="connsiteX1" fmla="*/ 1003950 w 1003950"/>
                <a:gd name="connsiteY1" fmla="*/ 17451 h 3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3950" h="34902">
                  <a:moveTo>
                    <a:pt x="0" y="17451"/>
                  </a:moveTo>
                  <a:lnTo>
                    <a:pt x="1003950" y="17451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489575" tIns="-7648" rIns="489577" bIns="-7648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50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722751" y="4430404"/>
              <a:ext cx="2656255" cy="969634"/>
            </a:xfrm>
            <a:custGeom>
              <a:avLst/>
              <a:gdLst>
                <a:gd name="connsiteX0" fmla="*/ 0 w 2656255"/>
                <a:gd name="connsiteY0" fmla="*/ 96963 h 969634"/>
                <a:gd name="connsiteX1" fmla="*/ 28400 w 2656255"/>
                <a:gd name="connsiteY1" fmla="*/ 28400 h 969634"/>
                <a:gd name="connsiteX2" fmla="*/ 96963 w 2656255"/>
                <a:gd name="connsiteY2" fmla="*/ 0 h 969634"/>
                <a:gd name="connsiteX3" fmla="*/ 2559292 w 2656255"/>
                <a:gd name="connsiteY3" fmla="*/ 0 h 969634"/>
                <a:gd name="connsiteX4" fmla="*/ 2627855 w 2656255"/>
                <a:gd name="connsiteY4" fmla="*/ 28400 h 969634"/>
                <a:gd name="connsiteX5" fmla="*/ 2656255 w 2656255"/>
                <a:gd name="connsiteY5" fmla="*/ 96963 h 969634"/>
                <a:gd name="connsiteX6" fmla="*/ 2656255 w 2656255"/>
                <a:gd name="connsiteY6" fmla="*/ 872671 h 969634"/>
                <a:gd name="connsiteX7" fmla="*/ 2627855 w 2656255"/>
                <a:gd name="connsiteY7" fmla="*/ 941234 h 969634"/>
                <a:gd name="connsiteX8" fmla="*/ 2559292 w 2656255"/>
                <a:gd name="connsiteY8" fmla="*/ 969634 h 969634"/>
                <a:gd name="connsiteX9" fmla="*/ 96963 w 2656255"/>
                <a:gd name="connsiteY9" fmla="*/ 969634 h 969634"/>
                <a:gd name="connsiteX10" fmla="*/ 28400 w 2656255"/>
                <a:gd name="connsiteY10" fmla="*/ 941234 h 969634"/>
                <a:gd name="connsiteX11" fmla="*/ 0 w 2656255"/>
                <a:gd name="connsiteY11" fmla="*/ 872671 h 969634"/>
                <a:gd name="connsiteX12" fmla="*/ 0 w 2656255"/>
                <a:gd name="connsiteY12" fmla="*/ 96963 h 96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6255" h="969634">
                  <a:moveTo>
                    <a:pt x="0" y="96963"/>
                  </a:moveTo>
                  <a:cubicBezTo>
                    <a:pt x="0" y="71247"/>
                    <a:pt x="10216" y="46584"/>
                    <a:pt x="28400" y="28400"/>
                  </a:cubicBezTo>
                  <a:cubicBezTo>
                    <a:pt x="46584" y="10216"/>
                    <a:pt x="71247" y="0"/>
                    <a:pt x="96963" y="0"/>
                  </a:cubicBezTo>
                  <a:lnTo>
                    <a:pt x="2559292" y="0"/>
                  </a:lnTo>
                  <a:cubicBezTo>
                    <a:pt x="2585008" y="0"/>
                    <a:pt x="2609671" y="10216"/>
                    <a:pt x="2627855" y="28400"/>
                  </a:cubicBezTo>
                  <a:cubicBezTo>
                    <a:pt x="2646039" y="46584"/>
                    <a:pt x="2656255" y="71247"/>
                    <a:pt x="2656255" y="96963"/>
                  </a:cubicBezTo>
                  <a:lnTo>
                    <a:pt x="2656255" y="872671"/>
                  </a:lnTo>
                  <a:cubicBezTo>
                    <a:pt x="2656255" y="898387"/>
                    <a:pt x="2646039" y="923050"/>
                    <a:pt x="2627855" y="941234"/>
                  </a:cubicBezTo>
                  <a:cubicBezTo>
                    <a:pt x="2609671" y="959418"/>
                    <a:pt x="2585008" y="969634"/>
                    <a:pt x="2559292" y="969634"/>
                  </a:cubicBezTo>
                  <a:lnTo>
                    <a:pt x="96963" y="969634"/>
                  </a:lnTo>
                  <a:cubicBezTo>
                    <a:pt x="71247" y="969634"/>
                    <a:pt x="46584" y="959418"/>
                    <a:pt x="28400" y="941234"/>
                  </a:cubicBezTo>
                  <a:cubicBezTo>
                    <a:pt x="10216" y="923050"/>
                    <a:pt x="0" y="898387"/>
                    <a:pt x="0" y="872671"/>
                  </a:cubicBezTo>
                  <a:lnTo>
                    <a:pt x="0" y="969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925" tIns="37925" rIns="37925" bIns="37925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500" dirty="0"/>
                <a:t>Розвиток культури здоров’я як  умови розвитку пізнавальної мотивації до здоров’я </a:t>
              </a:r>
              <a:endParaRPr lang="uk-UA" sz="1500" dirty="0"/>
            </a:p>
          </p:txBody>
        </p:sp>
        <p:sp>
          <p:nvSpPr>
            <p:cNvPr id="17" name="Полилиния 16"/>
            <p:cNvSpPr/>
            <p:nvPr/>
          </p:nvSpPr>
          <p:spPr>
            <a:xfrm rot="21589283">
              <a:off x="5379006" y="4897135"/>
              <a:ext cx="407442" cy="34902"/>
            </a:xfrm>
            <a:custGeom>
              <a:avLst/>
              <a:gdLst>
                <a:gd name="connsiteX0" fmla="*/ 0 w 407442"/>
                <a:gd name="connsiteY0" fmla="*/ 17451 h 34902"/>
                <a:gd name="connsiteX1" fmla="*/ 407442 w 407442"/>
                <a:gd name="connsiteY1" fmla="*/ 17451 h 3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7442" h="34902">
                  <a:moveTo>
                    <a:pt x="0" y="17451"/>
                  </a:moveTo>
                  <a:lnTo>
                    <a:pt x="407442" y="17451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06234" tIns="7264" rIns="206235" bIns="726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50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5786447" y="4429134"/>
              <a:ext cx="2921780" cy="969634"/>
            </a:xfrm>
            <a:custGeom>
              <a:avLst/>
              <a:gdLst>
                <a:gd name="connsiteX0" fmla="*/ 0 w 2921780"/>
                <a:gd name="connsiteY0" fmla="*/ 96963 h 969634"/>
                <a:gd name="connsiteX1" fmla="*/ 28400 w 2921780"/>
                <a:gd name="connsiteY1" fmla="*/ 28400 h 969634"/>
                <a:gd name="connsiteX2" fmla="*/ 96963 w 2921780"/>
                <a:gd name="connsiteY2" fmla="*/ 0 h 969634"/>
                <a:gd name="connsiteX3" fmla="*/ 2824817 w 2921780"/>
                <a:gd name="connsiteY3" fmla="*/ 0 h 969634"/>
                <a:gd name="connsiteX4" fmla="*/ 2893380 w 2921780"/>
                <a:gd name="connsiteY4" fmla="*/ 28400 h 969634"/>
                <a:gd name="connsiteX5" fmla="*/ 2921780 w 2921780"/>
                <a:gd name="connsiteY5" fmla="*/ 96963 h 969634"/>
                <a:gd name="connsiteX6" fmla="*/ 2921780 w 2921780"/>
                <a:gd name="connsiteY6" fmla="*/ 872671 h 969634"/>
                <a:gd name="connsiteX7" fmla="*/ 2893380 w 2921780"/>
                <a:gd name="connsiteY7" fmla="*/ 941234 h 969634"/>
                <a:gd name="connsiteX8" fmla="*/ 2824817 w 2921780"/>
                <a:gd name="connsiteY8" fmla="*/ 969634 h 969634"/>
                <a:gd name="connsiteX9" fmla="*/ 96963 w 2921780"/>
                <a:gd name="connsiteY9" fmla="*/ 969634 h 969634"/>
                <a:gd name="connsiteX10" fmla="*/ 28400 w 2921780"/>
                <a:gd name="connsiteY10" fmla="*/ 941234 h 969634"/>
                <a:gd name="connsiteX11" fmla="*/ 0 w 2921780"/>
                <a:gd name="connsiteY11" fmla="*/ 872671 h 969634"/>
                <a:gd name="connsiteX12" fmla="*/ 0 w 2921780"/>
                <a:gd name="connsiteY12" fmla="*/ 96963 h 96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1780" h="969634">
                  <a:moveTo>
                    <a:pt x="0" y="96963"/>
                  </a:moveTo>
                  <a:cubicBezTo>
                    <a:pt x="0" y="71247"/>
                    <a:pt x="10216" y="46584"/>
                    <a:pt x="28400" y="28400"/>
                  </a:cubicBezTo>
                  <a:cubicBezTo>
                    <a:pt x="46584" y="10216"/>
                    <a:pt x="71247" y="0"/>
                    <a:pt x="96963" y="0"/>
                  </a:cubicBezTo>
                  <a:lnTo>
                    <a:pt x="2824817" y="0"/>
                  </a:lnTo>
                  <a:cubicBezTo>
                    <a:pt x="2850533" y="0"/>
                    <a:pt x="2875196" y="10216"/>
                    <a:pt x="2893380" y="28400"/>
                  </a:cubicBezTo>
                  <a:cubicBezTo>
                    <a:pt x="2911564" y="46584"/>
                    <a:pt x="2921780" y="71247"/>
                    <a:pt x="2921780" y="96963"/>
                  </a:cubicBezTo>
                  <a:lnTo>
                    <a:pt x="2921780" y="872671"/>
                  </a:lnTo>
                  <a:cubicBezTo>
                    <a:pt x="2921780" y="898387"/>
                    <a:pt x="2911564" y="923050"/>
                    <a:pt x="2893380" y="941234"/>
                  </a:cubicBezTo>
                  <a:cubicBezTo>
                    <a:pt x="2875196" y="959418"/>
                    <a:pt x="2850533" y="969634"/>
                    <a:pt x="2824817" y="969634"/>
                  </a:cubicBezTo>
                  <a:lnTo>
                    <a:pt x="96963" y="969634"/>
                  </a:lnTo>
                  <a:cubicBezTo>
                    <a:pt x="71247" y="969634"/>
                    <a:pt x="46584" y="959418"/>
                    <a:pt x="28400" y="941234"/>
                  </a:cubicBezTo>
                  <a:cubicBezTo>
                    <a:pt x="10216" y="923050"/>
                    <a:pt x="0" y="898387"/>
                    <a:pt x="0" y="872671"/>
                  </a:cubicBezTo>
                  <a:lnTo>
                    <a:pt x="0" y="969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00" tIns="41100" rIns="41100" bIns="41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/>
                <a:t>Просвітницькі програми, проекти, спортивна діяльність, тренінги</a:t>
              </a:r>
              <a:endParaRPr lang="uk-UA" sz="2000" dirty="0"/>
            </a:p>
          </p:txBody>
        </p:sp>
        <p:sp>
          <p:nvSpPr>
            <p:cNvPr id="19" name="Полилиния 18"/>
            <p:cNvSpPr/>
            <p:nvPr/>
          </p:nvSpPr>
          <p:spPr>
            <a:xfrm rot="3947634">
              <a:off x="1375591" y="5141435"/>
              <a:ext cx="1910838" cy="34902"/>
            </a:xfrm>
            <a:custGeom>
              <a:avLst/>
              <a:gdLst>
                <a:gd name="connsiteX0" fmla="*/ 0 w 1910838"/>
                <a:gd name="connsiteY0" fmla="*/ 17451 h 34902"/>
                <a:gd name="connsiteX1" fmla="*/ 1910838 w 1910838"/>
                <a:gd name="connsiteY1" fmla="*/ 17451 h 3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0838" h="34902">
                  <a:moveTo>
                    <a:pt x="0" y="17451"/>
                  </a:moveTo>
                  <a:lnTo>
                    <a:pt x="1910838" y="17451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920347" tIns="-30320" rIns="920349" bIns="-30320" spcCol="1270" anchor="ctr"/>
            <a:lstStyle/>
            <a:p>
              <a:pPr algn="ctr"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60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722751" y="5545484"/>
              <a:ext cx="2656255" cy="969634"/>
            </a:xfrm>
            <a:custGeom>
              <a:avLst/>
              <a:gdLst>
                <a:gd name="connsiteX0" fmla="*/ 0 w 2656255"/>
                <a:gd name="connsiteY0" fmla="*/ 96963 h 969634"/>
                <a:gd name="connsiteX1" fmla="*/ 28400 w 2656255"/>
                <a:gd name="connsiteY1" fmla="*/ 28400 h 969634"/>
                <a:gd name="connsiteX2" fmla="*/ 96963 w 2656255"/>
                <a:gd name="connsiteY2" fmla="*/ 0 h 969634"/>
                <a:gd name="connsiteX3" fmla="*/ 2559292 w 2656255"/>
                <a:gd name="connsiteY3" fmla="*/ 0 h 969634"/>
                <a:gd name="connsiteX4" fmla="*/ 2627855 w 2656255"/>
                <a:gd name="connsiteY4" fmla="*/ 28400 h 969634"/>
                <a:gd name="connsiteX5" fmla="*/ 2656255 w 2656255"/>
                <a:gd name="connsiteY5" fmla="*/ 96963 h 969634"/>
                <a:gd name="connsiteX6" fmla="*/ 2656255 w 2656255"/>
                <a:gd name="connsiteY6" fmla="*/ 872671 h 969634"/>
                <a:gd name="connsiteX7" fmla="*/ 2627855 w 2656255"/>
                <a:gd name="connsiteY7" fmla="*/ 941234 h 969634"/>
                <a:gd name="connsiteX8" fmla="*/ 2559292 w 2656255"/>
                <a:gd name="connsiteY8" fmla="*/ 969634 h 969634"/>
                <a:gd name="connsiteX9" fmla="*/ 96963 w 2656255"/>
                <a:gd name="connsiteY9" fmla="*/ 969634 h 969634"/>
                <a:gd name="connsiteX10" fmla="*/ 28400 w 2656255"/>
                <a:gd name="connsiteY10" fmla="*/ 941234 h 969634"/>
                <a:gd name="connsiteX11" fmla="*/ 0 w 2656255"/>
                <a:gd name="connsiteY11" fmla="*/ 872671 h 969634"/>
                <a:gd name="connsiteX12" fmla="*/ 0 w 2656255"/>
                <a:gd name="connsiteY12" fmla="*/ 96963 h 96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6255" h="969634">
                  <a:moveTo>
                    <a:pt x="0" y="96963"/>
                  </a:moveTo>
                  <a:cubicBezTo>
                    <a:pt x="0" y="71247"/>
                    <a:pt x="10216" y="46584"/>
                    <a:pt x="28400" y="28400"/>
                  </a:cubicBezTo>
                  <a:cubicBezTo>
                    <a:pt x="46584" y="10216"/>
                    <a:pt x="71247" y="0"/>
                    <a:pt x="96963" y="0"/>
                  </a:cubicBezTo>
                  <a:lnTo>
                    <a:pt x="2559292" y="0"/>
                  </a:lnTo>
                  <a:cubicBezTo>
                    <a:pt x="2585008" y="0"/>
                    <a:pt x="2609671" y="10216"/>
                    <a:pt x="2627855" y="28400"/>
                  </a:cubicBezTo>
                  <a:cubicBezTo>
                    <a:pt x="2646039" y="46584"/>
                    <a:pt x="2656255" y="71247"/>
                    <a:pt x="2656255" y="96963"/>
                  </a:cubicBezTo>
                  <a:lnTo>
                    <a:pt x="2656255" y="872671"/>
                  </a:lnTo>
                  <a:cubicBezTo>
                    <a:pt x="2656255" y="898387"/>
                    <a:pt x="2646039" y="923050"/>
                    <a:pt x="2627855" y="941234"/>
                  </a:cubicBezTo>
                  <a:cubicBezTo>
                    <a:pt x="2609671" y="959418"/>
                    <a:pt x="2585008" y="969634"/>
                    <a:pt x="2559292" y="969634"/>
                  </a:cubicBezTo>
                  <a:lnTo>
                    <a:pt x="96963" y="969634"/>
                  </a:lnTo>
                  <a:cubicBezTo>
                    <a:pt x="71247" y="969634"/>
                    <a:pt x="46584" y="959418"/>
                    <a:pt x="28400" y="941234"/>
                  </a:cubicBezTo>
                  <a:cubicBezTo>
                    <a:pt x="10216" y="923050"/>
                    <a:pt x="0" y="898387"/>
                    <a:pt x="0" y="872671"/>
                  </a:cubicBezTo>
                  <a:lnTo>
                    <a:pt x="0" y="969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8560" tIns="38560" rIns="38560" bIns="385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600" dirty="0"/>
                <a:t>Забезпечення сприятливого психологічного мікроклімату та інформаційного середовища  </a:t>
              </a:r>
              <a:endParaRPr lang="uk-UA" sz="1600" dirty="0"/>
            </a:p>
          </p:txBody>
        </p:sp>
        <p:sp>
          <p:nvSpPr>
            <p:cNvPr id="21" name="Полилиния 20"/>
            <p:cNvSpPr/>
            <p:nvPr/>
          </p:nvSpPr>
          <p:spPr>
            <a:xfrm rot="272152">
              <a:off x="5378479" y="6026178"/>
              <a:ext cx="337053" cy="34902"/>
            </a:xfrm>
            <a:custGeom>
              <a:avLst/>
              <a:gdLst>
                <a:gd name="connsiteX0" fmla="*/ 0 w 337053"/>
                <a:gd name="connsiteY0" fmla="*/ 17451 h 34902"/>
                <a:gd name="connsiteX1" fmla="*/ 337053 w 337053"/>
                <a:gd name="connsiteY1" fmla="*/ 17451 h 3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053" h="34902">
                  <a:moveTo>
                    <a:pt x="0" y="17451"/>
                  </a:moveTo>
                  <a:lnTo>
                    <a:pt x="337053" y="17451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72800" tIns="9023" rIns="172800" bIns="9026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50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715005" y="5572139"/>
              <a:ext cx="2981510" cy="969634"/>
            </a:xfrm>
            <a:custGeom>
              <a:avLst/>
              <a:gdLst>
                <a:gd name="connsiteX0" fmla="*/ 0 w 2981510"/>
                <a:gd name="connsiteY0" fmla="*/ 96963 h 969634"/>
                <a:gd name="connsiteX1" fmla="*/ 28400 w 2981510"/>
                <a:gd name="connsiteY1" fmla="*/ 28400 h 969634"/>
                <a:gd name="connsiteX2" fmla="*/ 96963 w 2981510"/>
                <a:gd name="connsiteY2" fmla="*/ 0 h 969634"/>
                <a:gd name="connsiteX3" fmla="*/ 2884547 w 2981510"/>
                <a:gd name="connsiteY3" fmla="*/ 0 h 969634"/>
                <a:gd name="connsiteX4" fmla="*/ 2953110 w 2981510"/>
                <a:gd name="connsiteY4" fmla="*/ 28400 h 969634"/>
                <a:gd name="connsiteX5" fmla="*/ 2981510 w 2981510"/>
                <a:gd name="connsiteY5" fmla="*/ 96963 h 969634"/>
                <a:gd name="connsiteX6" fmla="*/ 2981510 w 2981510"/>
                <a:gd name="connsiteY6" fmla="*/ 872671 h 969634"/>
                <a:gd name="connsiteX7" fmla="*/ 2953110 w 2981510"/>
                <a:gd name="connsiteY7" fmla="*/ 941234 h 969634"/>
                <a:gd name="connsiteX8" fmla="*/ 2884547 w 2981510"/>
                <a:gd name="connsiteY8" fmla="*/ 969634 h 969634"/>
                <a:gd name="connsiteX9" fmla="*/ 96963 w 2981510"/>
                <a:gd name="connsiteY9" fmla="*/ 969634 h 969634"/>
                <a:gd name="connsiteX10" fmla="*/ 28400 w 2981510"/>
                <a:gd name="connsiteY10" fmla="*/ 941234 h 969634"/>
                <a:gd name="connsiteX11" fmla="*/ 0 w 2981510"/>
                <a:gd name="connsiteY11" fmla="*/ 872671 h 969634"/>
                <a:gd name="connsiteX12" fmla="*/ 0 w 2981510"/>
                <a:gd name="connsiteY12" fmla="*/ 96963 h 96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81510" h="969634">
                  <a:moveTo>
                    <a:pt x="0" y="96963"/>
                  </a:moveTo>
                  <a:cubicBezTo>
                    <a:pt x="0" y="71247"/>
                    <a:pt x="10216" y="46584"/>
                    <a:pt x="28400" y="28400"/>
                  </a:cubicBezTo>
                  <a:cubicBezTo>
                    <a:pt x="46584" y="10216"/>
                    <a:pt x="71247" y="0"/>
                    <a:pt x="96963" y="0"/>
                  </a:cubicBezTo>
                  <a:lnTo>
                    <a:pt x="2884547" y="0"/>
                  </a:lnTo>
                  <a:cubicBezTo>
                    <a:pt x="2910263" y="0"/>
                    <a:pt x="2934926" y="10216"/>
                    <a:pt x="2953110" y="28400"/>
                  </a:cubicBezTo>
                  <a:cubicBezTo>
                    <a:pt x="2971294" y="46584"/>
                    <a:pt x="2981510" y="71247"/>
                    <a:pt x="2981510" y="96963"/>
                  </a:cubicBezTo>
                  <a:lnTo>
                    <a:pt x="2981510" y="872671"/>
                  </a:lnTo>
                  <a:cubicBezTo>
                    <a:pt x="2981510" y="898387"/>
                    <a:pt x="2971294" y="923050"/>
                    <a:pt x="2953110" y="941234"/>
                  </a:cubicBezTo>
                  <a:cubicBezTo>
                    <a:pt x="2934926" y="959418"/>
                    <a:pt x="2910263" y="969634"/>
                    <a:pt x="2884547" y="969634"/>
                  </a:cubicBezTo>
                  <a:lnTo>
                    <a:pt x="96963" y="969634"/>
                  </a:lnTo>
                  <a:cubicBezTo>
                    <a:pt x="71247" y="969634"/>
                    <a:pt x="46584" y="959418"/>
                    <a:pt x="28400" y="941234"/>
                  </a:cubicBezTo>
                  <a:cubicBezTo>
                    <a:pt x="10216" y="923050"/>
                    <a:pt x="0" y="898387"/>
                    <a:pt x="0" y="872671"/>
                  </a:cubicBezTo>
                  <a:lnTo>
                    <a:pt x="0" y="969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8560" tIns="38560" rIns="38560" bIns="385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600" dirty="0"/>
                <a:t>Збір та аналіз інформації, , індивідуальна робота, моніторинг стану здоров’я учнів</a:t>
              </a:r>
              <a:endParaRPr lang="uk-UA" sz="1600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Тренінг </a:t>
            </a:r>
            <a:br>
              <a:rPr lang="uk-UA" smtClean="0">
                <a:latin typeface="Times New Roman" pitchFamily="18" charset="0"/>
                <a:cs typeface="Times New Roman" pitchFamily="18" charset="0"/>
              </a:rPr>
            </a:br>
            <a:r>
              <a:rPr lang="uk-UA" smtClean="0">
                <a:latin typeface="Times New Roman" pitchFamily="18" charset="0"/>
                <a:cs typeface="Times New Roman" pitchFamily="18" charset="0"/>
              </a:rPr>
              <a:t>“Вплив рухової активності на розвиток організму”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286124"/>
            <a:ext cx="4357686" cy="3268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143116"/>
            <a:ext cx="4495491" cy="3371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/>
          <a:lstStyle/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Урок з основ здоров’я </a:t>
            </a:r>
            <a:br>
              <a:rPr lang="uk-UA" smtClean="0">
                <a:latin typeface="Times New Roman" pitchFamily="18" charset="0"/>
                <a:cs typeface="Times New Roman" pitchFamily="18" charset="0"/>
              </a:rPr>
            </a:br>
            <a:r>
              <a:rPr lang="uk-UA" smtClean="0">
                <a:latin typeface="Times New Roman" pitchFamily="18" charset="0"/>
                <a:cs typeface="Times New Roman" pitchFamily="18" charset="0"/>
              </a:rPr>
              <a:t>“Складові здоров’я, чинники здоров’я”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14554"/>
            <a:ext cx="4857752" cy="4315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3375252"/>
            <a:ext cx="4643438" cy="3482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</Template>
  <TotalTime>488</TotalTime>
  <Words>623</Words>
  <Application>Microsoft Office PowerPoint</Application>
  <PresentationFormat>Экран (4:3)</PresentationFormat>
  <Paragraphs>97</Paragraphs>
  <Slides>30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10</vt:lpstr>
      <vt:lpstr>Діаграма Microsoft Office Excel</vt:lpstr>
      <vt:lpstr>Комунальний заклад «Гуляйпільська загальноосвітня школа І-ІІІ ступенів №1» Гуляйпільської районної ради  Модель превентивної освіти Школи, дружньої до дитини</vt:lpstr>
      <vt:lpstr>Слайд 2</vt:lpstr>
      <vt:lpstr>Модель превентивного виховання комунального закладу “Гуляйпільська загальноосвітня школа І-ІІІ ступенів №1” Гуляйпільської районної ради   </vt:lpstr>
      <vt:lpstr>Моніторинг здоров’я учнів </vt:lpstr>
      <vt:lpstr>Слайд 5</vt:lpstr>
      <vt:lpstr>Слайд 6</vt:lpstr>
      <vt:lpstr>Модель школи сприяння здоров’ю  Сформованість здоров’язберігаючої компетенції</vt:lpstr>
      <vt:lpstr>Тренінг  “Вплив рухової активності на розвиток організму”</vt:lpstr>
      <vt:lpstr>Урок з основ здоров’я  “Складові здоров’я, чинники здоров’я”</vt:lpstr>
      <vt:lpstr>Урок з основ здоров’я “Ефективне спілкування. Вплив поведінки на здоров’я” </vt:lpstr>
      <vt:lpstr>Заняття гуртка  “Школа проти СНІДу”</vt:lpstr>
      <vt:lpstr>Виховна година  “Спосіб життя та звички. Формування корисних звичок у підлітків”</vt:lpstr>
      <vt:lpstr>Заняття гуртка  “Я – моє здоров’я – моє життя»</vt:lpstr>
      <vt:lpstr>Заходи з превентивного виховання</vt:lpstr>
      <vt:lpstr>Методи, які використовуються:</vt:lpstr>
      <vt:lpstr> Тренінгові заняття з формування психологічної рівноваги в учнівської молоді</vt:lpstr>
      <vt:lpstr>Виховний захід на тему: «Ми за здоровий спосіб життя» для  учнів 1-х класів </vt:lpstr>
      <vt:lpstr>Екскурсія для учнів 2-х класів « Доріжкою Здоров’я» </vt:lpstr>
      <vt:lpstr>Виховна година  “Зроби правильний вибір” для учнів 3-х класів</vt:lpstr>
      <vt:lpstr>Інтерактивне заняття “Корисні звички” для учнів 4-х класів</vt:lpstr>
      <vt:lpstr>Члени гуртка “Школа проти СНІДу”, учасники районного етапу Обласного конкурсу з пропаганди та розповсюдження здорового способу життя “Молодь обирає здоров’я”</vt:lpstr>
      <vt:lpstr>Практичні заняття членів гуртка “Школа проти СНІДу” з працівниками районної організації Червоний Хрест </vt:lpstr>
      <vt:lpstr>Загальношкільний захід, присвячений пам’яті померлих від СНІДу</vt:lpstr>
      <vt:lpstr>Фізкультхвилинки у підшефному класі </vt:lpstr>
      <vt:lpstr>Спортивні розваги у літньому пришкільному оздоровчому таборі “Сонечко”</vt:lpstr>
      <vt:lpstr>Загартовуючі заходи у літньому пришкільному оздоровчому таборі “Сонечко” </vt:lpstr>
      <vt:lpstr>Команда “Юні олімпійці”</vt:lpstr>
      <vt:lpstr>“Ми – олімпійська надія України”</vt:lpstr>
      <vt:lpstr>Переможці районного та обласного етапів Всеукраїнської військово-патріотичної спортивної гри «Зірниця»  </vt:lpstr>
      <vt:lpstr>Спортивна гордість школи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превентивної освіти комунального закладу «Гуляйпільська загальноосвітня школа І-ІІІ ступенів №1» Гуляйпільської районної ради</dc:title>
  <dc:creator>user</dc:creator>
  <cp:lastModifiedBy>Sony</cp:lastModifiedBy>
  <cp:revision>46</cp:revision>
  <dcterms:created xsi:type="dcterms:W3CDTF">2014-06-04T09:42:58Z</dcterms:created>
  <dcterms:modified xsi:type="dcterms:W3CDTF">2014-08-22T13:15:09Z</dcterms:modified>
</cp:coreProperties>
</file>