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5" r:id="rId4"/>
    <p:sldId id="264" r:id="rId5"/>
    <p:sldId id="275" r:id="rId6"/>
    <p:sldId id="267" r:id="rId7"/>
    <p:sldId id="276" r:id="rId8"/>
    <p:sldId id="268" r:id="rId9"/>
    <p:sldId id="277" r:id="rId10"/>
    <p:sldId id="269" r:id="rId11"/>
    <p:sldId id="278" r:id="rId12"/>
    <p:sldId id="270" r:id="rId13"/>
    <p:sldId id="280" r:id="rId14"/>
    <p:sldId id="271" r:id="rId15"/>
    <p:sldId id="279" r:id="rId16"/>
    <p:sldId id="263" r:id="rId17"/>
    <p:sldId id="282" r:id="rId18"/>
    <p:sldId id="273" r:id="rId19"/>
    <p:sldId id="274" r:id="rId20"/>
    <p:sldId id="28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6600"/>
    <a:srgbClr val="008000"/>
    <a:srgbClr val="93EA0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B71FF6-3F37-4FAD-8AF1-92A7CDF7B52A}" type="datetimeFigureOut">
              <a:rPr lang="uk-UA"/>
              <a:pPr>
                <a:defRPr/>
              </a:pPr>
              <a:t>18.07.2014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2E2CBF-803C-4275-B313-38CF01CB735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284218-8AD2-4528-9330-14B613298D22}" type="slidenum">
              <a:rPr lang="uk-UA" smtClean="0"/>
              <a:pPr/>
              <a:t>12</a:t>
            </a:fld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40E5-DA5A-4C8E-9491-BC73F297A2F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E39B-F6C6-4C82-AEC3-3C6640852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7E82-9354-4CAF-AD67-8DFBF120016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0809-4E98-4A17-AFDF-3B1C6916A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B2E8-1876-4734-9D8C-BB192946DDD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FF0D-24CA-44C4-973F-D86421B8C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F950-79CD-488C-980F-D782E30C1C3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1CCE-AE44-4D4A-9271-0F98FC142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564A-301D-463E-8A79-6807C2D29A5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23BC4-6F03-465B-8CBF-0BA5137B5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CF50B-F31D-4E5F-BC75-25FA27F29CB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0EE7-DFD1-421F-87D3-3DFB7DD2A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A2B8-35B5-4056-81E4-79E599BAB2D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EE5F0-9C4F-4BE5-A327-745ECC576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F8AB-6F02-4183-835C-E63D01F2BD3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129A-94CA-4909-9CCF-056399F9C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AFDE9-0965-400D-9443-64139864B96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2A08-9E1A-404C-A031-593FC8157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5C57-DD04-48FC-8623-F42E4F6736A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03EB-E7E4-479D-9E6B-D9226C80C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04F26-90D8-49CA-B9EE-422ED16E662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DF0C-8639-44C8-A9CA-EB746FD13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7FE4F5-5433-4683-9181-BFF7EBDEE82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168030-6C46-4300-B6E6-0EDEE6E95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КЛЕТКА.jpg"/>
          <p:cNvPicPr>
            <a:picLocks noChangeAspect="1"/>
          </p:cNvPicPr>
          <p:nvPr/>
        </p:nvPicPr>
        <p:blipFill>
          <a:blip r:embed="rId2" cstate="email"/>
          <a:srcRect r="79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4" descr="72b15c1688da.png"/>
          <p:cNvPicPr>
            <a:picLocks noChangeAspect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614" y="2111266"/>
            <a:ext cx="8605594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Модель превентивно</a:t>
            </a: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</a:t>
            </a:r>
          </a:p>
          <a:p>
            <a:pPr algn="ctr">
              <a:defRPr/>
            </a:pP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освіти у</a:t>
            </a:r>
          </a:p>
          <a:p>
            <a:pPr algn="ctr">
              <a:defRPr/>
            </a:pP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Школі дружній до дитини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68313" y="214313"/>
            <a:ext cx="82057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Конотопська  загальноосвітня школа </a:t>
            </a:r>
          </a:p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І-ІІІ ступенів № 14</a:t>
            </a:r>
          </a:p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Конотопської міської ради</a:t>
            </a:r>
          </a:p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Сумської області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4413" y="4606925"/>
            <a:ext cx="303371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7" descr="КЛЕТ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7959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267" name="Рисунок 11" descr="bokor0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3890963"/>
            <a:ext cx="4224337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643563" y="1143000"/>
            <a:ext cx="2428875" cy="1071563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Капля 5"/>
          <p:cNvSpPr/>
          <p:nvPr/>
        </p:nvSpPr>
        <p:spPr>
          <a:xfrm rot="16200000" flipH="1">
            <a:off x="7358857" y="213518"/>
            <a:ext cx="927100" cy="1071563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Капля 6"/>
          <p:cNvSpPr/>
          <p:nvPr/>
        </p:nvSpPr>
        <p:spPr>
          <a:xfrm rot="5227402">
            <a:off x="5342732" y="207169"/>
            <a:ext cx="966787" cy="1031875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Капля 7"/>
          <p:cNvSpPr/>
          <p:nvPr/>
        </p:nvSpPr>
        <p:spPr>
          <a:xfrm rot="2607078">
            <a:off x="4521200" y="1276350"/>
            <a:ext cx="933450" cy="846138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Капля 8"/>
          <p:cNvSpPr/>
          <p:nvPr/>
        </p:nvSpPr>
        <p:spPr>
          <a:xfrm rot="21216252">
            <a:off x="3441700" y="2401888"/>
            <a:ext cx="2854325" cy="1822450"/>
          </a:xfrm>
          <a:prstGeom prst="teardrop">
            <a:avLst>
              <a:gd name="adj" fmla="val 131712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Капля 9"/>
          <p:cNvSpPr/>
          <p:nvPr/>
        </p:nvSpPr>
        <p:spPr>
          <a:xfrm rot="383748" flipH="1">
            <a:off x="7397750" y="2286000"/>
            <a:ext cx="1331913" cy="785813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8992922" flipH="1">
            <a:off x="7988300" y="1173163"/>
            <a:ext cx="1025525" cy="787400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9" name="TextBox 11"/>
          <p:cNvSpPr txBox="1">
            <a:spLocks noChangeArrowheads="1"/>
          </p:cNvSpPr>
          <p:nvPr/>
        </p:nvSpPr>
        <p:spPr bwMode="auto">
          <a:xfrm>
            <a:off x="3643313" y="2643188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4. На  рівні  соціального  здоров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я  (соціального  добробуту):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 rot="852347">
            <a:off x="752475" y="1695450"/>
            <a:ext cx="3027363" cy="976313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>
            <a:off x="285750" y="3071813"/>
            <a:ext cx="3265488" cy="66675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20256363">
            <a:off x="752475" y="4292600"/>
            <a:ext cx="3027363" cy="68103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03" name="TextBox 15"/>
          <p:cNvSpPr txBox="1">
            <a:spLocks noChangeArrowheads="1"/>
          </p:cNvSpPr>
          <p:nvPr/>
        </p:nvSpPr>
        <p:spPr bwMode="auto">
          <a:xfrm rot="769321">
            <a:off x="684213" y="1662113"/>
            <a:ext cx="2928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формування соціально-  орієнтованої  комунікативності;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4" name="TextBox 16"/>
          <p:cNvSpPr txBox="1">
            <a:spLocks noChangeArrowheads="1"/>
          </p:cNvSpPr>
          <p:nvPr/>
        </p:nvSpPr>
        <p:spPr bwMode="auto">
          <a:xfrm>
            <a:off x="357188" y="3071813"/>
            <a:ext cx="3194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виховання доброзичливості  у  ставленні  до  людини;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5" name="TextBox 17"/>
          <p:cNvSpPr txBox="1">
            <a:spLocks noChangeArrowheads="1"/>
          </p:cNvSpPr>
          <p:nvPr/>
        </p:nvSpPr>
        <p:spPr bwMode="auto">
          <a:xfrm rot="-1297178">
            <a:off x="720725" y="4257675"/>
            <a:ext cx="2857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співпраця з соціальними службами;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19265239">
            <a:off x="1747838" y="4994275"/>
            <a:ext cx="3290887" cy="75882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07" name="TextBox 19"/>
          <p:cNvSpPr txBox="1">
            <a:spLocks noChangeArrowheads="1"/>
          </p:cNvSpPr>
          <p:nvPr/>
        </p:nvSpPr>
        <p:spPr bwMode="auto">
          <a:xfrm rot="-2236207">
            <a:off x="1784350" y="4900613"/>
            <a:ext cx="33591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соціально-педагогічний патронат.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3" grpId="0" animBg="1"/>
      <p:bldP spid="14" grpId="0" animBg="1"/>
      <p:bldP spid="15" grpId="0" animBg="1"/>
      <p:bldP spid="12303" grpId="0"/>
      <p:bldP spid="12304" grpId="0"/>
      <p:bldP spid="12305" grpId="0"/>
      <p:bldP spid="19" grpId="0" animBg="1"/>
      <p:bldP spid="123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0"/>
            <a:ext cx="452755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G:\На Суми\Фото00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546164">
            <a:off x="2843213" y="3516313"/>
            <a:ext cx="390207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11" descr="bokor06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786313"/>
            <a:ext cx="29495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Рисунок 11" descr="bokor06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8475" y="5245100"/>
            <a:ext cx="22955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Рисунок 11" descr="bokor06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88" y="5786438"/>
            <a:ext cx="15255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Рисунок 11" descr="bokor06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5" y="6256338"/>
            <a:ext cx="85725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Рисунок 11" descr="bokor06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00500" y="6256338"/>
            <a:ext cx="85725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Рисунок 11" descr="bokor06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29000" y="6305550"/>
            <a:ext cx="7858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Рисунок 11" descr="bokor06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28938" y="6356350"/>
            <a:ext cx="714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Рисунок 11" descr="bokor06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0" y="6256338"/>
            <a:ext cx="85725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7" descr="КЛЕТКА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7959"/>
          <a:stretch>
            <a:fillRect/>
          </a:stretch>
        </p:blipFill>
        <p:spPr>
          <a:xfrm>
            <a:off x="0" y="-142875"/>
            <a:ext cx="9144000" cy="6858000"/>
          </a:xfrm>
        </p:spPr>
      </p:pic>
      <p:sp>
        <p:nvSpPr>
          <p:cNvPr id="5" name="Овал 4"/>
          <p:cNvSpPr/>
          <p:nvPr/>
        </p:nvSpPr>
        <p:spPr>
          <a:xfrm>
            <a:off x="5429250" y="4357688"/>
            <a:ext cx="2428875" cy="1071562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Капля 5"/>
          <p:cNvSpPr/>
          <p:nvPr/>
        </p:nvSpPr>
        <p:spPr>
          <a:xfrm rot="16200000" flipH="1">
            <a:off x="7144544" y="3285331"/>
            <a:ext cx="998538" cy="1000125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Капля 6"/>
          <p:cNvSpPr/>
          <p:nvPr/>
        </p:nvSpPr>
        <p:spPr>
          <a:xfrm rot="5400000">
            <a:off x="5068094" y="3218656"/>
            <a:ext cx="992188" cy="1127125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Капля 7"/>
          <p:cNvSpPr/>
          <p:nvPr/>
        </p:nvSpPr>
        <p:spPr>
          <a:xfrm rot="2607078">
            <a:off x="3011488" y="3932238"/>
            <a:ext cx="1951037" cy="1849437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Капля 8"/>
          <p:cNvSpPr/>
          <p:nvPr/>
        </p:nvSpPr>
        <p:spPr>
          <a:xfrm rot="21216252">
            <a:off x="4829175" y="5572125"/>
            <a:ext cx="1336675" cy="857250"/>
          </a:xfrm>
          <a:prstGeom prst="teardrop">
            <a:avLst>
              <a:gd name="adj" fmla="val 131712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Капля 9"/>
          <p:cNvSpPr/>
          <p:nvPr/>
        </p:nvSpPr>
        <p:spPr>
          <a:xfrm rot="383748" flipH="1">
            <a:off x="7540625" y="5500688"/>
            <a:ext cx="1331913" cy="785812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8992922" flipH="1">
            <a:off x="7988300" y="4244975"/>
            <a:ext cx="1025525" cy="787400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3214688" y="4214813"/>
            <a:ext cx="1785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5. На рівні технології навчання здоров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ю: 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2767239">
            <a:off x="325438" y="2266950"/>
            <a:ext cx="3756025" cy="7016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1084987">
            <a:off x="280988" y="3584575"/>
            <a:ext cx="2514600" cy="83343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 rot="20952490">
            <a:off x="25400" y="5262563"/>
            <a:ext cx="2854325" cy="53816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50" name="TextBox 16"/>
          <p:cNvSpPr txBox="1">
            <a:spLocks noChangeArrowheads="1"/>
          </p:cNvSpPr>
          <p:nvPr/>
        </p:nvSpPr>
        <p:spPr bwMode="auto">
          <a:xfrm rot="2872113">
            <a:off x="500857" y="2199481"/>
            <a:ext cx="3370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формування життєвих навичок і компетентностей;</a:t>
            </a:r>
          </a:p>
        </p:txBody>
      </p:sp>
      <p:sp>
        <p:nvSpPr>
          <p:cNvPr id="14351" name="TextBox 17"/>
          <p:cNvSpPr txBox="1">
            <a:spLocks noChangeArrowheads="1"/>
          </p:cNvSpPr>
          <p:nvPr/>
        </p:nvSpPr>
        <p:spPr bwMode="auto">
          <a:xfrm rot="1205589">
            <a:off x="495300" y="3571875"/>
            <a:ext cx="178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профілактика травматизму; </a:t>
            </a:r>
          </a:p>
        </p:txBody>
      </p:sp>
      <p:sp>
        <p:nvSpPr>
          <p:cNvPr id="14352" name="TextBox 18"/>
          <p:cNvSpPr txBox="1">
            <a:spLocks noChangeArrowheads="1"/>
          </p:cNvSpPr>
          <p:nvPr/>
        </p:nvSpPr>
        <p:spPr bwMode="auto">
          <a:xfrm rot="-707354">
            <a:off x="17463" y="5373688"/>
            <a:ext cx="2403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статеве виховання.</a:t>
            </a:r>
          </a:p>
        </p:txBody>
      </p:sp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791611">
            <a:off x="3601244" y="602457"/>
            <a:ext cx="2832100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4" name="TextBox 1"/>
          <p:cNvSpPr txBox="1">
            <a:spLocks noChangeArrowheads="1"/>
          </p:cNvSpPr>
          <p:nvPr/>
        </p:nvSpPr>
        <p:spPr bwMode="auto">
          <a:xfrm rot="-3174473">
            <a:off x="3540126" y="1452562"/>
            <a:ext cx="336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набуття знань щодо профілактики ВІЛ/СНІДу;</a:t>
            </a:r>
          </a:p>
        </p:txBody>
      </p:sp>
      <p:pic>
        <p:nvPicPr>
          <p:cNvPr id="13331" name="Picture 2" descr="http://img-fotki.yandex.ru/get/9216/981986.47/0_87c9e_9905b717_ori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4962542" flipH="1">
            <a:off x="6275388" y="322263"/>
            <a:ext cx="36830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" grpId="0" animBg="1"/>
      <p:bldP spid="15" grpId="0" animBg="1"/>
      <p:bldP spid="16" grpId="0" animBg="1"/>
      <p:bldP spid="14350" grpId="0"/>
      <p:bldP spid="14351" grpId="0"/>
      <p:bldP spid="14352" grpId="0"/>
      <p:bldP spid="143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32925">
            <a:off x="1323975" y="387350"/>
            <a:ext cx="38338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668463">
            <a:off x="4948318" y="3320658"/>
            <a:ext cx="36195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http://i027.radikal.ru/0907/87/0a82e85a186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-357188"/>
            <a:ext cx="4500562" cy="21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4" descr="http://i027.radikal.ru/0907/87/0a82e85a186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500063" y="0"/>
            <a:ext cx="39290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7" descr="КЛЕТ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795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вал 4"/>
          <p:cNvSpPr/>
          <p:nvPr/>
        </p:nvSpPr>
        <p:spPr>
          <a:xfrm>
            <a:off x="5429250" y="4357688"/>
            <a:ext cx="2428875" cy="1071562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Капля 5"/>
          <p:cNvSpPr/>
          <p:nvPr/>
        </p:nvSpPr>
        <p:spPr>
          <a:xfrm rot="16200000" flipH="1">
            <a:off x="7144544" y="3285331"/>
            <a:ext cx="998538" cy="1000125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Капля 6"/>
          <p:cNvSpPr/>
          <p:nvPr/>
        </p:nvSpPr>
        <p:spPr>
          <a:xfrm rot="5400000">
            <a:off x="4004469" y="2210594"/>
            <a:ext cx="1920875" cy="1785937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Капля 7"/>
          <p:cNvSpPr/>
          <p:nvPr/>
        </p:nvSpPr>
        <p:spPr>
          <a:xfrm rot="2607078">
            <a:off x="4010025" y="4330700"/>
            <a:ext cx="1168400" cy="909638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Капля 8"/>
          <p:cNvSpPr/>
          <p:nvPr/>
        </p:nvSpPr>
        <p:spPr>
          <a:xfrm rot="21216252">
            <a:off x="4829175" y="5572125"/>
            <a:ext cx="1336675" cy="857250"/>
          </a:xfrm>
          <a:prstGeom prst="teardrop">
            <a:avLst>
              <a:gd name="adj" fmla="val 131712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Капля 9"/>
          <p:cNvSpPr/>
          <p:nvPr/>
        </p:nvSpPr>
        <p:spPr>
          <a:xfrm rot="383748" flipH="1">
            <a:off x="7540625" y="5500688"/>
            <a:ext cx="1331913" cy="785812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8992922" flipH="1">
            <a:off x="7988300" y="4244975"/>
            <a:ext cx="1025525" cy="787400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4214813" y="2571750"/>
            <a:ext cx="1785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6. На рівні виховання культури здоров’я: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20952490">
            <a:off x="603250" y="3505200"/>
            <a:ext cx="3335338" cy="6985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458598">
            <a:off x="411163" y="2028825"/>
            <a:ext cx="3473450" cy="85883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 rot="2346226">
            <a:off x="1747838" y="720725"/>
            <a:ext cx="2854325" cy="66992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 rot="9044664">
            <a:off x="5287963" y="633413"/>
            <a:ext cx="3295650" cy="125571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9" name="TextBox 17"/>
          <p:cNvSpPr txBox="1">
            <a:spLocks noChangeArrowheads="1"/>
          </p:cNvSpPr>
          <p:nvPr/>
        </p:nvSpPr>
        <p:spPr bwMode="auto">
          <a:xfrm rot="-657189">
            <a:off x="706438" y="3506788"/>
            <a:ext cx="3035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організація змістовного дозвілля учнів;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 rot="-1653678">
            <a:off x="5707063" y="644525"/>
            <a:ext cx="30321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посилення мотивації на ведення здорового способу життя;</a:t>
            </a:r>
          </a:p>
        </p:txBody>
      </p:sp>
      <p:sp>
        <p:nvSpPr>
          <p:cNvPr id="16401" name="TextBox 19"/>
          <p:cNvSpPr txBox="1">
            <a:spLocks noChangeArrowheads="1"/>
          </p:cNvSpPr>
          <p:nvPr/>
        </p:nvSpPr>
        <p:spPr bwMode="auto">
          <a:xfrm rot="546128">
            <a:off x="304800" y="2095500"/>
            <a:ext cx="3429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підвищення відповідальності за особисте здоров’я;</a:t>
            </a:r>
          </a:p>
        </p:txBody>
      </p:sp>
      <p:sp>
        <p:nvSpPr>
          <p:cNvPr id="16402" name="TextBox 20"/>
          <p:cNvSpPr txBox="1">
            <a:spLocks noChangeArrowheads="1"/>
          </p:cNvSpPr>
          <p:nvPr/>
        </p:nvSpPr>
        <p:spPr bwMode="auto">
          <a:xfrm rot="2496280">
            <a:off x="1800225" y="665163"/>
            <a:ext cx="2562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опікування здоров’ям  родини;</a:t>
            </a:r>
            <a:endParaRPr lang="ru-RU"/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866952">
            <a:off x="638175" y="4545013"/>
            <a:ext cx="3438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TextBox 1"/>
          <p:cNvSpPr txBox="1">
            <a:spLocks noChangeArrowheads="1"/>
          </p:cNvSpPr>
          <p:nvPr/>
        </p:nvSpPr>
        <p:spPr bwMode="auto">
          <a:xfrm rot="-1747417">
            <a:off x="833438" y="4916488"/>
            <a:ext cx="314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розробка методичних рекомендацій з фізичного виховання.</a:t>
            </a:r>
          </a:p>
        </p:txBody>
      </p:sp>
      <p:pic>
        <p:nvPicPr>
          <p:cNvPr id="15381" name="Рисунок 11" descr="bokor06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63" y="5202238"/>
            <a:ext cx="23574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4" grpId="0" animBg="1"/>
      <p:bldP spid="15" grpId="0" animBg="1"/>
      <p:bldP spid="16" grpId="0" animBg="1"/>
      <p:bldP spid="17" grpId="0" animBg="1"/>
      <p:bldP spid="16399" grpId="0"/>
      <p:bldP spid="16400" grpId="0"/>
      <p:bldP spid="16401" grpId="0"/>
      <p:bldP spid="16402" grpId="0"/>
      <p:bldP spid="164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84691">
            <a:off x="323850" y="333375"/>
            <a:ext cx="3671888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68769">
            <a:off x="2608833" y="3613771"/>
            <a:ext cx="38227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11" descr="bokor06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88" y="3890963"/>
            <a:ext cx="4224337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7" descr="КЛЕТ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795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Блок-схема: процесс 5"/>
          <p:cNvSpPr/>
          <p:nvPr/>
        </p:nvSpPr>
        <p:spPr>
          <a:xfrm>
            <a:off x="2857500" y="357188"/>
            <a:ext cx="4214813" cy="1000125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3071813" y="571500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У школі організована: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3000375"/>
            <a:ext cx="1749425" cy="35004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0" y="1571625"/>
            <a:ext cx="1857375" cy="857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928813" y="1571625"/>
            <a:ext cx="1857375" cy="857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786188" y="1643063"/>
            <a:ext cx="1857375" cy="857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643563" y="1571625"/>
            <a:ext cx="1857375" cy="857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2" name="TextBox 27"/>
          <p:cNvSpPr txBox="1">
            <a:spLocks noChangeArrowheads="1"/>
          </p:cNvSpPr>
          <p:nvPr/>
        </p:nvSpPr>
        <p:spPr bwMode="auto">
          <a:xfrm>
            <a:off x="285750" y="1643063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Виховна робота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3" name="TextBox 28"/>
          <p:cNvSpPr txBox="1">
            <a:spLocks noChangeArrowheads="1"/>
          </p:cNvSpPr>
          <p:nvPr/>
        </p:nvSpPr>
        <p:spPr bwMode="auto">
          <a:xfrm>
            <a:off x="2071688" y="1643063"/>
            <a:ext cx="1571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Психологічна робота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4" name="TextBox 29"/>
          <p:cNvSpPr txBox="1">
            <a:spLocks noChangeArrowheads="1"/>
          </p:cNvSpPr>
          <p:nvPr/>
        </p:nvSpPr>
        <p:spPr bwMode="auto">
          <a:xfrm>
            <a:off x="4000500" y="1643063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Соціальна робота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500938" y="1571625"/>
            <a:ext cx="1857375" cy="857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6" name="TextBox 32"/>
          <p:cNvSpPr txBox="1">
            <a:spLocks noChangeArrowheads="1"/>
          </p:cNvSpPr>
          <p:nvPr/>
        </p:nvSpPr>
        <p:spPr bwMode="auto">
          <a:xfrm>
            <a:off x="5857875" y="1643063"/>
            <a:ext cx="1428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Профілактично-оздоровча робота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7" name="TextBox 33"/>
          <p:cNvSpPr txBox="1">
            <a:spLocks noChangeArrowheads="1"/>
          </p:cNvSpPr>
          <p:nvPr/>
        </p:nvSpPr>
        <p:spPr bwMode="auto">
          <a:xfrm>
            <a:off x="7715250" y="1571625"/>
            <a:ext cx="14287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спеціаліста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43125" y="3000375"/>
            <a:ext cx="1643063" cy="35004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892550" y="3000375"/>
            <a:ext cx="1643063" cy="35004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643563" y="3000375"/>
            <a:ext cx="1714500" cy="35004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500938" y="3000375"/>
            <a:ext cx="1571625" cy="35004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8" name="TextBox 38"/>
          <p:cNvSpPr txBox="1">
            <a:spLocks noChangeArrowheads="1"/>
          </p:cNvSpPr>
          <p:nvPr/>
        </p:nvSpPr>
        <p:spPr bwMode="auto">
          <a:xfrm>
            <a:off x="179388" y="3071813"/>
            <a:ext cx="17494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інтерактивні форми з педагогами;</a:t>
            </a:r>
          </a:p>
          <a:p>
            <a:pPr>
              <a:buFontTx/>
              <a:buChar char="-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предметно-практична діяльність  дітей;</a:t>
            </a:r>
          </a:p>
          <a:p>
            <a:pPr>
              <a:buFontTx/>
              <a:buChar char="-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інтерактивні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батьками.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9" name="TextBox 39"/>
          <p:cNvSpPr txBox="1">
            <a:spLocks noChangeArrowheads="1"/>
          </p:cNvSpPr>
          <p:nvPr/>
        </p:nvSpPr>
        <p:spPr bwMode="auto">
          <a:xfrm>
            <a:off x="2143125" y="3143250"/>
            <a:ext cx="16430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консультації для батьків;</a:t>
            </a:r>
          </a:p>
          <a:p>
            <a:pPr>
              <a:buFontTx/>
              <a:buChar char="-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тренінги для вчителів;</a:t>
            </a:r>
          </a:p>
          <a:p>
            <a:pPr>
              <a:buFontTx/>
              <a:buChar char="-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психолого-педагогічні семінари.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4" name="TextBox 40"/>
          <p:cNvSpPr txBox="1">
            <a:spLocks noChangeArrowheads="1"/>
          </p:cNvSpPr>
          <p:nvPr/>
        </p:nvSpPr>
        <p:spPr bwMode="auto">
          <a:xfrm>
            <a:off x="3892550" y="3071813"/>
            <a:ext cx="1751013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uk-UA" sz="1850" dirty="0" smtClean="0">
                <a:latin typeface="Times New Roman" pitchFamily="18" charset="0"/>
                <a:cs typeface="Times New Roman" pitchFamily="18" charset="0"/>
              </a:rPr>
              <a:t>запрошення соціальних працівників, представників громадських організацій, закладів охорони здоров'я, органів внутрішніх справ. </a:t>
            </a:r>
          </a:p>
          <a:p>
            <a:pPr eaLnBrk="1" hangingPunct="1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TextBox 41"/>
          <p:cNvSpPr txBox="1">
            <a:spLocks noChangeArrowheads="1"/>
          </p:cNvSpPr>
          <p:nvPr/>
        </p:nvSpPr>
        <p:spPr bwMode="auto">
          <a:xfrm>
            <a:off x="5643563" y="3000375"/>
            <a:ext cx="17145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uk-UA" sz="1950" dirty="0" smtClean="0">
                <a:latin typeface="Times New Roman" pitchFamily="18" charset="0"/>
                <a:cs typeface="Times New Roman" pitchFamily="18" charset="0"/>
              </a:rPr>
              <a:t>проведення політики що забороняє фізичне і психологічне покарання та насильство;</a:t>
            </a:r>
          </a:p>
          <a:p>
            <a:pPr eaLnBrk="1" hangingPunct="1">
              <a:buFontTx/>
              <a:buChar char="-"/>
              <a:defRPr/>
            </a:pPr>
            <a:r>
              <a:rPr lang="uk-UA" sz="1950" dirty="0" smtClean="0">
                <a:latin typeface="Times New Roman" pitchFamily="18" charset="0"/>
                <a:cs typeface="Times New Roman" pitchFamily="18" charset="0"/>
              </a:rPr>
              <a:t>недопущення знущання домагання та дискримінації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6" name="TextBox 42"/>
          <p:cNvSpPr txBox="1">
            <a:spLocks noChangeArrowheads="1"/>
          </p:cNvSpPr>
          <p:nvPr/>
        </p:nvSpPr>
        <p:spPr bwMode="auto">
          <a:xfrm>
            <a:off x="7500938" y="3071813"/>
            <a:ext cx="16430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включення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факультатив</a:t>
            </a:r>
          </a:p>
          <a:p>
            <a:pPr eaLnBrk="1" hangingPunct="1">
              <a:defRPr/>
            </a:pP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курсів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профілактич</a:t>
            </a:r>
            <a:endParaRPr lang="ru-RU" sz="185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ної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підготовлені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за методикою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вчителі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785813" y="2428875"/>
            <a:ext cx="285750" cy="7858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4643438" y="2428875"/>
            <a:ext cx="285750" cy="7858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2643188" y="2428875"/>
            <a:ext cx="285750" cy="7858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6429375" y="2428875"/>
            <a:ext cx="285750" cy="7858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8215313" y="2428875"/>
            <a:ext cx="285750" cy="7858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0" name="Прямая со стрелкой 49"/>
          <p:cNvCxnSpPr>
            <a:endCxn id="22" idx="0"/>
          </p:cNvCxnSpPr>
          <p:nvPr/>
        </p:nvCxnSpPr>
        <p:spPr>
          <a:xfrm rot="10800000" flipV="1">
            <a:off x="928688" y="1214438"/>
            <a:ext cx="1857375" cy="35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3286126" y="1428750"/>
            <a:ext cx="285750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4572794" y="1570832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18446" idx="0"/>
          </p:cNvCxnSpPr>
          <p:nvPr/>
        </p:nvCxnSpPr>
        <p:spPr>
          <a:xfrm>
            <a:off x="6215063" y="1357313"/>
            <a:ext cx="357187" cy="28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18447" idx="0"/>
          </p:cNvCxnSpPr>
          <p:nvPr/>
        </p:nvCxnSpPr>
        <p:spPr>
          <a:xfrm>
            <a:off x="7072313" y="1214438"/>
            <a:ext cx="1357312" cy="35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60"/>
                            </p:stCondLst>
                            <p:childTnLst>
                              <p:par>
                                <p:cTn id="8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60"/>
                            </p:stCondLst>
                            <p:childTnLst>
                              <p:par>
                                <p:cTn id="14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10"/>
                            </p:stCondLst>
                            <p:childTnLst>
                              <p:par>
                                <p:cTn id="20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10"/>
                            </p:stCondLst>
                            <p:childTnLst>
                              <p:par>
                                <p:cTn id="26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10"/>
                            </p:stCondLst>
                            <p:childTnLst>
                              <p:par>
                                <p:cTn id="32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42" grpId="0"/>
      <p:bldP spid="18443" grpId="0"/>
      <p:bldP spid="18444" grpId="0"/>
      <p:bldP spid="18446" grpId="0"/>
      <p:bldP spid="184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51950" cy="67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571875" y="2997200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Превентивна робота</a:t>
            </a:r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3708400" y="188913"/>
            <a:ext cx="1439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Зустріч з фахівцями</a:t>
            </a:r>
          </a:p>
        </p:txBody>
      </p:sp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5651500" y="542925"/>
            <a:ext cx="1420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Анкетування</a:t>
            </a:r>
          </a:p>
        </p:txBody>
      </p:sp>
      <p:sp>
        <p:nvSpPr>
          <p:cNvPr id="18440" name="TextBox 6"/>
          <p:cNvSpPr txBox="1">
            <a:spLocks noChangeArrowheads="1"/>
          </p:cNvSpPr>
          <p:nvPr/>
        </p:nvSpPr>
        <p:spPr bwMode="auto">
          <a:xfrm>
            <a:off x="7023100" y="1285875"/>
            <a:ext cx="14398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м/о класних керівників</a:t>
            </a:r>
          </a:p>
        </p:txBody>
      </p:sp>
      <p:sp>
        <p:nvSpPr>
          <p:cNvPr id="18441" name="TextBox 7"/>
          <p:cNvSpPr txBox="1">
            <a:spLocks noChangeArrowheads="1"/>
          </p:cNvSpPr>
          <p:nvPr/>
        </p:nvSpPr>
        <p:spPr bwMode="auto">
          <a:xfrm>
            <a:off x="7524750" y="2997200"/>
            <a:ext cx="1404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Батьківські збори</a:t>
            </a:r>
          </a:p>
        </p:txBody>
      </p:sp>
      <p:sp>
        <p:nvSpPr>
          <p:cNvPr id="18442" name="TextBox 9"/>
          <p:cNvSpPr txBox="1">
            <a:spLocks noChangeArrowheads="1"/>
          </p:cNvSpPr>
          <p:nvPr/>
        </p:nvSpPr>
        <p:spPr bwMode="auto">
          <a:xfrm>
            <a:off x="7023100" y="4292600"/>
            <a:ext cx="1293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Рольові ігри</a:t>
            </a:r>
          </a:p>
        </p:txBody>
      </p:sp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5578475" y="5143500"/>
            <a:ext cx="1371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Виставки учнівських робіт</a:t>
            </a:r>
          </a:p>
        </p:txBody>
      </p:sp>
      <p:sp>
        <p:nvSpPr>
          <p:cNvPr id="18444" name="TextBox 11"/>
          <p:cNvSpPr txBox="1">
            <a:spLocks noChangeArrowheads="1"/>
          </p:cNvSpPr>
          <p:nvPr/>
        </p:nvSpPr>
        <p:spPr bwMode="auto">
          <a:xfrm>
            <a:off x="3816350" y="5616575"/>
            <a:ext cx="1331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Спортивні змагання</a:t>
            </a:r>
          </a:p>
        </p:txBody>
      </p: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1979613" y="5432425"/>
            <a:ext cx="1296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Тренінги</a:t>
            </a:r>
          </a:p>
        </p:txBody>
      </p:sp>
      <p:sp>
        <p:nvSpPr>
          <p:cNvPr id="18446" name="TextBox 1"/>
          <p:cNvSpPr txBox="1">
            <a:spLocks noChangeArrowheads="1"/>
          </p:cNvSpPr>
          <p:nvPr/>
        </p:nvSpPr>
        <p:spPr bwMode="auto">
          <a:xfrm>
            <a:off x="684213" y="4508500"/>
            <a:ext cx="1150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Бесіди</a:t>
            </a:r>
          </a:p>
        </p:txBody>
      </p:sp>
      <p:sp>
        <p:nvSpPr>
          <p:cNvPr id="18447" name="TextBox 2"/>
          <p:cNvSpPr txBox="1">
            <a:spLocks noChangeArrowheads="1"/>
          </p:cNvSpPr>
          <p:nvPr/>
        </p:nvSpPr>
        <p:spPr bwMode="auto">
          <a:xfrm>
            <a:off x="179388" y="2997200"/>
            <a:ext cx="107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Виховні години</a:t>
            </a:r>
          </a:p>
        </p:txBody>
      </p:sp>
      <p:sp>
        <p:nvSpPr>
          <p:cNvPr id="18448" name="TextBox 3"/>
          <p:cNvSpPr txBox="1">
            <a:spLocks noChangeArrowheads="1"/>
          </p:cNvSpPr>
          <p:nvPr/>
        </p:nvSpPr>
        <p:spPr bwMode="auto">
          <a:xfrm>
            <a:off x="627063" y="1776413"/>
            <a:ext cx="1116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Диспут</a:t>
            </a:r>
          </a:p>
        </p:txBody>
      </p:sp>
      <p:sp>
        <p:nvSpPr>
          <p:cNvPr id="18449" name="TextBox 16"/>
          <p:cNvSpPr txBox="1">
            <a:spLocks noChangeArrowheads="1"/>
          </p:cNvSpPr>
          <p:nvPr/>
        </p:nvSpPr>
        <p:spPr bwMode="auto">
          <a:xfrm>
            <a:off x="1928813" y="571500"/>
            <a:ext cx="1285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Круглий стіл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50" name="Рисунок 11" descr="bokor06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786313"/>
            <a:ext cx="28575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Рисунок 11" descr="bokor06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25" y="45720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Рисунок 11" descr="bokor06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13" y="6172200"/>
            <a:ext cx="857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Рисунок 11" descr="bokor06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0" y="6172200"/>
            <a:ext cx="857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Рисунок 11" descr="bokor06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6172200"/>
            <a:ext cx="857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Рисунок 11" descr="bokor06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0500" y="6172200"/>
            <a:ext cx="857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Рисунок 11" descr="bokor06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6172200"/>
            <a:ext cx="857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Рисунок 11" descr="bokor06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0" y="6172200"/>
            <a:ext cx="857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Рисунок 11" descr="bokor06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75" y="6172200"/>
            <a:ext cx="857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7" descr="КЛЕТ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7959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9459" name="Рисунок 11" descr="bokor0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95688"/>
            <a:ext cx="4643438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786063" y="2500313"/>
            <a:ext cx="3857625" cy="1714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14500" y="571500"/>
            <a:ext cx="2286000" cy="17145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143250" y="2714625"/>
            <a:ext cx="3357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Основні показники вихованості учнів  шляхом превентивного виховання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2071688" y="1143000"/>
            <a:ext cx="1500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Поведінка в сім'ї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57813" y="500063"/>
            <a:ext cx="2286000" cy="17145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750" y="2714625"/>
            <a:ext cx="2286000" cy="17145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071688" y="4714875"/>
            <a:ext cx="2286000" cy="17145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429250" y="4714875"/>
            <a:ext cx="2286000" cy="17145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58000" y="2643188"/>
            <a:ext cx="2286000" cy="17145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3" name="TextBox 16"/>
          <p:cNvSpPr txBox="1">
            <a:spLocks noChangeArrowheads="1"/>
          </p:cNvSpPr>
          <p:nvPr/>
        </p:nvSpPr>
        <p:spPr bwMode="auto">
          <a:xfrm>
            <a:off x="5715000" y="1071563"/>
            <a:ext cx="1500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Поведінка в школі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TextBox 17"/>
          <p:cNvSpPr txBox="1">
            <a:spLocks noChangeArrowheads="1"/>
          </p:cNvSpPr>
          <p:nvPr/>
        </p:nvSpPr>
        <p:spPr bwMode="auto">
          <a:xfrm>
            <a:off x="7286625" y="3143250"/>
            <a:ext cx="1500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Ставлення до старших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TextBox 18"/>
          <p:cNvSpPr txBox="1">
            <a:spLocks noChangeArrowheads="1"/>
          </p:cNvSpPr>
          <p:nvPr/>
        </p:nvSpPr>
        <p:spPr bwMode="auto">
          <a:xfrm>
            <a:off x="5786438" y="5072063"/>
            <a:ext cx="1500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Ставлення до ровесників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2357438" y="4929188"/>
            <a:ext cx="1714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Поведінка на вулиці та в громадських місцях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7" name="TextBox 20"/>
          <p:cNvSpPr txBox="1">
            <a:spLocks noChangeArrowheads="1"/>
          </p:cNvSpPr>
          <p:nvPr/>
        </p:nvSpPr>
        <p:spPr bwMode="auto">
          <a:xfrm>
            <a:off x="642938" y="3071813"/>
            <a:ext cx="1500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Ставлення до самого себе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V="1">
            <a:off x="2857500" y="2143125"/>
            <a:ext cx="500063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5857875" y="2143125"/>
            <a:ext cx="500063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036094" y="4393406"/>
            <a:ext cx="714375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5857875" y="4429126"/>
            <a:ext cx="714375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643688" y="3286125"/>
            <a:ext cx="64293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>
            <a:off x="2143125" y="3429000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93" grpId="0"/>
      <p:bldP spid="20494" grpId="0"/>
      <p:bldP spid="20495" grpId="0"/>
      <p:bldP spid="20496" grpId="0"/>
      <p:bldP spid="204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7" descr="КЛЕТ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7959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483" name="Рисунок 11" descr="bokor0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90963"/>
            <a:ext cx="4224338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14313" y="285750"/>
            <a:ext cx="86439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Система превентивного виховання в школі  сприяє формуванню в учнів моральних почуттів, які регулювали б їхню поведінку: почуття законності обраної мети, правомірності шляхів і засобів їх реалізації, відповідальності.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endParaRPr lang="ru-RU" sz="400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2571744"/>
            <a:ext cx="6172200" cy="4008437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7" descr="КЛЕТ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7959"/>
          <a:stretch>
            <a:fillRect/>
          </a:stretch>
        </p:blipFill>
        <p:spPr>
          <a:xfrm>
            <a:off x="0" y="-171450"/>
            <a:ext cx="9144000" cy="7215188"/>
          </a:xfrm>
        </p:spPr>
      </p:pic>
      <p:pic>
        <p:nvPicPr>
          <p:cNvPr id="3075" name="Рисунок 11" descr="bokor0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61200" y="5805488"/>
            <a:ext cx="22526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15"/>
          <p:cNvSpPr txBox="1">
            <a:spLocks noChangeArrowheads="1"/>
          </p:cNvSpPr>
          <p:nvPr/>
        </p:nvSpPr>
        <p:spPr bwMode="auto">
          <a:xfrm>
            <a:off x="504825" y="404813"/>
            <a:ext cx="846296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     Мета нашої роботи -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uk-UA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забезпечення  постійної  відповідальної  поведінки за своє здоров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, формування імунітету  до  негативних  впливів  соціального  середовища.</a:t>
            </a:r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     Завданнями школи є 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 формування  правової  свідомості;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 підвищення  правової  культури;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 формування  почуттів,  що  регулюють  поведінку;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 попередження  асоціальних  проявів  серед  учнів;</a:t>
            </a:r>
          </a:p>
          <a:p>
            <a:pPr algn="just"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 профілактика  вживання  наркогенних  речовин;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 профілактика дитячої  безоглядності;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 просвітницька  робота  щодо  запобігання  протиправній  поведінці;</a:t>
            </a:r>
          </a:p>
          <a:p>
            <a:pPr algn="just">
              <a:buFont typeface="Arial" charset="0"/>
              <a:buChar char="•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 профілактика шкідливих звичок;</a:t>
            </a:r>
            <a:endParaRPr lang="ru-RU"/>
          </a:p>
          <a:p>
            <a:pPr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профілактичні заходи щодо запобігання захворюванню на ВІЛ/СНІД,туберкульоз;</a:t>
            </a:r>
          </a:p>
          <a:p>
            <a:pPr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оволодіння знаннями щодо гендерної політики;</a:t>
            </a:r>
            <a:endParaRPr lang="uk-UA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20381035">
            <a:off x="842507" y="2555712"/>
            <a:ext cx="835292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7C8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Дякую</a:t>
            </a: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7C8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 </a:t>
            </a:r>
            <a:r>
              <a:rPr lang="ru-RU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7C8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увагу</a:t>
            </a: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7C8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21510" name="Picture 4" descr="http://i027.radikal.ru/0907/87/0a82e85a186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005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http://i027.radikal.ru/0907/87/0a82e85a186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5028291">
            <a:off x="-1697037" y="3059112"/>
            <a:ext cx="4500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 descr="http://i027.radikal.ru/0907/87/0a82e85a186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57188" y="4752975"/>
            <a:ext cx="45005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" descr="http://i027.radikal.ru/0907/87/0a82e85a186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13" y="4752975"/>
            <a:ext cx="450056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4" descr="http://i027.radikal.ru/0907/87/0a82e85a186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0"/>
            <a:ext cx="450056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67375" y="4000500"/>
            <a:ext cx="3476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7" descr="КЛЕТ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795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Овал 5"/>
          <p:cNvSpPr/>
          <p:nvPr/>
        </p:nvSpPr>
        <p:spPr>
          <a:xfrm>
            <a:off x="2571750" y="2357438"/>
            <a:ext cx="4143375" cy="2143125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Капля 12"/>
          <p:cNvSpPr/>
          <p:nvPr/>
        </p:nvSpPr>
        <p:spPr>
          <a:xfrm rot="383748" flipH="1">
            <a:off x="5594350" y="4816475"/>
            <a:ext cx="3214688" cy="1868488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Капля 13"/>
          <p:cNvSpPr/>
          <p:nvPr/>
        </p:nvSpPr>
        <p:spPr>
          <a:xfrm rot="18992922" flipH="1">
            <a:off x="7062788" y="2489200"/>
            <a:ext cx="2173287" cy="1879600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6831492" flipH="1">
            <a:off x="5720556" y="235744"/>
            <a:ext cx="2132013" cy="2219325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Капля 15"/>
          <p:cNvSpPr/>
          <p:nvPr/>
        </p:nvSpPr>
        <p:spPr>
          <a:xfrm rot="21216252">
            <a:off x="957263" y="4752975"/>
            <a:ext cx="2838450" cy="1952625"/>
          </a:xfrm>
          <a:prstGeom prst="teardrop">
            <a:avLst>
              <a:gd name="adj" fmla="val 131712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Капля 16"/>
          <p:cNvSpPr/>
          <p:nvPr/>
        </p:nvSpPr>
        <p:spPr>
          <a:xfrm rot="4768508">
            <a:off x="1370807" y="265906"/>
            <a:ext cx="1987550" cy="2319337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Капля 17"/>
          <p:cNvSpPr/>
          <p:nvPr/>
        </p:nvSpPr>
        <p:spPr>
          <a:xfrm rot="2607078">
            <a:off x="-73025" y="2513013"/>
            <a:ext cx="2220913" cy="1831975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0" name="TextBox 18"/>
          <p:cNvSpPr txBox="1">
            <a:spLocks noChangeArrowheads="1"/>
          </p:cNvSpPr>
          <p:nvPr/>
        </p:nvSpPr>
        <p:spPr bwMode="auto">
          <a:xfrm>
            <a:off x="3000375" y="2500313"/>
            <a:ext cx="30718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Реалізація мети та завдань </a:t>
            </a:r>
          </a:p>
          <a:p>
            <a:pPr algn="ctr" eaLnBrk="0" hangingPunct="0"/>
            <a:r>
              <a:rPr lang="uk-UA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превентивного виховання здійснюється</a:t>
            </a:r>
          </a:p>
          <a:p>
            <a:pPr algn="ctr" eaLnBrk="0" hangingPunct="0"/>
            <a:r>
              <a:rPr lang="uk-UA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такими критеріями</a:t>
            </a:r>
            <a:r>
              <a:rPr lang="uk-UA" sz="2000" b="1">
                <a:solidFill>
                  <a:schemeClr val="bg1"/>
                </a:solidFill>
                <a:cs typeface="Times New Roman" pitchFamily="18" charset="0"/>
              </a:rPr>
              <a:t>:</a:t>
            </a:r>
            <a:endParaRPr lang="uk-UA" sz="2000">
              <a:solidFill>
                <a:schemeClr val="bg1"/>
              </a:solidFill>
            </a:endParaRPr>
          </a:p>
        </p:txBody>
      </p:sp>
      <p:sp>
        <p:nvSpPr>
          <p:cNvPr id="5131" name="TextBox 19"/>
          <p:cNvSpPr txBox="1">
            <a:spLocks noChangeArrowheads="1"/>
          </p:cNvSpPr>
          <p:nvPr/>
        </p:nvSpPr>
        <p:spPr bwMode="auto">
          <a:xfrm>
            <a:off x="5857875" y="785813"/>
            <a:ext cx="1785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1. На  рівні  фізичного  здоров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TextBox 20"/>
          <p:cNvSpPr txBox="1">
            <a:spLocks noChangeArrowheads="1"/>
          </p:cNvSpPr>
          <p:nvPr/>
        </p:nvSpPr>
        <p:spPr bwMode="auto">
          <a:xfrm>
            <a:off x="5857875" y="4929188"/>
            <a:ext cx="2714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3. На  рівні  психічного  здоров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я  (психологічного  комфорту)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TextBox 21"/>
          <p:cNvSpPr txBox="1">
            <a:spLocks noChangeArrowheads="1"/>
          </p:cNvSpPr>
          <p:nvPr/>
        </p:nvSpPr>
        <p:spPr bwMode="auto">
          <a:xfrm>
            <a:off x="7215188" y="2857500"/>
            <a:ext cx="157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2. На  рівні  духовного  здоров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TextBox 22"/>
          <p:cNvSpPr txBox="1">
            <a:spLocks noChangeArrowheads="1"/>
          </p:cNvSpPr>
          <p:nvPr/>
        </p:nvSpPr>
        <p:spPr bwMode="auto">
          <a:xfrm>
            <a:off x="1214438" y="5072063"/>
            <a:ext cx="27860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4. На  рівні  соціального  здоров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я  (соціального  добробуту)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5135" name="TextBox 23"/>
          <p:cNvSpPr txBox="1">
            <a:spLocks noChangeArrowheads="1"/>
          </p:cNvSpPr>
          <p:nvPr/>
        </p:nvSpPr>
        <p:spPr bwMode="auto">
          <a:xfrm>
            <a:off x="285750" y="2714625"/>
            <a:ext cx="1571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5. На рівні технології навчання здоров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ю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6" name="TextBox 24"/>
          <p:cNvSpPr txBox="1">
            <a:spLocks noChangeArrowheads="1"/>
          </p:cNvSpPr>
          <p:nvPr/>
        </p:nvSpPr>
        <p:spPr bwMode="auto">
          <a:xfrm>
            <a:off x="1571625" y="714375"/>
            <a:ext cx="1785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6. На рівні виховання культури здоров’я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130" grpId="0"/>
      <p:bldP spid="5131" grpId="0"/>
      <p:bldP spid="5132" grpId="0"/>
      <p:bldP spid="5133" grpId="0"/>
      <p:bldP spid="5134" grpId="0"/>
      <p:bldP spid="5135" grpId="0"/>
      <p:bldP spid="5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7" descr="КЛЕТ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7959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3" name="Рисунок 11" descr="bokor0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98975"/>
            <a:ext cx="3357563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285875" y="3857625"/>
            <a:ext cx="2428875" cy="1071563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Капля 5"/>
          <p:cNvSpPr/>
          <p:nvPr/>
        </p:nvSpPr>
        <p:spPr>
          <a:xfrm rot="16200000" flipH="1">
            <a:off x="3393281" y="1607344"/>
            <a:ext cx="1927225" cy="2141538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Капля 6"/>
          <p:cNvSpPr/>
          <p:nvPr/>
        </p:nvSpPr>
        <p:spPr>
          <a:xfrm rot="5227402">
            <a:off x="1056482" y="2778919"/>
            <a:ext cx="966787" cy="1031875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Капля 7"/>
          <p:cNvSpPr/>
          <p:nvPr/>
        </p:nvSpPr>
        <p:spPr>
          <a:xfrm rot="2607078">
            <a:off x="163513" y="3919538"/>
            <a:ext cx="933450" cy="846137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Капля 8"/>
          <p:cNvSpPr/>
          <p:nvPr/>
        </p:nvSpPr>
        <p:spPr>
          <a:xfrm rot="21216252">
            <a:off x="685800" y="5072063"/>
            <a:ext cx="1336675" cy="857250"/>
          </a:xfrm>
          <a:prstGeom prst="teardrop">
            <a:avLst>
              <a:gd name="adj" fmla="val 131712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Капля 9"/>
          <p:cNvSpPr/>
          <p:nvPr/>
        </p:nvSpPr>
        <p:spPr>
          <a:xfrm rot="383748" flipH="1">
            <a:off x="2897188" y="5143500"/>
            <a:ext cx="1331912" cy="785813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8992922" flipH="1">
            <a:off x="3987800" y="3959225"/>
            <a:ext cx="1025525" cy="787400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3429000" y="2214563"/>
            <a:ext cx="1785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1. На  рівні  фізичного  здоров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я: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20076574" flipH="1">
            <a:off x="5003800" y="481013"/>
            <a:ext cx="3387725" cy="102235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7" name="TextBox 14"/>
          <p:cNvSpPr txBox="1">
            <a:spLocks noChangeArrowheads="1"/>
          </p:cNvSpPr>
          <p:nvPr/>
        </p:nvSpPr>
        <p:spPr bwMode="auto">
          <a:xfrm rot="-1551518">
            <a:off x="5381625" y="379413"/>
            <a:ext cx="3243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ставлення  до  власного  здоров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я  як  до  найвищої  соціальної  цінності;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 rot="20742083" flipH="1">
            <a:off x="5702300" y="1681163"/>
            <a:ext cx="3387725" cy="1017587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9" name="TextBox 16"/>
          <p:cNvSpPr txBox="1">
            <a:spLocks noChangeArrowheads="1"/>
          </p:cNvSpPr>
          <p:nvPr/>
        </p:nvSpPr>
        <p:spPr bwMode="auto">
          <a:xfrm rot="-906009">
            <a:off x="6103938" y="1595438"/>
            <a:ext cx="2922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фізична  розвиненість,  загальна  фізична  працездатність;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591590" flipH="1">
            <a:off x="5568950" y="3414713"/>
            <a:ext cx="3544888" cy="661987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1" name="TextBox 18"/>
          <p:cNvSpPr txBox="1">
            <a:spLocks noChangeArrowheads="1"/>
          </p:cNvSpPr>
          <p:nvPr/>
        </p:nvSpPr>
        <p:spPr bwMode="auto">
          <a:xfrm rot="659571">
            <a:off x="5842000" y="3481388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дотримання  раціонального  режиму  дня;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 rot="1805650" flipH="1">
            <a:off x="4400550" y="5453063"/>
            <a:ext cx="3270250" cy="47942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3" name="TextBox 20"/>
          <p:cNvSpPr txBox="1">
            <a:spLocks noChangeArrowheads="1"/>
          </p:cNvSpPr>
          <p:nvPr/>
        </p:nvSpPr>
        <p:spPr bwMode="auto">
          <a:xfrm rot="1822139">
            <a:off x="4470400" y="5621338"/>
            <a:ext cx="3357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правильне  харчування.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4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001415">
            <a:off x="5527675" y="3724276"/>
            <a:ext cx="33432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5" name="TextBox 1"/>
          <p:cNvSpPr txBox="1">
            <a:spLocks noChangeArrowheads="1"/>
          </p:cNvSpPr>
          <p:nvPr/>
        </p:nvSpPr>
        <p:spPr bwMode="auto">
          <a:xfrm rot="1363280">
            <a:off x="5857875" y="4483100"/>
            <a:ext cx="2857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оволодіння знаннями щодо профілактики ВІЛ/СНІДу;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14" grpId="0" animBg="1"/>
      <p:bldP spid="6157" grpId="0"/>
      <p:bldP spid="16" grpId="0" animBg="1"/>
      <p:bldP spid="6159" grpId="0"/>
      <p:bldP spid="18" grpId="0" animBg="1"/>
      <p:bldP spid="6161" grpId="0"/>
      <p:bldP spid="20" grpId="0" animBg="1"/>
      <p:bldP spid="6163" grpId="0"/>
      <p:bldP spid="61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76250"/>
            <a:ext cx="324961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716338"/>
            <a:ext cx="390207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52838" y="1778000"/>
            <a:ext cx="1852612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37113" y="3446463"/>
            <a:ext cx="40259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24475" y="350838"/>
            <a:ext cx="35083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7" descr="КЛЕТ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7959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171" name="Рисунок 11" descr="bokor0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90963"/>
            <a:ext cx="4224338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214438" y="1285875"/>
            <a:ext cx="2428875" cy="1071563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Капля 5"/>
          <p:cNvSpPr/>
          <p:nvPr/>
        </p:nvSpPr>
        <p:spPr>
          <a:xfrm rot="16200000" flipH="1">
            <a:off x="3072606" y="213519"/>
            <a:ext cx="998538" cy="1143000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Капля 6"/>
          <p:cNvSpPr/>
          <p:nvPr/>
        </p:nvSpPr>
        <p:spPr>
          <a:xfrm rot="5227402">
            <a:off x="770732" y="278606"/>
            <a:ext cx="966788" cy="1031875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Капля 7"/>
          <p:cNvSpPr/>
          <p:nvPr/>
        </p:nvSpPr>
        <p:spPr>
          <a:xfrm rot="2607078">
            <a:off x="163513" y="1347788"/>
            <a:ext cx="933450" cy="846137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Капля 8"/>
          <p:cNvSpPr/>
          <p:nvPr/>
        </p:nvSpPr>
        <p:spPr>
          <a:xfrm rot="21216252">
            <a:off x="685800" y="2500313"/>
            <a:ext cx="1336675" cy="857250"/>
          </a:xfrm>
          <a:prstGeom prst="teardrop">
            <a:avLst>
              <a:gd name="adj" fmla="val 131712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Капля 9"/>
          <p:cNvSpPr/>
          <p:nvPr/>
        </p:nvSpPr>
        <p:spPr>
          <a:xfrm rot="383748" flipH="1">
            <a:off x="2825750" y="2500313"/>
            <a:ext cx="1331913" cy="785812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8992922" flipH="1">
            <a:off x="4119563" y="825500"/>
            <a:ext cx="1976437" cy="1547813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4214813" y="1214438"/>
            <a:ext cx="157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2. На  рівні  духовного  здоров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я: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20634839" flipH="1">
            <a:off x="5946775" y="277813"/>
            <a:ext cx="2813050" cy="731837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rot="223607" flipH="1">
            <a:off x="6081713" y="1481138"/>
            <a:ext cx="2871787" cy="66675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962124" flipH="1">
            <a:off x="5583238" y="2498725"/>
            <a:ext cx="3178175" cy="66675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 rot="2194811" flipH="1">
            <a:off x="4298950" y="3552825"/>
            <a:ext cx="4116388" cy="10318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8" name="TextBox 16"/>
          <p:cNvSpPr txBox="1">
            <a:spLocks noChangeArrowheads="1"/>
          </p:cNvSpPr>
          <p:nvPr/>
        </p:nvSpPr>
        <p:spPr bwMode="auto">
          <a:xfrm rot="2105442">
            <a:off x="4714875" y="3748088"/>
            <a:ext cx="4030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узгодженість  загальнолюдських  та  національних  морально-духовних  цінностей.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Box 17"/>
          <p:cNvSpPr txBox="1">
            <a:spLocks noChangeArrowheads="1"/>
          </p:cNvSpPr>
          <p:nvPr/>
        </p:nvSpPr>
        <p:spPr bwMode="auto">
          <a:xfrm rot="930134">
            <a:off x="5989638" y="2501900"/>
            <a:ext cx="2571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наявність  позитивного  ідеалу;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0" name="TextBox 18"/>
          <p:cNvSpPr txBox="1">
            <a:spLocks noChangeArrowheads="1"/>
          </p:cNvSpPr>
          <p:nvPr/>
        </p:nvSpPr>
        <p:spPr bwMode="auto">
          <a:xfrm rot="-1075416">
            <a:off x="6394450" y="136525"/>
            <a:ext cx="237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досягнення духовної рівноваги;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1" name="TextBox 19"/>
          <p:cNvSpPr txBox="1">
            <a:spLocks noChangeArrowheads="1"/>
          </p:cNvSpPr>
          <p:nvPr/>
        </p:nvSpPr>
        <p:spPr bwMode="auto">
          <a:xfrm rot="227545">
            <a:off x="6343650" y="1512888"/>
            <a:ext cx="2640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виховання почуття  прекрасного  в  житті;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13" grpId="0" animBg="1"/>
      <p:bldP spid="14" grpId="0" animBg="1"/>
      <p:bldP spid="15" grpId="0" animBg="1"/>
      <p:bldP spid="16" grpId="0" animBg="1"/>
      <p:bldP spid="8208" grpId="0"/>
      <p:bldP spid="8209" grpId="0"/>
      <p:bldP spid="8210" grpId="0"/>
      <p:bldP spid="82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315913"/>
            <a:ext cx="397192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73563" y="3490913"/>
            <a:ext cx="374491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3500438"/>
            <a:ext cx="38147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3" y="333375"/>
            <a:ext cx="3998912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7" descr="КЛЕТ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7959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219" name="Рисунок 11" descr="bokor0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148138"/>
            <a:ext cx="385762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357313" y="1285875"/>
            <a:ext cx="2428875" cy="1071563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Капля 5"/>
          <p:cNvSpPr/>
          <p:nvPr/>
        </p:nvSpPr>
        <p:spPr>
          <a:xfrm rot="16200000" flipH="1">
            <a:off x="3108326" y="249237"/>
            <a:ext cx="927100" cy="1000125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Капля 6"/>
          <p:cNvSpPr/>
          <p:nvPr/>
        </p:nvSpPr>
        <p:spPr>
          <a:xfrm rot="5227402">
            <a:off x="985044" y="278606"/>
            <a:ext cx="966788" cy="1031875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Капля 7"/>
          <p:cNvSpPr/>
          <p:nvPr/>
        </p:nvSpPr>
        <p:spPr>
          <a:xfrm rot="2607078">
            <a:off x="163513" y="1347788"/>
            <a:ext cx="933450" cy="846137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Капля 8"/>
          <p:cNvSpPr/>
          <p:nvPr/>
        </p:nvSpPr>
        <p:spPr>
          <a:xfrm rot="21216252">
            <a:off x="900113" y="2428875"/>
            <a:ext cx="1336675" cy="857250"/>
          </a:xfrm>
          <a:prstGeom prst="teardrop">
            <a:avLst>
              <a:gd name="adj" fmla="val 131712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Капля 9"/>
          <p:cNvSpPr/>
          <p:nvPr/>
        </p:nvSpPr>
        <p:spPr>
          <a:xfrm rot="383748" flipH="1">
            <a:off x="3371850" y="2543175"/>
            <a:ext cx="2971800" cy="1700213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8992922" flipH="1">
            <a:off x="4059238" y="1316038"/>
            <a:ext cx="1025525" cy="787400"/>
          </a:xfrm>
          <a:prstGeom prst="teardrop">
            <a:avLst>
              <a:gd name="adj" fmla="val 131712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3643313" y="2571750"/>
            <a:ext cx="2714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3. На  рівні  психічного  здоров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я  (психологічного  комфорту):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19719012" flipH="1">
            <a:off x="4810125" y="1166813"/>
            <a:ext cx="3027363" cy="66675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rot="513103" flipH="1">
            <a:off x="6118225" y="3430588"/>
            <a:ext cx="2976563" cy="8921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2430223" flipH="1">
            <a:off x="4981575" y="4948238"/>
            <a:ext cx="3192463" cy="7366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5" name="TextBox 17"/>
          <p:cNvSpPr txBox="1">
            <a:spLocks noChangeArrowheads="1"/>
          </p:cNvSpPr>
          <p:nvPr/>
        </p:nvSpPr>
        <p:spPr bwMode="auto">
          <a:xfrm rot="515994">
            <a:off x="6532563" y="3427413"/>
            <a:ext cx="2551112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здійснення психологічного супроводу;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6" name="TextBox 18"/>
          <p:cNvSpPr txBox="1">
            <a:spLocks noChangeArrowheads="1"/>
          </p:cNvSpPr>
          <p:nvPr/>
        </p:nvSpPr>
        <p:spPr bwMode="auto">
          <a:xfrm rot="-1914449">
            <a:off x="4956175" y="1044575"/>
            <a:ext cx="307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виховання адекватної  самооцінки;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7" name="TextBox 19"/>
          <p:cNvSpPr txBox="1">
            <a:spLocks noChangeArrowheads="1"/>
          </p:cNvSpPr>
          <p:nvPr/>
        </p:nvSpPr>
        <p:spPr bwMode="auto">
          <a:xfrm rot="2393261">
            <a:off x="5167313" y="5110163"/>
            <a:ext cx="3036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проведення консультацій для батьків.</a:t>
            </a:r>
          </a:p>
        </p:txBody>
      </p:sp>
      <p:pic>
        <p:nvPicPr>
          <p:cNvPr id="10258" name="Picture 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862864">
            <a:off x="6335713" y="1019175"/>
            <a:ext cx="245427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9" name="TextBox 1"/>
          <p:cNvSpPr txBox="1">
            <a:spLocks noChangeArrowheads="1"/>
          </p:cNvSpPr>
          <p:nvPr/>
        </p:nvSpPr>
        <p:spPr bwMode="auto">
          <a:xfrm rot="-1442105">
            <a:off x="6200775" y="1782763"/>
            <a:ext cx="2568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проведення тренінгів для вчителів;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3" grpId="0" animBg="1"/>
      <p:bldP spid="14" grpId="0" animBg="1"/>
      <p:bldP spid="15" grpId="0" animBg="1"/>
      <p:bldP spid="10255" grpId="0"/>
      <p:bldP spid="10256" grpId="0"/>
      <p:bldP spid="10257" grpId="0"/>
      <p:bldP spid="102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22250"/>
            <a:ext cx="42672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1400" y="3556000"/>
            <a:ext cx="409098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G:\На Суми\педрада\DSCN04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1400" y="258763"/>
            <a:ext cx="417671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313" y="3556000"/>
            <a:ext cx="4086225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569</Words>
  <Application>Microsoft Office PowerPoint</Application>
  <PresentationFormat>Экран (4:3)</PresentationFormat>
  <Paragraphs>101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Sony</cp:lastModifiedBy>
  <cp:revision>82</cp:revision>
  <dcterms:modified xsi:type="dcterms:W3CDTF">2014-07-18T08:39:04Z</dcterms:modified>
</cp:coreProperties>
</file>