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71" r:id="rId4"/>
    <p:sldId id="272" r:id="rId5"/>
    <p:sldId id="275" r:id="rId6"/>
    <p:sldId id="273" r:id="rId7"/>
    <p:sldId id="258" r:id="rId8"/>
    <p:sldId id="278" r:id="rId9"/>
    <p:sldId id="276" r:id="rId10"/>
    <p:sldId id="274" r:id="rId11"/>
    <p:sldId id="259" r:id="rId12"/>
    <p:sldId id="260" r:id="rId13"/>
    <p:sldId id="261" r:id="rId14"/>
    <p:sldId id="265" r:id="rId15"/>
    <p:sldId id="264" r:id="rId16"/>
    <p:sldId id="280" r:id="rId17"/>
    <p:sldId id="266" r:id="rId18"/>
    <p:sldId id="281" r:id="rId19"/>
    <p:sldId id="282" r:id="rId20"/>
    <p:sldId id="277" r:id="rId21"/>
    <p:sldId id="268" r:id="rId22"/>
    <p:sldId id="269" r:id="rId23"/>
    <p:sldId id="262" r:id="rId24"/>
    <p:sldId id="279" r:id="rId25"/>
    <p:sldId id="263" r:id="rId26"/>
  </p:sldIdLst>
  <p:sldSz cx="9144000" cy="6858000" type="screen4x3"/>
  <p:notesSz cx="6888163" cy="100203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8022"/>
    <a:srgbClr val="646A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F055CC7-C83A-4C78-9452-C7E66C1E3DD4}" type="datetimeFigureOut">
              <a:rPr lang="uk-UA" smtClean="0"/>
              <a:pPr/>
              <a:t>09.09.2014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F3862EC-0B77-4FFD-88B6-AFC9DF48406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776849-0129-4E97-8E8C-5AC057A29B7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927B-8BD5-4722-BE91-7B20831E6EA3}" type="datetimeFigureOut">
              <a:rPr lang="uk-UA" smtClean="0"/>
              <a:pPr/>
              <a:t>09.09.2014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7884-3782-4B0D-97AD-773484278D0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927B-8BD5-4722-BE91-7B20831E6EA3}" type="datetimeFigureOut">
              <a:rPr lang="uk-UA" smtClean="0"/>
              <a:pPr/>
              <a:t>09.09.2014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7884-3782-4B0D-97AD-773484278D0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927B-8BD5-4722-BE91-7B20831E6EA3}" type="datetimeFigureOut">
              <a:rPr lang="uk-UA" smtClean="0"/>
              <a:pPr/>
              <a:t>09.09.2014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7884-3782-4B0D-97AD-773484278D0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927B-8BD5-4722-BE91-7B20831E6EA3}" type="datetimeFigureOut">
              <a:rPr lang="uk-UA" smtClean="0"/>
              <a:pPr/>
              <a:t>09.09.2014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7884-3782-4B0D-97AD-773484278D0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927B-8BD5-4722-BE91-7B20831E6EA3}" type="datetimeFigureOut">
              <a:rPr lang="uk-UA" smtClean="0"/>
              <a:pPr/>
              <a:t>09.09.2014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7884-3782-4B0D-97AD-773484278D0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927B-8BD5-4722-BE91-7B20831E6EA3}" type="datetimeFigureOut">
              <a:rPr lang="uk-UA" smtClean="0"/>
              <a:pPr/>
              <a:t>09.09.2014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7884-3782-4B0D-97AD-773484278D0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927B-8BD5-4722-BE91-7B20831E6EA3}" type="datetimeFigureOut">
              <a:rPr lang="uk-UA" smtClean="0"/>
              <a:pPr/>
              <a:t>09.09.2014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7884-3782-4B0D-97AD-773484278D0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927B-8BD5-4722-BE91-7B20831E6EA3}" type="datetimeFigureOut">
              <a:rPr lang="uk-UA" smtClean="0"/>
              <a:pPr/>
              <a:t>09.09.2014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7884-3782-4B0D-97AD-773484278D0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927B-8BD5-4722-BE91-7B20831E6EA3}" type="datetimeFigureOut">
              <a:rPr lang="uk-UA" smtClean="0"/>
              <a:pPr/>
              <a:t>09.09.2014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7884-3782-4B0D-97AD-773484278D0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927B-8BD5-4722-BE91-7B20831E6EA3}" type="datetimeFigureOut">
              <a:rPr lang="uk-UA" smtClean="0"/>
              <a:pPr/>
              <a:t>09.09.2014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7884-3782-4B0D-97AD-773484278D0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927B-8BD5-4722-BE91-7B20831E6EA3}" type="datetimeFigureOut">
              <a:rPr lang="uk-UA" smtClean="0"/>
              <a:pPr/>
              <a:t>09.09.2014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E87884-3782-4B0D-97AD-773484278D0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88927B-8BD5-4722-BE91-7B20831E6EA3}" type="datetimeFigureOut">
              <a:rPr lang="uk-UA" smtClean="0"/>
              <a:pPr/>
              <a:t>09.09.2014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E87884-3782-4B0D-97AD-773484278D09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8352928" cy="115212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Модель превентивної освіти у </a:t>
            </a:r>
            <a:br>
              <a:rPr lang="uk-UA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6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Школі, дружній до дитини</a:t>
            </a:r>
            <a:endParaRPr lang="uk-UA" sz="36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7344816" cy="136815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Ємільчинська</a:t>
            </a: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гімназія </a:t>
            </a:r>
          </a:p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Ємільчинської районної ради </a:t>
            </a:r>
          </a:p>
          <a:p>
            <a:pPr algn="ctr"/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Житомирської області</a:t>
            </a:r>
            <a:endParaRPr lang="ru-RU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10" name="Picture 2" descr="C:\Documents and Settings\NI\Рабочий стол\Гімназія фото\P91901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2996951"/>
            <a:ext cx="6120680" cy="3600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655272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«СНІД – чума ХХІ століття»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 descr="C:\Users\Admin\Desktop\Н, И\100M5370\100_89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250" y="1844675"/>
            <a:ext cx="3990975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C:\Users\Admin\Desktop\Н, И\100M5370\100_89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9088" y="1412875"/>
            <a:ext cx="28098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C:\Users\Admin\Desktop\Н, И\100M5370\100_89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59300" y="3790950"/>
            <a:ext cx="364966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-69378" y="1241376"/>
          <a:ext cx="9213378" cy="5616624"/>
        </p:xfrm>
        <a:graphic>
          <a:graphicData uri="http://schemas.openxmlformats.org/presentationml/2006/ole">
            <p:oleObj spid="_x0000_s16385" name="Слайд" r:id="rId3" imgW="3403498" imgH="2552765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Люба\Desktop\Camera\IMG_20130927_132047.jpg"/>
          <p:cNvPicPr/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3125932" cy="25076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C:\Users\Люба\Desktop\Camera\IMG_20130927_132118.jpg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3382819" cy="2535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Users\Люба\Desktop\Camera\IMG_20130927_133843.jpg"/>
          <p:cNvPicPr/>
          <p:nvPr/>
        </p:nvPicPr>
        <p:blipFill>
          <a:blip r:embed="rId4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95105" y="2565935"/>
            <a:ext cx="2826327" cy="2392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87624" y="3573016"/>
            <a:ext cx="36591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Виконання вправи «Портрет агресивної людини».</a:t>
            </a: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372200" y="1988840"/>
            <a:ext cx="1769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Гра «Сліпий і поводир».</a:t>
            </a: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188640"/>
            <a:ext cx="3528392" cy="646331"/>
          </a:xfrm>
          <a:prstGeom prst="rect">
            <a:avLst/>
          </a:prstGeom>
          <a:scene3d>
            <a:camera prst="orthographicFront"/>
            <a:lightRig rig="flat" dir="t">
              <a:rot lat="0" lon="0" rev="18900000"/>
            </a:lightRig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Тренінгове</a:t>
            </a:r>
            <a:r>
              <a:rPr lang="uk-UA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заняття </a:t>
            </a:r>
            <a:r>
              <a:rPr lang="uk-UA" dirty="0" err="1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“Стоп</a:t>
            </a:r>
            <a:r>
              <a:rPr lang="uk-UA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 –  </a:t>
            </a:r>
            <a:r>
              <a:rPr lang="uk-UA" dirty="0" err="1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</a:rPr>
              <a:t>конфлікт”</a:t>
            </a:r>
            <a:endParaRPr lang="uk-UA" dirty="0">
              <a:ln w="18415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Люба\Desktop\Camera\IMG_20131203_132409.jpg"/>
          <p:cNvPicPr/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9523" y="1898869"/>
            <a:ext cx="3948545" cy="2976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C:\Users\Люба\Desktop\Camera\IMG_20131203_133158.jpg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rto="http://schemas.microsoft.com/office/word/2006/arto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81189" y="2267683"/>
            <a:ext cx="3948546" cy="29588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115616" y="5445224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 Гра «Підкажи словечко».     </a:t>
            </a:r>
          </a:p>
          <a:p>
            <a:pPr algn="r"/>
            <a:r>
              <a:rPr lang="uk-UA" b="1" i="1" dirty="0" smtClean="0"/>
              <a:t>Вправа </a:t>
            </a:r>
            <a:r>
              <a:rPr lang="uk-UA" b="1" i="1" dirty="0"/>
              <a:t>«Послухай себе» .                                                                      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404664"/>
            <a:ext cx="547260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Тренінгове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 заняття “З турботою про </a:t>
            </a:r>
            <a:r>
              <a:rPr lang="uk-UA" dirty="0" err="1" smtClean="0">
                <a:solidFill>
                  <a:schemeClr val="tx2">
                    <a:lumMod val="75000"/>
                  </a:schemeClr>
                </a:solidFill>
              </a:rPr>
              <a:t>ближнього”</a:t>
            </a: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4335016" cy="107099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>Психологічна акція </a:t>
            </a:r>
            <a:r>
              <a:rPr lang="uk-UA" sz="3600" dirty="0" err="1" smtClean="0"/>
              <a:t>“Веселка</a:t>
            </a:r>
            <a:r>
              <a:rPr lang="uk-UA" sz="3600" dirty="0" smtClean="0"/>
              <a:t> </a:t>
            </a:r>
            <a:r>
              <a:rPr lang="uk-UA" sz="3600" dirty="0" err="1" smtClean="0"/>
              <a:t>настрою”</a:t>
            </a:r>
            <a:endParaRPr lang="uk-UA" sz="3600" dirty="0"/>
          </a:p>
        </p:txBody>
      </p:sp>
      <p:pic>
        <p:nvPicPr>
          <p:cNvPr id="3" name="Рисунок 2" descr="G:\Фотографії\Тиждень психології\IMG 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064" y="332656"/>
            <a:ext cx="3417833" cy="2017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G:\Фотографії\Тиждень психології\IMG 2.jpg"/>
          <p:cNvPicPr/>
          <p:nvPr/>
        </p:nvPicPr>
        <p:blipFill>
          <a:blip r:embed="rId3" cstate="email"/>
          <a:srcRect l="-3069" t="-1738"/>
          <a:stretch>
            <a:fillRect/>
          </a:stretch>
        </p:blipFill>
        <p:spPr bwMode="auto">
          <a:xfrm>
            <a:off x="4932040" y="2924944"/>
            <a:ext cx="3708203" cy="3273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G:\Фотографії\Тиждень психології\IMG 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624" y="3501008"/>
            <a:ext cx="2787212" cy="262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05800" cy="57832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200" dirty="0" smtClean="0"/>
              <a:t>Паркан побажань та пропозицій</a:t>
            </a:r>
            <a:endParaRPr lang="uk-UA" sz="3200" dirty="0"/>
          </a:p>
        </p:txBody>
      </p:sp>
      <p:pic>
        <p:nvPicPr>
          <p:cNvPr id="4" name="Рисунок 3" descr="G:\Фотографії\Тиждень психології\IMG_20140425_15480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4858134" y="2206762"/>
            <a:ext cx="4088525" cy="3076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G:\Фотографії\Тиждень психології\IMG_20140425_154818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317963" y="2282437"/>
            <a:ext cx="4099035" cy="3079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Тренінгові заняття </a:t>
            </a:r>
            <a:r>
              <a:rPr lang="uk-UA" dirty="0" err="1" smtClean="0"/>
              <a:t>“Школа</a:t>
            </a:r>
            <a:r>
              <a:rPr lang="uk-UA" dirty="0" smtClean="0"/>
              <a:t> проти </a:t>
            </a:r>
            <a:r>
              <a:rPr lang="uk-UA" dirty="0" err="1" smtClean="0"/>
              <a:t>СНІДу”</a:t>
            </a:r>
            <a:r>
              <a:rPr lang="uk-UA" dirty="0" smtClean="0"/>
              <a:t> для учнів 10 -11 класів</a:t>
            </a:r>
            <a:endParaRPr lang="ru-RU" dirty="0"/>
          </a:p>
        </p:txBody>
      </p:sp>
      <p:pic>
        <p:nvPicPr>
          <p:cNvPr id="40962" name="Picture 2" descr="C:\Documents and Settings\Пользователь\Рабочий стол\тренинг22222\Ялта 2013 2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1700808"/>
            <a:ext cx="6048000" cy="4536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3" name="Picture 3" descr="C:\Documents and Settings\Пользователь\Рабочий стол\тренинг22222\Ялта 2013 2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916832"/>
            <a:ext cx="5880053" cy="441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548680"/>
            <a:ext cx="8424936" cy="9541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Брали участь у семінарі для вчителів біології та основ здоров’я «Школа проти </a:t>
            </a:r>
            <a:r>
              <a:rPr lang="uk-UA" sz="2800" dirty="0" err="1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СНІДу</a:t>
            </a:r>
            <a:r>
              <a:rPr lang="uk-UA" sz="2800" dirty="0" smtClean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ru-RU" sz="2800" dirty="0">
              <a:ln w="18415" cmpd="sng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3010" name="Picture 2" descr="C:\Documents and Settings\Пользователь\Рабочий стол\тренинг22222\Ялта 2013 0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888" y="2564904"/>
            <a:ext cx="5400000" cy="405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1" name="Picture 3" descr="C:\Documents and Settings\Пользователь\Рабочий стол\тренинг22222\Ялта 2013 0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52536" y="1484784"/>
            <a:ext cx="5400000" cy="4050000"/>
          </a:xfrm>
          <a:prstGeom prst="trapezoid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747464"/>
            <a:ext cx="8485312" cy="2079104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Тренінгові заняття </a:t>
            </a:r>
            <a:r>
              <a:rPr lang="uk-UA" sz="4000" dirty="0" err="1" smtClean="0"/>
              <a:t>“Школа</a:t>
            </a:r>
            <a:r>
              <a:rPr lang="uk-UA" sz="4000" dirty="0" smtClean="0"/>
              <a:t> проти </a:t>
            </a:r>
            <a:r>
              <a:rPr lang="uk-UA" sz="4000" dirty="0" err="1" smtClean="0"/>
              <a:t>СНІДу”</a:t>
            </a:r>
            <a:r>
              <a:rPr lang="uk-UA" sz="4000" dirty="0" smtClean="0"/>
              <a:t> для вчителів біології району</a:t>
            </a:r>
            <a:endParaRPr lang="ru-RU" sz="4000" dirty="0"/>
          </a:p>
        </p:txBody>
      </p:sp>
      <p:pic>
        <p:nvPicPr>
          <p:cNvPr id="41986" name="Picture 2" descr="C:\Documents and Settings\Пользователь\Рабочий стол\тренинг22222\Ялта 2013 0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44000" y="2564904"/>
            <a:ext cx="5400000" cy="405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987" name="Picture 3" descr="C:\Documents and Settings\Пользователь\Рабочий стол\тренинг22222\Ялта 2013 0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68760"/>
            <a:ext cx="5400000" cy="405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uk-UA" sz="5400" dirty="0" smtClean="0"/>
              <a:t>Тренінгові заняття </a:t>
            </a:r>
            <a:r>
              <a:rPr lang="uk-UA" sz="5400" dirty="0" err="1" smtClean="0"/>
              <a:t>“Школа</a:t>
            </a:r>
            <a:r>
              <a:rPr lang="uk-UA" sz="5400" dirty="0" smtClean="0"/>
              <a:t> проти </a:t>
            </a:r>
            <a:r>
              <a:rPr lang="uk-UA" sz="5400" dirty="0" err="1" smtClean="0"/>
              <a:t>СНІДу”</a:t>
            </a:r>
            <a:r>
              <a:rPr lang="uk-UA" sz="5400" dirty="0" smtClean="0"/>
              <a:t> для батьків</a:t>
            </a:r>
            <a:endParaRPr lang="ru-RU" dirty="0"/>
          </a:p>
        </p:txBody>
      </p:sp>
      <p:pic>
        <p:nvPicPr>
          <p:cNvPr id="41988" name="Picture 4" descr="C:\Documents and Settings\Пользователь\Рабочий стол\тренинг22222\Ялта 2013 1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44000" y="2636912"/>
            <a:ext cx="5400000" cy="4050000"/>
          </a:xfrm>
          <a:prstGeom prst="plaque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989" name="Picture 5" descr="C:\Documents and Settings\Пользователь\Рабочий стол\тренинг22222\Ялта 2013 16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052736"/>
            <a:ext cx="5940000" cy="4455001"/>
          </a:xfrm>
          <a:prstGeom prst="snip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556792"/>
            <a:ext cx="9144000" cy="708688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Структурна модель</a:t>
            </a:r>
            <a:endParaRPr lang="uk-UA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260648"/>
            <a:ext cx="129614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Шкільне лісництво</a:t>
            </a:r>
            <a:endParaRPr lang="uk-UA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5976" y="332656"/>
            <a:ext cx="1296144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Газета </a:t>
            </a:r>
          </a:p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“ Цілком відверто ”</a:t>
            </a:r>
            <a:endParaRPr lang="uk-UA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340768"/>
            <a:ext cx="111561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Кабінет “ Права ”</a:t>
            </a:r>
            <a:endParaRPr lang="uk-UA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260648"/>
            <a:ext cx="2016224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Учнівське самоврядування, </a:t>
            </a:r>
          </a:p>
          <a:p>
            <a:pPr algn="ctr"/>
            <a:r>
              <a:rPr lang="uk-UA" b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й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ого діяльність</a:t>
            </a:r>
            <a:endParaRPr lang="uk-UA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52320" y="4725144"/>
            <a:ext cx="129614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“ Step by step “</a:t>
            </a:r>
            <a:endParaRPr lang="uk-UA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6296" y="3429000"/>
            <a:ext cx="1584176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“ </a:t>
            </a:r>
            <a:r>
              <a:rPr lang="uk-UA" b="1" dirty="0" err="1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Євроклуб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 ”</a:t>
            </a:r>
            <a:endParaRPr lang="uk-UA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2120" y="2780928"/>
            <a:ext cx="1296144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Клуби</a:t>
            </a:r>
            <a:endParaRPr lang="uk-UA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80312" y="2204864"/>
            <a:ext cx="1296144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Гуртки</a:t>
            </a:r>
            <a:endParaRPr lang="uk-UA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80312" y="1484784"/>
            <a:ext cx="1296144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Секції</a:t>
            </a:r>
            <a:endParaRPr lang="uk-UA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7584" y="188640"/>
            <a:ext cx="180020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Кінолекторій </a:t>
            </a:r>
          </a:p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“ Правових знань “</a:t>
            </a:r>
            <a:endParaRPr lang="uk-UA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99792" y="5517232"/>
            <a:ext cx="1296144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Тренінги для батьків</a:t>
            </a:r>
            <a:endParaRPr lang="uk-UA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51920" y="4437112"/>
            <a:ext cx="1296144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Тренінги для вчителів</a:t>
            </a:r>
            <a:endParaRPr lang="uk-UA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1640" y="4653136"/>
            <a:ext cx="129614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Тренінги для учнів</a:t>
            </a:r>
            <a:endParaRPr lang="uk-UA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808" y="3068960"/>
            <a:ext cx="172819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err="1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Тренінговий</a:t>
            </a:r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 клуб “ Довіра ”</a:t>
            </a:r>
            <a:endParaRPr lang="uk-UA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520" y="2204864"/>
            <a:ext cx="179181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Рада профілактики</a:t>
            </a:r>
            <a:endParaRPr lang="uk-UA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520" y="3068960"/>
            <a:ext cx="2431504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Програма сприяння просвітницькій роботі </a:t>
            </a:r>
          </a:p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“ Рівний – рівному ”</a:t>
            </a:r>
            <a:endParaRPr lang="uk-UA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92080" y="4509120"/>
            <a:ext cx="18002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</a:rPr>
              <a:t>Правознавство “ Феміда ”</a:t>
            </a:r>
            <a:endParaRPr lang="uk-UA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V="1">
            <a:off x="3491880" y="1052736"/>
            <a:ext cx="0" cy="576064"/>
          </a:xfrm>
          <a:prstGeom prst="straightConnector1">
            <a:avLst/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4788024" y="1340768"/>
            <a:ext cx="0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6300192" y="1268760"/>
            <a:ext cx="216024" cy="432048"/>
          </a:xfrm>
          <a:prstGeom prst="straightConnector1">
            <a:avLst/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7092280" y="1772816"/>
            <a:ext cx="216024" cy="72008"/>
          </a:xfrm>
          <a:prstGeom prst="straightConnector1">
            <a:avLst/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948264" y="2204864"/>
            <a:ext cx="360040" cy="72008"/>
          </a:xfrm>
          <a:prstGeom prst="straightConnector1">
            <a:avLst/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156176" y="2276872"/>
            <a:ext cx="72008" cy="360040"/>
          </a:xfrm>
          <a:prstGeom prst="straightConnector1">
            <a:avLst/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3707904" y="2276872"/>
            <a:ext cx="72008" cy="576064"/>
          </a:xfrm>
          <a:prstGeom prst="straightConnector1">
            <a:avLst/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 flipV="1">
            <a:off x="2411760" y="1268760"/>
            <a:ext cx="288032" cy="432048"/>
          </a:xfrm>
          <a:prstGeom prst="straightConnector1">
            <a:avLst/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 flipV="1">
            <a:off x="1547664" y="1628800"/>
            <a:ext cx="576064" cy="144016"/>
          </a:xfrm>
          <a:prstGeom prst="straightConnector1">
            <a:avLst/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H="1">
            <a:off x="2195736" y="2276872"/>
            <a:ext cx="432048" cy="288032"/>
          </a:xfrm>
          <a:prstGeom prst="straightConnector1">
            <a:avLst/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2555776" y="2276872"/>
            <a:ext cx="360040" cy="648072"/>
          </a:xfrm>
          <a:prstGeom prst="straightConnector1">
            <a:avLst/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3563888" y="3789040"/>
            <a:ext cx="504056" cy="504056"/>
          </a:xfrm>
          <a:prstGeom prst="straightConnector1">
            <a:avLst/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3347864" y="3789040"/>
            <a:ext cx="72008" cy="1584176"/>
          </a:xfrm>
          <a:prstGeom prst="straightConnector1">
            <a:avLst/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2699792" y="3789040"/>
            <a:ext cx="576064" cy="792088"/>
          </a:xfrm>
          <a:prstGeom prst="straightConnector1">
            <a:avLst/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H="1">
            <a:off x="6012160" y="3284984"/>
            <a:ext cx="144016" cy="1080120"/>
          </a:xfrm>
          <a:prstGeom prst="straightConnector1">
            <a:avLst/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6804248" y="3284984"/>
            <a:ext cx="360040" cy="216024"/>
          </a:xfrm>
          <a:prstGeom prst="straightConnector1">
            <a:avLst/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6444208" y="3284984"/>
            <a:ext cx="1296144" cy="1368152"/>
          </a:xfrm>
          <a:prstGeom prst="straightConnector1">
            <a:avLst/>
          </a:prstGeom>
          <a:ln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67464" cy="1312104"/>
          </a:xfrm>
        </p:spPr>
        <p:txBody>
          <a:bodyPr>
            <a:normAutofit/>
          </a:bodyPr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uk-UA" sz="4000" dirty="0" smtClean="0">
                <a:solidFill>
                  <a:schemeClr val="accent1"/>
                </a:solidFill>
              </a:rPr>
              <a:t>Гімназійна газета</a:t>
            </a:r>
            <a:br>
              <a:rPr lang="uk-UA" sz="4000" dirty="0" smtClean="0">
                <a:solidFill>
                  <a:schemeClr val="accent1"/>
                </a:solidFill>
              </a:rPr>
            </a:br>
            <a:r>
              <a:rPr lang="uk-UA" sz="4000" dirty="0" smtClean="0">
                <a:solidFill>
                  <a:schemeClr val="accent1"/>
                </a:solidFill>
              </a:rPr>
              <a:t> "Цілком відверто"</a:t>
            </a:r>
            <a:endParaRPr lang="uk-UA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Documents and Settings\Admin\Мои документы\НАВЧАЛЬНИЙ ЗАКЛАД\Газета\№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750" y="1571625"/>
            <a:ext cx="3563938" cy="504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Admin\Мои документы\НАВЧАЛЬНИЙ ЗАКЛАД\Газета\№ 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94250" y="1571625"/>
            <a:ext cx="3563938" cy="5040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3147085" cy="2360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48624"/>
            <a:ext cx="3528392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Свята</a:t>
            </a:r>
            <a:endParaRPr lang="ru-RU" sz="4000" dirty="0">
              <a:ln w="18415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5301208"/>
            <a:ext cx="3600400" cy="975013"/>
          </a:xfrm>
          <a:prstGeom prst="rect">
            <a:avLst/>
          </a:prstGeom>
          <a:noFill/>
        </p:spPr>
        <p:txBody>
          <a:bodyPr wrap="square" rtlCol="0">
            <a:prstTxWarp prst="textSlant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48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6 грудня</a:t>
            </a:r>
            <a:endParaRPr lang="ru-RU" sz="4800" b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648"/>
            <a:ext cx="3765572" cy="2824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4032448" cy="3024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3639290" cy="27294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496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7056784" cy="5292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18373"/>
            <a:ext cx="7056784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n w="1841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місце в області</a:t>
            </a:r>
            <a:endParaRPr lang="ru-RU" sz="3600" dirty="0">
              <a:ln w="18415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55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5800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Семінар класних керівників </a:t>
            </a:r>
            <a:r>
              <a:rPr lang="uk-UA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“Особливості</a:t>
            </a:r>
            <a:r>
              <a:rPr lang="uk-UA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роботи з агресивними </a:t>
            </a:r>
            <a:r>
              <a:rPr lang="uk-UA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дітьми”</a:t>
            </a:r>
            <a:endParaRPr lang="uk-UA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Documents and Settings\Admin\Рабочий стол\Документація\фото семінар класних керівників\100_94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844825"/>
            <a:ext cx="4536504" cy="3401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55576" y="544522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Вправа </a:t>
            </a:r>
            <a:r>
              <a:rPr lang="uk-UA" dirty="0" err="1" smtClean="0"/>
              <a:t>“Паперовий</a:t>
            </a:r>
            <a:r>
              <a:rPr lang="uk-UA" dirty="0" smtClean="0"/>
              <a:t> </a:t>
            </a:r>
            <a:r>
              <a:rPr lang="uk-UA" dirty="0" err="1" smtClean="0"/>
              <a:t>бум”</a:t>
            </a:r>
            <a:endParaRPr lang="uk-UA" dirty="0"/>
          </a:p>
        </p:txBody>
      </p:sp>
      <p:pic>
        <p:nvPicPr>
          <p:cNvPr id="18435" name="Picture 3" descr="C:\Documents and Settings\Admin\Рабочий стол\Документація\фото семінар класних керівників\100_938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2708920"/>
            <a:ext cx="3908268" cy="2930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64088" y="58772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Вправа </a:t>
            </a:r>
            <a:r>
              <a:rPr lang="uk-UA" dirty="0" err="1" smtClean="0"/>
              <a:t>“Малюємо</a:t>
            </a:r>
            <a:r>
              <a:rPr lang="uk-UA" dirty="0" smtClean="0"/>
              <a:t> по </a:t>
            </a:r>
            <a:r>
              <a:rPr lang="uk-UA" dirty="0" err="1" smtClean="0"/>
              <a:t>колу”</a:t>
            </a:r>
            <a:endParaRPr lang="uk-U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G:\Виховна\100M5370\100_87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7850" y="1403350"/>
            <a:ext cx="313055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 descr="G:\Виховна\100M5370\100_87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2563" y="4076700"/>
            <a:ext cx="352583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27584" y="332656"/>
            <a:ext cx="771511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Батьківський лекторій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1" name="Picture 4" descr="G:\Виховна\100M5370\100_87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08513" y="1403350"/>
            <a:ext cx="332105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5" descr="G:\Виховна\100M5370\100_876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8975" y="4076700"/>
            <a:ext cx="35242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G:\Фотографії\Тиждень психології\IMG_20140424_093623.jpg"/>
          <p:cNvPicPr/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08" y="2528900"/>
            <a:ext cx="4392489" cy="33123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G:\Фотографії\Тиждень психології\IMG_20140424_10000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268758" y="2148066"/>
            <a:ext cx="4710939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475656" y="620688"/>
            <a:ext cx="504056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сихологічна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акці</a:t>
            </a:r>
            <a:r>
              <a:rPr lang="ru-RU" sz="1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</a:t>
            </a:r>
            <a:endParaRPr kumimoji="0" lang="uk-UA" sz="9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Ця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рука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ніколи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скривдить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дитину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Блок-схема: типовой процесс 6"/>
          <p:cNvSpPr>
            <a:spLocks noChangeArrowheads="1"/>
          </p:cNvSpPr>
          <p:nvPr/>
        </p:nvSpPr>
        <p:spPr bwMode="auto">
          <a:xfrm>
            <a:off x="176213" y="847725"/>
            <a:ext cx="8407400" cy="546100"/>
          </a:xfrm>
          <a:prstGeom prst="flowChartPredefinedProcess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0A7C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26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Президент гімназії</a:t>
            </a:r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5" name="Выгнутая вправо стрелка 8"/>
          <p:cNvSpPr>
            <a:spLocks noChangeArrowheads="1"/>
          </p:cNvSpPr>
          <p:nvPr/>
        </p:nvSpPr>
        <p:spPr bwMode="auto">
          <a:xfrm>
            <a:off x="8181975" y="855663"/>
            <a:ext cx="1016000" cy="2143125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uk-UA">
              <a:latin typeface="Arial" charset="0"/>
            </a:endParaRPr>
          </a:p>
        </p:txBody>
      </p:sp>
      <p:sp>
        <p:nvSpPr>
          <p:cNvPr id="13316" name="Выгнутая влево стрелка 10"/>
          <p:cNvSpPr>
            <a:spLocks noChangeArrowheads="1"/>
          </p:cNvSpPr>
          <p:nvPr/>
        </p:nvSpPr>
        <p:spPr bwMode="auto">
          <a:xfrm>
            <a:off x="82550" y="855663"/>
            <a:ext cx="1063625" cy="2190750"/>
          </a:xfrm>
          <a:prstGeom prst="curvedRightArrow">
            <a:avLst>
              <a:gd name="adj1" fmla="val 24993"/>
              <a:gd name="adj2" fmla="val 49995"/>
              <a:gd name="adj3" fmla="val 25000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uk-UA">
              <a:latin typeface="Arial" charset="0"/>
            </a:endParaRPr>
          </a:p>
        </p:txBody>
      </p:sp>
      <p:sp>
        <p:nvSpPr>
          <p:cNvPr id="13317" name="Овал 11"/>
          <p:cNvSpPr>
            <a:spLocks noChangeArrowheads="1"/>
          </p:cNvSpPr>
          <p:nvPr/>
        </p:nvSpPr>
        <p:spPr bwMode="auto">
          <a:xfrm>
            <a:off x="1146175" y="1951038"/>
            <a:ext cx="2286000" cy="1609725"/>
          </a:xfrm>
          <a:prstGeom prst="ellipse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0A7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2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Незалежний радник президента з питань</a:t>
            </a:r>
            <a:endParaRPr lang="ru-RU" sz="80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2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формування та роботи кабінету міністрів</a:t>
            </a:r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8" name="Овал 13"/>
          <p:cNvSpPr>
            <a:spLocks noChangeArrowheads="1"/>
          </p:cNvSpPr>
          <p:nvPr/>
        </p:nvSpPr>
        <p:spPr bwMode="auto">
          <a:xfrm>
            <a:off x="5808663" y="2203450"/>
            <a:ext cx="2305050" cy="1597025"/>
          </a:xfrm>
          <a:prstGeom prst="ellipse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0A7C2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2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Незалежний радник президента з питань удосконалення системи учнівського</a:t>
            </a:r>
            <a:endParaRPr lang="ru-RU" sz="80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2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самоврядування</a:t>
            </a:r>
            <a:endParaRPr lang="ru-RU" sz="80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9" name="Двойная стрелка вверх/вниз 14"/>
          <p:cNvSpPr>
            <a:spLocks noChangeArrowheads="1"/>
          </p:cNvSpPr>
          <p:nvPr/>
        </p:nvSpPr>
        <p:spPr bwMode="auto">
          <a:xfrm>
            <a:off x="5164138" y="1393825"/>
            <a:ext cx="314325" cy="2352675"/>
          </a:xfrm>
          <a:prstGeom prst="upDownArrow">
            <a:avLst>
              <a:gd name="adj1" fmla="val 50000"/>
              <a:gd name="adj2" fmla="val 50003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uk-UA">
              <a:latin typeface="Arial" charset="0"/>
            </a:endParaRPr>
          </a:p>
        </p:txBody>
      </p:sp>
      <p:sp>
        <p:nvSpPr>
          <p:cNvPr id="13320" name="Багетная рамка 15"/>
          <p:cNvSpPr>
            <a:spLocks noChangeArrowheads="1"/>
          </p:cNvSpPr>
          <p:nvPr/>
        </p:nvSpPr>
        <p:spPr bwMode="auto">
          <a:xfrm>
            <a:off x="4149725" y="3981450"/>
            <a:ext cx="4124325" cy="466725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9525">
            <a:solidFill>
              <a:srgbClr val="40A7C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Віце - президент </a:t>
            </a:r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21" name="Скругленный прямоугольник 18"/>
          <p:cNvSpPr>
            <a:spLocks noChangeArrowheads="1"/>
          </p:cNvSpPr>
          <p:nvPr/>
        </p:nvSpPr>
        <p:spPr bwMode="auto">
          <a:xfrm>
            <a:off x="1895475" y="5802313"/>
            <a:ext cx="1971675" cy="1133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6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Міністерство культури і відпочинку</a:t>
            </a:r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22" name="Скругленный прямоугольник 19"/>
          <p:cNvSpPr>
            <a:spLocks noChangeArrowheads="1"/>
          </p:cNvSpPr>
          <p:nvPr/>
        </p:nvSpPr>
        <p:spPr bwMode="auto">
          <a:xfrm>
            <a:off x="4178300" y="6008688"/>
            <a:ext cx="1971675" cy="14938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6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Міністерство дисципліни і порядку</a:t>
            </a:r>
            <a:endParaRPr lang="ru-RU" sz="800"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23" name="Скругленный прямоугольник 20"/>
          <p:cNvSpPr>
            <a:spLocks noChangeArrowheads="1"/>
          </p:cNvSpPr>
          <p:nvPr/>
        </p:nvSpPr>
        <p:spPr bwMode="auto">
          <a:xfrm>
            <a:off x="-193675" y="5413375"/>
            <a:ext cx="1971675" cy="1133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6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Міністерство освіти і науки</a:t>
            </a:r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24" name="Скругленный прямоугольник 21"/>
          <p:cNvSpPr>
            <a:spLocks noChangeArrowheads="1"/>
          </p:cNvSpPr>
          <p:nvPr/>
        </p:nvSpPr>
        <p:spPr bwMode="auto">
          <a:xfrm>
            <a:off x="6248400" y="5835650"/>
            <a:ext cx="1971675" cy="1133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6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Міністерство добродійності і милосердя</a:t>
            </a:r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25" name="Скругленный прямоугольник 22"/>
          <p:cNvSpPr>
            <a:spLocks noChangeArrowheads="1"/>
          </p:cNvSpPr>
          <p:nvPr/>
        </p:nvSpPr>
        <p:spPr bwMode="auto">
          <a:xfrm>
            <a:off x="8113713" y="5413375"/>
            <a:ext cx="1858962" cy="1123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16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Міністерство здоров</a:t>
            </a:r>
            <a:r>
              <a:rPr lang="ru-RU" sz="160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’</a:t>
            </a:r>
            <a:r>
              <a:rPr lang="ru-RU" sz="16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і спорту</a:t>
            </a:r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26" name="Двойная стрелка вверх/вниз 29"/>
          <p:cNvSpPr>
            <a:spLocks noChangeArrowheads="1"/>
          </p:cNvSpPr>
          <p:nvPr/>
        </p:nvSpPr>
        <p:spPr bwMode="auto">
          <a:xfrm>
            <a:off x="3846513" y="1431925"/>
            <a:ext cx="331787" cy="3016250"/>
          </a:xfrm>
          <a:prstGeom prst="upDownArrow">
            <a:avLst>
              <a:gd name="adj1" fmla="val 50000"/>
              <a:gd name="adj2" fmla="val 49495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uk-UA">
              <a:latin typeface="Arial" charset="0"/>
            </a:endParaRPr>
          </a:p>
        </p:txBody>
      </p:sp>
      <p:sp>
        <p:nvSpPr>
          <p:cNvPr id="13327" name="Багетная рамка 30"/>
          <p:cNvSpPr>
            <a:spLocks noChangeArrowheads="1"/>
          </p:cNvSpPr>
          <p:nvPr/>
        </p:nvSpPr>
        <p:spPr bwMode="auto">
          <a:xfrm>
            <a:off x="1130300" y="4495800"/>
            <a:ext cx="5969000" cy="682625"/>
          </a:xfrm>
          <a:prstGeom prst="bevel">
            <a:avLst>
              <a:gd name="adj" fmla="val 20380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4B64E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Кабінет міністрів</a:t>
            </a:r>
            <a:endParaRPr 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3328" name="Прямая со стрелкой 31"/>
          <p:cNvCxnSpPr>
            <a:cxnSpLocks noChangeShapeType="1"/>
          </p:cNvCxnSpPr>
          <p:nvPr/>
        </p:nvCxnSpPr>
        <p:spPr bwMode="auto">
          <a:xfrm rot="10800000" flipV="1">
            <a:off x="1790700" y="5160963"/>
            <a:ext cx="2765425" cy="406400"/>
          </a:xfrm>
          <a:prstGeom prst="bentConnector3">
            <a:avLst>
              <a:gd name="adj1" fmla="val 70745"/>
            </a:avLst>
          </a:prstGeom>
          <a:noFill/>
          <a:ln w="25400">
            <a:solidFill>
              <a:srgbClr val="9BBB59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3329" name="Прямая со стрелкой 28672"/>
          <p:cNvCxnSpPr>
            <a:cxnSpLocks noChangeShapeType="1"/>
          </p:cNvCxnSpPr>
          <p:nvPr/>
        </p:nvCxnSpPr>
        <p:spPr bwMode="auto">
          <a:xfrm rot="10800000" flipV="1">
            <a:off x="2393950" y="5238750"/>
            <a:ext cx="1444625" cy="55403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9BBB59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3330" name="Прямая со стрелкой 28673"/>
          <p:cNvCxnSpPr>
            <a:cxnSpLocks noChangeShapeType="1"/>
          </p:cNvCxnSpPr>
          <p:nvPr/>
        </p:nvCxnSpPr>
        <p:spPr bwMode="auto">
          <a:xfrm rot="16200000" flipH="1">
            <a:off x="4210050" y="5372100"/>
            <a:ext cx="876300" cy="5588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9BBB59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3331" name="Прямая со стрелкой 28675"/>
          <p:cNvCxnSpPr>
            <a:cxnSpLocks noChangeShapeType="1"/>
          </p:cNvCxnSpPr>
          <p:nvPr/>
        </p:nvCxnSpPr>
        <p:spPr bwMode="auto">
          <a:xfrm>
            <a:off x="4572000" y="5281613"/>
            <a:ext cx="2527300" cy="5207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9BBB59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3332" name="Прямая со стрелкой 28676"/>
          <p:cNvCxnSpPr>
            <a:cxnSpLocks noChangeShapeType="1"/>
          </p:cNvCxnSpPr>
          <p:nvPr/>
        </p:nvCxnSpPr>
        <p:spPr bwMode="auto">
          <a:xfrm>
            <a:off x="4521200" y="5214938"/>
            <a:ext cx="3660775" cy="3048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9BBB59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3333" name="Rectangle 20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0" y="41275"/>
            <a:ext cx="92964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uk-UA" sz="1600" b="1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uk-UA" sz="24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учнівського самоврядування Ємільчинської гімназії</a:t>
            </a:r>
            <a:endParaRPr lang="uk-UA" sz="24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uk-UA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35" name="Rectangle 23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uk-UA"/>
              <a:t/>
            </a:r>
            <a:br>
              <a:rPr lang="uk-UA"/>
            </a:br>
            <a:endParaRPr lang="uk-UA"/>
          </a:p>
          <a:p>
            <a:pPr eaLnBrk="0" hangingPunct="0"/>
            <a:endParaRPr lang="uk-UA"/>
          </a:p>
        </p:txBody>
      </p:sp>
      <p:sp>
        <p:nvSpPr>
          <p:cNvPr id="13336" name="Rectangle 33"/>
          <p:cNvSpPr>
            <a:spLocks noChangeArrowheads="1"/>
          </p:cNvSpPr>
          <p:nvPr/>
        </p:nvSpPr>
        <p:spPr bwMode="auto">
          <a:xfrm>
            <a:off x="152400" y="1066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uk-UA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uk-UA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uk-UA" sz="8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uk-UA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6866151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98022"/>
                </a:solidFill>
                <a:latin typeface="Arial" charset="0"/>
              </a:rPr>
              <a:t>Інавгурація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98022"/>
                </a:solidFill>
                <a:latin typeface="Arial" charset="0"/>
              </a:rPr>
              <a:t> президента </a:t>
            </a:r>
          </a:p>
          <a:p>
            <a:pPr algn="ctr">
              <a:defRPr/>
            </a:pPr>
            <a:r>
              <a:rPr lang="ru-RU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98022"/>
                </a:solidFill>
                <a:latin typeface="Arial" charset="0"/>
              </a:rPr>
              <a:t>гімназії</a:t>
            </a: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98022"/>
                </a:solidFill>
                <a:latin typeface="Arial" charset="0"/>
              </a:rPr>
              <a:t> та </a:t>
            </a:r>
            <a:r>
              <a:rPr lang="ru-RU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98022"/>
                </a:solidFill>
                <a:latin typeface="Arial" charset="0"/>
              </a:rPr>
              <a:t>міністрів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98022"/>
              </a:solidFill>
              <a:latin typeface="Arial" charset="0"/>
            </a:endParaRPr>
          </a:p>
        </p:txBody>
      </p:sp>
      <p:pic>
        <p:nvPicPr>
          <p:cNvPr id="15363" name="Picture 3" descr="C:\Users\Admin\Desktop\100M5370\100_93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2517229" cy="1887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5364" name="Picture 4" descr="C:\Users\Admin\Desktop\100M5370\100_93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55576" y="2204864"/>
            <a:ext cx="4941764" cy="3705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5365" name="Picture 5" descr="C:\Users\Admin\Desktop\100M5370\100_93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228184" y="2063058"/>
            <a:ext cx="2659979" cy="1994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571625" y="285750"/>
            <a:ext cx="6215063" cy="5000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8CCE4"/>
              </a:gs>
            </a:gsLst>
            <a:lin ang="54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2200" dirty="0">
                <a:solidFill>
                  <a:srgbClr val="C00000"/>
                </a:solidFill>
                <a:latin typeface="+mj-lt"/>
              </a:rPr>
              <a:t>Система </a:t>
            </a:r>
            <a:r>
              <a:rPr lang="ru-RU" sz="2200" dirty="0" err="1">
                <a:solidFill>
                  <a:srgbClr val="C00000"/>
                </a:solidFill>
                <a:latin typeface="+mj-lt"/>
              </a:rPr>
              <a:t>профілактики</a:t>
            </a:r>
            <a:r>
              <a:rPr lang="ru-RU" sz="2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2200" dirty="0" err="1">
                <a:solidFill>
                  <a:srgbClr val="C00000"/>
                </a:solidFill>
                <a:latin typeface="+mj-lt"/>
              </a:rPr>
              <a:t>правопорушень</a:t>
            </a:r>
            <a:endParaRPr lang="ru-RU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71500" y="1143000"/>
            <a:ext cx="3786188" cy="5000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2000">
                <a:solidFill>
                  <a:srgbClr val="00B0F0"/>
                </a:solidFill>
                <a:latin typeface="Calibri" pitchFamily="34" charset="0"/>
              </a:rPr>
              <a:t>Загальногімназійна робота</a:t>
            </a:r>
            <a:endParaRPr lang="ru-RU" sz="2800">
              <a:solidFill>
                <a:srgbClr val="00B0F0"/>
              </a:solidFill>
              <a:latin typeface="Arial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000625" y="1143000"/>
            <a:ext cx="3643313" cy="5000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2000">
                <a:solidFill>
                  <a:srgbClr val="FF0000"/>
                </a:solidFill>
                <a:latin typeface="Calibri" pitchFamily="34" charset="0"/>
              </a:rPr>
              <a:t>Індивідуальна робота</a:t>
            </a:r>
            <a:endParaRPr lang="ru-RU" sz="28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42875" y="2214563"/>
            <a:ext cx="1428750" cy="1571625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600">
                <a:solidFill>
                  <a:srgbClr val="C00000"/>
                </a:solidFill>
                <a:latin typeface="Calibri" pitchFamily="34" charset="0"/>
              </a:rPr>
              <a:t>Контроль стану відвідування учнями школи</a:t>
            </a:r>
            <a:endParaRPr lang="ru-RU" sz="200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571625" y="2214563"/>
            <a:ext cx="1357313" cy="15716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>
                <a:solidFill>
                  <a:srgbClr val="00B050"/>
                </a:solidFill>
                <a:latin typeface="Calibri" pitchFamily="34" charset="0"/>
              </a:rPr>
              <a:t>Чергування учнів та вчителів на перервах</a:t>
            </a:r>
            <a:endParaRPr lang="ru-RU" sz="240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928938" y="2214563"/>
            <a:ext cx="1749425" cy="1571625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>
                <a:solidFill>
                  <a:srgbClr val="7030A0"/>
                </a:solidFill>
                <a:latin typeface="Calibri" pitchFamily="34" charset="0"/>
              </a:rPr>
              <a:t>Облік дітей схильних до правопорушень</a:t>
            </a:r>
            <a:endParaRPr lang="ru-RU" sz="240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643438" y="2214563"/>
            <a:ext cx="1357312" cy="15716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>
                <a:solidFill>
                  <a:srgbClr val="0070C0"/>
                </a:solidFill>
                <a:latin typeface="Calibri" pitchFamily="34" charset="0"/>
              </a:rPr>
              <a:t>Операції «Урок», «Чим живеш дитино?»</a:t>
            </a:r>
            <a:endParaRPr lang="ru-RU" sz="240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6143625" y="2214563"/>
            <a:ext cx="1500188" cy="15716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ru-RU">
                <a:solidFill>
                  <a:srgbClr val="C00000"/>
                </a:solidFill>
                <a:latin typeface="Calibri" pitchFamily="34" charset="0"/>
              </a:rPr>
              <a:t>Діагностична діяльність, анкетування</a:t>
            </a:r>
            <a:endParaRPr lang="ru-RU" sz="240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7643813" y="2214563"/>
            <a:ext cx="1500187" cy="1571625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600">
                <a:solidFill>
                  <a:srgbClr val="0070C0"/>
                </a:solidFill>
                <a:latin typeface="Calibri" pitchFamily="34" charset="0"/>
              </a:rPr>
              <a:t>Індивідуальні профілактичні бесіди</a:t>
            </a:r>
            <a:endParaRPr lang="ru-RU" sz="200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214313" y="4429125"/>
            <a:ext cx="2428875" cy="9286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dirty="0" err="1">
                <a:solidFill>
                  <a:srgbClr val="002060"/>
                </a:solidFill>
                <a:latin typeface="Calibri" pitchFamily="34" charset="0"/>
              </a:rPr>
              <a:t>Щоденний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 контроль </a:t>
            </a:r>
            <a:r>
              <a:rPr lang="ru-RU" dirty="0" err="1">
                <a:solidFill>
                  <a:srgbClr val="002060"/>
                </a:solidFill>
                <a:latin typeface="Calibri" pitchFamily="34" charset="0"/>
              </a:rPr>
              <a:t>відвідування</a:t>
            </a:r>
            <a:r>
              <a:rPr lang="ru-RU" dirty="0">
                <a:solidFill>
                  <a:srgbClr val="002060"/>
                </a:solidFill>
                <a:latin typeface="Calibri" pitchFamily="34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Calibri" pitchFamily="34" charset="0"/>
              </a:rPr>
              <a:t>поведінки</a:t>
            </a:r>
            <a:endParaRPr lang="ru-RU" sz="24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3214688" y="4429125"/>
            <a:ext cx="2643187" cy="928688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50000">
                <a:srgbClr val="E5DFEC"/>
              </a:gs>
              <a:gs pos="100000">
                <a:srgbClr val="B2A1C7"/>
              </a:gs>
            </a:gsLst>
            <a:lin ang="189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>
                <a:solidFill>
                  <a:srgbClr val="C00000"/>
                </a:solidFill>
                <a:latin typeface="Calibri" pitchFamily="34" charset="0"/>
              </a:rPr>
              <a:t>Щотижневий аналіз відвідування на засіданні парламенту</a:t>
            </a:r>
            <a:endParaRPr lang="ru-RU" sz="240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6357938" y="4429125"/>
            <a:ext cx="2571750" cy="928688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>
                <a:solidFill>
                  <a:srgbClr val="0070C0"/>
                </a:solidFill>
                <a:latin typeface="Calibri" pitchFamily="34" charset="0"/>
              </a:rPr>
              <a:t>Щомісячні лінійки дисципліни та порядку</a:t>
            </a:r>
            <a:endParaRPr lang="ru-RU" sz="240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143000" y="5786438"/>
            <a:ext cx="7072313" cy="914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600" dirty="0" err="1">
                <a:solidFill>
                  <a:srgbClr val="7030A0"/>
                </a:solidFill>
                <a:latin typeface="Calibri" pitchFamily="34" charset="0"/>
              </a:rPr>
              <a:t>Засідання</a:t>
            </a:r>
            <a:r>
              <a:rPr lang="ru-RU" sz="1600" dirty="0">
                <a:solidFill>
                  <a:srgbClr val="7030A0"/>
                </a:solidFill>
                <a:latin typeface="Calibri" pitchFamily="34" charset="0"/>
              </a:rPr>
              <a:t> Ради </a:t>
            </a:r>
            <a:r>
              <a:rPr lang="ru-RU" sz="1600" dirty="0" err="1">
                <a:solidFill>
                  <a:srgbClr val="7030A0"/>
                </a:solidFill>
                <a:latin typeface="Calibri" pitchFamily="34" charset="0"/>
              </a:rPr>
              <a:t>профілактики</a:t>
            </a:r>
            <a:r>
              <a:rPr lang="ru-RU" sz="160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ru-RU" sz="1600" dirty="0" err="1">
                <a:solidFill>
                  <a:srgbClr val="7030A0"/>
                </a:solidFill>
                <a:latin typeface="Calibri" pitchFamily="34" charset="0"/>
              </a:rPr>
              <a:t>педради</a:t>
            </a:r>
            <a:r>
              <a:rPr lang="ru-RU" sz="160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ru-RU" sz="1600" dirty="0" err="1">
                <a:solidFill>
                  <a:srgbClr val="7030A0"/>
                </a:solidFill>
                <a:latin typeface="Calibri" pitchFamily="34" charset="0"/>
              </a:rPr>
              <a:t>наради</a:t>
            </a:r>
            <a:r>
              <a:rPr lang="ru-RU" sz="1600" dirty="0">
                <a:solidFill>
                  <a:srgbClr val="7030A0"/>
                </a:solidFill>
                <a:latin typeface="Calibri" pitchFamily="34" charset="0"/>
              </a:rPr>
              <a:t> при </a:t>
            </a:r>
            <a:r>
              <a:rPr lang="ru-RU" sz="1600" dirty="0" err="1">
                <a:solidFill>
                  <a:srgbClr val="7030A0"/>
                </a:solidFill>
                <a:latin typeface="Calibri" pitchFamily="34" charset="0"/>
              </a:rPr>
              <a:t>директорові</a:t>
            </a:r>
            <a:r>
              <a:rPr lang="ru-RU" sz="1600" dirty="0">
                <a:solidFill>
                  <a:srgbClr val="7030A0"/>
                </a:solidFill>
                <a:latin typeface="Calibri" pitchFamily="34" charset="0"/>
              </a:rPr>
              <a:t>, </a:t>
            </a:r>
            <a:r>
              <a:rPr lang="ru-RU" sz="1600" dirty="0" err="1">
                <a:solidFill>
                  <a:srgbClr val="7030A0"/>
                </a:solidFill>
                <a:latin typeface="Calibri" pitchFamily="34" charset="0"/>
              </a:rPr>
              <a:t>накази</a:t>
            </a:r>
            <a:r>
              <a:rPr lang="ru-RU" sz="1600" dirty="0">
                <a:solidFill>
                  <a:srgbClr val="7030A0"/>
                </a:solidFill>
                <a:latin typeface="Calibri" pitchFamily="34" charset="0"/>
              </a:rPr>
              <a:t> по </a:t>
            </a:r>
            <a:r>
              <a:rPr lang="ru-RU" sz="1600" dirty="0" err="1">
                <a:solidFill>
                  <a:srgbClr val="7030A0"/>
                </a:solidFill>
                <a:latin typeface="Calibri" pitchFamily="34" charset="0"/>
              </a:rPr>
              <a:t>гімназії</a:t>
            </a:r>
            <a:r>
              <a:rPr lang="ru-RU" sz="1600" dirty="0">
                <a:solidFill>
                  <a:srgbClr val="7030A0"/>
                </a:solidFill>
                <a:latin typeface="Calibri" pitchFamily="34" charset="0"/>
              </a:rPr>
              <a:t> на </a:t>
            </a:r>
            <a:r>
              <a:rPr lang="ru-RU" sz="1600" dirty="0" err="1">
                <a:solidFill>
                  <a:srgbClr val="7030A0"/>
                </a:solidFill>
                <a:latin typeface="Calibri" pitchFamily="34" charset="0"/>
              </a:rPr>
              <a:t>правову</a:t>
            </a:r>
            <a:r>
              <a:rPr lang="ru-RU" sz="1600" dirty="0">
                <a:solidFill>
                  <a:srgbClr val="7030A0"/>
                </a:solidFill>
                <a:latin typeface="Calibri" pitchFamily="34" charset="0"/>
              </a:rPr>
              <a:t> тематику</a:t>
            </a:r>
            <a:endParaRPr lang="ru-RU" dirty="0">
              <a:solidFill>
                <a:srgbClr val="7030A0"/>
              </a:solidFill>
              <a:latin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571750" y="785813"/>
            <a:ext cx="285750" cy="35718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357938" y="785813"/>
            <a:ext cx="285750" cy="35718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396712">
            <a:off x="808038" y="1687513"/>
            <a:ext cx="384175" cy="55403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14375" y="3786188"/>
            <a:ext cx="357188" cy="64293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9080892">
            <a:off x="4445000" y="1592263"/>
            <a:ext cx="357188" cy="765175"/>
          </a:xfrm>
          <a:prstGeom prst="downArrow">
            <a:avLst>
              <a:gd name="adj1" fmla="val 50000"/>
              <a:gd name="adj2" fmla="val 5648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6643688" y="1643063"/>
            <a:ext cx="285750" cy="5715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8072438" y="1643063"/>
            <a:ext cx="285750" cy="5715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3429000" y="1643063"/>
            <a:ext cx="357188" cy="5715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2071688" y="1643063"/>
            <a:ext cx="357187" cy="571500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2000250" y="3786188"/>
            <a:ext cx="357188" cy="64293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2661217">
            <a:off x="2692400" y="3711575"/>
            <a:ext cx="384175" cy="852488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2643188" y="4643438"/>
            <a:ext cx="5715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5857875" y="4572000"/>
            <a:ext cx="57150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1714500" y="5357813"/>
            <a:ext cx="357188" cy="428625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4500563" y="5357813"/>
            <a:ext cx="357187" cy="428625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7000875" y="5357813"/>
            <a:ext cx="357188" cy="428625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Стрелка углом вверх 32"/>
          <p:cNvSpPr/>
          <p:nvPr/>
        </p:nvSpPr>
        <p:spPr>
          <a:xfrm rot="5400000">
            <a:off x="5143500" y="3786188"/>
            <a:ext cx="428625" cy="428625"/>
          </a:xfrm>
          <a:prstGeom prst="bent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Стрелка углом вверх 33"/>
          <p:cNvSpPr/>
          <p:nvPr/>
        </p:nvSpPr>
        <p:spPr>
          <a:xfrm rot="5400000">
            <a:off x="8501063" y="3786188"/>
            <a:ext cx="500062" cy="500062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6929438" y="3786188"/>
            <a:ext cx="214312" cy="357187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ятиугольник 35"/>
          <p:cNvSpPr/>
          <p:nvPr/>
        </p:nvSpPr>
        <p:spPr>
          <a:xfrm>
            <a:off x="5572125" y="4000500"/>
            <a:ext cx="3000375" cy="214313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8929688" y="4214813"/>
            <a:ext cx="214312" cy="1928812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трелка влево 38"/>
          <p:cNvSpPr/>
          <p:nvPr/>
        </p:nvSpPr>
        <p:spPr>
          <a:xfrm>
            <a:off x="8215313" y="6072188"/>
            <a:ext cx="785812" cy="285750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3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nimBg="1"/>
      <p:bldP spid="25602" grpId="0" animBg="1"/>
      <p:bldP spid="25603" grpId="0" animBg="1"/>
      <p:bldP spid="25604" grpId="0" animBg="1"/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29257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Проект « Від серця до серця»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2" descr="G:\Виховна\100M5370\100_88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3250" y="1341438"/>
            <a:ext cx="2565400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G:\Виховна\100M5370\100_88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1713" y="3644900"/>
            <a:ext cx="17684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 descr="G:\Виховна\100M5370\100_887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35375" y="1125538"/>
            <a:ext cx="4154488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фото психологія\P424086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908720"/>
            <a:ext cx="7992888" cy="4032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5517232"/>
            <a:ext cx="76705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Перегляд і обговорення відеофільму «Станція призначення – життя !»(Учні 10-х-11-х класів).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sz="2000" dirty="0" smtClean="0">
                <a:solidFill>
                  <a:srgbClr val="0070C0"/>
                </a:solidFill>
              </a:rPr>
              <a:t>Формування позитивної мотивації на здоровий спосіб життя, профілактика вживання алкоголю, наркотиків, </a:t>
            </a:r>
            <a:r>
              <a:rPr lang="uk-UA" sz="2000" dirty="0" err="1" smtClean="0">
                <a:solidFill>
                  <a:srgbClr val="0070C0"/>
                </a:solidFill>
              </a:rPr>
              <a:t>тютюнопаління</a:t>
            </a:r>
            <a:r>
              <a:rPr lang="uk-UA" sz="2000" dirty="0" smtClean="0">
                <a:solidFill>
                  <a:srgbClr val="0070C0"/>
                </a:solidFill>
              </a:rPr>
              <a:t> – </a:t>
            </a:r>
            <a:r>
              <a:rPr lang="uk-UA" sz="1800" i="1" dirty="0" smtClean="0">
                <a:solidFill>
                  <a:schemeClr val="tx1"/>
                </a:solidFill>
              </a:rPr>
              <a:t>пріоритетне завдання педагогічного колективу гімназії </a:t>
            </a:r>
            <a:r>
              <a:rPr lang="ru-RU" sz="1800" i="1" dirty="0" smtClean="0">
                <a:solidFill>
                  <a:srgbClr val="0070C0"/>
                </a:solidFill>
              </a:rPr>
              <a:t/>
            </a:r>
            <a:br>
              <a:rPr lang="ru-RU" sz="1800" i="1" dirty="0" smtClean="0">
                <a:solidFill>
                  <a:srgbClr val="0070C0"/>
                </a:solidFill>
              </a:rPr>
            </a:b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304800" y="1143000"/>
            <a:ext cx="4481513" cy="1571625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/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r>
              <a:rPr lang="uk-UA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 обов'язкових фізкультурно-оздоровчих заходів в навчальному закладі належать:</a:t>
            </a:r>
            <a:endParaRPr lang="ru-RU" sz="15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"/>
              <a:defRPr/>
            </a:pPr>
            <a:r>
              <a:rPr lang="uk-UA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- урок з фізичної культури;</a:t>
            </a:r>
            <a:endParaRPr lang="ru-RU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"/>
              <a:defRPr/>
            </a:pPr>
            <a:r>
              <a:rPr lang="uk-UA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- фізкультурні   хвилинки,   фізкультурні   паузи   під   час навчального дня;</a:t>
            </a:r>
            <a:endParaRPr lang="ru-RU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"/>
              <a:defRPr/>
            </a:pPr>
            <a:r>
              <a:rPr lang="uk-UA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- заняття  з  дітьми,  віднесеними  за  станом  здоров'я   до спеціальної   медичної   групи;</a:t>
            </a:r>
            <a:endParaRPr lang="ru-RU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"/>
              <a:defRPr/>
            </a:pPr>
            <a:r>
              <a:rPr lang="uk-UA" sz="1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- "дні    здоров'я    і    фізичної   культури".</a:t>
            </a:r>
            <a:endParaRPr lang="ru-RU" sz="15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Char char="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300" name="TextBox 8"/>
          <p:cNvSpPr txBox="1">
            <a:spLocks noChangeArrowheads="1"/>
          </p:cNvSpPr>
          <p:nvPr/>
        </p:nvSpPr>
        <p:spPr bwMode="auto">
          <a:xfrm>
            <a:off x="4714875" y="3357563"/>
            <a:ext cx="4071938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b="1">
                <a:latin typeface="Franklin Gothic Book" pitchFamily="34" charset="0"/>
              </a:rPr>
              <a:t>Формуванню позитивної мотивації на здоровий спосіб життя, профілактиці шкідливих звичок сприяє залучення  учнів до різних форм роботи, зокрема:</a:t>
            </a:r>
          </a:p>
          <a:p>
            <a:pPr>
              <a:buFontTx/>
              <a:buChar char="-"/>
            </a:pPr>
            <a:r>
              <a:rPr lang="uk-UA" sz="1400">
                <a:latin typeface="Franklin Gothic Book" pitchFamily="34" charset="0"/>
              </a:rPr>
              <a:t>Лекції лікарів різних фахів, представників ГО і БФ;</a:t>
            </a:r>
          </a:p>
          <a:p>
            <a:pPr>
              <a:buFontTx/>
              <a:buChar char="-"/>
            </a:pPr>
            <a:r>
              <a:rPr lang="uk-UA" sz="1400">
                <a:latin typeface="Franklin Gothic Book" pitchFamily="34" charset="0"/>
              </a:rPr>
              <a:t>Тематичні відкриті виховні заходи, виховні години,</a:t>
            </a:r>
          </a:p>
          <a:p>
            <a:pPr>
              <a:buFontTx/>
              <a:buChar char="-"/>
            </a:pPr>
            <a:r>
              <a:rPr lang="uk-UA" sz="1400">
                <a:latin typeface="Franklin Gothic Book" pitchFamily="34" charset="0"/>
              </a:rPr>
              <a:t>Тренінгові заняття, круглі столи, </a:t>
            </a:r>
          </a:p>
          <a:p>
            <a:pPr>
              <a:buFontTx/>
              <a:buChar char="-"/>
            </a:pPr>
            <a:r>
              <a:rPr lang="uk-UA" sz="1400">
                <a:latin typeface="Franklin Gothic Book" pitchFamily="34" charset="0"/>
              </a:rPr>
              <a:t>Спортивні змагання, конкурси,</a:t>
            </a:r>
          </a:p>
          <a:p>
            <a:pPr>
              <a:buFontTx/>
              <a:buChar char="-"/>
            </a:pPr>
            <a:r>
              <a:rPr lang="uk-UA" sz="1400">
                <a:latin typeface="Franklin Gothic Book" pitchFamily="34" charset="0"/>
              </a:rPr>
              <a:t>Відеолекторій,</a:t>
            </a:r>
          </a:p>
          <a:p>
            <a:pPr>
              <a:buFontTx/>
              <a:buChar char="-"/>
            </a:pPr>
            <a:r>
              <a:rPr lang="uk-UA" sz="1400">
                <a:latin typeface="Franklin Gothic Book" pitchFamily="34" charset="0"/>
              </a:rPr>
              <a:t>Загальногімназійні спортивні свята зща участі команд вчителів, батьків, учнів,</a:t>
            </a:r>
          </a:p>
          <a:p>
            <a:pPr>
              <a:buFontTx/>
              <a:buChar char="-"/>
            </a:pPr>
            <a:r>
              <a:rPr lang="uk-UA" sz="1400">
                <a:latin typeface="Franklin Gothic Book" pitchFamily="34" charset="0"/>
              </a:rPr>
              <a:t>“Веселі перерви”, конкурси бюлетенів, колажів, малюнків тощо.</a:t>
            </a:r>
            <a:endParaRPr lang="ru-RU" sz="1400">
              <a:latin typeface="Franklin Gothic Book" pitchFamily="34" charset="0"/>
            </a:endParaRPr>
          </a:p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55301" name="Picture 10" descr="D:\Все\100OLYMPйй\P10112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4578350"/>
            <a:ext cx="2052637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11" descr="D:\Все\100OLYMPйй\P101127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9350" y="2924175"/>
            <a:ext cx="22098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12" descr="D:\Все\100OLYMPйй\P10113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75275" y="1114425"/>
            <a:ext cx="27511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marL="0" indent="0" algn="ctr">
              <a:buFont typeface="Georgia" pitchFamily="18" charset="0"/>
              <a:buNone/>
              <a:defRPr/>
            </a:pPr>
            <a:r>
              <a:rPr lang="uk-UA" dirty="0" smtClean="0">
                <a:solidFill>
                  <a:schemeClr val="accent1"/>
                </a:solidFill>
              </a:rPr>
              <a:t>День здоров’я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47107" name="Picture 5" descr="I:\DCIM\100OLYMP\P10101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4075" y="1052513"/>
            <a:ext cx="3967163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2" descr="I:\DCIM\100OLYMP\P10101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563938"/>
            <a:ext cx="4079875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3" descr="I:\DCIM\100OLYMP\P101014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05363" y="3598863"/>
            <a:ext cx="3875087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4" descr="I:\DCIM\100OLYMP\P101016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13363" y="908050"/>
            <a:ext cx="3400425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3" descr="I:\DCIM\100OLYMP\P101014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21238" y="3584575"/>
            <a:ext cx="3875087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rgbClr val="000000"/>
      </a:dk1>
      <a:lt1>
        <a:sysClr val="window" lastClr="FFFFFF"/>
      </a:lt1>
      <a:dk2>
        <a:srgbClr val="515617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203</TotalTime>
  <Words>523</Words>
  <Application>Microsoft Office PowerPoint</Application>
  <PresentationFormat>Экран (4:3)</PresentationFormat>
  <Paragraphs>100</Paragraphs>
  <Slides>25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Поток</vt:lpstr>
      <vt:lpstr>Слайд</vt:lpstr>
      <vt:lpstr>Модель превентивної освіти у  Школі, дружній до дитини</vt:lpstr>
      <vt:lpstr>Структурна модель</vt:lpstr>
      <vt:lpstr>Слайд 3</vt:lpstr>
      <vt:lpstr>Слайд 4</vt:lpstr>
      <vt:lpstr>Слайд 5</vt:lpstr>
      <vt:lpstr>Слайд 6</vt:lpstr>
      <vt:lpstr>Слайд 7</vt:lpstr>
      <vt:lpstr>Формування позитивної мотивації на здоровий спосіб життя, профілактика вживання алкоголю, наркотиків, тютюнопаління – пріоритетне завдання педагогічного колективу гімназії  </vt:lpstr>
      <vt:lpstr>День здоров’я</vt:lpstr>
      <vt:lpstr>Слайд 10</vt:lpstr>
      <vt:lpstr>Слайд 11</vt:lpstr>
      <vt:lpstr>Слайд 12</vt:lpstr>
      <vt:lpstr>Слайд 13</vt:lpstr>
      <vt:lpstr>Психологічна акція “Веселка настрою”</vt:lpstr>
      <vt:lpstr>Паркан побажань та пропозицій</vt:lpstr>
      <vt:lpstr>Тренінгові заняття “Школа проти СНІДу” для учнів 10 -11 класів</vt:lpstr>
      <vt:lpstr>Слайд 17</vt:lpstr>
      <vt:lpstr>Тренінгові заняття “Школа проти СНІДу” для вчителів біології району</vt:lpstr>
      <vt:lpstr>Тренінгові заняття “Школа проти СНІДу” для батьків</vt:lpstr>
      <vt:lpstr>Гімназійна газета  "Цілком відверто"</vt:lpstr>
      <vt:lpstr>Слайд 21</vt:lpstr>
      <vt:lpstr>Слайд 22</vt:lpstr>
      <vt:lpstr>Семінар класних керівників “Особливості роботи з агресивними дітьми”</vt:lpstr>
      <vt:lpstr>Слайд 24</vt:lpstr>
      <vt:lpstr>Слайд 25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превентивної освіти у  Школі, дружній до дитини</dc:title>
  <dc:creator>User</dc:creator>
  <cp:lastModifiedBy>Sony</cp:lastModifiedBy>
  <cp:revision>25</cp:revision>
  <dcterms:created xsi:type="dcterms:W3CDTF">2014-06-03T08:48:42Z</dcterms:created>
  <dcterms:modified xsi:type="dcterms:W3CDTF">2014-09-09T09:46:40Z</dcterms:modified>
</cp:coreProperties>
</file>