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sldIdLst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9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C5C90"/>
    <a:srgbClr val="3A927D"/>
    <a:srgbClr val="164770"/>
    <a:srgbClr val="245A4D"/>
    <a:srgbClr val="66C2AC"/>
    <a:srgbClr val="257AC1"/>
    <a:srgbClr val="14436A"/>
    <a:srgbClr val="327E6C"/>
    <a:srgbClr val="1F64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C37A7-CB73-46E3-A823-3DE8DB6EC34D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60A652F-6686-4752-916D-0CAA1B828481}">
      <dgm:prSet phldrT="[Текст]" custT="1"/>
      <dgm:spPr/>
      <dgm:t>
        <a:bodyPr/>
        <a:lstStyle/>
        <a:p>
          <a:r>
            <a:rPr lang="uk-UA" sz="1800" b="0" i="1" u="sng" dirty="0" smtClean="0">
              <a:latin typeface="Times New Roman" pitchFamily="18" charset="0"/>
              <a:cs typeface="Times New Roman" pitchFamily="18" charset="0"/>
            </a:rPr>
            <a:t>Мета:</a:t>
          </a:r>
          <a:r>
            <a:rPr lang="uk-UA" sz="1800" b="0" i="1" dirty="0" smtClean="0">
              <a:latin typeface="Times New Roman" pitchFamily="18" charset="0"/>
              <a:cs typeface="Times New Roman" pitchFamily="18" charset="0"/>
            </a:rPr>
            <a:t> розвивати почуття соціальної відповідальності підлітків за свою поведінку, сприяти не лише усвідомленню своїх прав а й обов’язків,  підвищувати рівень обізнаності з проблематики ВІЛ/СНІД, ознайомити з сучасними профілактичними програмами, навчання за сучасними технологіями профілактичної роботи в школі </a:t>
          </a:r>
          <a:endParaRPr lang="uk-UA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E249DB19-E616-40D5-8325-850C14FA13E8}" type="parTrans" cxnId="{13C52E68-2583-45B9-AD8C-F6DA1CEB4484}">
      <dgm:prSet/>
      <dgm:spPr/>
      <dgm:t>
        <a:bodyPr/>
        <a:lstStyle/>
        <a:p>
          <a:endParaRPr lang="uk-UA"/>
        </a:p>
      </dgm:t>
    </dgm:pt>
    <dgm:pt modelId="{520C6953-484A-4772-B4AE-BC7A4AB2FB2D}" type="sibTrans" cxnId="{13C52E68-2583-45B9-AD8C-F6DA1CEB4484}">
      <dgm:prSet/>
      <dgm:spPr/>
      <dgm:t>
        <a:bodyPr/>
        <a:lstStyle/>
        <a:p>
          <a:endParaRPr lang="uk-UA"/>
        </a:p>
      </dgm:t>
    </dgm:pt>
    <dgm:pt modelId="{79C6CE60-0A43-4656-A528-89592205704A}">
      <dgm:prSet phldrT="[Текст]" custT="1"/>
      <dgm:spPr/>
      <dgm:t>
        <a:bodyPr/>
        <a:lstStyle/>
        <a:p>
          <a:r>
            <a:rPr lang="uk-UA" sz="1800" b="0" i="1" u="sng" dirty="0" smtClean="0">
              <a:latin typeface="Times New Roman" pitchFamily="18" charset="0"/>
              <a:cs typeface="Times New Roman" pitchFamily="18" charset="0"/>
            </a:rPr>
            <a:t>Завдання:</a:t>
          </a:r>
          <a:r>
            <a:rPr lang="uk-UA" sz="1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високих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моральних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рис,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чинником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вибору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способів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uk-UA" sz="1800" i="1" dirty="0" smtClean="0">
              <a:latin typeface="Times New Roman" pitchFamily="18" charset="0"/>
              <a:cs typeface="Times New Roman" pitchFamily="18" charset="0"/>
            </a:rPr>
            <a:t>, формування правової свідомості; забезпечення подолання окремими учнями шкідливих звичок і навичок, що сформувалися внаслідок помилок і недоліків виховання; стимулювати учнівську молодь до здорового способу життя і позитивної соціальної орієнтації, сприяти розвитку здоров’я, навчанню з раннього віку навичкам відповідальності за власне життя і здоров’я.</a:t>
          </a:r>
          <a:endParaRPr lang="uk-UA" sz="1800" i="1" dirty="0">
            <a:latin typeface="Times New Roman" pitchFamily="18" charset="0"/>
            <a:cs typeface="Times New Roman" pitchFamily="18" charset="0"/>
          </a:endParaRPr>
        </a:p>
      </dgm:t>
    </dgm:pt>
    <dgm:pt modelId="{7C13313E-0179-4A8A-B3DF-751227891450}" type="parTrans" cxnId="{AF5C4A7C-4B0F-4455-8867-1159F30BE526}">
      <dgm:prSet/>
      <dgm:spPr/>
      <dgm:t>
        <a:bodyPr/>
        <a:lstStyle/>
        <a:p>
          <a:endParaRPr lang="uk-UA"/>
        </a:p>
      </dgm:t>
    </dgm:pt>
    <dgm:pt modelId="{0F74526B-84C5-4CA6-8971-28E7CD2C33FA}" type="sibTrans" cxnId="{AF5C4A7C-4B0F-4455-8867-1159F30BE526}">
      <dgm:prSet/>
      <dgm:spPr/>
      <dgm:t>
        <a:bodyPr/>
        <a:lstStyle/>
        <a:p>
          <a:endParaRPr lang="uk-UA"/>
        </a:p>
      </dgm:t>
    </dgm:pt>
    <dgm:pt modelId="{C7501D88-4CA4-43EA-A76D-2BCDE3FF72C2}">
      <dgm:prSet phldrT="[Текст]" custT="1"/>
      <dgm:spPr/>
      <dgm:t>
        <a:bodyPr/>
        <a:lstStyle/>
        <a:p>
          <a:r>
            <a:rPr lang="uk-UA" sz="1800" i="1" u="sng" dirty="0" smtClean="0">
              <a:latin typeface="Times New Roman" pitchFamily="18" charset="0"/>
              <a:cs typeface="Times New Roman" pitchFamily="18" charset="0"/>
            </a:rPr>
            <a:t>Суб’єкти: </a:t>
          </a:r>
          <a:r>
            <a:rPr lang="uk-UA" sz="1800" i="1" dirty="0" smtClean="0">
              <a:latin typeface="Times New Roman" pitchFamily="18" charset="0"/>
              <a:cs typeface="Times New Roman" pitchFamily="18" charset="0"/>
            </a:rPr>
            <a:t>учні, батьки, педагоги, громадськість. </a:t>
          </a:r>
          <a:endParaRPr lang="uk-UA" sz="1800" i="1" dirty="0">
            <a:latin typeface="Times New Roman" pitchFamily="18" charset="0"/>
            <a:cs typeface="Times New Roman" pitchFamily="18" charset="0"/>
          </a:endParaRPr>
        </a:p>
      </dgm:t>
    </dgm:pt>
    <dgm:pt modelId="{A66B9DF3-74FA-4783-90E1-F3F3E7491538}" type="parTrans" cxnId="{88FE121F-143E-4365-8631-A15A66898FAA}">
      <dgm:prSet/>
      <dgm:spPr/>
      <dgm:t>
        <a:bodyPr/>
        <a:lstStyle/>
        <a:p>
          <a:endParaRPr lang="uk-UA"/>
        </a:p>
      </dgm:t>
    </dgm:pt>
    <dgm:pt modelId="{BB8377E0-1150-41FA-AE37-018610E7274B}" type="sibTrans" cxnId="{88FE121F-143E-4365-8631-A15A66898FAA}">
      <dgm:prSet/>
      <dgm:spPr/>
      <dgm:t>
        <a:bodyPr/>
        <a:lstStyle/>
        <a:p>
          <a:endParaRPr lang="uk-UA"/>
        </a:p>
      </dgm:t>
    </dgm:pt>
    <dgm:pt modelId="{C3FAF6AC-9293-439F-94F3-510DED85862C}">
      <dgm:prSet custT="1"/>
      <dgm:spPr/>
      <dgm:t>
        <a:bodyPr/>
        <a:lstStyle/>
        <a:p>
          <a:r>
            <a:rPr lang="uk-UA" sz="1800" i="1" u="sng" dirty="0" smtClean="0">
              <a:latin typeface="Times New Roman" pitchFamily="18" charset="0"/>
              <a:cs typeface="Times New Roman" pitchFamily="18" charset="0"/>
            </a:rPr>
            <a:t>Форми і методи роботи: </a:t>
          </a:r>
          <a:r>
            <a:rPr lang="uk-UA" sz="1800" i="1" dirty="0" smtClean="0">
              <a:latin typeface="Times New Roman" pitchFamily="18" charset="0"/>
              <a:cs typeface="Times New Roman" pitchFamily="18" charset="0"/>
            </a:rPr>
            <a:t>тренінги, моніторинг, захист проектів, організація діяльності волонтерських груп, акції, екскурсії,  педагогічні ради,  взаємодія з батьками, громадська експертиза.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525AEE77-E5D8-4645-B23D-313C54635179}" type="parTrans" cxnId="{071AC28A-D573-4D92-BED9-FF8D864F9438}">
      <dgm:prSet/>
      <dgm:spPr/>
      <dgm:t>
        <a:bodyPr/>
        <a:lstStyle/>
        <a:p>
          <a:endParaRPr lang="uk-UA"/>
        </a:p>
      </dgm:t>
    </dgm:pt>
    <dgm:pt modelId="{A66223A6-77E8-4C89-8E85-C347D8C96B5C}" type="sibTrans" cxnId="{071AC28A-D573-4D92-BED9-FF8D864F9438}">
      <dgm:prSet/>
      <dgm:spPr/>
      <dgm:t>
        <a:bodyPr/>
        <a:lstStyle/>
        <a:p>
          <a:endParaRPr lang="uk-UA"/>
        </a:p>
      </dgm:t>
    </dgm:pt>
    <dgm:pt modelId="{9440088F-9A1F-4730-A310-7E147F6E95F4}" type="pres">
      <dgm:prSet presAssocID="{137C37A7-CB73-46E3-A823-3DE8DB6EC34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CF8BB9-E1CC-495B-AE65-DA11F18A216B}" type="pres">
      <dgm:prSet presAssocID="{860A652F-6686-4752-916D-0CAA1B828481}" presName="node" presStyleLbl="node1" presStyleIdx="0" presStyleCnt="4" custScaleX="311729" custScaleY="193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D1E3C1-2F93-418F-A967-0ACD36EDFC74}" type="pres">
      <dgm:prSet presAssocID="{520C6953-484A-4772-B4AE-BC7A4AB2FB2D}" presName="sibTrans" presStyleLbl="sibTrans2D1" presStyleIdx="0" presStyleCnt="3"/>
      <dgm:spPr/>
      <dgm:t>
        <a:bodyPr/>
        <a:lstStyle/>
        <a:p>
          <a:endParaRPr lang="uk-UA"/>
        </a:p>
      </dgm:t>
    </dgm:pt>
    <dgm:pt modelId="{06733A89-5E19-4131-95E9-B7B6119D88C6}" type="pres">
      <dgm:prSet presAssocID="{520C6953-484A-4772-B4AE-BC7A4AB2FB2D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8C702F02-4AEC-4BCA-A58B-12C6F980A569}" type="pres">
      <dgm:prSet presAssocID="{79C6CE60-0A43-4656-A528-89592205704A}" presName="node" presStyleLbl="node1" presStyleIdx="1" presStyleCnt="4" custScaleX="311729" custScaleY="2466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039E2C-DE5F-4EBA-812A-51C8324AD65E}" type="pres">
      <dgm:prSet presAssocID="{0F74526B-84C5-4CA6-8971-28E7CD2C33FA}" presName="sibTrans" presStyleLbl="sibTrans2D1" presStyleIdx="1" presStyleCnt="3"/>
      <dgm:spPr/>
      <dgm:t>
        <a:bodyPr/>
        <a:lstStyle/>
        <a:p>
          <a:endParaRPr lang="uk-UA"/>
        </a:p>
      </dgm:t>
    </dgm:pt>
    <dgm:pt modelId="{8F96A6CF-5F20-4F38-B921-00F17259E1E1}" type="pres">
      <dgm:prSet presAssocID="{0F74526B-84C5-4CA6-8971-28E7CD2C33FA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8B11AB95-4B72-4DF7-85F4-8CF2087E1139}" type="pres">
      <dgm:prSet presAssocID="{C7501D88-4CA4-43EA-A76D-2BCDE3FF72C2}" presName="node" presStyleLbl="node1" presStyleIdx="2" presStyleCnt="4" custScaleX="311729" custScaleY="51447" custLinFactNeighborX="17346" custLinFactNeighborY="-11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6B0098-50C7-4A71-8626-7631FB91E8E0}" type="pres">
      <dgm:prSet presAssocID="{BB8377E0-1150-41FA-AE37-018610E7274B}" presName="sibTrans" presStyleLbl="sibTrans2D1" presStyleIdx="2" presStyleCnt="3"/>
      <dgm:spPr/>
      <dgm:t>
        <a:bodyPr/>
        <a:lstStyle/>
        <a:p>
          <a:endParaRPr lang="uk-UA"/>
        </a:p>
      </dgm:t>
    </dgm:pt>
    <dgm:pt modelId="{734FA2BB-D225-4817-8CAB-34146356973B}" type="pres">
      <dgm:prSet presAssocID="{BB8377E0-1150-41FA-AE37-018610E7274B}" presName="connectorText" presStyleLbl="sibTrans2D1" presStyleIdx="2" presStyleCnt="3"/>
      <dgm:spPr/>
      <dgm:t>
        <a:bodyPr/>
        <a:lstStyle/>
        <a:p>
          <a:endParaRPr lang="uk-UA"/>
        </a:p>
      </dgm:t>
    </dgm:pt>
    <dgm:pt modelId="{88E89914-8340-4D96-905C-9C4C49609048}" type="pres">
      <dgm:prSet presAssocID="{C3FAF6AC-9293-439F-94F3-510DED85862C}" presName="node" presStyleLbl="node1" presStyleIdx="3" presStyleCnt="4" custScaleX="3117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0E83B41-2B9E-4D03-9ED0-075A1D2C1E90}" type="presOf" srcId="{BB8377E0-1150-41FA-AE37-018610E7274B}" destId="{406B0098-50C7-4A71-8626-7631FB91E8E0}" srcOrd="0" destOrd="0" presId="urn:microsoft.com/office/officeart/2005/8/layout/process2"/>
    <dgm:cxn modelId="{DBC518AF-82AA-41BD-8A92-9A7378889803}" type="presOf" srcId="{BB8377E0-1150-41FA-AE37-018610E7274B}" destId="{734FA2BB-D225-4817-8CAB-34146356973B}" srcOrd="1" destOrd="0" presId="urn:microsoft.com/office/officeart/2005/8/layout/process2"/>
    <dgm:cxn modelId="{C0299E54-B6E5-418B-8B9B-D53AB1D09840}" type="presOf" srcId="{520C6953-484A-4772-B4AE-BC7A4AB2FB2D}" destId="{06733A89-5E19-4131-95E9-B7B6119D88C6}" srcOrd="1" destOrd="0" presId="urn:microsoft.com/office/officeart/2005/8/layout/process2"/>
    <dgm:cxn modelId="{E2BFB605-01F3-467E-9836-B2DA31860C91}" type="presOf" srcId="{C3FAF6AC-9293-439F-94F3-510DED85862C}" destId="{88E89914-8340-4D96-905C-9C4C49609048}" srcOrd="0" destOrd="0" presId="urn:microsoft.com/office/officeart/2005/8/layout/process2"/>
    <dgm:cxn modelId="{21FE7142-6870-46DD-8F59-E79CDA2AA98E}" type="presOf" srcId="{520C6953-484A-4772-B4AE-BC7A4AB2FB2D}" destId="{50D1E3C1-2F93-418F-A967-0ACD36EDFC74}" srcOrd="0" destOrd="0" presId="urn:microsoft.com/office/officeart/2005/8/layout/process2"/>
    <dgm:cxn modelId="{9C1BE3B9-7009-475A-BAE1-ABEAB1DE46C5}" type="presOf" srcId="{860A652F-6686-4752-916D-0CAA1B828481}" destId="{07CF8BB9-E1CC-495B-AE65-DA11F18A216B}" srcOrd="0" destOrd="0" presId="urn:microsoft.com/office/officeart/2005/8/layout/process2"/>
    <dgm:cxn modelId="{13C52E68-2583-45B9-AD8C-F6DA1CEB4484}" srcId="{137C37A7-CB73-46E3-A823-3DE8DB6EC34D}" destId="{860A652F-6686-4752-916D-0CAA1B828481}" srcOrd="0" destOrd="0" parTransId="{E249DB19-E616-40D5-8325-850C14FA13E8}" sibTransId="{520C6953-484A-4772-B4AE-BC7A4AB2FB2D}"/>
    <dgm:cxn modelId="{C276FC1E-7CFE-40EF-B6C3-C9FB947E3E5B}" type="presOf" srcId="{0F74526B-84C5-4CA6-8971-28E7CD2C33FA}" destId="{36039E2C-DE5F-4EBA-812A-51C8324AD65E}" srcOrd="0" destOrd="0" presId="urn:microsoft.com/office/officeart/2005/8/layout/process2"/>
    <dgm:cxn modelId="{88FE121F-143E-4365-8631-A15A66898FAA}" srcId="{137C37A7-CB73-46E3-A823-3DE8DB6EC34D}" destId="{C7501D88-4CA4-43EA-A76D-2BCDE3FF72C2}" srcOrd="2" destOrd="0" parTransId="{A66B9DF3-74FA-4783-90E1-F3F3E7491538}" sibTransId="{BB8377E0-1150-41FA-AE37-018610E7274B}"/>
    <dgm:cxn modelId="{AF5C4A7C-4B0F-4455-8867-1159F30BE526}" srcId="{137C37A7-CB73-46E3-A823-3DE8DB6EC34D}" destId="{79C6CE60-0A43-4656-A528-89592205704A}" srcOrd="1" destOrd="0" parTransId="{7C13313E-0179-4A8A-B3DF-751227891450}" sibTransId="{0F74526B-84C5-4CA6-8971-28E7CD2C33FA}"/>
    <dgm:cxn modelId="{311C37CC-C209-4DDE-94A2-E17D4C4D3208}" type="presOf" srcId="{0F74526B-84C5-4CA6-8971-28E7CD2C33FA}" destId="{8F96A6CF-5F20-4F38-B921-00F17259E1E1}" srcOrd="1" destOrd="0" presId="urn:microsoft.com/office/officeart/2005/8/layout/process2"/>
    <dgm:cxn modelId="{E31B4302-DC13-40CA-8860-96468C1A3EC6}" type="presOf" srcId="{79C6CE60-0A43-4656-A528-89592205704A}" destId="{8C702F02-4AEC-4BCA-A58B-12C6F980A569}" srcOrd="0" destOrd="0" presId="urn:microsoft.com/office/officeart/2005/8/layout/process2"/>
    <dgm:cxn modelId="{071AC28A-D573-4D92-BED9-FF8D864F9438}" srcId="{137C37A7-CB73-46E3-A823-3DE8DB6EC34D}" destId="{C3FAF6AC-9293-439F-94F3-510DED85862C}" srcOrd="3" destOrd="0" parTransId="{525AEE77-E5D8-4645-B23D-313C54635179}" sibTransId="{A66223A6-77E8-4C89-8E85-C347D8C96B5C}"/>
    <dgm:cxn modelId="{878E7536-4149-4E7C-B208-A75C7873B6D1}" type="presOf" srcId="{137C37A7-CB73-46E3-A823-3DE8DB6EC34D}" destId="{9440088F-9A1F-4730-A310-7E147F6E95F4}" srcOrd="0" destOrd="0" presId="urn:microsoft.com/office/officeart/2005/8/layout/process2"/>
    <dgm:cxn modelId="{D61261C7-BA54-47F6-B70D-85ED6CDA3A9F}" type="presOf" srcId="{C7501D88-4CA4-43EA-A76D-2BCDE3FF72C2}" destId="{8B11AB95-4B72-4DF7-85F4-8CF2087E1139}" srcOrd="0" destOrd="0" presId="urn:microsoft.com/office/officeart/2005/8/layout/process2"/>
    <dgm:cxn modelId="{16DE20BF-7113-48CC-A1CF-F7A77C38177D}" type="presParOf" srcId="{9440088F-9A1F-4730-A310-7E147F6E95F4}" destId="{07CF8BB9-E1CC-495B-AE65-DA11F18A216B}" srcOrd="0" destOrd="0" presId="urn:microsoft.com/office/officeart/2005/8/layout/process2"/>
    <dgm:cxn modelId="{CD62445F-A372-4210-A2DB-A5DCB4A52D75}" type="presParOf" srcId="{9440088F-9A1F-4730-A310-7E147F6E95F4}" destId="{50D1E3C1-2F93-418F-A967-0ACD36EDFC74}" srcOrd="1" destOrd="0" presId="urn:microsoft.com/office/officeart/2005/8/layout/process2"/>
    <dgm:cxn modelId="{58941B04-1E5B-4101-AECE-86F14B8F20A1}" type="presParOf" srcId="{50D1E3C1-2F93-418F-A967-0ACD36EDFC74}" destId="{06733A89-5E19-4131-95E9-B7B6119D88C6}" srcOrd="0" destOrd="0" presId="urn:microsoft.com/office/officeart/2005/8/layout/process2"/>
    <dgm:cxn modelId="{AFBF3642-2622-477F-A257-4919DA7A2283}" type="presParOf" srcId="{9440088F-9A1F-4730-A310-7E147F6E95F4}" destId="{8C702F02-4AEC-4BCA-A58B-12C6F980A569}" srcOrd="2" destOrd="0" presId="urn:microsoft.com/office/officeart/2005/8/layout/process2"/>
    <dgm:cxn modelId="{79A1E46E-E5D0-4F09-9217-F0EC9031D890}" type="presParOf" srcId="{9440088F-9A1F-4730-A310-7E147F6E95F4}" destId="{36039E2C-DE5F-4EBA-812A-51C8324AD65E}" srcOrd="3" destOrd="0" presId="urn:microsoft.com/office/officeart/2005/8/layout/process2"/>
    <dgm:cxn modelId="{D28EDE2A-90F4-42E8-8621-4D8C6E8D03B6}" type="presParOf" srcId="{36039E2C-DE5F-4EBA-812A-51C8324AD65E}" destId="{8F96A6CF-5F20-4F38-B921-00F17259E1E1}" srcOrd="0" destOrd="0" presId="urn:microsoft.com/office/officeart/2005/8/layout/process2"/>
    <dgm:cxn modelId="{FD000457-DC35-4D1F-811C-58D4B21925E7}" type="presParOf" srcId="{9440088F-9A1F-4730-A310-7E147F6E95F4}" destId="{8B11AB95-4B72-4DF7-85F4-8CF2087E1139}" srcOrd="4" destOrd="0" presId="urn:microsoft.com/office/officeart/2005/8/layout/process2"/>
    <dgm:cxn modelId="{6C49CD9E-5839-4F18-B8F2-FB99AD2C9508}" type="presParOf" srcId="{9440088F-9A1F-4730-A310-7E147F6E95F4}" destId="{406B0098-50C7-4A71-8626-7631FB91E8E0}" srcOrd="5" destOrd="0" presId="urn:microsoft.com/office/officeart/2005/8/layout/process2"/>
    <dgm:cxn modelId="{C1A85B41-30A6-49CC-BC4D-EADF7F239005}" type="presParOf" srcId="{406B0098-50C7-4A71-8626-7631FB91E8E0}" destId="{734FA2BB-D225-4817-8CAB-34146356973B}" srcOrd="0" destOrd="0" presId="urn:microsoft.com/office/officeart/2005/8/layout/process2"/>
    <dgm:cxn modelId="{EA66C22D-E49F-4041-A8E5-20300F8F5B00}" type="presParOf" srcId="{9440088F-9A1F-4730-A310-7E147F6E95F4}" destId="{88E89914-8340-4D96-905C-9C4C4960904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CF8BB9-E1CC-495B-AE65-DA11F18A216B}">
      <dsp:nvSpPr>
        <dsp:cNvPr id="0" name=""/>
        <dsp:cNvSpPr/>
      </dsp:nvSpPr>
      <dsp:spPr>
        <a:xfrm>
          <a:off x="0" y="4499"/>
          <a:ext cx="8472518" cy="1638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u="sng" kern="1200" dirty="0" smtClean="0">
              <a:latin typeface="Times New Roman" pitchFamily="18" charset="0"/>
              <a:cs typeface="Times New Roman" pitchFamily="18" charset="0"/>
            </a:rPr>
            <a:t>Мета:</a:t>
          </a:r>
          <a:r>
            <a:rPr lang="uk-UA" sz="1800" b="0" i="1" kern="1200" dirty="0" smtClean="0">
              <a:latin typeface="Times New Roman" pitchFamily="18" charset="0"/>
              <a:cs typeface="Times New Roman" pitchFamily="18" charset="0"/>
            </a:rPr>
            <a:t> розвивати почуття соціальної відповідальності підлітків за свою поведінку, сприяти не лише усвідомленню своїх прав а й обов’язків,  підвищувати рівень обізнаності з проблематики ВІЛ/СНІД, ознайомити з сучасними профілактичними програмами, навчання за сучасними технологіями профілактичної роботи в школі </a:t>
          </a:r>
          <a:endParaRPr lang="uk-UA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499"/>
        <a:ext cx="8472518" cy="1638588"/>
      </dsp:txXfrm>
    </dsp:sp>
    <dsp:sp modelId="{50D1E3C1-2F93-418F-A967-0ACD36EDFC74}">
      <dsp:nvSpPr>
        <dsp:cNvPr id="0" name=""/>
        <dsp:cNvSpPr/>
      </dsp:nvSpPr>
      <dsp:spPr>
        <a:xfrm rot="5400000">
          <a:off x="4077562" y="1664248"/>
          <a:ext cx="317393" cy="38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5400000">
        <a:off x="4077562" y="1664248"/>
        <a:ext cx="317393" cy="380872"/>
      </dsp:txXfrm>
    </dsp:sp>
    <dsp:sp modelId="{8C702F02-4AEC-4BCA-A58B-12C6F980A569}">
      <dsp:nvSpPr>
        <dsp:cNvPr id="0" name=""/>
        <dsp:cNvSpPr/>
      </dsp:nvSpPr>
      <dsp:spPr>
        <a:xfrm>
          <a:off x="0" y="2066279"/>
          <a:ext cx="8472518" cy="20875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u="sng" kern="1200" dirty="0" smtClean="0">
              <a:latin typeface="Times New Roman" pitchFamily="18" charset="0"/>
              <a:cs typeface="Times New Roman" pitchFamily="18" charset="0"/>
            </a:rPr>
            <a:t>Завдання:</a:t>
          </a:r>
          <a:r>
            <a:rPr lang="uk-UA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високих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моральних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рис,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чинником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вибору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способів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uk-UA" sz="1800" i="1" kern="1200" dirty="0" smtClean="0">
              <a:latin typeface="Times New Roman" pitchFamily="18" charset="0"/>
              <a:cs typeface="Times New Roman" pitchFamily="18" charset="0"/>
            </a:rPr>
            <a:t>, формування правової свідомості; забезпечення подолання окремими учнями шкідливих звичок і навичок, що сформувалися внаслідок помилок і недоліків виховання; стимулювати учнівську молодь до здорового способу життя і позитивної соціальної орієнтації, сприяти розвитку здоров’я, навчанню з раннього віку навичкам відповідальності за власне життя і здоров’я.</a:t>
          </a:r>
          <a:endParaRPr lang="uk-UA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66279"/>
        <a:ext cx="8472518" cy="2087560"/>
      </dsp:txXfrm>
    </dsp:sp>
    <dsp:sp modelId="{36039E2C-DE5F-4EBA-812A-51C8324AD65E}">
      <dsp:nvSpPr>
        <dsp:cNvPr id="0" name=""/>
        <dsp:cNvSpPr/>
      </dsp:nvSpPr>
      <dsp:spPr>
        <a:xfrm rot="5400000">
          <a:off x="4079436" y="4172501"/>
          <a:ext cx="313645" cy="38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5400000">
        <a:off x="4079436" y="4172501"/>
        <a:ext cx="313645" cy="380872"/>
      </dsp:txXfrm>
    </dsp:sp>
    <dsp:sp modelId="{8B11AB95-4B72-4DF7-85F4-8CF2087E1139}">
      <dsp:nvSpPr>
        <dsp:cNvPr id="0" name=""/>
        <dsp:cNvSpPr/>
      </dsp:nvSpPr>
      <dsp:spPr>
        <a:xfrm>
          <a:off x="0" y="4572034"/>
          <a:ext cx="8472518" cy="4354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u="sng" kern="1200" dirty="0" smtClean="0">
              <a:latin typeface="Times New Roman" pitchFamily="18" charset="0"/>
              <a:cs typeface="Times New Roman" pitchFamily="18" charset="0"/>
            </a:rPr>
            <a:t>Суб’єкти: </a:t>
          </a:r>
          <a:r>
            <a:rPr lang="uk-UA" sz="1800" i="1" kern="1200" dirty="0" smtClean="0">
              <a:latin typeface="Times New Roman" pitchFamily="18" charset="0"/>
              <a:cs typeface="Times New Roman" pitchFamily="18" charset="0"/>
            </a:rPr>
            <a:t>учні, батьки, педагоги, громадськість. </a:t>
          </a:r>
          <a:endParaRPr lang="uk-UA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572034"/>
        <a:ext cx="8472518" cy="435438"/>
      </dsp:txXfrm>
    </dsp:sp>
    <dsp:sp modelId="{406B0098-50C7-4A71-8626-7631FB91E8E0}">
      <dsp:nvSpPr>
        <dsp:cNvPr id="0" name=""/>
        <dsp:cNvSpPr/>
      </dsp:nvSpPr>
      <dsp:spPr>
        <a:xfrm rot="5400000">
          <a:off x="4075688" y="5031131"/>
          <a:ext cx="321141" cy="38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5400000">
        <a:off x="4075688" y="5031131"/>
        <a:ext cx="321141" cy="380872"/>
      </dsp:txXfrm>
    </dsp:sp>
    <dsp:sp modelId="{88E89914-8340-4D96-905C-9C4C49609048}">
      <dsp:nvSpPr>
        <dsp:cNvPr id="0" name=""/>
        <dsp:cNvSpPr/>
      </dsp:nvSpPr>
      <dsp:spPr>
        <a:xfrm>
          <a:off x="0" y="5435662"/>
          <a:ext cx="8472518" cy="8463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u="sng" kern="1200" dirty="0" smtClean="0">
              <a:latin typeface="Times New Roman" pitchFamily="18" charset="0"/>
              <a:cs typeface="Times New Roman" pitchFamily="18" charset="0"/>
            </a:rPr>
            <a:t>Форми і методи роботи: </a:t>
          </a:r>
          <a:r>
            <a:rPr lang="uk-UA" sz="1800" i="1" kern="1200" dirty="0" smtClean="0">
              <a:latin typeface="Times New Roman" pitchFamily="18" charset="0"/>
              <a:cs typeface="Times New Roman" pitchFamily="18" charset="0"/>
            </a:rPr>
            <a:t>тренінги, моніторинг, захист проектів, організація діяльності волонтерських груп, акції, екскурсії,  педагогічні ради,  взаємодія з батьками, громадська експертиза.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435662"/>
        <a:ext cx="8472518" cy="846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uk-UA" smtClean="0"/>
              <a:pPr/>
              <a:t>11.09.2014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uk-UA" smtClean="0"/>
              <a:pPr/>
              <a:t>11.09.2014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2286016"/>
          </a:xfrm>
        </p:spPr>
        <p:txBody>
          <a:bodyPr>
            <a:noAutofit/>
          </a:bodyPr>
          <a:lstStyle/>
          <a:p>
            <a:r>
              <a:rPr lang="uk-UA" sz="4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Модель превентивної освіти школи, дружньої до дитини</a:t>
            </a:r>
            <a:endParaRPr lang="uk-UA" sz="48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Виховна робота та позакласна робота</a:t>
            </a:r>
            <a:endParaRPr lang="ru-RU" sz="4000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00174"/>
            <a:ext cx="4105274" cy="133192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Проведення гуртків: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• «</a:t>
            </a:r>
            <a:r>
              <a:rPr lang="ru-RU" sz="2000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Різьба</a:t>
            </a:r>
            <a:r>
              <a:rPr lang="ru-RU" sz="2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по дереву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»</a:t>
            </a:r>
            <a:endParaRPr lang="ru-RU" sz="20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30725" name="Picture 3" descr="I:\DCIM\103___11\IMG_09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62" y="2928957"/>
            <a:ext cx="438150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Фото\Привентивне виховання\Привентивне виховання 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2929079"/>
            <a:ext cx="4286280" cy="32145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857364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• «</a:t>
            </a:r>
            <a:r>
              <a:rPr lang="ru-RU" sz="20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Технологія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sz="20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виготовлення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</a:t>
            </a:r>
          </a:p>
          <a:p>
            <a:r>
              <a:rPr lang="ru-RU" sz="20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вишитих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sz="20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виробів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» </a:t>
            </a:r>
            <a:endParaRPr lang="uk-UA" sz="20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80" y="500042"/>
            <a:ext cx="4000500" cy="11858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Юний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стрілок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14313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005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9050" y="3429000"/>
            <a:ext cx="53149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28662" y="5773183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Клуб </a:t>
            </a:r>
            <a:r>
              <a:rPr lang="uk-UA" sz="32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“Олімп”</a:t>
            </a:r>
            <a:r>
              <a:rPr lang="uk-UA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686" y="285728"/>
            <a:ext cx="3643312" cy="15716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    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Ансамбль «Боровинка»</a:t>
            </a:r>
            <a:endParaRPr lang="ru-RU" sz="2800" b="1" i="1" dirty="0"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42862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7725" y="2928934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5572140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Дитячий театр </a:t>
            </a:r>
            <a:endParaRPr lang="uk-UA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4950" y="357188"/>
            <a:ext cx="3829050" cy="16430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Квітникарі</a:t>
            </a:r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42910" y="5429264"/>
            <a:ext cx="371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“Люблю</a:t>
            </a:r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готувати</a:t>
            </a:r>
            <a:r>
              <a:rPr lang="uk-UA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P9070210"/>
          <p:cNvPicPr>
            <a:picLocks noChangeAspect="1" noChangeArrowheads="1"/>
          </p:cNvPicPr>
          <p:nvPr/>
        </p:nvPicPr>
        <p:blipFill>
          <a:blip r:embed="rId2" cstate="email">
            <a:lum bright="10000" contrast="4000"/>
          </a:blip>
          <a:srcRect/>
          <a:stretch>
            <a:fillRect/>
          </a:stretch>
        </p:blipFill>
        <p:spPr bwMode="auto">
          <a:xfrm>
            <a:off x="142875" y="214313"/>
            <a:ext cx="52435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2928938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2843212" cy="549275"/>
          </a:xfrm>
          <a:noFill/>
          <a:ln/>
        </p:spPr>
        <p:txBody>
          <a:bodyPr>
            <a:noAutofit/>
          </a:bodyPr>
          <a:lstStyle/>
          <a:p>
            <a:pPr algn="r"/>
            <a:r>
              <a:rPr lang="uk-UA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Олімпійський день бігу:</a:t>
            </a:r>
            <a:br>
              <a:rPr lang="uk-UA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змагання</a:t>
            </a:r>
            <a:endParaRPr lang="ru-RU" sz="2000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2559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uk-UA" b="1">
              <a:solidFill>
                <a:schemeClr val="tx2"/>
              </a:solidFill>
            </a:endParaRPr>
          </a:p>
        </p:txBody>
      </p:sp>
      <p:pic>
        <p:nvPicPr>
          <p:cNvPr id="71686" name="Picture 8" descr="ріп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439988"/>
            <a:ext cx="4968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P90702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260350"/>
            <a:ext cx="4968875" cy="3727450"/>
          </a:xfrm>
          <a:prstGeom prst="rect">
            <a:avLst/>
          </a:prstGeom>
          <a:noFill/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5286380" y="5214950"/>
            <a:ext cx="2843213" cy="134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“Подорож</a:t>
            </a:r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країни Англійської </a:t>
            </a:r>
            <a:r>
              <a:rPr lang="uk-UA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мови”</a:t>
            </a:r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 учнями початкових класів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85786" y="285728"/>
            <a:ext cx="7775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Військово</a:t>
            </a:r>
            <a:r>
              <a:rPr lang="uk-UA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патріотичне 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о\Табір - 2014\6 червня (5 день)\Табір 2014_ 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14488"/>
            <a:ext cx="4465464" cy="4500594"/>
          </a:xfrm>
          <a:prstGeom prst="rect">
            <a:avLst/>
          </a:prstGeom>
          <a:noFill/>
        </p:spPr>
      </p:pic>
      <p:pic>
        <p:nvPicPr>
          <p:cNvPr id="5123" name="Picture 3" descr="D:\Фото\9) День перемоги\День Перемоги 2014\DSC075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166796"/>
            <a:ext cx="3786214" cy="5048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SSL126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DSC016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141663"/>
            <a:ext cx="46085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500563" y="836613"/>
            <a:ext cx="4481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Зустріч з ветеранами</a:t>
            </a:r>
          </a:p>
          <a:p>
            <a:pPr algn="ctr">
              <a:defRPr/>
            </a:pPr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Великої Вітчизняної війни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179388" y="3786191"/>
            <a:ext cx="4211637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Уклін Вам, ветерани, до </a:t>
            </a:r>
            <a:r>
              <a:rPr lang="uk-UA" sz="20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землі</a:t>
            </a:r>
            <a:endParaRPr lang="uk-UA" sz="2000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щастя жити, мріяти, </a:t>
            </a:r>
            <a:r>
              <a:rPr lang="uk-UA" sz="20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рости</a:t>
            </a:r>
            <a:endParaRPr lang="uk-UA" sz="2000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мирі й злагоді, в любові і теплі.</a:t>
            </a:r>
            <a:endParaRPr lang="ru-RU" sz="2000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Изображение 0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577" y="2786058"/>
            <a:ext cx="5155623" cy="3867155"/>
          </a:xfrm>
          <a:prstGeom prst="rect">
            <a:avLst/>
          </a:prstGeom>
          <a:noFill/>
        </p:spPr>
      </p:pic>
      <p:pic>
        <p:nvPicPr>
          <p:cNvPr id="108546" name="Picture 2" descr="Изображение 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4759295" cy="3571900"/>
          </a:xfrm>
          <a:prstGeom prst="rect">
            <a:avLst/>
          </a:prstGeom>
          <a:noFill/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429124" y="419100"/>
            <a:ext cx="41434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Зустріч</a:t>
            </a:r>
          </a:p>
          <a:p>
            <a:pPr algn="ctr"/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афганцями-</a:t>
            </a:r>
            <a:endParaRPr lang="uk-UA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випускниками</a:t>
            </a:r>
          </a:p>
          <a:p>
            <a:pPr algn="ctr"/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школи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8" descr="IMG_1016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4143372" y="3214686"/>
            <a:ext cx="489136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7" descr="IMG_1021"/>
          <p:cNvPicPr>
            <a:picLocks noChangeAspect="1" noChangeArrowheads="1"/>
          </p:cNvPicPr>
          <p:nvPr/>
        </p:nvPicPr>
        <p:blipFill>
          <a:blip r:embed="rId3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142844" y="1214422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071670" y="142852"/>
            <a:ext cx="52149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14 грудня – День визволення</a:t>
            </a:r>
          </a:p>
          <a:p>
            <a:pPr algn="ctr">
              <a:defRPr/>
            </a:pPr>
            <a:r>
              <a:rPr lang="uk-UA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Боровиці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4572000" y="1357298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 треба </a:t>
            </a:r>
            <a:r>
              <a:rPr lang="uk-UA" sz="24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вклонитись</a:t>
            </a:r>
          </a:p>
          <a:p>
            <a:pPr algn="r">
              <a:defRPr/>
            </a:pPr>
            <a:r>
              <a:rPr lang="uk-UA" sz="24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низько, </a:t>
            </a:r>
            <a:endParaRPr lang="uk-UA" sz="2400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uk-UA" sz="24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Усім, </a:t>
            </a:r>
            <a:r>
              <a:rPr lang="uk-UA" sz="2400" b="1" i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усім</a:t>
            </a:r>
            <a:r>
              <a:rPr lang="uk-UA" sz="24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хто не </a:t>
            </a:r>
            <a:r>
              <a:rPr lang="uk-UA" sz="24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прийшов</a:t>
            </a:r>
          </a:p>
          <a:p>
            <a:pPr algn="r">
              <a:defRPr/>
            </a:pPr>
            <a:r>
              <a:rPr lang="uk-UA" sz="24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війни.</a:t>
            </a:r>
            <a:r>
              <a:rPr lang="ru-RU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P3180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404813"/>
            <a:ext cx="662463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87450" y="5359400"/>
            <a:ext cx="68135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20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Літературно-музична композиція</a:t>
            </a:r>
            <a:endParaRPr lang="ru-RU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«Будь щаслива, Україно, матінка моя»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101042" cy="2071701"/>
          </a:xfrm>
        </p:spPr>
        <p:txBody>
          <a:bodyPr>
            <a:noAutofit/>
          </a:bodyPr>
          <a:lstStyle/>
          <a:p>
            <a:pPr algn="l"/>
            <a:r>
              <a:rPr lang="uk-UA" sz="3600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Боровицький навчально-виховний комплекс І-ІІІ ступенів </a:t>
            </a:r>
            <a:br>
              <a:rPr lang="uk-UA" sz="3600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Чигиринського  району </a:t>
            </a:r>
            <a:endParaRPr lang="uk-UA" sz="3600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57752" y="5105424"/>
            <a:ext cx="3857652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Керівники проекту:</a:t>
            </a:r>
          </a:p>
          <a:p>
            <a:pPr algn="r"/>
            <a:r>
              <a:rPr lang="uk-UA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Курченко</a:t>
            </a:r>
            <a:r>
              <a:rPr lang="uk-UA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Л.П.</a:t>
            </a:r>
          </a:p>
          <a:p>
            <a:pPr algn="r"/>
            <a:r>
              <a:rPr lang="uk-UA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Приходько В.В.</a:t>
            </a:r>
          </a:p>
          <a:p>
            <a:pPr algn="r"/>
            <a:r>
              <a:rPr lang="uk-UA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Збаразька Л.О.</a:t>
            </a:r>
            <a:endParaRPr lang="uk-UA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SC02844"/>
          <p:cNvPicPr>
            <a:picLocks noChangeAspect="1" noChangeArrowheads="1"/>
          </p:cNvPicPr>
          <p:nvPr/>
        </p:nvPicPr>
        <p:blipFill>
          <a:blip r:embed="rId2" cstate="email">
            <a:lum bright="12000" contrast="18000"/>
          </a:blip>
          <a:srcRect/>
          <a:stretch>
            <a:fillRect/>
          </a:stretch>
        </p:blipFill>
        <p:spPr bwMode="auto">
          <a:xfrm>
            <a:off x="539750" y="260350"/>
            <a:ext cx="8208963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000100" y="5643578"/>
            <a:ext cx="72437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20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Виступ ансамблю «Боровинка</a:t>
            </a:r>
            <a:r>
              <a:rPr lang="uk-UA" sz="20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uk-UA" sz="20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сільському будинку культури з музичною композицією «Калинонька» під час святкування </a:t>
            </a:r>
            <a:r>
              <a:rPr lang="uk-UA" sz="24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Дня молоді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SC03547"/>
          <p:cNvPicPr>
            <a:picLocks noChangeAspect="1" noChangeArrowheads="1"/>
          </p:cNvPicPr>
          <p:nvPr/>
        </p:nvPicPr>
        <p:blipFill>
          <a:blip r:embed="rId2" cstate="email">
            <a:lum bright="12000" contrast="12000"/>
          </a:blip>
          <a:srcRect/>
          <a:stretch>
            <a:fillRect/>
          </a:stretch>
        </p:blipFill>
        <p:spPr bwMode="auto">
          <a:xfrm>
            <a:off x="4067175" y="0"/>
            <a:ext cx="4643438" cy="3098800"/>
          </a:xfrm>
          <a:prstGeom prst="rect">
            <a:avLst/>
          </a:prstGeom>
          <a:noFill/>
        </p:spPr>
      </p:pic>
      <p:pic>
        <p:nvPicPr>
          <p:cNvPr id="96259" name="Picture 3" descr="DSC03575"/>
          <p:cNvPicPr>
            <a:picLocks noChangeAspect="1" noChangeArrowheads="1"/>
          </p:cNvPicPr>
          <p:nvPr/>
        </p:nvPicPr>
        <p:blipFill>
          <a:blip r:embed="rId3" cstate="email">
            <a:lum bright="6000" contrast="36000"/>
          </a:blip>
          <a:srcRect/>
          <a:stretch>
            <a:fillRect/>
          </a:stretch>
        </p:blipFill>
        <p:spPr bwMode="auto">
          <a:xfrm>
            <a:off x="0" y="2060575"/>
            <a:ext cx="3635375" cy="3900488"/>
          </a:xfrm>
          <a:prstGeom prst="rect">
            <a:avLst/>
          </a:prstGeom>
          <a:noFill/>
        </p:spPr>
      </p:pic>
      <p:pic>
        <p:nvPicPr>
          <p:cNvPr id="96260" name="Picture 4" descr="DSC03585"/>
          <p:cNvPicPr>
            <a:picLocks noChangeAspect="1" noChangeArrowheads="1"/>
          </p:cNvPicPr>
          <p:nvPr/>
        </p:nvPicPr>
        <p:blipFill>
          <a:blip r:embed="rId4" cstate="email">
            <a:lum contrast="42000"/>
          </a:blip>
          <a:srcRect/>
          <a:stretch>
            <a:fillRect/>
          </a:stretch>
        </p:blipFill>
        <p:spPr bwMode="auto">
          <a:xfrm>
            <a:off x="4140200" y="3141663"/>
            <a:ext cx="4643438" cy="3481387"/>
          </a:xfrm>
          <a:prstGeom prst="rect">
            <a:avLst/>
          </a:prstGeom>
          <a:noFill/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19113" y="209550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785786" y="785794"/>
            <a:ext cx="26034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День села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6500813" cy="8651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Співпраця з волонтерськими загонами</a:t>
            </a:r>
            <a:endParaRPr lang="ru-RU" sz="2800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5" descr="C:\Users\Wolf\Desktop\6_10-2011_Borovutcia\IMG_42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85813"/>
            <a:ext cx="5333440" cy="400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357158" y="5143512"/>
            <a:ext cx="3857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 dirty="0">
                <a:ln w="1905"/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Об'єднаємо зусилля, щоб зберегти Дніпро</a:t>
            </a:r>
          </a:p>
        </p:txBody>
      </p: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71876"/>
            <a:ext cx="429895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C:\Users\Wolf\Pictures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71414"/>
            <a:ext cx="2426291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IMG_2611"/>
          <p:cNvPicPr>
            <a:picLocks noChangeAspect="1" noChangeArrowheads="1"/>
          </p:cNvPicPr>
          <p:nvPr/>
        </p:nvPicPr>
        <p:blipFill>
          <a:blip r:embed="rId2" cstate="email">
            <a:lum bright="-12000" contrast="-6000"/>
          </a:blip>
          <a:srcRect/>
          <a:stretch>
            <a:fillRect/>
          </a:stretch>
        </p:blipFill>
        <p:spPr bwMode="auto">
          <a:xfrm>
            <a:off x="2857487" y="2333215"/>
            <a:ext cx="6035687" cy="45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Фото\Табір - 2014\10 червня (6 день)\Табір - 2014_ 0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5000661" cy="2969143"/>
          </a:xfrm>
          <a:prstGeom prst="rect">
            <a:avLst/>
          </a:prstGeom>
          <a:noFill/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643570" y="857232"/>
            <a:ext cx="3012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Оздоровлення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Изображение 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7" y="188913"/>
            <a:ext cx="4764509" cy="35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 descr="IMG_26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2924175"/>
            <a:ext cx="4843463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IMG_27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 descr="IMG_27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2708275"/>
            <a:ext cx="51482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072198" y="642918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кімнаті </a:t>
            </a:r>
          </a:p>
          <a:p>
            <a:pPr algn="ctr"/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здоров’я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Изображение 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45138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IMG_28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278188"/>
            <a:ext cx="47879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642910" y="5786454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n w="1905"/>
                <a:solidFill>
                  <a:srgbClr val="0000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Вчимося плавати</a:t>
            </a:r>
            <a:endParaRPr lang="ru-RU" sz="3200" b="1" i="1" dirty="0">
              <a:ln w="1905"/>
              <a:solidFill>
                <a:srgbClr val="0000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078538" y="1244600"/>
            <a:ext cx="26548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4400" b="1" i="1" dirty="0">
                <a:ln w="1905"/>
                <a:solidFill>
                  <a:srgbClr val="0000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Дніпрі</a:t>
            </a:r>
            <a:endParaRPr lang="ru-RU" sz="4400" b="1" i="1" dirty="0">
              <a:ln w="1905"/>
              <a:solidFill>
                <a:srgbClr val="0000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Изображение 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042" y="142852"/>
            <a:ext cx="511333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 descr="DSC025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7700" y="3332163"/>
            <a:ext cx="46863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357818" y="285728"/>
            <a:ext cx="2438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сільській</a:t>
            </a:r>
          </a:p>
          <a:p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бібліотеці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571604" y="4857760"/>
            <a:ext cx="26777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Біля </a:t>
            </a:r>
          </a:p>
          <a:p>
            <a:pPr algn="r"/>
            <a:r>
              <a:rPr lang="uk-UA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Павлюкової</a:t>
            </a:r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могили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MG_26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95850" cy="3671888"/>
          </a:xfrm>
          <a:prstGeom prst="rect">
            <a:avLst/>
          </a:prstGeom>
          <a:noFill/>
        </p:spPr>
      </p:pic>
      <p:pic>
        <p:nvPicPr>
          <p:cNvPr id="107523" name="Picture 3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267075"/>
            <a:ext cx="4787900" cy="3590925"/>
          </a:xfrm>
          <a:prstGeom prst="rect">
            <a:avLst/>
          </a:prstGeom>
          <a:noFill/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929322" y="1142984"/>
            <a:ext cx="23287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Здорове</a:t>
            </a:r>
          </a:p>
          <a:p>
            <a:pPr algn="ctr"/>
            <a:r>
              <a:rPr lang="uk-UA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Табір - 2014\12 червня (8 день)\Табір - 2014_ 0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786190"/>
            <a:ext cx="3840173" cy="2880000"/>
          </a:xfrm>
          <a:prstGeom prst="rect">
            <a:avLst/>
          </a:prstGeom>
          <a:noFill/>
        </p:spPr>
      </p:pic>
      <p:pic>
        <p:nvPicPr>
          <p:cNvPr id="8195" name="Picture 3" descr="D:\Фото\Табір - 2014\12 червня (8 день)\Табір - 2014_ 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5928" y="142852"/>
            <a:ext cx="2625228" cy="3500462"/>
          </a:xfrm>
          <a:prstGeom prst="rect">
            <a:avLst/>
          </a:prstGeom>
          <a:noFill/>
        </p:spPr>
      </p:pic>
      <p:pic>
        <p:nvPicPr>
          <p:cNvPr id="8196" name="Picture 4" descr="D:\Фото\Табір - 2014\18 червня\Табір - 2014_ 0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9854" y="3714752"/>
            <a:ext cx="4000708" cy="3000396"/>
          </a:xfrm>
          <a:prstGeom prst="rect">
            <a:avLst/>
          </a:prstGeom>
          <a:noFill/>
        </p:spPr>
      </p:pic>
      <p:pic>
        <p:nvPicPr>
          <p:cNvPr id="8197" name="Picture 5" descr="D:\Фото\Табір - 2014\19 червня\Табір - 2014_ 091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42844" y="142852"/>
            <a:ext cx="3062904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2011354"/>
          </a:xfrm>
        </p:spPr>
        <p:txBody>
          <a:bodyPr>
            <a:normAutofit/>
          </a:bodyPr>
          <a:lstStyle/>
          <a:p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 - </a:t>
            </a:r>
            <a:b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туристи</a:t>
            </a:r>
            <a:endParaRPr lang="uk-UA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4225110"/>
          </a:xfrm>
        </p:spPr>
        <p:txBody>
          <a:bodyPr>
            <a:noAutofit/>
          </a:bodyPr>
          <a:lstStyle/>
          <a:p>
            <a:pPr algn="r"/>
            <a:r>
              <a:rPr lang="uk-UA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«Здоров’я є найвищим багатством людини» (Гіппократ)</a:t>
            </a:r>
            <a:br>
              <a:rPr lang="uk-UA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«Здоров’я ніколи не може втратити своєї ціни в очах людини, тому що і в достатку, і в розкоші погано жити без здоров’я». </a:t>
            </a:r>
            <a:br>
              <a:rPr lang="uk-UA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(Н.Р. Чернишевський)</a:t>
            </a:r>
            <a:br>
              <a:rPr lang="uk-UA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32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D:\Фото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14366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Поганим вчинком не зганьби</a:t>
            </a:r>
          </a:p>
          <a:p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 роду власного ніколи.</a:t>
            </a:r>
          </a:p>
          <a:p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 свою сім’ю і школу,</a:t>
            </a:r>
          </a:p>
          <a:p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Свою Україну всім серцем люби!</a:t>
            </a:r>
            <a:endParaRPr lang="uk-UA" sz="2800" b="1" i="1" spc="150" dirty="0">
              <a:ln w="11430"/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428603"/>
          <a:ext cx="8472518" cy="628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Привентивне виховання\Привентивне виховання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18075"/>
            <a:ext cx="4357718" cy="2696677"/>
          </a:xfrm>
          <a:prstGeom prst="rect">
            <a:avLst/>
          </a:prstGeom>
          <a:noFill/>
        </p:spPr>
      </p:pic>
      <p:pic>
        <p:nvPicPr>
          <p:cNvPr id="1027" name="Picture 3" descr="D:\Фото\Привентивне виховання\Привентивне виховання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804042"/>
            <a:ext cx="3881650" cy="2911106"/>
          </a:xfrm>
          <a:prstGeom prst="rect">
            <a:avLst/>
          </a:prstGeom>
          <a:noFill/>
        </p:spPr>
      </p:pic>
      <p:pic>
        <p:nvPicPr>
          <p:cNvPr id="1028" name="Picture 4" descr="D:\Фото\Привентивне виховання\Привентивне виховання 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9758" y="3857628"/>
            <a:ext cx="4325118" cy="2857520"/>
          </a:xfrm>
          <a:prstGeom prst="rect">
            <a:avLst/>
          </a:prstGeom>
          <a:noFill/>
        </p:spPr>
      </p:pic>
      <p:pic>
        <p:nvPicPr>
          <p:cNvPr id="1029" name="Picture 5" descr="D:\Фото\Привентивне виховання\Привентивне виховання 0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6487" y="142852"/>
            <a:ext cx="3034603" cy="3357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643470" cy="1143000"/>
          </a:xfrm>
        </p:spPr>
        <p:txBody>
          <a:bodyPr>
            <a:normAutofit/>
          </a:bodyPr>
          <a:lstStyle/>
          <a:p>
            <a:pPr algn="r"/>
            <a:r>
              <a:rPr lang="uk-UA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Факультатив </a:t>
            </a:r>
            <a:br>
              <a:rPr lang="uk-UA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“Захисти</a:t>
            </a:r>
            <a:r>
              <a:rPr lang="uk-UA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себе від </a:t>
            </a:r>
            <a:r>
              <a:rPr lang="uk-UA" sz="28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ВІЛ”</a:t>
            </a:r>
            <a:endParaRPr lang="uk-UA" sz="28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4471990" cy="2011354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День боротьби зі </a:t>
            </a:r>
            <a:r>
              <a:rPr lang="uk-UA" sz="36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СНІДом</a:t>
            </a:r>
            <a:endParaRPr lang="uk-UA" sz="36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Привентивне виховання\Привентивне виховання 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258024"/>
            <a:ext cx="5000660" cy="3385686"/>
          </a:xfrm>
          <a:prstGeom prst="rect">
            <a:avLst/>
          </a:prstGeom>
          <a:noFill/>
        </p:spPr>
      </p:pic>
      <p:pic>
        <p:nvPicPr>
          <p:cNvPr id="2051" name="Picture 3" descr="D:\Фото\Привентивне виховання\Привентивне виховання 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3037" y="214290"/>
            <a:ext cx="403668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643470" cy="2797172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Виховний захід </a:t>
            </a:r>
            <a:r>
              <a:rPr lang="uk-UA" sz="36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“Вбережи</a:t>
            </a:r>
            <a:r>
              <a:rPr lang="uk-UA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себе </a:t>
            </a:r>
            <a:br>
              <a:rPr lang="uk-UA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z="36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ВІЛ”</a:t>
            </a:r>
            <a:endParaRPr lang="uk-UA" sz="36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\Привентивне виховання\Привентивне виховання 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475148"/>
            <a:ext cx="4320196" cy="3240000"/>
          </a:xfrm>
          <a:prstGeom prst="rect">
            <a:avLst/>
          </a:prstGeom>
          <a:noFill/>
        </p:spPr>
      </p:pic>
      <p:pic>
        <p:nvPicPr>
          <p:cNvPr id="3075" name="Picture 3" descr="D:\Фото\Привентивне виховання\Привентивне виховання 0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475148"/>
            <a:ext cx="4320195" cy="3240000"/>
          </a:xfrm>
          <a:prstGeom prst="rect">
            <a:avLst/>
          </a:prstGeom>
          <a:noFill/>
        </p:spPr>
      </p:pic>
      <p:pic>
        <p:nvPicPr>
          <p:cNvPr id="3076" name="Picture 4" descr="D:\Фото\Привентивне виховання\Привентивне виховання 0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42852"/>
            <a:ext cx="4320195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Дні здоров'я</a:t>
            </a:r>
            <a:endParaRPr lang="uk-UA" sz="36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D:\Фото\Табір - 2014\3 червня (2 день)\Табір 2014_ 0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4637" y="834752"/>
            <a:ext cx="3840173" cy="2880000"/>
          </a:xfrm>
          <a:prstGeom prst="rect">
            <a:avLst/>
          </a:prstGeom>
          <a:noFill/>
        </p:spPr>
      </p:pic>
      <p:pic>
        <p:nvPicPr>
          <p:cNvPr id="4099" name="Picture 3" descr="D:\Фото\Табір - 2014\3 червня (2 день)\Табір 2014_ 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5231" y="834752"/>
            <a:ext cx="3840173" cy="2880000"/>
          </a:xfrm>
          <a:prstGeom prst="rect">
            <a:avLst/>
          </a:prstGeom>
          <a:noFill/>
        </p:spPr>
      </p:pic>
      <p:pic>
        <p:nvPicPr>
          <p:cNvPr id="4100" name="Picture 4" descr="D:\Фото\Табір - 2014\4 червня (3 день)\Табір 2014_ 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637" y="3835148"/>
            <a:ext cx="3840173" cy="2880000"/>
          </a:xfrm>
          <a:prstGeom prst="rect">
            <a:avLst/>
          </a:prstGeom>
          <a:noFill/>
        </p:spPr>
      </p:pic>
      <p:pic>
        <p:nvPicPr>
          <p:cNvPr id="4101" name="Picture 5" descr="D:\Фото\Табір - 2014\4 червня (3 день)\Табір 2014_ 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5231" y="3835148"/>
            <a:ext cx="3840173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3714776" cy="2571768"/>
          </a:xfrm>
          <a:noFill/>
          <a:ln/>
        </p:spPr>
        <p:txBody>
          <a:bodyPr>
            <a:normAutofit/>
          </a:bodyPr>
          <a:lstStyle/>
          <a:p>
            <a:pPr algn="r"/>
            <a:r>
              <a:rPr lang="uk-UA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 великим задоволенням  учні школи відвідують уроки фізичної культури </a:t>
            </a:r>
            <a:endParaRPr lang="ru-RU" sz="2800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3" descr="H:\DCIM\115MSDCF\DSC037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4" y="3206352"/>
            <a:ext cx="4678366" cy="350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DSC007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57166"/>
            <a:ext cx="4752975" cy="3565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589846_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TP102589846_template</Template>
  <TotalTime>0</TotalTime>
  <Words>405</Words>
  <Application>Microsoft Office PowerPoint</Application>
  <PresentationFormat>Экран (4:3)</PresentationFormat>
  <Paragraphs>68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TP102589846_template</vt:lpstr>
      <vt:lpstr>Модель превентивної освіти школи, дружньої до дитини</vt:lpstr>
      <vt:lpstr>Боровицький навчально-виховний комплекс І-ІІІ ступенів  Чигиринського  району </vt:lpstr>
      <vt:lpstr>«Здоров’я є найвищим багатством людини» (Гіппократ)   «Здоров’я ніколи не може втратити своєї ціни в очах людини, тому що і в достатку, і в розкоші погано жити без здоров’я».  (Н.Р. Чернишевський) </vt:lpstr>
      <vt:lpstr>Слайд 4</vt:lpstr>
      <vt:lpstr>Факультатив  “Захисти себе від ВІЛ”</vt:lpstr>
      <vt:lpstr>День боротьби зі СНІДом</vt:lpstr>
      <vt:lpstr>Виховний захід “Вбережи себе  від ВІЛ”</vt:lpstr>
      <vt:lpstr>Дні здоров'я</vt:lpstr>
      <vt:lpstr>З великим задоволенням  учні школи відвідують уроки фізичної культури </vt:lpstr>
      <vt:lpstr>Виховна робота та позакласна робота</vt:lpstr>
      <vt:lpstr>Слайд 11</vt:lpstr>
      <vt:lpstr>Слайд 12</vt:lpstr>
      <vt:lpstr>Слайд 13</vt:lpstr>
      <vt:lpstr>Олімпійський день бігу: змагання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Співпраця з волонтерськими загонами</vt:lpstr>
      <vt:lpstr>Слайд 23</vt:lpstr>
      <vt:lpstr>Слайд 24</vt:lpstr>
      <vt:lpstr>Слайд 25</vt:lpstr>
      <vt:lpstr>Слайд 26</vt:lpstr>
      <vt:lpstr>Слайд 27</vt:lpstr>
      <vt:lpstr>Слайд 28</vt:lpstr>
      <vt:lpstr>Ми -  туристи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2014-06-20T07:13:31Z</dcterms:created>
  <dcterms:modified xsi:type="dcterms:W3CDTF">2014-09-11T07:52:23Z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