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9" r:id="rId4"/>
    <p:sldId id="267" r:id="rId5"/>
    <p:sldId id="268" r:id="rId6"/>
    <p:sldId id="262" r:id="rId7"/>
    <p:sldId id="263" r:id="rId8"/>
    <p:sldId id="266" r:id="rId9"/>
    <p:sldId id="264" r:id="rId10"/>
    <p:sldId id="25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FFFF"/>
    <a:srgbClr val="CCFFCC"/>
    <a:srgbClr val="99FF99"/>
    <a:srgbClr val="FFCC66"/>
    <a:srgbClr val="336600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Butterfly\Desktop\Самоврядування 2013 - 2014 н р\SAM_16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4294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42976" y="4786322"/>
            <a:ext cx="7215238" cy="16430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Модель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превентивної освіти 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Школі,  дружній до дитини</a:t>
            </a:r>
            <a:endParaRPr kumimoji="0" lang="ru-RU" sz="2800" b="1" i="0" u="none" strike="noStrike" kern="1200" cap="none" spc="0" normalizeH="0" baseline="0" noProof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71604" y="0"/>
            <a:ext cx="6643734" cy="121442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Володимирівський</a:t>
            </a:r>
            <a:br>
              <a:rPr kumimoji="0" lang="uk-UA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навчально-виховний комплекс</a:t>
            </a:r>
            <a:br>
              <a:rPr kumimoji="0" lang="uk-UA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20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“школа</a:t>
            </a:r>
            <a:r>
              <a:rPr kumimoji="0" lang="uk-UA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І-ІІІ ступенів – гімназія </a:t>
            </a:r>
            <a:r>
              <a:rPr kumimoji="0" lang="uk-UA" sz="20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“Успіх”</a:t>
            </a:r>
            <a:endParaRPr kumimoji="0" lang="ru-RU" sz="2000" b="1" i="0" u="none" strike="noStrike" kern="1200" cap="small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логоти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786190"/>
            <a:ext cx="1714512" cy="1714512"/>
          </a:xfrm>
          <a:prstGeom prst="foldedCorner">
            <a:avLst/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Розвиток життєвих навичок за курсом </a:t>
            </a:r>
            <a:r>
              <a:rPr lang="uk-UA" b="1" dirty="0" err="1" smtClean="0">
                <a:solidFill>
                  <a:schemeClr val="accent3">
                    <a:lumMod val="75000"/>
                  </a:schemeClr>
                </a:solidFill>
              </a:rPr>
              <a:t>“Захисти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 себе від </a:t>
            </a:r>
            <a:r>
              <a:rPr lang="uk-UA" b="1" dirty="0" err="1" smtClean="0">
                <a:solidFill>
                  <a:schemeClr val="accent3">
                    <a:lumMod val="75000"/>
                  </a:schemeClr>
                </a:solidFill>
              </a:rPr>
              <a:t>ВІЛ”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 descr="SAM_3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571612"/>
            <a:ext cx="6858048" cy="4714908"/>
          </a:xfrm>
          <a:prstGeom prst="rect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MAG0628_BURST002_COVER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214282" y="1142984"/>
            <a:ext cx="5357850" cy="3809126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G_20140521_141700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500438"/>
            <a:ext cx="4357718" cy="3143272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00298" y="214290"/>
            <a:ext cx="3929090" cy="1214446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Результати впровадження моделі, що очікуються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38" y="1857364"/>
            <a:ext cx="7215238" cy="6429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Недопущення появи в школі учнів, що вживають наркотичні та психоактивні речовини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1538" y="2714620"/>
            <a:ext cx="7215238" cy="50006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Зміцнення загального соматичного, психічного здоров'я учнів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538" y="3357562"/>
            <a:ext cx="7215238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Забезпечення оптимальної взаємодії всіх зацікавлених осіб у вирішенні проблеми профілактики як пріоритетної у вихованні сучасних дітей та підлітків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4429132"/>
            <a:ext cx="7215238" cy="50006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Підвищення рівня вихованості та правового виховання учнів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1538" y="5143512"/>
            <a:ext cx="714380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Підтримання сприятливої ​​емоційної психологічної атмосфери в освітньому закладі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538" y="5857892"/>
            <a:ext cx="7215238" cy="6429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Прояв навичок ЗСЖ у повсякденній практичній діяльності учнів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428596" y="2071678"/>
            <a:ext cx="642942" cy="857256"/>
          </a:xfrm>
          <a:prstGeom prst="curved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428596" y="2928934"/>
            <a:ext cx="642942" cy="857256"/>
          </a:xfrm>
          <a:prstGeom prst="curved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428596" y="4643446"/>
            <a:ext cx="642942" cy="857256"/>
          </a:xfrm>
          <a:prstGeom prst="curved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500034" y="3786190"/>
            <a:ext cx="571504" cy="857256"/>
          </a:xfrm>
          <a:prstGeom prst="curved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500034" y="5500702"/>
            <a:ext cx="571504" cy="857256"/>
          </a:xfrm>
          <a:prstGeom prst="curved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143372" y="1428736"/>
            <a:ext cx="484632" cy="428628"/>
          </a:xfrm>
          <a:prstGeom prst="down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zdorovij-obraz-ziz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285728"/>
            <a:ext cx="1143008" cy="1285884"/>
          </a:xfrm>
          <a:prstGeom prst="rect">
            <a:avLst/>
          </a:prstGeom>
        </p:spPr>
      </p:pic>
      <p:pic>
        <p:nvPicPr>
          <p:cNvPr id="19" name="Рисунок 18" descr="6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28604"/>
            <a:ext cx="1271590" cy="1139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4214810" y="1928802"/>
            <a:ext cx="714380" cy="928694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24909_html_m12b6f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01122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4143380"/>
            <a:ext cx="8501121" cy="2308324"/>
          </a:xfrm>
          <a:prstGeom prst="rect">
            <a:avLst/>
          </a:prstGeom>
          <a:solidFill>
            <a:srgbClr val="FFCC99"/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створення в  освітньому просторі  школи  умов і стимулів  для розвитку самосвідомості  учнів  з  питань здорового способу життя, формування життєвих навичок; 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самоаналізу на колективному та індивідуальному рівнях, а також формування такої поведінки в учнів, що  стимулює прояви  ініціативи, самостійності та відповідальності у виборі будь-яких  рішень.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10" y="500042"/>
            <a:ext cx="4500594" cy="15716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anchor="b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Мета діяльності  Володимирівського НВК як школи, дружньої до дитини</a:t>
            </a:r>
            <a:br>
              <a:rPr kumimoji="0" lang="ru-RU" sz="3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14282" y="500042"/>
            <a:ext cx="2714612" cy="5643602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 основу Моделі превентивного виховання покладено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14678" y="428604"/>
            <a:ext cx="5500726" cy="1285884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систему з формування культури самореалізації, яка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дитині самовизначитися та самореалізуватися  в сферах «я можу», «я хочу»,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«я здатний», «я обираю», «я прагну»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14678" y="2071678"/>
            <a:ext cx="5500726" cy="1143008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інваріантну та варіативну частини базового компоненту під час уроків, додаткових занять,  факультативів з проблем превентивного виховання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4678" y="3571876"/>
            <a:ext cx="5500726" cy="914400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систему учасників відкритого освітнього простору: адміністрацію навчального закладу,  учнів, вчителів та вихователів ГПД, батьківської громади, партнерів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4857760"/>
            <a:ext cx="5572164" cy="1428760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систему сучасних партнерських відносин з позашкільними закладами, громадськими організаціями, представниками  бізнесу, установами науки і культури, установами вищої та середньої професійної освіти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571736" y="928670"/>
            <a:ext cx="642942" cy="35719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571736" y="5214950"/>
            <a:ext cx="642942" cy="35719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571736" y="3786190"/>
            <a:ext cx="642942" cy="35719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571736" y="2428868"/>
            <a:ext cx="642942" cy="35719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7896222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000108"/>
            <a:ext cx="1419219" cy="1571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28596" y="214290"/>
            <a:ext cx="8215370" cy="1143008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0F243E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</a:rPr>
              <a:t>Структура  системи  з формування  превентивної культури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1571612"/>
            <a:ext cx="2274878" cy="523872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3F3151"/>
            </a:solidFill>
            <a:miter lim="800000"/>
            <a:headEnd/>
            <a:tailEnd/>
          </a:ln>
          <a:effectLst>
            <a:outerShdw dist="107763" dir="18900000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Ціннісний аспект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786182" y="1571612"/>
            <a:ext cx="4948262" cy="595310"/>
          </a:xfrm>
          <a:prstGeom prst="rect">
            <a:avLst/>
          </a:prstGeom>
          <a:solidFill>
            <a:srgbClr val="FFFFFF"/>
          </a:solidFill>
          <a:ln w="31750">
            <a:solidFill>
              <a:srgbClr val="9BBB59"/>
            </a:solidFill>
            <a:miter lim="800000"/>
            <a:headEnd/>
            <a:tailEnd/>
          </a:ln>
          <a:effectLst>
            <a:outerShdw dist="107763" dir="18900000" algn="ctr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самореалізація особистості відповідно до системи ціннісних орієнтацій, які спрямовані на здоровий спосіб життя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14348" y="2643182"/>
            <a:ext cx="2286016" cy="571504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3F3151"/>
            </a:solidFill>
            <a:miter lim="800000"/>
            <a:headEnd/>
            <a:tailEnd/>
          </a:ln>
          <a:effectLst>
            <a:outerShdw dist="107763" dir="18900000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Соціальний аспект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786182" y="2428869"/>
            <a:ext cx="4929222" cy="1000131"/>
          </a:xfrm>
          <a:prstGeom prst="rect">
            <a:avLst/>
          </a:prstGeom>
          <a:solidFill>
            <a:srgbClr val="FFFFFF"/>
          </a:solidFill>
          <a:ln w="31750">
            <a:solidFill>
              <a:srgbClr val="9BBB59"/>
            </a:solidFill>
            <a:miter lim="800000"/>
            <a:headEnd/>
            <a:tailEnd/>
          </a:ln>
          <a:effectLst>
            <a:outerShdw dist="107763" dir="18900000" algn="ctr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самореалізація особистості у взаємовідносинах із соціумом відповідно до морально-етичних та правових норм поведінки, вирішення питання про шляхи та способи самореалізації особистості в соціумі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85786" y="3786190"/>
            <a:ext cx="2286016" cy="500066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3F3151"/>
            </a:solidFill>
            <a:miter lim="800000"/>
            <a:headEnd/>
            <a:tailEnd/>
          </a:ln>
          <a:effectLst>
            <a:outerShdw dist="107763" dir="18900000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Психічний аспект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85786" y="4786322"/>
            <a:ext cx="2286016" cy="571504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3F3151"/>
            </a:solidFill>
            <a:miter lim="800000"/>
            <a:headEnd/>
            <a:tailEnd/>
          </a:ln>
          <a:effectLst>
            <a:outerShdw dist="107763" dir="18900000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Моральний аспект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85786" y="5786454"/>
            <a:ext cx="2214578" cy="500066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3F3151"/>
            </a:solidFill>
            <a:miter lim="800000"/>
            <a:headEnd/>
            <a:tailEnd/>
          </a:ln>
          <a:effectLst>
            <a:outerShdw dist="107763" dir="18900000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Фізичний аспект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786182" y="3571876"/>
            <a:ext cx="4929222" cy="857256"/>
          </a:xfrm>
          <a:prstGeom prst="rect">
            <a:avLst/>
          </a:prstGeom>
          <a:solidFill>
            <a:srgbClr val="FFFFFF"/>
          </a:solidFill>
          <a:ln w="31750">
            <a:solidFill>
              <a:srgbClr val="9BBB59"/>
            </a:solidFill>
            <a:miter lim="800000"/>
            <a:headEnd/>
            <a:tailEnd/>
          </a:ln>
          <a:effectLst>
            <a:outerShdw dist="107763" dir="18900000" algn="ctr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самореалізація як потреба, як діяльність і як об'єктивний і суб'єктивний результат цієї діяльності, здатність керувати своїми відчуттями, емоціями, почуттями та думками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786182" y="4714884"/>
            <a:ext cx="5000660" cy="642942"/>
          </a:xfrm>
          <a:prstGeom prst="rect">
            <a:avLst/>
          </a:prstGeom>
          <a:solidFill>
            <a:srgbClr val="FFFFFF"/>
          </a:solidFill>
          <a:ln w="31750">
            <a:solidFill>
              <a:srgbClr val="9BBB59"/>
            </a:solidFill>
            <a:miter lim="800000"/>
            <a:headEnd/>
            <a:tailEnd/>
          </a:ln>
          <a:effectLst>
            <a:outerShdw dist="107763" dir="18900000" algn="ctr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самореалізація як задоволення потреб відповідно до загальнолюдських норм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786182" y="5600700"/>
            <a:ext cx="5000660" cy="900134"/>
          </a:xfrm>
          <a:prstGeom prst="rect">
            <a:avLst/>
          </a:prstGeom>
          <a:solidFill>
            <a:srgbClr val="FFFFFF"/>
          </a:solidFill>
          <a:ln w="31750">
            <a:solidFill>
              <a:srgbClr val="9BBB59"/>
            </a:solidFill>
            <a:miter lim="800000"/>
            <a:headEnd/>
            <a:tailEnd/>
          </a:ln>
          <a:effectLst>
            <a:outerShdw dist="107763" dir="18900000" algn="ctr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фізична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самореалізація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пов’язана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проявом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фізичної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активності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направлена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удосконалення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спортивних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вмінь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формування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навичок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здорового способу життя дитини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14282" y="1571612"/>
            <a:ext cx="142876" cy="464347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3F3151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3286116" y="5857892"/>
            <a:ext cx="342900" cy="269875"/>
          </a:xfrm>
          <a:prstGeom prst="rightArrow">
            <a:avLst>
              <a:gd name="adj1" fmla="val 50000"/>
              <a:gd name="adj2" fmla="val 31765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3F3151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3286116" y="4857760"/>
            <a:ext cx="342900" cy="269875"/>
          </a:xfrm>
          <a:prstGeom prst="rightArrow">
            <a:avLst>
              <a:gd name="adj1" fmla="val 50000"/>
              <a:gd name="adj2" fmla="val 31765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3F3151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3286116" y="3857628"/>
            <a:ext cx="342900" cy="269875"/>
          </a:xfrm>
          <a:prstGeom prst="rightArrow">
            <a:avLst>
              <a:gd name="adj1" fmla="val 50000"/>
              <a:gd name="adj2" fmla="val 31765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3F3151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3286116" y="2714620"/>
            <a:ext cx="342900" cy="269875"/>
          </a:xfrm>
          <a:prstGeom prst="rightArrow">
            <a:avLst>
              <a:gd name="adj1" fmla="val 50000"/>
              <a:gd name="adj2" fmla="val 31765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3F3151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3214678" y="1643050"/>
            <a:ext cx="342900" cy="269875"/>
          </a:xfrm>
          <a:prstGeom prst="rightArrow">
            <a:avLst>
              <a:gd name="adj1" fmla="val 50000"/>
              <a:gd name="adj2" fmla="val 31765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3F3151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357158" y="1643050"/>
            <a:ext cx="285752" cy="341313"/>
          </a:xfrm>
          <a:prstGeom prst="rightArrow">
            <a:avLst>
              <a:gd name="adj1" fmla="val 50000"/>
              <a:gd name="adj2" fmla="val 31765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3F3151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357158" y="5929330"/>
            <a:ext cx="285752" cy="341313"/>
          </a:xfrm>
          <a:prstGeom prst="rightArrow">
            <a:avLst>
              <a:gd name="adj1" fmla="val 50000"/>
              <a:gd name="adj2" fmla="val 31765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3F3151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357158" y="2714620"/>
            <a:ext cx="285752" cy="341313"/>
          </a:xfrm>
          <a:prstGeom prst="rightArrow">
            <a:avLst>
              <a:gd name="adj1" fmla="val 50000"/>
              <a:gd name="adj2" fmla="val 31765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3F3151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357158" y="4857760"/>
            <a:ext cx="285752" cy="341313"/>
          </a:xfrm>
          <a:prstGeom prst="rightArrow">
            <a:avLst>
              <a:gd name="adj1" fmla="val 50000"/>
              <a:gd name="adj2" fmla="val 31765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3F3151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357158" y="3857628"/>
            <a:ext cx="285752" cy="341313"/>
          </a:xfrm>
          <a:prstGeom prst="rightArrow">
            <a:avLst>
              <a:gd name="adj1" fmla="val 50000"/>
              <a:gd name="adj2" fmla="val 31765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3F3151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00166" y="214290"/>
            <a:ext cx="6286544" cy="500066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Формування в учнів  мотивації на ведення здорового способу життя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1071546"/>
            <a:ext cx="2643206" cy="785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Фізично-оздоровлювальна робота</a:t>
            </a:r>
            <a:endParaRPr lang="uk-UA" sz="16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388" y="1071546"/>
            <a:ext cx="2500330" cy="785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Профілактична робота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4678" y="1071546"/>
            <a:ext cx="2857520" cy="785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Розширення знань про здоров'я  та засобах його зміцнення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357430"/>
            <a:ext cx="500066" cy="428628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Раціональна організація рухового режиму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2357430"/>
            <a:ext cx="714380" cy="428628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Нормальний фізичний розвиток та фізична підготовка учнів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2357430"/>
            <a:ext cx="500066" cy="428628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 практичних навичок по збереженню свого здоров’я </a:t>
            </a:r>
            <a:endPara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28860" y="2357430"/>
            <a:ext cx="714380" cy="42862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створення ситуації успіху та позитивні емоції формування мотивації до занять спортом</a:t>
            </a:r>
            <a:endParaRPr lang="uk-UA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8992" y="2357430"/>
            <a:ext cx="785818" cy="42862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Розширення знань дітей про організм  людини  та факторах ризику для   здоров'я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9124" y="2357430"/>
            <a:ext cx="785818" cy="42862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Знайомство зі станом свого здоров'я та засобах його зміцнення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29256" y="2357430"/>
            <a:ext cx="714380" cy="42862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Формування поняття про здоров'я як головну цінність людини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9388" y="2357430"/>
            <a:ext cx="714380" cy="435771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Попередження розвитку у дітей шкільних захворювань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86644" y="2357430"/>
            <a:ext cx="714380" cy="435771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Переконання в негативному впливі на здоров'я людини шкідливих звичок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15338" y="2357430"/>
            <a:ext cx="714380" cy="435771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Формування прагнення до збереження свого здоров'я та ведення здорового способу життя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>
            <a:stCxn id="2" idx="2"/>
          </p:cNvCxnSpPr>
          <p:nvPr/>
        </p:nvCxnSpPr>
        <p:spPr>
          <a:xfrm rot="5400000">
            <a:off x="2893207" y="-678685"/>
            <a:ext cx="357190" cy="3143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" idx="2"/>
            <a:endCxn id="5" idx="0"/>
          </p:cNvCxnSpPr>
          <p:nvPr/>
        </p:nvCxnSpPr>
        <p:spPr>
          <a:xfrm rot="5400000">
            <a:off x="4464843" y="89295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" idx="2"/>
          </p:cNvCxnSpPr>
          <p:nvPr/>
        </p:nvCxnSpPr>
        <p:spPr>
          <a:xfrm rot="16200000" flipH="1">
            <a:off x="6000760" y="-642966"/>
            <a:ext cx="285752" cy="3000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3" idx="3"/>
            <a:endCxn id="5" idx="1"/>
          </p:cNvCxnSpPr>
          <p:nvPr/>
        </p:nvCxnSpPr>
        <p:spPr>
          <a:xfrm>
            <a:off x="2857488" y="1464455"/>
            <a:ext cx="35719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5" idx="3"/>
            <a:endCxn id="4" idx="1"/>
          </p:cNvCxnSpPr>
          <p:nvPr/>
        </p:nvCxnSpPr>
        <p:spPr>
          <a:xfrm>
            <a:off x="6072198" y="1464455"/>
            <a:ext cx="35719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8" name="Стрелка вниз 47"/>
          <p:cNvSpPr/>
          <p:nvPr/>
        </p:nvSpPr>
        <p:spPr>
          <a:xfrm>
            <a:off x="357158" y="1857364"/>
            <a:ext cx="285752" cy="50006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1142976" y="1857364"/>
            <a:ext cx="285752" cy="50006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>
            <a:off x="1928794" y="1857364"/>
            <a:ext cx="285752" cy="50006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>
            <a:off x="2500298" y="1857364"/>
            <a:ext cx="285752" cy="50006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5643570" y="1857364"/>
            <a:ext cx="285752" cy="50006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4643438" y="1857364"/>
            <a:ext cx="285752" cy="50006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>
            <a:off x="3643306" y="1857364"/>
            <a:ext cx="285752" cy="50006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>
            <a:off x="8429652" y="1857364"/>
            <a:ext cx="285752" cy="50006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7500958" y="1857364"/>
            <a:ext cx="285752" cy="50006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>
            <a:off x="6643702" y="1857364"/>
            <a:ext cx="285752" cy="50006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Створення  сприятливих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 умов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 для життєдіяльності  дитини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 descr="P101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71613"/>
            <a:ext cx="6242858" cy="4786346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P101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142984"/>
            <a:ext cx="3815542" cy="3431339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P1010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857628"/>
            <a:ext cx="3499658" cy="2857520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643998" cy="1357322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Популяризація здорового способу життя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                                                         серед дітей…  </a:t>
            </a:r>
            <a:endParaRPr lang="ru-RU" b="1" dirty="0"/>
          </a:p>
        </p:txBody>
      </p:sp>
      <p:pic>
        <p:nvPicPr>
          <p:cNvPr id="8" name="Рисунок 7" descr="P1010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142984"/>
            <a:ext cx="5314685" cy="4786346"/>
          </a:xfrm>
          <a:prstGeom prst="rect">
            <a:avLst/>
          </a:prstGeom>
          <a:ln w="762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P101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714752"/>
            <a:ext cx="3714776" cy="2860865"/>
          </a:xfrm>
          <a:prstGeom prst="rect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P10100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785926"/>
            <a:ext cx="3571900" cy="457203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  <a:ln>
            <a:solidFill>
              <a:schemeClr val="bg2">
                <a:lumMod val="25000"/>
              </a:schemeClr>
            </a:solidFill>
          </a:ln>
        </p:spPr>
        <p:txBody>
          <a:bodyPr/>
          <a:lstStyle/>
          <a:p>
            <a:r>
              <a:rPr lang="uk-UA" b="1" dirty="0" smtClean="0">
                <a:solidFill>
                  <a:srgbClr val="336600"/>
                </a:solidFill>
              </a:rPr>
              <a:t>  … та їх батьків</a:t>
            </a:r>
            <a:endParaRPr lang="ru-RU" b="1" dirty="0">
              <a:solidFill>
                <a:srgbClr val="336600"/>
              </a:solidFill>
            </a:endParaRPr>
          </a:p>
        </p:txBody>
      </p:sp>
      <p:pic>
        <p:nvPicPr>
          <p:cNvPr id="3" name="Рисунок 2" descr="SAM_3890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4282" y="1500174"/>
            <a:ext cx="6215106" cy="4929222"/>
          </a:xfrm>
          <a:prstGeom prst="rect">
            <a:avLst/>
          </a:prstGeom>
          <a:ln w="76200">
            <a:solidFill>
              <a:srgbClr val="99FF66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4" name="Рисунок 3" descr="SAM_3907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4429124" y="285728"/>
            <a:ext cx="4000528" cy="2857520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SAM_39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000372"/>
            <a:ext cx="4143404" cy="3500462"/>
          </a:xfrm>
          <a:prstGeom prst="rect">
            <a:avLst/>
          </a:prstGeom>
          <a:ln w="57150">
            <a:solidFill>
              <a:schemeClr val="bg2">
                <a:lumMod val="9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857256"/>
          </a:xfrm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Навчання </a:t>
            </a:r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</a:rPr>
              <a:t>“Основам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  здоров'я ” за тренінговою формою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 descr="IMG_1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5357850" cy="4714908"/>
          </a:xfrm>
          <a:prstGeom prst="rect">
            <a:avLst/>
          </a:prstGeom>
          <a:ln w="57150">
            <a:solidFill>
              <a:schemeClr val="bg2">
                <a:lumMod val="2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IMG_06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500174"/>
            <a:ext cx="5357850" cy="4929222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MG_10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714752"/>
            <a:ext cx="3571900" cy="292895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263</TotalTime>
  <Words>483</Words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Слайд 2</vt:lpstr>
      <vt:lpstr>Слайд 3</vt:lpstr>
      <vt:lpstr>Слайд 4</vt:lpstr>
      <vt:lpstr>Слайд 5</vt:lpstr>
      <vt:lpstr>Створення  сприятливих  умов  для життєдіяльності  дитини</vt:lpstr>
      <vt:lpstr>Популяризація здорового способу життя                                                           серед дітей…  </vt:lpstr>
      <vt:lpstr>  … та їх батьків</vt:lpstr>
      <vt:lpstr>Навчання “Основам  здоров'я ” за тренінговою формою</vt:lpstr>
      <vt:lpstr>Розвиток життєвих навичок за курсом “Захисти себе від ВІЛ”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137</cp:revision>
  <dcterms:modified xsi:type="dcterms:W3CDTF">2014-05-29T16:55:26Z</dcterms:modified>
</cp:coreProperties>
</file>