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8"/>
  </p:notesMasterIdLst>
  <p:sldIdLst>
    <p:sldId id="339" r:id="rId2"/>
    <p:sldId id="257" r:id="rId3"/>
    <p:sldId id="315" r:id="rId4"/>
    <p:sldId id="316" r:id="rId5"/>
    <p:sldId id="318" r:id="rId6"/>
    <p:sldId id="317" r:id="rId7"/>
    <p:sldId id="319" r:id="rId8"/>
    <p:sldId id="320" r:id="rId9"/>
    <p:sldId id="321" r:id="rId10"/>
    <p:sldId id="322" r:id="rId11"/>
    <p:sldId id="323" r:id="rId12"/>
    <p:sldId id="324" r:id="rId13"/>
    <p:sldId id="325" r:id="rId14"/>
    <p:sldId id="326" r:id="rId15"/>
    <p:sldId id="327" r:id="rId16"/>
    <p:sldId id="328" r:id="rId17"/>
    <p:sldId id="329" r:id="rId18"/>
    <p:sldId id="331" r:id="rId19"/>
    <p:sldId id="333" r:id="rId20"/>
    <p:sldId id="334" r:id="rId21"/>
    <p:sldId id="335" r:id="rId22"/>
    <p:sldId id="336" r:id="rId23"/>
    <p:sldId id="337" r:id="rId24"/>
    <p:sldId id="338" r:id="rId25"/>
    <p:sldId id="300" r:id="rId26"/>
    <p:sldId id="340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CCFFCC"/>
    <a:srgbClr val="FFCC99"/>
    <a:srgbClr val="990000"/>
    <a:srgbClr val="FF99CC"/>
    <a:srgbClr val="FF0000"/>
    <a:srgbClr val="FFCCCC"/>
    <a:srgbClr val="BBE0E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67" autoAdjust="0"/>
    <p:restoredTop sz="94728" autoAdjust="0"/>
  </p:normalViewPr>
  <p:slideViewPr>
    <p:cSldViewPr>
      <p:cViewPr>
        <p:scale>
          <a:sx n="60" d="100"/>
          <a:sy n="60" d="100"/>
        </p:scale>
        <p:origin x="-1524" y="-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1" d="100"/>
          <a:sy n="41" d="100"/>
        </p:scale>
        <p:origin x="-2347" y="-77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55455C-53AF-450A-96FC-16D126472D26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uk-UA"/>
        </a:p>
      </dgm:t>
    </dgm:pt>
    <dgm:pt modelId="{65F91259-3379-41F7-A11E-AF59DC5C9737}">
      <dgm:prSet phldrT="[Текст]" custT="1"/>
      <dgm:spPr/>
      <dgm:t>
        <a:bodyPr/>
        <a:lstStyle/>
        <a:p>
          <a:r>
            <a:rPr lang="uk-UA" sz="2800" b="1" dirty="0" smtClean="0">
              <a:solidFill>
                <a:schemeClr val="tx1"/>
              </a:solidFill>
            </a:rPr>
            <a:t>Діагностично-прогностична</a:t>
          </a:r>
          <a:endParaRPr lang="uk-UA" sz="2800" b="1" dirty="0">
            <a:solidFill>
              <a:schemeClr val="tx1"/>
            </a:solidFill>
          </a:endParaRPr>
        </a:p>
      </dgm:t>
    </dgm:pt>
    <dgm:pt modelId="{3F4F72ED-5110-4ECB-B365-436640AFB806}" type="parTrans" cxnId="{421C24F5-3780-4AFE-BEE7-99477FABF6DD}">
      <dgm:prSet/>
      <dgm:spPr/>
      <dgm:t>
        <a:bodyPr/>
        <a:lstStyle/>
        <a:p>
          <a:endParaRPr lang="uk-UA"/>
        </a:p>
      </dgm:t>
    </dgm:pt>
    <dgm:pt modelId="{81676105-A4FC-4C48-840F-A5B43DB70E66}" type="sibTrans" cxnId="{421C24F5-3780-4AFE-BEE7-99477FABF6DD}">
      <dgm:prSet/>
      <dgm:spPr/>
      <dgm:t>
        <a:bodyPr/>
        <a:lstStyle/>
        <a:p>
          <a:endParaRPr lang="uk-UA"/>
        </a:p>
      </dgm:t>
    </dgm:pt>
    <dgm:pt modelId="{AFDC1F7D-8327-49C3-9E19-64BF1C4FE4A7}">
      <dgm:prSet phldrT="[Текст]" custT="1"/>
      <dgm:spPr/>
      <dgm:t>
        <a:bodyPr/>
        <a:lstStyle/>
        <a:p>
          <a:r>
            <a:rPr lang="uk-UA" sz="2800" b="1" dirty="0" err="1" smtClean="0">
              <a:solidFill>
                <a:schemeClr val="tx1"/>
              </a:solidFill>
            </a:rPr>
            <a:t>Корекційно-реабілітаційна</a:t>
          </a:r>
          <a:endParaRPr lang="uk-UA" sz="2800" b="1" dirty="0">
            <a:solidFill>
              <a:schemeClr val="tx1"/>
            </a:solidFill>
          </a:endParaRPr>
        </a:p>
      </dgm:t>
    </dgm:pt>
    <dgm:pt modelId="{C53A2654-F1CD-4872-BAA1-4370185495CE}" type="parTrans" cxnId="{3A9EE062-A3E4-416B-B39A-C4C3D8DCEAA7}">
      <dgm:prSet/>
      <dgm:spPr/>
      <dgm:t>
        <a:bodyPr/>
        <a:lstStyle/>
        <a:p>
          <a:endParaRPr lang="uk-UA"/>
        </a:p>
      </dgm:t>
    </dgm:pt>
    <dgm:pt modelId="{FF31DA03-66C3-44AD-A421-11FBF14D5416}" type="sibTrans" cxnId="{3A9EE062-A3E4-416B-B39A-C4C3D8DCEAA7}">
      <dgm:prSet/>
      <dgm:spPr/>
      <dgm:t>
        <a:bodyPr/>
        <a:lstStyle/>
        <a:p>
          <a:endParaRPr lang="uk-UA"/>
        </a:p>
      </dgm:t>
    </dgm:pt>
    <dgm:pt modelId="{B36DD90F-4B59-4066-AD44-9AA375974964}">
      <dgm:prSet custT="1"/>
      <dgm:spPr/>
      <dgm:t>
        <a:bodyPr/>
        <a:lstStyle/>
        <a:p>
          <a:r>
            <a:rPr lang="uk-UA" sz="2800" b="1" dirty="0" err="1" smtClean="0">
              <a:solidFill>
                <a:schemeClr val="tx1"/>
              </a:solidFill>
            </a:rPr>
            <a:t>Освітньо-консультативна</a:t>
          </a:r>
          <a:endParaRPr lang="uk-UA" sz="2800" b="1" dirty="0">
            <a:solidFill>
              <a:schemeClr val="tx1"/>
            </a:solidFill>
          </a:endParaRPr>
        </a:p>
      </dgm:t>
    </dgm:pt>
    <dgm:pt modelId="{40E0964D-09BB-45DE-AD36-E82A83FA0255}" type="parTrans" cxnId="{E0BB7405-BD1F-4A4A-840D-11D4B945C751}">
      <dgm:prSet/>
      <dgm:spPr/>
      <dgm:t>
        <a:bodyPr/>
        <a:lstStyle/>
        <a:p>
          <a:endParaRPr lang="uk-UA"/>
        </a:p>
      </dgm:t>
    </dgm:pt>
    <dgm:pt modelId="{4C874E28-47B6-4EBB-8747-0E3EC91B6CDC}" type="sibTrans" cxnId="{E0BB7405-BD1F-4A4A-840D-11D4B945C751}">
      <dgm:prSet/>
      <dgm:spPr/>
      <dgm:t>
        <a:bodyPr/>
        <a:lstStyle/>
        <a:p>
          <a:endParaRPr lang="uk-UA"/>
        </a:p>
      </dgm:t>
    </dgm:pt>
    <dgm:pt modelId="{3276FC26-9E47-43F3-82E0-E0CC3784FD2C}">
      <dgm:prSet custT="1"/>
      <dgm:spPr/>
      <dgm:t>
        <a:bodyPr/>
        <a:lstStyle/>
        <a:p>
          <a:r>
            <a:rPr lang="uk-UA" sz="2800" b="1" dirty="0" smtClean="0">
              <a:solidFill>
                <a:schemeClr val="tx1"/>
              </a:solidFill>
            </a:rPr>
            <a:t>Організаційно-методична</a:t>
          </a:r>
          <a:endParaRPr lang="uk-UA" sz="2800" b="1" dirty="0">
            <a:solidFill>
              <a:schemeClr val="tx1"/>
            </a:solidFill>
          </a:endParaRPr>
        </a:p>
      </dgm:t>
    </dgm:pt>
    <dgm:pt modelId="{F3576CAE-1CEB-4CDB-AD38-CA786AE9E937}" type="parTrans" cxnId="{FEBDB314-3ACE-4933-9B6A-B3DE2DF8E074}">
      <dgm:prSet/>
      <dgm:spPr/>
      <dgm:t>
        <a:bodyPr/>
        <a:lstStyle/>
        <a:p>
          <a:endParaRPr lang="uk-UA"/>
        </a:p>
      </dgm:t>
    </dgm:pt>
    <dgm:pt modelId="{6E5D32F8-0835-427D-AB57-9DC38F7D37A2}" type="sibTrans" cxnId="{FEBDB314-3ACE-4933-9B6A-B3DE2DF8E074}">
      <dgm:prSet/>
      <dgm:spPr/>
      <dgm:t>
        <a:bodyPr/>
        <a:lstStyle/>
        <a:p>
          <a:endParaRPr lang="uk-UA"/>
        </a:p>
      </dgm:t>
    </dgm:pt>
    <dgm:pt modelId="{9ABCBE19-E2C7-416B-80FE-5DDDFB35FC58}">
      <dgm:prSet custT="1"/>
      <dgm:spPr/>
      <dgm:t>
        <a:bodyPr/>
        <a:lstStyle/>
        <a:p>
          <a:r>
            <a:rPr lang="uk-UA" sz="2800" b="1" dirty="0" smtClean="0">
              <a:solidFill>
                <a:schemeClr val="tx1"/>
              </a:solidFill>
            </a:rPr>
            <a:t>Інтегративно-просвітницька</a:t>
          </a:r>
          <a:endParaRPr lang="uk-UA" sz="2800" b="1" dirty="0">
            <a:solidFill>
              <a:schemeClr val="tx1"/>
            </a:solidFill>
          </a:endParaRPr>
        </a:p>
      </dgm:t>
    </dgm:pt>
    <dgm:pt modelId="{F1A911B3-DB75-44B5-ADE8-951F2BFB8502}" type="parTrans" cxnId="{D8965321-1A56-40B3-9B9C-FC3CA5BB05A0}">
      <dgm:prSet/>
      <dgm:spPr/>
      <dgm:t>
        <a:bodyPr/>
        <a:lstStyle/>
        <a:p>
          <a:endParaRPr lang="uk-UA"/>
        </a:p>
      </dgm:t>
    </dgm:pt>
    <dgm:pt modelId="{C2E769D3-B7D5-4954-BE24-E2EF8F620345}" type="sibTrans" cxnId="{D8965321-1A56-40B3-9B9C-FC3CA5BB05A0}">
      <dgm:prSet/>
      <dgm:spPr/>
      <dgm:t>
        <a:bodyPr/>
        <a:lstStyle/>
        <a:p>
          <a:endParaRPr lang="uk-UA"/>
        </a:p>
      </dgm:t>
    </dgm:pt>
    <dgm:pt modelId="{E05BE056-6A35-46B0-9B56-F43AF6A5DE35}" type="pres">
      <dgm:prSet presAssocID="{2F55455C-53AF-450A-96FC-16D126472D2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F21A214-395E-4652-8CEF-813270F15649}" type="pres">
      <dgm:prSet presAssocID="{65F91259-3379-41F7-A11E-AF59DC5C9737}" presName="parentLin" presStyleCnt="0"/>
      <dgm:spPr/>
    </dgm:pt>
    <dgm:pt modelId="{4945CC4F-419A-4FE6-82FC-6A0D600CE10F}" type="pres">
      <dgm:prSet presAssocID="{65F91259-3379-41F7-A11E-AF59DC5C9737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0C4E0CB5-A1FF-4971-992F-AA98E1522572}" type="pres">
      <dgm:prSet presAssocID="{65F91259-3379-41F7-A11E-AF59DC5C9737}" presName="parentText" presStyleLbl="node1" presStyleIdx="0" presStyleCnt="5" custLinFactNeighborX="840" custLinFactNeighborY="-27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F73A4F5-354C-4BCE-AD05-928864B5A789}" type="pres">
      <dgm:prSet presAssocID="{65F91259-3379-41F7-A11E-AF59DC5C9737}" presName="negativeSpace" presStyleCnt="0"/>
      <dgm:spPr/>
    </dgm:pt>
    <dgm:pt modelId="{F85652A7-219A-41A8-A9DE-AAA972C01C2B}" type="pres">
      <dgm:prSet presAssocID="{65F91259-3379-41F7-A11E-AF59DC5C9737}" presName="childText" presStyleLbl="conFgAcc1" presStyleIdx="0" presStyleCnt="5">
        <dgm:presLayoutVars>
          <dgm:bulletEnabled val="1"/>
        </dgm:presLayoutVars>
      </dgm:prSet>
      <dgm:spPr/>
    </dgm:pt>
    <dgm:pt modelId="{5147DEDC-A3C5-4FCE-AE82-8EBB154B4F75}" type="pres">
      <dgm:prSet presAssocID="{81676105-A4FC-4C48-840F-A5B43DB70E66}" presName="spaceBetweenRectangles" presStyleCnt="0"/>
      <dgm:spPr/>
    </dgm:pt>
    <dgm:pt modelId="{04AF1026-C734-4176-A4D9-3382EFA908CA}" type="pres">
      <dgm:prSet presAssocID="{AFDC1F7D-8327-49C3-9E19-64BF1C4FE4A7}" presName="parentLin" presStyleCnt="0"/>
      <dgm:spPr/>
    </dgm:pt>
    <dgm:pt modelId="{BB2985D5-DFED-46C7-99A7-8E473144ECA1}" type="pres">
      <dgm:prSet presAssocID="{AFDC1F7D-8327-49C3-9E19-64BF1C4FE4A7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36BDB929-6734-4B84-8588-CEF0E833F03F}" type="pres">
      <dgm:prSet presAssocID="{AFDC1F7D-8327-49C3-9E19-64BF1C4FE4A7}" presName="parentText" presStyleLbl="node1" presStyleIdx="1" presStyleCnt="5" custLinFactNeighborX="-11504" custLinFactNeighborY="-3824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D328150-33BB-4503-884D-1A752E3E48B3}" type="pres">
      <dgm:prSet presAssocID="{AFDC1F7D-8327-49C3-9E19-64BF1C4FE4A7}" presName="negativeSpace" presStyleCnt="0"/>
      <dgm:spPr/>
    </dgm:pt>
    <dgm:pt modelId="{6C25F0A3-4A65-40E8-B95E-0225B99AB488}" type="pres">
      <dgm:prSet presAssocID="{AFDC1F7D-8327-49C3-9E19-64BF1C4FE4A7}" presName="childText" presStyleLbl="conFgAcc1" presStyleIdx="1" presStyleCnt="5">
        <dgm:presLayoutVars>
          <dgm:bulletEnabled val="1"/>
        </dgm:presLayoutVars>
      </dgm:prSet>
      <dgm:spPr/>
    </dgm:pt>
    <dgm:pt modelId="{8A0E7338-8D16-44C8-BF7B-425C4B9FD183}" type="pres">
      <dgm:prSet presAssocID="{FF31DA03-66C3-44AD-A421-11FBF14D5416}" presName="spaceBetweenRectangles" presStyleCnt="0"/>
      <dgm:spPr/>
    </dgm:pt>
    <dgm:pt modelId="{167B9B90-C5F1-4656-8F2B-03474F64ABDA}" type="pres">
      <dgm:prSet presAssocID="{B36DD90F-4B59-4066-AD44-9AA375974964}" presName="parentLin" presStyleCnt="0"/>
      <dgm:spPr/>
    </dgm:pt>
    <dgm:pt modelId="{73808DBF-8AA9-491B-9D7D-BFF4B0FA2FB4}" type="pres">
      <dgm:prSet presAssocID="{B36DD90F-4B59-4066-AD44-9AA375974964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907A5DB1-E516-43F7-BC30-41991C1BC564}" type="pres">
      <dgm:prSet presAssocID="{B36DD90F-4B59-4066-AD44-9AA375974964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037E90F-C91A-47EC-AABF-7E5EC436DC3F}" type="pres">
      <dgm:prSet presAssocID="{B36DD90F-4B59-4066-AD44-9AA375974964}" presName="negativeSpace" presStyleCnt="0"/>
      <dgm:spPr/>
    </dgm:pt>
    <dgm:pt modelId="{56D723E7-5C4A-41DD-93A3-543CEE59E6AE}" type="pres">
      <dgm:prSet presAssocID="{B36DD90F-4B59-4066-AD44-9AA375974964}" presName="childText" presStyleLbl="conFgAcc1" presStyleIdx="2" presStyleCnt="5">
        <dgm:presLayoutVars>
          <dgm:bulletEnabled val="1"/>
        </dgm:presLayoutVars>
      </dgm:prSet>
      <dgm:spPr/>
    </dgm:pt>
    <dgm:pt modelId="{808006B5-3E21-49C2-B229-835B5A2C765D}" type="pres">
      <dgm:prSet presAssocID="{4C874E28-47B6-4EBB-8747-0E3EC91B6CDC}" presName="spaceBetweenRectangles" presStyleCnt="0"/>
      <dgm:spPr/>
    </dgm:pt>
    <dgm:pt modelId="{3A35FF18-E23A-4AD2-A124-12050A36B8C9}" type="pres">
      <dgm:prSet presAssocID="{3276FC26-9E47-43F3-82E0-E0CC3784FD2C}" presName="parentLin" presStyleCnt="0"/>
      <dgm:spPr/>
    </dgm:pt>
    <dgm:pt modelId="{0BB6563D-45B4-48D3-8454-3326213280FE}" type="pres">
      <dgm:prSet presAssocID="{3276FC26-9E47-43F3-82E0-E0CC3784FD2C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F4C490F6-AF0A-495B-B824-6F978D2EF908}" type="pres">
      <dgm:prSet presAssocID="{3276FC26-9E47-43F3-82E0-E0CC3784FD2C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E0F4213-92BB-4066-8833-5DEE6FB2A9BC}" type="pres">
      <dgm:prSet presAssocID="{3276FC26-9E47-43F3-82E0-E0CC3784FD2C}" presName="negativeSpace" presStyleCnt="0"/>
      <dgm:spPr/>
    </dgm:pt>
    <dgm:pt modelId="{012CF8BC-E00E-4E30-A2C7-5B7ECECCDCF7}" type="pres">
      <dgm:prSet presAssocID="{3276FC26-9E47-43F3-82E0-E0CC3784FD2C}" presName="childText" presStyleLbl="conFgAcc1" presStyleIdx="3" presStyleCnt="5">
        <dgm:presLayoutVars>
          <dgm:bulletEnabled val="1"/>
        </dgm:presLayoutVars>
      </dgm:prSet>
      <dgm:spPr/>
    </dgm:pt>
    <dgm:pt modelId="{FD5E8575-43B2-4C35-B340-1D3B4DD16817}" type="pres">
      <dgm:prSet presAssocID="{6E5D32F8-0835-427D-AB57-9DC38F7D37A2}" presName="spaceBetweenRectangles" presStyleCnt="0"/>
      <dgm:spPr/>
    </dgm:pt>
    <dgm:pt modelId="{0FB48D71-6669-426C-BF84-B3592F3F28AB}" type="pres">
      <dgm:prSet presAssocID="{9ABCBE19-E2C7-416B-80FE-5DDDFB35FC58}" presName="parentLin" presStyleCnt="0"/>
      <dgm:spPr/>
    </dgm:pt>
    <dgm:pt modelId="{86130628-EFC9-46C4-A529-F845D5064BFC}" type="pres">
      <dgm:prSet presAssocID="{9ABCBE19-E2C7-416B-80FE-5DDDFB35FC58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20FFDA31-CCE2-4568-AE84-E2A6E8428DAA}" type="pres">
      <dgm:prSet presAssocID="{9ABCBE19-E2C7-416B-80FE-5DDDFB35FC58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55CCF20-8DE7-4364-A2A6-E180BC5D29B7}" type="pres">
      <dgm:prSet presAssocID="{9ABCBE19-E2C7-416B-80FE-5DDDFB35FC58}" presName="negativeSpace" presStyleCnt="0"/>
      <dgm:spPr/>
    </dgm:pt>
    <dgm:pt modelId="{40623EFA-7317-4FF6-8270-01B2D7EB2F68}" type="pres">
      <dgm:prSet presAssocID="{9ABCBE19-E2C7-416B-80FE-5DDDFB35FC58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3A9EE062-A3E4-416B-B39A-C4C3D8DCEAA7}" srcId="{2F55455C-53AF-450A-96FC-16D126472D26}" destId="{AFDC1F7D-8327-49C3-9E19-64BF1C4FE4A7}" srcOrd="1" destOrd="0" parTransId="{C53A2654-F1CD-4872-BAA1-4370185495CE}" sibTransId="{FF31DA03-66C3-44AD-A421-11FBF14D5416}"/>
    <dgm:cxn modelId="{6AD3EFC3-2F98-46AA-8AF1-0DB463E0D18B}" type="presOf" srcId="{65F91259-3379-41F7-A11E-AF59DC5C9737}" destId="{0C4E0CB5-A1FF-4971-992F-AA98E1522572}" srcOrd="1" destOrd="0" presId="urn:microsoft.com/office/officeart/2005/8/layout/list1"/>
    <dgm:cxn modelId="{536152AA-2AE6-415D-9BEB-36E78A3E660C}" type="presOf" srcId="{9ABCBE19-E2C7-416B-80FE-5DDDFB35FC58}" destId="{20FFDA31-CCE2-4568-AE84-E2A6E8428DAA}" srcOrd="1" destOrd="0" presId="urn:microsoft.com/office/officeart/2005/8/layout/list1"/>
    <dgm:cxn modelId="{8FE961B3-43C4-4F56-9AD6-D98A7BFDF587}" type="presOf" srcId="{3276FC26-9E47-43F3-82E0-E0CC3784FD2C}" destId="{F4C490F6-AF0A-495B-B824-6F978D2EF908}" srcOrd="1" destOrd="0" presId="urn:microsoft.com/office/officeart/2005/8/layout/list1"/>
    <dgm:cxn modelId="{D8965321-1A56-40B3-9B9C-FC3CA5BB05A0}" srcId="{2F55455C-53AF-450A-96FC-16D126472D26}" destId="{9ABCBE19-E2C7-416B-80FE-5DDDFB35FC58}" srcOrd="4" destOrd="0" parTransId="{F1A911B3-DB75-44B5-ADE8-951F2BFB8502}" sibTransId="{C2E769D3-B7D5-4954-BE24-E2EF8F620345}"/>
    <dgm:cxn modelId="{FEBDB314-3ACE-4933-9B6A-B3DE2DF8E074}" srcId="{2F55455C-53AF-450A-96FC-16D126472D26}" destId="{3276FC26-9E47-43F3-82E0-E0CC3784FD2C}" srcOrd="3" destOrd="0" parTransId="{F3576CAE-1CEB-4CDB-AD38-CA786AE9E937}" sibTransId="{6E5D32F8-0835-427D-AB57-9DC38F7D37A2}"/>
    <dgm:cxn modelId="{DD02A889-1D3D-4C5A-8935-2F2B514345A9}" type="presOf" srcId="{AFDC1F7D-8327-49C3-9E19-64BF1C4FE4A7}" destId="{BB2985D5-DFED-46C7-99A7-8E473144ECA1}" srcOrd="0" destOrd="0" presId="urn:microsoft.com/office/officeart/2005/8/layout/list1"/>
    <dgm:cxn modelId="{4557A624-017B-45A6-9E16-67F3D794DEAA}" type="presOf" srcId="{9ABCBE19-E2C7-416B-80FE-5DDDFB35FC58}" destId="{86130628-EFC9-46C4-A529-F845D5064BFC}" srcOrd="0" destOrd="0" presId="urn:microsoft.com/office/officeart/2005/8/layout/list1"/>
    <dgm:cxn modelId="{652F1D8E-D434-4B22-B8FE-0F329F4DAF5D}" type="presOf" srcId="{AFDC1F7D-8327-49C3-9E19-64BF1C4FE4A7}" destId="{36BDB929-6734-4B84-8588-CEF0E833F03F}" srcOrd="1" destOrd="0" presId="urn:microsoft.com/office/officeart/2005/8/layout/list1"/>
    <dgm:cxn modelId="{0FDA8CA0-66DB-4B04-839E-5432E9DDA075}" type="presOf" srcId="{B36DD90F-4B59-4066-AD44-9AA375974964}" destId="{907A5DB1-E516-43F7-BC30-41991C1BC564}" srcOrd="1" destOrd="0" presId="urn:microsoft.com/office/officeart/2005/8/layout/list1"/>
    <dgm:cxn modelId="{CC24B278-E454-41C1-965F-BA5DB9F51DE0}" type="presOf" srcId="{B36DD90F-4B59-4066-AD44-9AA375974964}" destId="{73808DBF-8AA9-491B-9D7D-BFF4B0FA2FB4}" srcOrd="0" destOrd="0" presId="urn:microsoft.com/office/officeart/2005/8/layout/list1"/>
    <dgm:cxn modelId="{E1DA2A2B-B981-4DE6-AC0D-684E2361CD72}" type="presOf" srcId="{3276FC26-9E47-43F3-82E0-E0CC3784FD2C}" destId="{0BB6563D-45B4-48D3-8454-3326213280FE}" srcOrd="0" destOrd="0" presId="urn:microsoft.com/office/officeart/2005/8/layout/list1"/>
    <dgm:cxn modelId="{421C24F5-3780-4AFE-BEE7-99477FABF6DD}" srcId="{2F55455C-53AF-450A-96FC-16D126472D26}" destId="{65F91259-3379-41F7-A11E-AF59DC5C9737}" srcOrd="0" destOrd="0" parTransId="{3F4F72ED-5110-4ECB-B365-436640AFB806}" sibTransId="{81676105-A4FC-4C48-840F-A5B43DB70E66}"/>
    <dgm:cxn modelId="{C07E6030-5342-4A73-98C1-622D98FF1EEE}" type="presOf" srcId="{2F55455C-53AF-450A-96FC-16D126472D26}" destId="{E05BE056-6A35-46B0-9B56-F43AF6A5DE35}" srcOrd="0" destOrd="0" presId="urn:microsoft.com/office/officeart/2005/8/layout/list1"/>
    <dgm:cxn modelId="{E0BB7405-BD1F-4A4A-840D-11D4B945C751}" srcId="{2F55455C-53AF-450A-96FC-16D126472D26}" destId="{B36DD90F-4B59-4066-AD44-9AA375974964}" srcOrd="2" destOrd="0" parTransId="{40E0964D-09BB-45DE-AD36-E82A83FA0255}" sibTransId="{4C874E28-47B6-4EBB-8747-0E3EC91B6CDC}"/>
    <dgm:cxn modelId="{E71667CE-88DB-495B-BFFA-ACEDEB3B76C8}" type="presOf" srcId="{65F91259-3379-41F7-A11E-AF59DC5C9737}" destId="{4945CC4F-419A-4FE6-82FC-6A0D600CE10F}" srcOrd="0" destOrd="0" presId="urn:microsoft.com/office/officeart/2005/8/layout/list1"/>
    <dgm:cxn modelId="{C42E7108-88A7-42FF-8AC0-7A66845288A6}" type="presParOf" srcId="{E05BE056-6A35-46B0-9B56-F43AF6A5DE35}" destId="{5F21A214-395E-4652-8CEF-813270F15649}" srcOrd="0" destOrd="0" presId="urn:microsoft.com/office/officeart/2005/8/layout/list1"/>
    <dgm:cxn modelId="{1181C023-AE5E-4383-A169-9B5CBC8F94DC}" type="presParOf" srcId="{5F21A214-395E-4652-8CEF-813270F15649}" destId="{4945CC4F-419A-4FE6-82FC-6A0D600CE10F}" srcOrd="0" destOrd="0" presId="urn:microsoft.com/office/officeart/2005/8/layout/list1"/>
    <dgm:cxn modelId="{77B865BA-F634-441B-8824-2A0DAAD4B2E9}" type="presParOf" srcId="{5F21A214-395E-4652-8CEF-813270F15649}" destId="{0C4E0CB5-A1FF-4971-992F-AA98E1522572}" srcOrd="1" destOrd="0" presId="urn:microsoft.com/office/officeart/2005/8/layout/list1"/>
    <dgm:cxn modelId="{CF763821-45DD-424C-B7F4-BB0230E61DBB}" type="presParOf" srcId="{E05BE056-6A35-46B0-9B56-F43AF6A5DE35}" destId="{EF73A4F5-354C-4BCE-AD05-928864B5A789}" srcOrd="1" destOrd="0" presId="urn:microsoft.com/office/officeart/2005/8/layout/list1"/>
    <dgm:cxn modelId="{9A95014A-EFC6-43D0-90E2-6C346C2F5F1C}" type="presParOf" srcId="{E05BE056-6A35-46B0-9B56-F43AF6A5DE35}" destId="{F85652A7-219A-41A8-A9DE-AAA972C01C2B}" srcOrd="2" destOrd="0" presId="urn:microsoft.com/office/officeart/2005/8/layout/list1"/>
    <dgm:cxn modelId="{AB064DD3-5D7E-4238-9278-0695346911B4}" type="presParOf" srcId="{E05BE056-6A35-46B0-9B56-F43AF6A5DE35}" destId="{5147DEDC-A3C5-4FCE-AE82-8EBB154B4F75}" srcOrd="3" destOrd="0" presId="urn:microsoft.com/office/officeart/2005/8/layout/list1"/>
    <dgm:cxn modelId="{2C3A29C2-A4E0-46D8-8088-5ECF8B2D3E1B}" type="presParOf" srcId="{E05BE056-6A35-46B0-9B56-F43AF6A5DE35}" destId="{04AF1026-C734-4176-A4D9-3382EFA908CA}" srcOrd="4" destOrd="0" presId="urn:microsoft.com/office/officeart/2005/8/layout/list1"/>
    <dgm:cxn modelId="{D9077A57-DD78-42B2-997C-DF3464D1E26E}" type="presParOf" srcId="{04AF1026-C734-4176-A4D9-3382EFA908CA}" destId="{BB2985D5-DFED-46C7-99A7-8E473144ECA1}" srcOrd="0" destOrd="0" presId="urn:microsoft.com/office/officeart/2005/8/layout/list1"/>
    <dgm:cxn modelId="{710170F6-AD69-417D-B6EB-AF17CFF75596}" type="presParOf" srcId="{04AF1026-C734-4176-A4D9-3382EFA908CA}" destId="{36BDB929-6734-4B84-8588-CEF0E833F03F}" srcOrd="1" destOrd="0" presId="urn:microsoft.com/office/officeart/2005/8/layout/list1"/>
    <dgm:cxn modelId="{6E5FBA16-FA77-4310-BD1D-8BA97F5979DC}" type="presParOf" srcId="{E05BE056-6A35-46B0-9B56-F43AF6A5DE35}" destId="{5D328150-33BB-4503-884D-1A752E3E48B3}" srcOrd="5" destOrd="0" presId="urn:microsoft.com/office/officeart/2005/8/layout/list1"/>
    <dgm:cxn modelId="{465648EC-8D9D-456D-BA8A-72B565C661F5}" type="presParOf" srcId="{E05BE056-6A35-46B0-9B56-F43AF6A5DE35}" destId="{6C25F0A3-4A65-40E8-B95E-0225B99AB488}" srcOrd="6" destOrd="0" presId="urn:microsoft.com/office/officeart/2005/8/layout/list1"/>
    <dgm:cxn modelId="{69DC5C9B-F661-48C7-A357-678E03422C00}" type="presParOf" srcId="{E05BE056-6A35-46B0-9B56-F43AF6A5DE35}" destId="{8A0E7338-8D16-44C8-BF7B-425C4B9FD183}" srcOrd="7" destOrd="0" presId="urn:microsoft.com/office/officeart/2005/8/layout/list1"/>
    <dgm:cxn modelId="{3742CB87-8DB6-4824-8B08-38F8CF40CFB6}" type="presParOf" srcId="{E05BE056-6A35-46B0-9B56-F43AF6A5DE35}" destId="{167B9B90-C5F1-4656-8F2B-03474F64ABDA}" srcOrd="8" destOrd="0" presId="urn:microsoft.com/office/officeart/2005/8/layout/list1"/>
    <dgm:cxn modelId="{D7A49637-6EF3-4616-9A89-78BC3734A669}" type="presParOf" srcId="{167B9B90-C5F1-4656-8F2B-03474F64ABDA}" destId="{73808DBF-8AA9-491B-9D7D-BFF4B0FA2FB4}" srcOrd="0" destOrd="0" presId="urn:microsoft.com/office/officeart/2005/8/layout/list1"/>
    <dgm:cxn modelId="{7B35DC77-C858-49FE-BA00-EC0D4E9DEE5A}" type="presParOf" srcId="{167B9B90-C5F1-4656-8F2B-03474F64ABDA}" destId="{907A5DB1-E516-43F7-BC30-41991C1BC564}" srcOrd="1" destOrd="0" presId="urn:microsoft.com/office/officeart/2005/8/layout/list1"/>
    <dgm:cxn modelId="{18329158-4165-4875-B916-98A309838DDA}" type="presParOf" srcId="{E05BE056-6A35-46B0-9B56-F43AF6A5DE35}" destId="{B037E90F-C91A-47EC-AABF-7E5EC436DC3F}" srcOrd="9" destOrd="0" presId="urn:microsoft.com/office/officeart/2005/8/layout/list1"/>
    <dgm:cxn modelId="{7F5779EB-3D73-4381-AC19-32C3F700C0F3}" type="presParOf" srcId="{E05BE056-6A35-46B0-9B56-F43AF6A5DE35}" destId="{56D723E7-5C4A-41DD-93A3-543CEE59E6AE}" srcOrd="10" destOrd="0" presId="urn:microsoft.com/office/officeart/2005/8/layout/list1"/>
    <dgm:cxn modelId="{DA2BDEC8-B6D1-4597-BEC3-D0777BF80FC6}" type="presParOf" srcId="{E05BE056-6A35-46B0-9B56-F43AF6A5DE35}" destId="{808006B5-3E21-49C2-B229-835B5A2C765D}" srcOrd="11" destOrd="0" presId="urn:microsoft.com/office/officeart/2005/8/layout/list1"/>
    <dgm:cxn modelId="{B090D18A-D3A8-48E8-96A2-1F5958653C0E}" type="presParOf" srcId="{E05BE056-6A35-46B0-9B56-F43AF6A5DE35}" destId="{3A35FF18-E23A-4AD2-A124-12050A36B8C9}" srcOrd="12" destOrd="0" presId="urn:microsoft.com/office/officeart/2005/8/layout/list1"/>
    <dgm:cxn modelId="{9149CB17-D085-4D16-88CF-1BF1FF0FA047}" type="presParOf" srcId="{3A35FF18-E23A-4AD2-A124-12050A36B8C9}" destId="{0BB6563D-45B4-48D3-8454-3326213280FE}" srcOrd="0" destOrd="0" presId="urn:microsoft.com/office/officeart/2005/8/layout/list1"/>
    <dgm:cxn modelId="{019B4583-7D11-4ACC-BD5B-E8C4C3C0C779}" type="presParOf" srcId="{3A35FF18-E23A-4AD2-A124-12050A36B8C9}" destId="{F4C490F6-AF0A-495B-B824-6F978D2EF908}" srcOrd="1" destOrd="0" presId="urn:microsoft.com/office/officeart/2005/8/layout/list1"/>
    <dgm:cxn modelId="{25C802F3-A6A6-47C0-AEAA-93710F7054AA}" type="presParOf" srcId="{E05BE056-6A35-46B0-9B56-F43AF6A5DE35}" destId="{5E0F4213-92BB-4066-8833-5DEE6FB2A9BC}" srcOrd="13" destOrd="0" presId="urn:microsoft.com/office/officeart/2005/8/layout/list1"/>
    <dgm:cxn modelId="{C51CF355-D549-4428-BE0A-0D93F2A9568E}" type="presParOf" srcId="{E05BE056-6A35-46B0-9B56-F43AF6A5DE35}" destId="{012CF8BC-E00E-4E30-A2C7-5B7ECECCDCF7}" srcOrd="14" destOrd="0" presId="urn:microsoft.com/office/officeart/2005/8/layout/list1"/>
    <dgm:cxn modelId="{CD2572C1-BF6B-46DE-89D9-C18939348B26}" type="presParOf" srcId="{E05BE056-6A35-46B0-9B56-F43AF6A5DE35}" destId="{FD5E8575-43B2-4C35-B340-1D3B4DD16817}" srcOrd="15" destOrd="0" presId="urn:microsoft.com/office/officeart/2005/8/layout/list1"/>
    <dgm:cxn modelId="{876FDB06-7F43-4D03-910B-F61FE0170A4A}" type="presParOf" srcId="{E05BE056-6A35-46B0-9B56-F43AF6A5DE35}" destId="{0FB48D71-6669-426C-BF84-B3592F3F28AB}" srcOrd="16" destOrd="0" presId="urn:microsoft.com/office/officeart/2005/8/layout/list1"/>
    <dgm:cxn modelId="{76D5DA4C-B934-4192-8FC4-B36F93E443A3}" type="presParOf" srcId="{0FB48D71-6669-426C-BF84-B3592F3F28AB}" destId="{86130628-EFC9-46C4-A529-F845D5064BFC}" srcOrd="0" destOrd="0" presId="urn:microsoft.com/office/officeart/2005/8/layout/list1"/>
    <dgm:cxn modelId="{F594CBCE-E8AF-4A04-9073-8F5E14239FFF}" type="presParOf" srcId="{0FB48D71-6669-426C-BF84-B3592F3F28AB}" destId="{20FFDA31-CCE2-4568-AE84-E2A6E8428DAA}" srcOrd="1" destOrd="0" presId="urn:microsoft.com/office/officeart/2005/8/layout/list1"/>
    <dgm:cxn modelId="{23F8B5C9-7608-40F1-BED1-D5972C8BA947}" type="presParOf" srcId="{E05BE056-6A35-46B0-9B56-F43AF6A5DE35}" destId="{355CCF20-8DE7-4364-A2A6-E180BC5D29B7}" srcOrd="17" destOrd="0" presId="urn:microsoft.com/office/officeart/2005/8/layout/list1"/>
    <dgm:cxn modelId="{8221344B-5EEE-489D-94C6-D78FCAA1CC07}" type="presParOf" srcId="{E05BE056-6A35-46B0-9B56-F43AF6A5DE35}" destId="{40623EFA-7317-4FF6-8270-01B2D7EB2F68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85652A7-219A-41A8-A9DE-AAA972C01C2B}">
      <dsp:nvSpPr>
        <dsp:cNvPr id="0" name=""/>
        <dsp:cNvSpPr/>
      </dsp:nvSpPr>
      <dsp:spPr>
        <a:xfrm>
          <a:off x="0" y="457887"/>
          <a:ext cx="8136904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4E0CB5-A1FF-4971-992F-AA98E1522572}">
      <dsp:nvSpPr>
        <dsp:cNvPr id="0" name=""/>
        <dsp:cNvSpPr/>
      </dsp:nvSpPr>
      <dsp:spPr>
        <a:xfrm>
          <a:off x="410262" y="72009"/>
          <a:ext cx="5695832" cy="7675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289" tIns="0" rIns="215289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dirty="0" smtClean="0">
              <a:solidFill>
                <a:schemeClr val="tx1"/>
              </a:solidFill>
            </a:rPr>
            <a:t>Діагностично-прогностична</a:t>
          </a:r>
          <a:endParaRPr lang="uk-UA" sz="2800" b="1" kern="1200" dirty="0">
            <a:solidFill>
              <a:schemeClr val="tx1"/>
            </a:solidFill>
          </a:endParaRPr>
        </a:p>
      </dsp:txBody>
      <dsp:txXfrm>
        <a:off x="410262" y="72009"/>
        <a:ext cx="5695832" cy="767520"/>
      </dsp:txXfrm>
    </dsp:sp>
    <dsp:sp modelId="{6C25F0A3-4A65-40E8-B95E-0225B99AB488}">
      <dsp:nvSpPr>
        <dsp:cNvPr id="0" name=""/>
        <dsp:cNvSpPr/>
      </dsp:nvSpPr>
      <dsp:spPr>
        <a:xfrm>
          <a:off x="0" y="1637247"/>
          <a:ext cx="8136904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814256"/>
              <a:satOff val="2799"/>
              <a:lumOff val="-1343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BDB929-6734-4B84-8588-CEF0E833F03F}">
      <dsp:nvSpPr>
        <dsp:cNvPr id="0" name=""/>
        <dsp:cNvSpPr/>
      </dsp:nvSpPr>
      <dsp:spPr>
        <a:xfrm>
          <a:off x="360041" y="1224138"/>
          <a:ext cx="5695832" cy="767520"/>
        </a:xfrm>
        <a:prstGeom prst="roundRect">
          <a:avLst/>
        </a:prstGeom>
        <a:solidFill>
          <a:schemeClr val="accent5">
            <a:hueOff val="814256"/>
            <a:satOff val="2799"/>
            <a:lumOff val="-1343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289" tIns="0" rIns="215289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dirty="0" err="1" smtClean="0">
              <a:solidFill>
                <a:schemeClr val="tx1"/>
              </a:solidFill>
            </a:rPr>
            <a:t>Корекційно-реабілітаційна</a:t>
          </a:r>
          <a:endParaRPr lang="uk-UA" sz="2800" b="1" kern="1200" dirty="0">
            <a:solidFill>
              <a:schemeClr val="tx1"/>
            </a:solidFill>
          </a:endParaRPr>
        </a:p>
      </dsp:txBody>
      <dsp:txXfrm>
        <a:off x="360041" y="1224138"/>
        <a:ext cx="5695832" cy="767520"/>
      </dsp:txXfrm>
    </dsp:sp>
    <dsp:sp modelId="{56D723E7-5C4A-41DD-93A3-543CEE59E6AE}">
      <dsp:nvSpPr>
        <dsp:cNvPr id="0" name=""/>
        <dsp:cNvSpPr/>
      </dsp:nvSpPr>
      <dsp:spPr>
        <a:xfrm>
          <a:off x="0" y="2816607"/>
          <a:ext cx="8136904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1628512"/>
              <a:satOff val="5598"/>
              <a:lumOff val="-2686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7A5DB1-E516-43F7-BC30-41991C1BC564}">
      <dsp:nvSpPr>
        <dsp:cNvPr id="0" name=""/>
        <dsp:cNvSpPr/>
      </dsp:nvSpPr>
      <dsp:spPr>
        <a:xfrm>
          <a:off x="406845" y="2432847"/>
          <a:ext cx="5695832" cy="767520"/>
        </a:xfrm>
        <a:prstGeom prst="roundRect">
          <a:avLst/>
        </a:prstGeom>
        <a:solidFill>
          <a:schemeClr val="accent5">
            <a:hueOff val="1628512"/>
            <a:satOff val="5598"/>
            <a:lumOff val="-2686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289" tIns="0" rIns="215289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dirty="0" err="1" smtClean="0">
              <a:solidFill>
                <a:schemeClr val="tx1"/>
              </a:solidFill>
            </a:rPr>
            <a:t>Освітньо-консультативна</a:t>
          </a:r>
          <a:endParaRPr lang="uk-UA" sz="2800" b="1" kern="1200" dirty="0">
            <a:solidFill>
              <a:schemeClr val="tx1"/>
            </a:solidFill>
          </a:endParaRPr>
        </a:p>
      </dsp:txBody>
      <dsp:txXfrm>
        <a:off x="406845" y="2432847"/>
        <a:ext cx="5695832" cy="767520"/>
      </dsp:txXfrm>
    </dsp:sp>
    <dsp:sp modelId="{012CF8BC-E00E-4E30-A2C7-5B7ECECCDCF7}">
      <dsp:nvSpPr>
        <dsp:cNvPr id="0" name=""/>
        <dsp:cNvSpPr/>
      </dsp:nvSpPr>
      <dsp:spPr>
        <a:xfrm>
          <a:off x="0" y="3995968"/>
          <a:ext cx="8136904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2442768"/>
              <a:satOff val="8397"/>
              <a:lumOff val="-4029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C490F6-AF0A-495B-B824-6F978D2EF908}">
      <dsp:nvSpPr>
        <dsp:cNvPr id="0" name=""/>
        <dsp:cNvSpPr/>
      </dsp:nvSpPr>
      <dsp:spPr>
        <a:xfrm>
          <a:off x="406845" y="3612208"/>
          <a:ext cx="5695832" cy="767520"/>
        </a:xfrm>
        <a:prstGeom prst="roundRect">
          <a:avLst/>
        </a:prstGeom>
        <a:solidFill>
          <a:schemeClr val="accent5">
            <a:hueOff val="2442768"/>
            <a:satOff val="8397"/>
            <a:lumOff val="-4029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289" tIns="0" rIns="215289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dirty="0" smtClean="0">
              <a:solidFill>
                <a:schemeClr val="tx1"/>
              </a:solidFill>
            </a:rPr>
            <a:t>Організаційно-методична</a:t>
          </a:r>
          <a:endParaRPr lang="uk-UA" sz="2800" b="1" kern="1200" dirty="0">
            <a:solidFill>
              <a:schemeClr val="tx1"/>
            </a:solidFill>
          </a:endParaRPr>
        </a:p>
      </dsp:txBody>
      <dsp:txXfrm>
        <a:off x="406845" y="3612208"/>
        <a:ext cx="5695832" cy="767520"/>
      </dsp:txXfrm>
    </dsp:sp>
    <dsp:sp modelId="{40623EFA-7317-4FF6-8270-01B2D7EB2F68}">
      <dsp:nvSpPr>
        <dsp:cNvPr id="0" name=""/>
        <dsp:cNvSpPr/>
      </dsp:nvSpPr>
      <dsp:spPr>
        <a:xfrm>
          <a:off x="0" y="5175328"/>
          <a:ext cx="8136904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3257024"/>
              <a:satOff val="11196"/>
              <a:lumOff val="-5372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FFDA31-CCE2-4568-AE84-E2A6E8428DAA}">
      <dsp:nvSpPr>
        <dsp:cNvPr id="0" name=""/>
        <dsp:cNvSpPr/>
      </dsp:nvSpPr>
      <dsp:spPr>
        <a:xfrm>
          <a:off x="406845" y="4791568"/>
          <a:ext cx="5695832" cy="767520"/>
        </a:xfrm>
        <a:prstGeom prst="roundRect">
          <a:avLst/>
        </a:prstGeom>
        <a:solidFill>
          <a:schemeClr val="accent5">
            <a:hueOff val="3257024"/>
            <a:satOff val="11196"/>
            <a:lumOff val="-5372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289" tIns="0" rIns="215289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dirty="0" smtClean="0">
              <a:solidFill>
                <a:schemeClr val="tx1"/>
              </a:solidFill>
            </a:rPr>
            <a:t>Інтегративно-просвітницька</a:t>
          </a:r>
          <a:endParaRPr lang="uk-UA" sz="2800" b="1" kern="1200" dirty="0">
            <a:solidFill>
              <a:schemeClr val="tx1"/>
            </a:solidFill>
          </a:endParaRPr>
        </a:p>
      </dsp:txBody>
      <dsp:txXfrm>
        <a:off x="406845" y="4791568"/>
        <a:ext cx="5695832" cy="7675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EADF0FA3-1F11-4684-A0A8-1549EFE5F5BA}" type="datetimeFigureOut">
              <a:rPr lang="uk-UA"/>
              <a:pPr>
                <a:defRPr/>
              </a:pPr>
              <a:t>11.09.2014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uk-UA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uk-UA" noProof="0" smtClean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25F94C2B-4A98-4E54-8755-A41AF4A76DCF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uk-UA" altLang="ru-RU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5A9791A-BBA7-4890-AB58-415375A8592E}" type="slidenum">
              <a:rPr lang="uk-UA" altLang="ru-RU" smtClean="0">
                <a:latin typeface="Arial" charset="0"/>
              </a:rPr>
              <a:pPr/>
              <a:t>2</a:t>
            </a:fld>
            <a:endParaRPr lang="uk-UA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AD94365-EA3E-4CB6-BA4A-F38FC2B63FBC}" type="slidenum">
              <a:rPr lang="uk-UA" smtClean="0">
                <a:latin typeface="Arial" charset="0"/>
              </a:rPr>
              <a:pPr/>
              <a:t>16</a:t>
            </a:fld>
            <a:endParaRPr lang="uk-UA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4E978F-D04A-4FE6-A245-1E77609159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C3AF3-D0BB-4B04-B99A-8D89BBE5AC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5E5A41-1E6B-4FAB-ABEE-D553054C8C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EC5A34-AC23-4BE7-8D75-67468EB2D6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9FA60-4EC6-4351-AB5D-B0CBD2E039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385AC-028D-4EB8-91D6-BDA2C343CE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301C4-0C71-45A7-990B-06A03F9336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125252-A40E-4855-A91A-D97F7EAC43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61E389-CDD5-4999-8285-592E62AE34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52AE5E-71D6-4A3F-90CF-9A6BA347BD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78494-092C-4A85-AB41-39E3212580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FB40FF09-A0D2-45AF-A156-5C1635F5B0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1" descr="picture"/>
          <p:cNvPicPr preferRelativeResize="0">
            <a:picLocks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sp>
        <p:nvSpPr>
          <p:cNvPr id="74758" name="Text Box 6"/>
          <p:cNvSpPr txBox="1">
            <a:spLocks noChangeArrowheads="1"/>
          </p:cNvSpPr>
          <p:nvPr/>
        </p:nvSpPr>
        <p:spPr bwMode="auto">
          <a:xfrm>
            <a:off x="4787900" y="4437063"/>
            <a:ext cx="4132263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uk-UA" b="1">
                <a:solidFill>
                  <a:schemeClr val="accent1"/>
                </a:solidFill>
                <a:cs typeface="Arial" charset="0"/>
              </a:rPr>
              <a:t>Школа – це радість життя,</a:t>
            </a:r>
          </a:p>
          <a:p>
            <a:pPr eaLnBrk="0" hangingPunct="0"/>
            <a:r>
              <a:rPr lang="uk-UA" b="1">
                <a:solidFill>
                  <a:schemeClr val="accent1"/>
                </a:solidFill>
                <a:cs typeface="Arial" charset="0"/>
              </a:rPr>
              <a:t>Наша школа – це радості школа,</a:t>
            </a:r>
          </a:p>
          <a:p>
            <a:pPr eaLnBrk="0" hangingPunct="0"/>
            <a:r>
              <a:rPr lang="uk-UA" b="1">
                <a:solidFill>
                  <a:schemeClr val="accent1"/>
                </a:solidFill>
                <a:cs typeface="Arial" charset="0"/>
              </a:rPr>
              <a:t>Це мрії, втілені в життя,</a:t>
            </a:r>
          </a:p>
          <a:p>
            <a:pPr eaLnBrk="0" hangingPunct="0"/>
            <a:r>
              <a:rPr lang="uk-UA" b="1">
                <a:solidFill>
                  <a:schemeClr val="accent1"/>
                </a:solidFill>
                <a:cs typeface="Arial" charset="0"/>
              </a:rPr>
              <a:t>Це сподівання на світле майбуття,</a:t>
            </a:r>
          </a:p>
          <a:p>
            <a:pPr eaLnBrk="0" hangingPunct="0"/>
            <a:r>
              <a:rPr lang="uk-UA" b="1">
                <a:solidFill>
                  <a:schemeClr val="accent1"/>
                </a:solidFill>
                <a:cs typeface="Arial" charset="0"/>
              </a:rPr>
              <a:t>Це віра в наше життя.</a:t>
            </a:r>
            <a:endParaRPr lang="ru-RU" b="1">
              <a:solidFill>
                <a:schemeClr val="accent1"/>
              </a:solidFill>
              <a:cs typeface="Arial" charset="0"/>
            </a:endParaRPr>
          </a:p>
        </p:txBody>
      </p:sp>
      <p:sp>
        <p:nvSpPr>
          <p:cNvPr id="6151" name="WordArt 30"/>
          <p:cNvSpPr>
            <a:spLocks noChangeArrowheads="1" noChangeShapeType="1" noTextEdit="1"/>
          </p:cNvSpPr>
          <p:nvPr/>
        </p:nvSpPr>
        <p:spPr bwMode="auto">
          <a:xfrm>
            <a:off x="971550" y="765175"/>
            <a:ext cx="7610475" cy="1939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000066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ВЕРХНЬОЯСЕНІВСЬКА ЗОШ І - ІІІ ступенів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000066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Верховинського району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000066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Івано-Франківськоїобласті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47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47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47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8" grpId="0"/>
      <p:bldP spid="615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0" y="188913"/>
            <a:ext cx="8893175" cy="563562"/>
          </a:xfrm>
        </p:spPr>
        <p:txBody>
          <a:bodyPr/>
          <a:lstStyle/>
          <a:p>
            <a:r>
              <a:rPr lang="uk-UA" altLang="ru-RU" sz="4000" u="sng" smtClean="0"/>
              <a:t>Функції превентивного виховання:</a:t>
            </a:r>
          </a:p>
        </p:txBody>
      </p:sp>
      <p:graphicFrame>
        <p:nvGraphicFramePr>
          <p:cNvPr id="3" name="Схема 2"/>
          <p:cNvGraphicFramePr/>
          <p:nvPr/>
        </p:nvGraphicFramePr>
        <p:xfrm>
          <a:off x="467544" y="764704"/>
          <a:ext cx="8136904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56984" cy="900336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uk-UA" sz="40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Пріоритети превентивного </a:t>
            </a:r>
            <a:r>
              <a:rPr lang="uk-UA" sz="40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uk-UA" sz="40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uk-UA" sz="40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виховання:</a:t>
            </a:r>
            <a:endParaRPr lang="uk-UA" sz="40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196752"/>
            <a:ext cx="8856984" cy="5324535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Clr>
                <a:srgbClr val="CC3300"/>
              </a:buClr>
              <a:buFont typeface="Wingdings" panose="05000000000000000000" pitchFamily="2" charset="2"/>
              <a:buChar char="v"/>
              <a:defRPr/>
            </a:pPr>
            <a:r>
              <a:rPr lang="uk-UA" sz="3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Arial" pitchFamily="34" charset="0"/>
              </a:rPr>
              <a:t>забезпечення наступності;</a:t>
            </a:r>
          </a:p>
          <a:p>
            <a:pPr marL="457200" indent="-457200">
              <a:buClr>
                <a:srgbClr val="CC3300"/>
              </a:buClr>
              <a:buFont typeface="Wingdings" panose="05000000000000000000" pitchFamily="2" charset="2"/>
              <a:buChar char="v"/>
              <a:defRPr/>
            </a:pPr>
            <a:r>
              <a:rPr lang="uk-UA" sz="3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Arial" pitchFamily="34" charset="0"/>
              </a:rPr>
              <a:t>психологізація виховного процесу;</a:t>
            </a:r>
          </a:p>
          <a:p>
            <a:pPr marL="457200" indent="-457200">
              <a:buClr>
                <a:srgbClr val="CC3300"/>
              </a:buClr>
              <a:buFont typeface="Wingdings" panose="05000000000000000000" pitchFamily="2" charset="2"/>
              <a:buChar char="v"/>
              <a:defRPr/>
            </a:pPr>
            <a:r>
              <a:rPr lang="uk-UA" sz="3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Arial" pitchFamily="34" charset="0"/>
              </a:rPr>
              <a:t>вчасне виявлення та корекція негативних психологічних відхилень учнів;</a:t>
            </a:r>
          </a:p>
          <a:p>
            <a:pPr marL="457200" indent="-457200">
              <a:buClr>
                <a:srgbClr val="CC3300"/>
              </a:buClr>
              <a:buFont typeface="Wingdings" panose="05000000000000000000" pitchFamily="2" charset="2"/>
              <a:buChar char="v"/>
              <a:defRPr/>
            </a:pPr>
            <a:r>
              <a:rPr lang="uk-UA" sz="3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Arial" pitchFamily="34" charset="0"/>
              </a:rPr>
              <a:t>попередження виникнення та поширення в навчальних закладах осередків негативних соціальних явищ;</a:t>
            </a:r>
          </a:p>
          <a:p>
            <a:pPr marL="457200" indent="-457200">
              <a:buClr>
                <a:srgbClr val="CC3300"/>
              </a:buClr>
              <a:buFont typeface="Wingdings" panose="05000000000000000000" pitchFamily="2" charset="2"/>
              <a:buChar char="v"/>
              <a:defRPr/>
            </a:pPr>
            <a:r>
              <a:rPr lang="uk-UA" sz="3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Arial" pitchFamily="34" charset="0"/>
              </a:rPr>
              <a:t>розвиток життєвих </a:t>
            </a:r>
            <a:r>
              <a:rPr lang="uk-UA" sz="3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Arial" pitchFamily="34" charset="0"/>
              </a:rPr>
              <a:t>компетентностей</a:t>
            </a:r>
            <a:r>
              <a:rPr lang="uk-UA" sz="3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Arial" pitchFamily="34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AutoShape 3"/>
          <p:cNvSpPr>
            <a:spLocks noChangeArrowheads="1"/>
          </p:cNvSpPr>
          <p:nvPr/>
        </p:nvSpPr>
        <p:spPr bwMode="gray">
          <a:xfrm>
            <a:off x="1042988" y="1554163"/>
            <a:ext cx="7380287" cy="3816350"/>
          </a:xfrm>
          <a:prstGeom prst="rightArrow">
            <a:avLst>
              <a:gd name="adj1" fmla="val 79306"/>
              <a:gd name="adj2" fmla="val 31905"/>
            </a:avLst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uk-UA">
              <a:latin typeface="Arial" pitchFamily="34" charset="0"/>
            </a:endParaRPr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624" y="116632"/>
            <a:ext cx="6857832" cy="498858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uk-UA" altLang="uk-UA" sz="28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Принципи превентивної освіти:</a:t>
            </a:r>
            <a:endParaRPr lang="en-US" altLang="uk-UA" sz="280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8132" name="AutoShape 4"/>
          <p:cNvSpPr>
            <a:spLocks noChangeArrowheads="1"/>
          </p:cNvSpPr>
          <p:nvPr/>
        </p:nvSpPr>
        <p:spPr bwMode="blackWhite">
          <a:xfrm>
            <a:off x="412750" y="692150"/>
            <a:ext cx="5311775" cy="576263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r>
              <a:rPr lang="uk-UA" altLang="uk-UA" sz="3200" b="1" dirty="0">
                <a:latin typeface="Arial" pitchFamily="34" charset="0"/>
              </a:rPr>
              <a:t>Принцип комплексності</a:t>
            </a:r>
            <a:endParaRPr lang="en-US" altLang="uk-UA" sz="3200" b="1" dirty="0">
              <a:latin typeface="Arial" pitchFamily="34" charset="0"/>
            </a:endParaRPr>
          </a:p>
        </p:txBody>
      </p:sp>
      <p:sp>
        <p:nvSpPr>
          <p:cNvPr id="13317" name="AutoShape 5"/>
          <p:cNvSpPr>
            <a:spLocks noChangeArrowheads="1"/>
          </p:cNvSpPr>
          <p:nvPr/>
        </p:nvSpPr>
        <p:spPr bwMode="blackWhite">
          <a:xfrm>
            <a:off x="412750" y="1341438"/>
            <a:ext cx="5311775" cy="503237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rgbClr val="699D5F"/>
              </a:gs>
              <a:gs pos="100000">
                <a:srgbClr val="31492C"/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uk-UA" altLang="uk-UA" sz="3200" b="1"/>
              <a:t>Принцип системності</a:t>
            </a:r>
            <a:endParaRPr lang="en-US" altLang="uk-UA" sz="3200" b="1"/>
          </a:p>
        </p:txBody>
      </p:sp>
      <p:sp>
        <p:nvSpPr>
          <p:cNvPr id="48134" name="AutoShape 6"/>
          <p:cNvSpPr>
            <a:spLocks noChangeArrowheads="1"/>
          </p:cNvSpPr>
          <p:nvPr/>
        </p:nvSpPr>
        <p:spPr bwMode="blackWhite">
          <a:xfrm>
            <a:off x="382588" y="1922463"/>
            <a:ext cx="5341937" cy="4953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r>
              <a:rPr lang="uk-UA" altLang="uk-UA" sz="3200" b="1" dirty="0">
                <a:latin typeface="Arial" pitchFamily="34" charset="0"/>
              </a:rPr>
              <a:t>Принцип науковості</a:t>
            </a:r>
            <a:endParaRPr lang="en-US" altLang="uk-UA" sz="3200" b="1" dirty="0">
              <a:latin typeface="Arial" pitchFamily="34" charset="0"/>
            </a:endParaRPr>
          </a:p>
        </p:txBody>
      </p:sp>
      <p:sp>
        <p:nvSpPr>
          <p:cNvPr id="13319" name="AutoShape 4"/>
          <p:cNvSpPr>
            <a:spLocks noChangeArrowheads="1"/>
          </p:cNvSpPr>
          <p:nvPr/>
        </p:nvSpPr>
        <p:spPr bwMode="blackWhite">
          <a:xfrm>
            <a:off x="438150" y="2492375"/>
            <a:ext cx="5286375" cy="576263"/>
          </a:xfrm>
          <a:prstGeom prst="roundRect">
            <a:avLst>
              <a:gd name="adj" fmla="val 9106"/>
            </a:avLst>
          </a:prstGeom>
          <a:solidFill>
            <a:srgbClr val="66FFFF"/>
          </a:solidFill>
          <a:ln w="254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uk-UA" altLang="uk-UA" sz="3200" b="1"/>
              <a:t>Принцип інтеграції</a:t>
            </a:r>
            <a:endParaRPr lang="en-US" altLang="uk-UA" sz="3200" b="1"/>
          </a:p>
        </p:txBody>
      </p:sp>
      <p:sp>
        <p:nvSpPr>
          <p:cNvPr id="13320" name="AutoShape 4"/>
          <p:cNvSpPr>
            <a:spLocks noChangeArrowheads="1"/>
          </p:cNvSpPr>
          <p:nvPr/>
        </p:nvSpPr>
        <p:spPr bwMode="blackWhite">
          <a:xfrm>
            <a:off x="461963" y="3135313"/>
            <a:ext cx="5262562" cy="576262"/>
          </a:xfrm>
          <a:prstGeom prst="roundRect">
            <a:avLst>
              <a:gd name="adj" fmla="val 9106"/>
            </a:avLst>
          </a:prstGeom>
          <a:solidFill>
            <a:srgbClr val="CC99FF"/>
          </a:solidFill>
          <a:ln w="254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uk-UA" altLang="uk-UA" sz="3200" b="1"/>
              <a:t>Принцип мобільності</a:t>
            </a:r>
            <a:endParaRPr lang="en-US" altLang="uk-UA" sz="3200" b="1"/>
          </a:p>
        </p:txBody>
      </p:sp>
      <p:sp>
        <p:nvSpPr>
          <p:cNvPr id="13321" name="AutoShape 4"/>
          <p:cNvSpPr>
            <a:spLocks noChangeArrowheads="1"/>
          </p:cNvSpPr>
          <p:nvPr/>
        </p:nvSpPr>
        <p:spPr bwMode="blackWhite">
          <a:xfrm>
            <a:off x="474663" y="3789363"/>
            <a:ext cx="5249862" cy="576262"/>
          </a:xfrm>
          <a:prstGeom prst="roundRect">
            <a:avLst>
              <a:gd name="adj" fmla="val 9106"/>
            </a:avLst>
          </a:prstGeom>
          <a:solidFill>
            <a:srgbClr val="FFFF66"/>
          </a:solidFill>
          <a:ln w="254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uk-UA" altLang="uk-UA" sz="3200" b="1"/>
              <a:t>Принцип наступності</a:t>
            </a:r>
            <a:endParaRPr lang="en-US" altLang="uk-UA" sz="3200" b="1"/>
          </a:p>
        </p:txBody>
      </p:sp>
      <p:sp>
        <p:nvSpPr>
          <p:cNvPr id="13322" name="AutoShape 4"/>
          <p:cNvSpPr>
            <a:spLocks noChangeArrowheads="1"/>
          </p:cNvSpPr>
          <p:nvPr/>
        </p:nvSpPr>
        <p:spPr bwMode="blackWhite">
          <a:xfrm>
            <a:off x="474663" y="4508500"/>
            <a:ext cx="5249862" cy="576263"/>
          </a:xfrm>
          <a:prstGeom prst="roundRect">
            <a:avLst>
              <a:gd name="adj" fmla="val 9106"/>
            </a:avLst>
          </a:prstGeom>
          <a:solidFill>
            <a:srgbClr val="CC3300"/>
          </a:solidFill>
          <a:ln w="254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uk-UA" altLang="uk-UA" sz="3200" b="1"/>
              <a:t>Принцип конкретності</a:t>
            </a:r>
            <a:endParaRPr lang="en-US" altLang="uk-UA" sz="3200" b="1"/>
          </a:p>
        </p:txBody>
      </p:sp>
      <p:sp>
        <p:nvSpPr>
          <p:cNvPr id="12" name="AutoShape 4"/>
          <p:cNvSpPr>
            <a:spLocks noChangeArrowheads="1"/>
          </p:cNvSpPr>
          <p:nvPr/>
        </p:nvSpPr>
        <p:spPr bwMode="blackWhite">
          <a:xfrm>
            <a:off x="474663" y="5176838"/>
            <a:ext cx="5249862" cy="576262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r>
              <a:rPr lang="uk-UA" altLang="uk-UA" sz="3200" b="1" dirty="0">
                <a:latin typeface="Arial" pitchFamily="34" charset="0"/>
              </a:rPr>
              <a:t>Принцип реалістичності</a:t>
            </a:r>
            <a:endParaRPr lang="en-US" altLang="uk-UA" sz="3200" b="1" dirty="0">
              <a:latin typeface="Arial" pitchFamily="34" charset="0"/>
            </a:endParaRPr>
          </a:p>
        </p:txBody>
      </p:sp>
      <p:sp>
        <p:nvSpPr>
          <p:cNvPr id="13324" name="AutoShape 4"/>
          <p:cNvSpPr>
            <a:spLocks noChangeArrowheads="1"/>
          </p:cNvSpPr>
          <p:nvPr/>
        </p:nvSpPr>
        <p:spPr bwMode="blackWhite">
          <a:xfrm>
            <a:off x="482600" y="5805488"/>
            <a:ext cx="5241925" cy="576262"/>
          </a:xfrm>
          <a:prstGeom prst="roundRect">
            <a:avLst>
              <a:gd name="adj" fmla="val 9106"/>
            </a:avLst>
          </a:prstGeom>
          <a:solidFill>
            <a:srgbClr val="00B050"/>
          </a:solidFill>
          <a:ln w="254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uk-UA" altLang="uk-UA" sz="3200" b="1"/>
              <a:t>Принцип етичності</a:t>
            </a:r>
            <a:endParaRPr lang="en-US" altLang="uk-UA" sz="32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59113" y="192088"/>
            <a:ext cx="5859462" cy="158432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3200" b="1" dirty="0"/>
              <a:t>Шляхи реалізації зазначених аспектів превентивного виховання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167063" y="1916113"/>
            <a:ext cx="5976937" cy="471011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uk-UA" sz="4800" b="1" dirty="0">
                <a:solidFill>
                  <a:srgbClr val="336600"/>
                </a:solidFill>
              </a:rPr>
              <a:t>1)	</a:t>
            </a:r>
            <a:r>
              <a:rPr lang="uk-UA" sz="3600" dirty="0"/>
              <a:t>Впровадження в навчально-виховний процес в якості варіативної складової, в позакласну та позашкільну виховну роботу різноманітних програм, рекомендованих МОН</a:t>
            </a:r>
          </a:p>
        </p:txBody>
      </p:sp>
      <p:sp>
        <p:nvSpPr>
          <p:cNvPr id="6" name="Выгнутая влево стрелка 5"/>
          <p:cNvSpPr/>
          <p:nvPr/>
        </p:nvSpPr>
        <p:spPr>
          <a:xfrm>
            <a:off x="611560" y="836712"/>
            <a:ext cx="2160240" cy="1872208"/>
          </a:xfrm>
          <a:prstGeom prst="curv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uk-UA">
              <a:solidFill>
                <a:schemeClr val="tx1"/>
              </a:solidFill>
            </a:endParaRPr>
          </a:p>
        </p:txBody>
      </p:sp>
      <p:pic>
        <p:nvPicPr>
          <p:cNvPr id="13319" name="Picture 7" descr="D:\фото школа\Плавання 5 клас\IMG_375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1520" y="2996952"/>
            <a:ext cx="2808312" cy="210623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Прямоугольник 2"/>
          <p:cNvSpPr>
            <a:spLocks noChangeArrowheads="1"/>
          </p:cNvSpPr>
          <p:nvPr/>
        </p:nvSpPr>
        <p:spPr bwMode="auto">
          <a:xfrm>
            <a:off x="0" y="0"/>
            <a:ext cx="5724525" cy="655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Clr>
                <a:srgbClr val="336600"/>
              </a:buClr>
              <a:buFont typeface="Wingdings" pitchFamily="2" charset="2"/>
              <a:buChar char="v"/>
            </a:pPr>
            <a:r>
              <a:rPr lang="uk-UA" altLang="ru-RU" sz="2800" b="1"/>
              <a:t>Рівний-рівному</a:t>
            </a:r>
          </a:p>
          <a:p>
            <a:pPr marL="457200" indent="-457200">
              <a:buClr>
                <a:srgbClr val="336600"/>
              </a:buClr>
              <a:buFont typeface="Wingdings" pitchFamily="2" charset="2"/>
              <a:buChar char="v"/>
            </a:pPr>
            <a:r>
              <a:rPr lang="uk-UA" altLang="ru-RU" sz="2800" b="1"/>
              <a:t>Захисти себе від ВІЛ</a:t>
            </a:r>
          </a:p>
          <a:p>
            <a:pPr marL="457200" indent="-457200">
              <a:buClr>
                <a:srgbClr val="336600"/>
              </a:buClr>
              <a:buFont typeface="Wingdings" pitchFamily="2" charset="2"/>
              <a:buChar char="v"/>
            </a:pPr>
            <a:r>
              <a:rPr lang="uk-UA" altLang="ru-RU" sz="2800" b="1"/>
              <a:t>Молодь на роздоріжжі</a:t>
            </a:r>
          </a:p>
          <a:p>
            <a:pPr marL="457200" indent="-457200">
              <a:buClr>
                <a:srgbClr val="336600"/>
              </a:buClr>
              <a:buFont typeface="Wingdings" pitchFamily="2" charset="2"/>
              <a:buChar char="v"/>
            </a:pPr>
            <a:r>
              <a:rPr lang="uk-UA" altLang="ru-RU" sz="2800" b="1"/>
              <a:t>Корисні звички</a:t>
            </a:r>
          </a:p>
          <a:p>
            <a:pPr marL="457200" indent="-457200">
              <a:buClr>
                <a:srgbClr val="336600"/>
              </a:buClr>
              <a:buFont typeface="Wingdings" pitchFamily="2" charset="2"/>
              <a:buChar char="v"/>
            </a:pPr>
            <a:r>
              <a:rPr lang="uk-UA" altLang="ru-RU" sz="2800" b="1"/>
              <a:t>Запобігання торгівлі людьми та експлуатації дітей</a:t>
            </a:r>
          </a:p>
          <a:p>
            <a:pPr marL="457200" indent="-457200">
              <a:buClr>
                <a:srgbClr val="336600"/>
              </a:buClr>
              <a:buFont typeface="Wingdings" pitchFamily="2" charset="2"/>
              <a:buChar char="v"/>
            </a:pPr>
            <a:r>
              <a:rPr lang="uk-UA" altLang="ru-RU" sz="2800" b="1"/>
              <a:t>Особиста гідність. Безпека життя. Громадянська позиція</a:t>
            </a:r>
          </a:p>
          <a:p>
            <a:pPr marL="457200" indent="-457200">
              <a:buClr>
                <a:srgbClr val="336600"/>
              </a:buClr>
              <a:buFont typeface="Wingdings" pitchFamily="2" charset="2"/>
              <a:buChar char="v"/>
            </a:pPr>
            <a:r>
              <a:rPr lang="uk-UA" altLang="ru-RU" sz="2800" b="1"/>
              <a:t>Сімейна розмова (протиалкогольна програма)</a:t>
            </a:r>
          </a:p>
          <a:p>
            <a:pPr marL="457200" indent="-457200">
              <a:buClr>
                <a:srgbClr val="336600"/>
              </a:buClr>
              <a:buFont typeface="Wingdings" pitchFamily="2" charset="2"/>
              <a:buChar char="v"/>
            </a:pPr>
            <a:r>
              <a:rPr lang="uk-UA" altLang="ru-RU" sz="2800" b="1"/>
              <a:t>Сімейні цінності</a:t>
            </a:r>
          </a:p>
          <a:p>
            <a:pPr marL="457200" indent="-457200">
              <a:buClr>
                <a:srgbClr val="336600"/>
              </a:buClr>
              <a:buFont typeface="Wingdings" pitchFamily="2" charset="2"/>
              <a:buChar char="v"/>
            </a:pPr>
            <a:r>
              <a:rPr lang="uk-UA" altLang="ru-RU" sz="2800" b="1"/>
              <a:t>Ми – різні, ми – рівні</a:t>
            </a:r>
          </a:p>
          <a:p>
            <a:pPr marL="457200" indent="-457200">
              <a:buClr>
                <a:srgbClr val="336600"/>
              </a:buClr>
              <a:buFont typeface="Wingdings" pitchFamily="2" charset="2"/>
              <a:buChar char="v"/>
            </a:pPr>
            <a:r>
              <a:rPr lang="uk-UA" altLang="ru-RU" sz="2800" b="1"/>
              <a:t>Дорослішай на здоров’я</a:t>
            </a:r>
          </a:p>
        </p:txBody>
      </p:sp>
      <p:pic>
        <p:nvPicPr>
          <p:cNvPr id="15363" name="Picture 4" descr="D:\фото школа\Тиждень безпеки\DSCF173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508625" y="404813"/>
            <a:ext cx="3384550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5" descr="D:\фото школа\Тиждень безпеки\DSCF172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868144" y="2852936"/>
            <a:ext cx="2633772" cy="136815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5365" name="Picture 6" descr="D:\фото школа\Тиждень безпеки\DSCF1775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364163" y="4437063"/>
            <a:ext cx="3578225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87675" y="260350"/>
            <a:ext cx="5859463" cy="158432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3200" b="1" dirty="0"/>
              <a:t>Шляхи реалізації зазначених аспектів превентивного виховання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132138" y="2060575"/>
            <a:ext cx="6011862" cy="360203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uk-UA" sz="4800" b="1" dirty="0">
                <a:solidFill>
                  <a:srgbClr val="336600"/>
                </a:solidFill>
              </a:rPr>
              <a:t>2)	</a:t>
            </a:r>
            <a:r>
              <a:rPr lang="uk-UA" sz="3600" b="1" dirty="0"/>
              <a:t> </a:t>
            </a:r>
            <a:r>
              <a:rPr lang="uk-UA" sz="3600" dirty="0"/>
              <a:t>Впровадження в ЗНЗ факультативних курсів, які орієнтовані на підсилення психологічної складової у вихованні дітей та учнівської молоді</a:t>
            </a:r>
          </a:p>
        </p:txBody>
      </p:sp>
      <p:sp>
        <p:nvSpPr>
          <p:cNvPr id="6" name="Выгнутая влево стрелка 5"/>
          <p:cNvSpPr/>
          <p:nvPr/>
        </p:nvSpPr>
        <p:spPr>
          <a:xfrm>
            <a:off x="755576" y="836712"/>
            <a:ext cx="2160240" cy="1872208"/>
          </a:xfrm>
          <a:prstGeom prst="curvedRightArrow">
            <a:avLst>
              <a:gd name="adj1" fmla="val 26736"/>
              <a:gd name="adj2" fmla="val 50000"/>
              <a:gd name="adj3" fmla="val 39315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uk-UA">
              <a:solidFill>
                <a:schemeClr val="tx1"/>
              </a:solidFill>
            </a:endParaRPr>
          </a:p>
        </p:txBody>
      </p:sp>
      <p:pic>
        <p:nvPicPr>
          <p:cNvPr id="15367" name="Picture 7" descr="D:\фото школа\Катерина Іванівна\DSCF260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5536" y="3284984"/>
            <a:ext cx="2635345" cy="1800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59113" y="476250"/>
            <a:ext cx="5859462" cy="158432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3200" b="1" dirty="0"/>
              <a:t>Шляхи реалізації зазначених аспектів превентивного виховання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132138" y="2276475"/>
            <a:ext cx="5761037" cy="193992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uk-UA" sz="4800" b="1" dirty="0">
                <a:solidFill>
                  <a:srgbClr val="336600"/>
                </a:solidFill>
              </a:rPr>
              <a:t>3)	</a:t>
            </a:r>
            <a:r>
              <a:rPr lang="ru-RU" sz="3600" b="1" dirty="0"/>
              <a:t> </a:t>
            </a:r>
            <a:r>
              <a:rPr lang="uk-UA" sz="3600" dirty="0"/>
              <a:t>Використання активних форм і методів виховного впливу на учнів </a:t>
            </a:r>
          </a:p>
        </p:txBody>
      </p:sp>
      <p:sp>
        <p:nvSpPr>
          <p:cNvPr id="6" name="Выгнутая влево стрелка 5"/>
          <p:cNvSpPr/>
          <p:nvPr/>
        </p:nvSpPr>
        <p:spPr>
          <a:xfrm>
            <a:off x="683568" y="1700808"/>
            <a:ext cx="2317366" cy="2016224"/>
          </a:xfrm>
          <a:prstGeom prst="curv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uk-UA">
              <a:solidFill>
                <a:schemeClr val="tx1"/>
              </a:solidFill>
            </a:endParaRPr>
          </a:p>
        </p:txBody>
      </p:sp>
      <p:pic>
        <p:nvPicPr>
          <p:cNvPr id="16392" name="Picture 8" descr="D:\фото школа\DSCF134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95736" y="4509120"/>
            <a:ext cx="4608511" cy="19442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Активні форми виховного впливу: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288" y="1557338"/>
          <a:ext cx="8429625" cy="50006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14813"/>
                <a:gridCol w="4214813"/>
              </a:tblGrid>
              <a:tr h="5000625">
                <a:tc>
                  <a:txBody>
                    <a:bodyPr/>
                    <a:lstStyle/>
                    <a:p>
                      <a:pPr>
                        <a:buClr>
                          <a:srgbClr val="CC3300"/>
                        </a:buClr>
                        <a:buFont typeface="Wingdings" pitchFamily="2" charset="2"/>
                        <a:buChar char="q"/>
                      </a:pPr>
                      <a:r>
                        <a:rPr lang="uk-UA" sz="3200" dirty="0" smtClean="0"/>
                        <a:t>сюжетно-рольові,проблемно-ситуаційні та ділові ігри, </a:t>
                      </a:r>
                    </a:p>
                    <a:p>
                      <a:pPr>
                        <a:buClr>
                          <a:srgbClr val="CC3300"/>
                        </a:buClr>
                        <a:buFont typeface="Wingdings" pitchFamily="2" charset="2"/>
                        <a:buChar char="q"/>
                      </a:pPr>
                      <a:r>
                        <a:rPr lang="uk-UA" sz="3200" dirty="0" smtClean="0"/>
                        <a:t>дискусії, </a:t>
                      </a:r>
                    </a:p>
                    <a:p>
                      <a:pPr>
                        <a:buClr>
                          <a:srgbClr val="CC3300"/>
                        </a:buClr>
                        <a:buFont typeface="Wingdings" pitchFamily="2" charset="2"/>
                        <a:buChar char="q"/>
                      </a:pPr>
                      <a:r>
                        <a:rPr lang="uk-UA" sz="3200" dirty="0" smtClean="0"/>
                        <a:t>диспути, </a:t>
                      </a:r>
                    </a:p>
                    <a:p>
                      <a:pPr>
                        <a:buClr>
                          <a:srgbClr val="CC3300"/>
                        </a:buClr>
                        <a:buFont typeface="Wingdings" pitchFamily="2" charset="2"/>
                        <a:buChar char="q"/>
                      </a:pPr>
                      <a:r>
                        <a:rPr lang="uk-UA" sz="3200" dirty="0" smtClean="0"/>
                        <a:t>дебати,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Char char="q"/>
                        <a:tabLst/>
                        <a:defRPr/>
                      </a:pPr>
                      <a:r>
                        <a:rPr lang="uk-UA" sz="3200" dirty="0" smtClean="0"/>
                        <a:t>діалоги,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Char char="q"/>
                        <a:tabLst/>
                        <a:defRPr/>
                      </a:pPr>
                      <a:r>
                        <a:rPr lang="uk-UA" sz="3200" dirty="0" smtClean="0"/>
                        <a:t>брифінги,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Char char="q"/>
                        <a:tabLst/>
                        <a:defRPr/>
                      </a:pPr>
                      <a:r>
                        <a:rPr lang="uk-UA" sz="3200" dirty="0" smtClean="0"/>
                        <a:t>проблемні столи, 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>
                        <a:buClr>
                          <a:srgbClr val="CC3300"/>
                        </a:buClr>
                        <a:buFont typeface="Wingdings" pitchFamily="2" charset="2"/>
                        <a:buChar char="q"/>
                      </a:pPr>
                      <a:r>
                        <a:rPr lang="uk-UA" sz="3200" dirty="0" smtClean="0"/>
                        <a:t>акції, </a:t>
                      </a:r>
                    </a:p>
                    <a:p>
                      <a:pPr>
                        <a:buClr>
                          <a:srgbClr val="CC3300"/>
                        </a:buClr>
                        <a:buFont typeface="Wingdings" pitchFamily="2" charset="2"/>
                        <a:buChar char="q"/>
                      </a:pPr>
                      <a:r>
                        <a:rPr lang="uk-UA" sz="3200" dirty="0" smtClean="0"/>
                        <a:t>ситуаційні практикуми, </a:t>
                      </a:r>
                    </a:p>
                    <a:p>
                      <a:pPr>
                        <a:buClr>
                          <a:srgbClr val="CC3300"/>
                        </a:buClr>
                        <a:buFont typeface="Wingdings" pitchFamily="2" charset="2"/>
                        <a:buChar char="q"/>
                      </a:pPr>
                      <a:r>
                        <a:rPr lang="uk-UA" sz="3200" dirty="0" smtClean="0"/>
                        <a:t>тренінги,</a:t>
                      </a:r>
                    </a:p>
                    <a:p>
                      <a:pPr>
                        <a:buClr>
                          <a:srgbClr val="CC3300"/>
                        </a:buClr>
                        <a:buFont typeface="Wingdings" pitchFamily="2" charset="2"/>
                        <a:buChar char="q"/>
                      </a:pPr>
                      <a:r>
                        <a:rPr lang="uk-UA" sz="3200" dirty="0" smtClean="0"/>
                        <a:t>моделювання життєвих ситуацій, суспільних процесів та процедур, </a:t>
                      </a:r>
                    </a:p>
                    <a:p>
                      <a:pPr>
                        <a:buClr>
                          <a:srgbClr val="CC3300"/>
                        </a:buClr>
                        <a:buFont typeface="Wingdings" pitchFamily="2" charset="2"/>
                        <a:buChar char="q"/>
                      </a:pPr>
                      <a:r>
                        <a:rPr lang="uk-UA" sz="3200" dirty="0" smtClean="0"/>
                        <a:t>робота в малих групах</a:t>
                      </a:r>
                      <a:endParaRPr lang="ru-RU" sz="3200" dirty="0" smtClean="0"/>
                    </a:p>
                  </a:txBody>
                  <a:tcPr marL="91439" marR="91439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59113" y="192088"/>
            <a:ext cx="5859462" cy="158432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3200" b="1" dirty="0"/>
              <a:t>Шляхи реалізації зазначених аспектів превентивного виховання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28625" y="2428875"/>
            <a:ext cx="7858125" cy="397033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uk-UA" sz="4800" b="1" dirty="0">
                <a:solidFill>
                  <a:srgbClr val="336600"/>
                </a:solidFill>
              </a:rPr>
              <a:t>4)	</a:t>
            </a:r>
            <a:r>
              <a:rPr lang="uk-UA" sz="3600" b="1" dirty="0"/>
              <a:t> </a:t>
            </a:r>
            <a:r>
              <a:rPr lang="uk-UA" sz="3400" dirty="0"/>
              <a:t>Впровадження інтерактивних форм роботи за навчально-методичним посібником </a:t>
            </a:r>
            <a:r>
              <a:rPr lang="uk-UA" sz="3400" b="1" dirty="0"/>
              <a:t>«Організація роботи з розв’язання проблем насильства в школі» </a:t>
            </a:r>
            <a:r>
              <a:rPr lang="uk-UA" sz="3400" i="1" dirty="0"/>
              <a:t>(</a:t>
            </a:r>
            <a:r>
              <a:rPr lang="uk-UA" sz="3400" i="1" dirty="0" err="1"/>
              <a:t>Дубровська</a:t>
            </a:r>
            <a:r>
              <a:rPr lang="uk-UA" sz="3400" i="1" dirty="0"/>
              <a:t> Є.В. та </a:t>
            </a:r>
            <a:r>
              <a:rPr lang="uk-UA" sz="3400" i="1" dirty="0" err="1"/>
              <a:t>Ясеновська</a:t>
            </a:r>
            <a:r>
              <a:rPr lang="uk-UA" sz="3400" i="1" dirty="0"/>
              <a:t> М.Е.)</a:t>
            </a:r>
          </a:p>
        </p:txBody>
      </p:sp>
      <p:sp>
        <p:nvSpPr>
          <p:cNvPr id="6" name="Выгнутая влево стрелка 5"/>
          <p:cNvSpPr/>
          <p:nvPr/>
        </p:nvSpPr>
        <p:spPr>
          <a:xfrm>
            <a:off x="571472" y="642918"/>
            <a:ext cx="2160240" cy="1872208"/>
          </a:xfrm>
          <a:prstGeom prst="curv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uk-UA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59113" y="192088"/>
            <a:ext cx="5859462" cy="158432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3200" b="1" dirty="0"/>
              <a:t>Шляхи реалізації зазначених аспектів превентивного виховання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95288" y="2708275"/>
            <a:ext cx="6534150" cy="360203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uk-UA" sz="4800" b="1" dirty="0">
                <a:solidFill>
                  <a:srgbClr val="336600"/>
                </a:solidFill>
              </a:rPr>
              <a:t>5)	</a:t>
            </a:r>
            <a:r>
              <a:rPr lang="uk-UA" sz="3600" dirty="0"/>
              <a:t> Створення у навчальних закладах </a:t>
            </a:r>
            <a:r>
              <a:rPr lang="uk-UA" sz="3600" b="1" dirty="0"/>
              <a:t>Шкільних служб порозуміння (Шкільних медіацій)</a:t>
            </a:r>
            <a:r>
              <a:rPr lang="uk-UA" sz="3600" dirty="0"/>
              <a:t>, де працюють діти-медіатори – посередники у вирішенні конфліктів</a:t>
            </a:r>
            <a:endParaRPr lang="uk-UA" sz="3600" b="1" dirty="0"/>
          </a:p>
        </p:txBody>
      </p:sp>
      <p:sp>
        <p:nvSpPr>
          <p:cNvPr id="6" name="Выгнутая влево стрелка 5"/>
          <p:cNvSpPr/>
          <p:nvPr/>
        </p:nvSpPr>
        <p:spPr>
          <a:xfrm>
            <a:off x="611560" y="836712"/>
            <a:ext cx="2160240" cy="1872208"/>
          </a:xfrm>
          <a:prstGeom prst="curv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uk-UA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716463" y="4076700"/>
            <a:ext cx="360045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uk-UA" altLang="ru-RU" sz="3200" i="1">
                <a:latin typeface="Times New Roman" pitchFamily="18" charset="0"/>
              </a:rPr>
              <a:t>Заступник директора з виховної роботи</a:t>
            </a:r>
          </a:p>
          <a:p>
            <a:pPr algn="ctr"/>
            <a:r>
              <a:rPr lang="uk-UA" altLang="ru-RU" sz="3200" i="1">
                <a:latin typeface="Times New Roman" pitchFamily="18" charset="0"/>
              </a:rPr>
              <a:t>Верхньоясенівської ЗОШ І-ІІІ ст.</a:t>
            </a:r>
          </a:p>
          <a:p>
            <a:pPr algn="ctr"/>
            <a:r>
              <a:rPr lang="uk-UA" altLang="ru-RU" sz="3200" i="1">
                <a:latin typeface="Times New Roman" pitchFamily="18" charset="0"/>
              </a:rPr>
              <a:t>Прокоп’юк М.М.</a:t>
            </a:r>
            <a:endParaRPr lang="ru-RU" altLang="ru-RU" sz="3200" i="1">
              <a:latin typeface="Times New Roman" pitchFamily="18" charset="0"/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250825" y="692150"/>
            <a:ext cx="8496300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uk-UA" sz="58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algn="ctr">
              <a:defRPr/>
            </a:pPr>
            <a:endParaRPr lang="uk-UA" sz="58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algn="ctr">
              <a:defRPr/>
            </a:pPr>
            <a:r>
              <a:rPr lang="uk-UA" sz="5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Модель превентивної освіти </a:t>
            </a:r>
            <a:r>
              <a:rPr lang="ru-RU" sz="5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/>
            </a:r>
            <a:br>
              <a:rPr lang="ru-RU" sz="5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ru-RU" sz="5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/>
            </a:r>
            <a:br>
              <a:rPr lang="ru-RU" sz="5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ru-RU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/>
            </a:r>
            <a:br>
              <a:rPr lang="ru-RU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endParaRPr lang="ru-RU" sz="5800" i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2054" name="Picture 6" descr="F:\Я і М.М. фото\DSC_014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21212002">
            <a:off x="1141417" y="2617525"/>
            <a:ext cx="2549627" cy="382487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/>
      <p:bldP spid="2458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59113" y="192088"/>
            <a:ext cx="5859462" cy="158432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3200" b="1" dirty="0"/>
              <a:t>Шляхи реалізації зазначених аспектів превентивного виховання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95288" y="2708275"/>
            <a:ext cx="8605837" cy="344805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uk-UA" sz="4800" b="1" dirty="0">
                <a:solidFill>
                  <a:srgbClr val="336600"/>
                </a:solidFill>
              </a:rPr>
              <a:t>6)	</a:t>
            </a:r>
            <a:r>
              <a:rPr lang="uk-UA" sz="3400" dirty="0"/>
              <a:t>Організація роботи з дітьми, що потребують посиленого психолого-педагогічного супроводу, розробка програм такого супроводу за участю практичного психолога, класного керівника, </a:t>
            </a:r>
            <a:r>
              <a:rPr lang="uk-UA" sz="3400" dirty="0" err="1"/>
              <a:t>учителів-предметників</a:t>
            </a:r>
            <a:r>
              <a:rPr lang="uk-UA" sz="3400" dirty="0"/>
              <a:t>, батьків</a:t>
            </a:r>
          </a:p>
        </p:txBody>
      </p:sp>
      <p:sp>
        <p:nvSpPr>
          <p:cNvPr id="6" name="Выгнутая влево стрелка 5"/>
          <p:cNvSpPr/>
          <p:nvPr/>
        </p:nvSpPr>
        <p:spPr>
          <a:xfrm>
            <a:off x="611560" y="836712"/>
            <a:ext cx="2160240" cy="1872208"/>
          </a:xfrm>
          <a:prstGeom prst="curv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uk-UA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59113" y="192088"/>
            <a:ext cx="5859462" cy="158432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3200" b="1" dirty="0"/>
              <a:t>Шляхи реалізації зазначених аспектів превентивного виховання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95288" y="2708275"/>
            <a:ext cx="7677150" cy="3048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uk-UA" sz="4800" b="1" dirty="0">
                <a:solidFill>
                  <a:srgbClr val="336600"/>
                </a:solidFill>
              </a:rPr>
              <a:t>7)	</a:t>
            </a:r>
            <a:r>
              <a:rPr lang="uk-UA" sz="3600" dirty="0"/>
              <a:t>Активне залучення до громадської, гурткової та клубної роботи в ЗНЗ та ПНЗ дітей із сімей, які опинилися у складних життєвих обставинах</a:t>
            </a:r>
          </a:p>
        </p:txBody>
      </p:sp>
      <p:sp>
        <p:nvSpPr>
          <p:cNvPr id="6" name="Выгнутая влево стрелка 5"/>
          <p:cNvSpPr/>
          <p:nvPr/>
        </p:nvSpPr>
        <p:spPr>
          <a:xfrm>
            <a:off x="611560" y="836712"/>
            <a:ext cx="2160240" cy="1872208"/>
          </a:xfrm>
          <a:prstGeom prst="curv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uk-UA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59113" y="192088"/>
            <a:ext cx="5859462" cy="158432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3200" b="1" dirty="0"/>
              <a:t>Шляхи реалізації зазначених аспектів превентивного виховання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28625" y="2857500"/>
            <a:ext cx="7605713" cy="304641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uk-UA" sz="4800" b="1" dirty="0">
                <a:solidFill>
                  <a:srgbClr val="336600"/>
                </a:solidFill>
              </a:rPr>
              <a:t>8)	</a:t>
            </a:r>
            <a:r>
              <a:rPr lang="uk-UA" sz="3600" dirty="0"/>
              <a:t> Впровадження шкільного самоврядування в начально-виховний процес, залучення учнівських лідерів до організації та проведення превентивної роботи</a:t>
            </a:r>
          </a:p>
        </p:txBody>
      </p:sp>
      <p:sp>
        <p:nvSpPr>
          <p:cNvPr id="6" name="Выгнутая влево стрелка 5"/>
          <p:cNvSpPr/>
          <p:nvPr/>
        </p:nvSpPr>
        <p:spPr>
          <a:xfrm>
            <a:off x="611560" y="836712"/>
            <a:ext cx="2160240" cy="1872208"/>
          </a:xfrm>
          <a:prstGeom prst="curv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uk-UA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59113" y="192088"/>
            <a:ext cx="5859462" cy="158432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3200" b="1" dirty="0"/>
              <a:t>Шляхи реалізації зазначених аспектів превентивного виховання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85750" y="2500313"/>
            <a:ext cx="8643938" cy="415448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uk-UA" sz="4800" b="1" dirty="0">
                <a:solidFill>
                  <a:srgbClr val="336600"/>
                </a:solidFill>
              </a:rPr>
              <a:t>9)	</a:t>
            </a:r>
            <a:r>
              <a:rPr lang="uk-UA" sz="3600" dirty="0"/>
              <a:t> Взаємодія педагогічної спільноти з батьківською громадою через використання інтерактивних форм і методів роботи, залучення батьків до перетворення ЗНЗ на зразок демократичного правового простору та позитивного мікроклімату</a:t>
            </a:r>
          </a:p>
        </p:txBody>
      </p:sp>
      <p:sp>
        <p:nvSpPr>
          <p:cNvPr id="6" name="Выгнутая влево стрелка 5"/>
          <p:cNvSpPr/>
          <p:nvPr/>
        </p:nvSpPr>
        <p:spPr>
          <a:xfrm>
            <a:off x="785786" y="642918"/>
            <a:ext cx="2160240" cy="1872208"/>
          </a:xfrm>
          <a:prstGeom prst="curv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uk-UA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650" y="188913"/>
            <a:ext cx="8143875" cy="1223962"/>
          </a:xfrm>
        </p:spPr>
        <p:txBody>
          <a:bodyPr/>
          <a:lstStyle/>
          <a:p>
            <a:pPr>
              <a:defRPr/>
            </a:pP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Активні форми взаємодії з батьками: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0825" y="1412875"/>
          <a:ext cx="8605838" cy="36591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28746"/>
                <a:gridCol w="3277092"/>
              </a:tblGrid>
              <a:tr h="3659188">
                <a:tc>
                  <a:txBody>
                    <a:bodyPr/>
                    <a:lstStyle/>
                    <a:p>
                      <a:pPr>
                        <a:buClr>
                          <a:srgbClr val="CC3300"/>
                        </a:buClr>
                        <a:buFont typeface="Wingdings" pitchFamily="2" charset="2"/>
                        <a:buChar char="q"/>
                      </a:pPr>
                      <a:r>
                        <a:rPr lang="uk-UA" sz="3400" dirty="0" smtClean="0"/>
                        <a:t>тренінги</a:t>
                      </a:r>
                    </a:p>
                    <a:p>
                      <a:pPr>
                        <a:buClr>
                          <a:srgbClr val="CC3300"/>
                        </a:buClr>
                        <a:buFont typeface="Wingdings" pitchFamily="2" charset="2"/>
                        <a:buChar char="q"/>
                      </a:pPr>
                      <a:r>
                        <a:rPr lang="uk-UA" sz="3400" dirty="0" smtClean="0"/>
                        <a:t>сімейні клуби</a:t>
                      </a:r>
                    </a:p>
                    <a:p>
                      <a:pPr>
                        <a:buClr>
                          <a:srgbClr val="CC3300"/>
                        </a:buClr>
                        <a:buFont typeface="Wingdings" pitchFamily="2" charset="2"/>
                        <a:buChar char="q"/>
                      </a:pPr>
                      <a:r>
                        <a:rPr lang="uk-UA" sz="3400" dirty="0" smtClean="0"/>
                        <a:t>батьківські лекторії</a:t>
                      </a:r>
                    </a:p>
                    <a:p>
                      <a:pPr>
                        <a:buClr>
                          <a:srgbClr val="CC3300"/>
                        </a:buClr>
                        <a:buFont typeface="Wingdings" pitchFamily="2" charset="2"/>
                        <a:buChar char="q"/>
                      </a:pPr>
                      <a:r>
                        <a:rPr lang="uk-UA" sz="3400" dirty="0" smtClean="0"/>
                        <a:t>Брифінг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Char char="q"/>
                        <a:tabLst/>
                        <a:defRPr/>
                      </a:pPr>
                      <a:r>
                        <a:rPr lang="uk-UA" sz="3400" dirty="0" smtClean="0"/>
                        <a:t> ділові та рольові ігри </a:t>
                      </a:r>
                      <a:endParaRPr lang="ru-RU" sz="3400" dirty="0" smtClean="0"/>
                    </a:p>
                    <a:p>
                      <a:pPr>
                        <a:buClr>
                          <a:srgbClr val="CC3300"/>
                        </a:buClr>
                        <a:buFont typeface="Wingdings" pitchFamily="2" charset="2"/>
                        <a:buChar char="q"/>
                      </a:pPr>
                      <a:endParaRPr lang="uk-UA" sz="3400" dirty="0" smtClean="0"/>
                    </a:p>
                  </a:txBody>
                  <a:tcPr marL="91442" marR="91442" marT="45726" marB="45726"/>
                </a:tc>
                <a:tc>
                  <a:txBody>
                    <a:bodyPr/>
                    <a:lstStyle/>
                    <a:p>
                      <a:pPr>
                        <a:buClr>
                          <a:srgbClr val="CC3300"/>
                        </a:buClr>
                        <a:buFont typeface="Wingdings" pitchFamily="2" charset="2"/>
                        <a:buChar char="q"/>
                      </a:pPr>
                      <a:r>
                        <a:rPr lang="uk-UA" sz="3400" dirty="0" smtClean="0"/>
                        <a:t>психолого-педагогічні практикуми</a:t>
                      </a:r>
                    </a:p>
                    <a:p>
                      <a:pPr>
                        <a:buClr>
                          <a:srgbClr val="CC3300"/>
                        </a:buClr>
                        <a:buFont typeface="Wingdings" pitchFamily="2" charset="2"/>
                        <a:buChar char="q"/>
                      </a:pPr>
                      <a:r>
                        <a:rPr lang="en-US" sz="3400" dirty="0" smtClean="0"/>
                        <a:t>online-</a:t>
                      </a:r>
                      <a:r>
                        <a:rPr lang="uk-UA" sz="3400" dirty="0" smtClean="0"/>
                        <a:t>спілкування</a:t>
                      </a:r>
                    </a:p>
                  </a:txBody>
                  <a:tcPr marL="91442" marR="91442" marT="45726" marB="45726"/>
                </a:tc>
              </a:tr>
            </a:tbl>
          </a:graphicData>
        </a:graphic>
      </p:graphicFrame>
      <p:pic>
        <p:nvPicPr>
          <p:cNvPr id="25606" name="Picture 7" descr="D:\фото школа\Батьківські збори\DSCF216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92275" y="4149725"/>
            <a:ext cx="5638800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>
          <a:xfrm>
            <a:off x="250825" y="274638"/>
            <a:ext cx="8642350" cy="1143000"/>
          </a:xfrm>
        </p:spPr>
        <p:txBody>
          <a:bodyPr/>
          <a:lstStyle/>
          <a:p>
            <a:r>
              <a:rPr lang="uk-UA" altLang="ru-RU" b="1" smtClean="0">
                <a:solidFill>
                  <a:schemeClr val="accent2"/>
                </a:solidFill>
                <a:latin typeface="Times New Roman" pitchFamily="18" charset="0"/>
              </a:rPr>
              <a:t>Робота з дітьми “групи ризику”</a:t>
            </a:r>
            <a:endParaRPr lang="uk-UA" altLang="ru-RU" smtClean="0"/>
          </a:p>
        </p:txBody>
      </p:sp>
      <p:sp>
        <p:nvSpPr>
          <p:cNvPr id="26627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uk-UA" altLang="ru-RU" smtClean="0"/>
              <a:t>	</a:t>
            </a:r>
          </a:p>
        </p:txBody>
      </p:sp>
      <p:sp>
        <p:nvSpPr>
          <p:cNvPr id="26628" name="Содержимое 57"/>
          <p:cNvSpPr>
            <a:spLocks noGrp="1"/>
          </p:cNvSpPr>
          <p:nvPr>
            <p:ph sz="half" idx="1"/>
          </p:nvPr>
        </p:nvSpPr>
        <p:spPr>
          <a:xfrm>
            <a:off x="395288" y="1412875"/>
            <a:ext cx="8497887" cy="4464050"/>
          </a:xfrm>
        </p:spPr>
        <p:txBody>
          <a:bodyPr/>
          <a:lstStyle/>
          <a:p>
            <a:r>
              <a:rPr lang="uk-UA" altLang="ru-RU" smtClean="0"/>
              <a:t>оформлені портфоліо</a:t>
            </a:r>
          </a:p>
          <a:p>
            <a:r>
              <a:rPr lang="uk-UA" altLang="ru-RU" smtClean="0"/>
              <a:t>проводяться індивідуальні профілактичні та роз'яснювальні бесіди щодо запобігання пра-</a:t>
            </a:r>
          </a:p>
          <a:p>
            <a:pPr>
              <a:buFontTx/>
              <a:buNone/>
            </a:pPr>
            <a:r>
              <a:rPr lang="uk-UA" altLang="ru-RU" smtClean="0"/>
              <a:t>    вопорушень, тютюнопалінню, токсикоманії</a:t>
            </a:r>
          </a:p>
          <a:p>
            <a:r>
              <a:rPr lang="uk-UA" altLang="ru-RU" smtClean="0"/>
              <a:t>психологічні тренінги</a:t>
            </a:r>
          </a:p>
          <a:p>
            <a:r>
              <a:rPr lang="uk-UA" altLang="ru-RU" smtClean="0"/>
              <a:t>залучаються до позакласних заходів, до робо-ти в факультативах, гуртках і секціях</a:t>
            </a:r>
          </a:p>
          <a:p>
            <a:r>
              <a:rPr lang="uk-UA" altLang="ru-RU" smtClean="0"/>
              <a:t>відвідуються учні на дому</a:t>
            </a:r>
          </a:p>
          <a:p>
            <a:r>
              <a:rPr lang="uk-UA" altLang="ru-RU" smtClean="0"/>
              <a:t>робота з батьками</a:t>
            </a:r>
          </a:p>
          <a:p>
            <a:endParaRPr lang="uk-UA" altLang="ru-RU" smtClean="0"/>
          </a:p>
        </p:txBody>
      </p:sp>
      <p:pic>
        <p:nvPicPr>
          <p:cNvPr id="27706" name="Picture 58" descr="D:\фото школа\тиждень математики\DSCN087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260911">
            <a:off x="5424488" y="4826000"/>
            <a:ext cx="2735262" cy="16811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Box 4"/>
          <p:cNvSpPr txBox="1">
            <a:spLocks noChangeArrowheads="1"/>
          </p:cNvSpPr>
          <p:nvPr/>
        </p:nvSpPr>
        <p:spPr bwMode="auto">
          <a:xfrm>
            <a:off x="395288" y="333375"/>
            <a:ext cx="79930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3600">
                <a:solidFill>
                  <a:srgbClr val="7030A0"/>
                </a:solidFill>
              </a:rPr>
              <a:t>“У здоровому тілі – здоровий дух”</a:t>
            </a:r>
            <a:endParaRPr lang="ru-RU" sz="3600">
              <a:solidFill>
                <a:srgbClr val="7030A0"/>
              </a:solidFill>
            </a:endParaRPr>
          </a:p>
        </p:txBody>
      </p:sp>
      <p:pic>
        <p:nvPicPr>
          <p:cNvPr id="27651" name="Picture 2" descr="D:\фото школа\Друк\DSCF136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723166">
            <a:off x="4376738" y="1392238"/>
            <a:ext cx="3529012" cy="264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Picture 3" descr="D:\фото школа\Конкурс Лелеченя\DSCF153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-507187">
            <a:off x="842963" y="1447800"/>
            <a:ext cx="3297237" cy="241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Picture 4" descr="D:\фото школа\МО Ліщевата\PICT0358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-540962">
            <a:off x="539750" y="3860800"/>
            <a:ext cx="3636963" cy="272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4" name="Picture 5" descr="D:\фото школа\Тиждень безпеки\DSCF1654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498247">
            <a:off x="3779838" y="4149725"/>
            <a:ext cx="3924300" cy="235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89327" y="4581128"/>
            <a:ext cx="5099720" cy="563563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>
              <a:defRPr/>
            </a:pPr>
            <a:r>
              <a:rPr lang="uk-UA" sz="48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Медична істина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196752"/>
            <a:ext cx="7920880" cy="4825752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algn="r">
              <a:buFontTx/>
              <a:buNone/>
              <a:defRPr/>
            </a:pPr>
            <a:r>
              <a:rPr lang="uk-UA" sz="5400" b="1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Будь-яку хворобу легше попередити, ніж лікувати... </a:t>
            </a:r>
            <a:endParaRPr lang="uk-UA" sz="54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100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5288" y="3744913"/>
            <a:ext cx="3455987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AutoShape 3"/>
          <p:cNvSpPr>
            <a:spLocks noChangeArrowheads="1"/>
          </p:cNvSpPr>
          <p:nvPr/>
        </p:nvSpPr>
        <p:spPr bwMode="gray">
          <a:xfrm rot="10800000">
            <a:off x="1604963" y="1946275"/>
            <a:ext cx="5851525" cy="2320925"/>
          </a:xfrm>
          <a:prstGeom prst="upArrow">
            <a:avLst>
              <a:gd name="adj1" fmla="val 56944"/>
              <a:gd name="adj2" fmla="val 50782"/>
            </a:avLst>
          </a:prstGeom>
          <a:ln/>
          <a:ex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uk-UA">
              <a:solidFill>
                <a:srgbClr val="000000"/>
              </a:solidFill>
            </a:endParaRPr>
          </a:p>
        </p:txBody>
      </p:sp>
      <p:sp>
        <p:nvSpPr>
          <p:cNvPr id="72708" name="AutoShape 4"/>
          <p:cNvSpPr>
            <a:spLocks noChangeArrowheads="1"/>
          </p:cNvSpPr>
          <p:nvPr/>
        </p:nvSpPr>
        <p:spPr bwMode="gray">
          <a:xfrm>
            <a:off x="1325563" y="1139825"/>
            <a:ext cx="6408737" cy="6905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uk-UA" altLang="uk-UA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«ПРЕВЕНТИВНИЙ»</a:t>
            </a:r>
            <a:endParaRPr lang="en-US" altLang="uk-UA" sz="3600" b="1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2540000" y="2447925"/>
            <a:ext cx="39814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uk-UA" altLang="uk-UA" sz="3600" b="1">
                <a:solidFill>
                  <a:srgbClr val="000000"/>
                </a:solidFill>
              </a:rPr>
              <a:t>«</a:t>
            </a:r>
            <a:r>
              <a:rPr lang="en-US" altLang="uk-UA" sz="3600" b="1">
                <a:solidFill>
                  <a:srgbClr val="000000"/>
                </a:solidFill>
              </a:rPr>
              <a:t>PR</a:t>
            </a:r>
            <a:r>
              <a:rPr lang="uk-UA" altLang="uk-UA" sz="3600" b="1">
                <a:solidFill>
                  <a:srgbClr val="000000"/>
                </a:solidFill>
              </a:rPr>
              <a:t>А</a:t>
            </a:r>
            <a:r>
              <a:rPr lang="en-US" altLang="uk-UA" sz="3600" b="1">
                <a:solidFill>
                  <a:srgbClr val="000000"/>
                </a:solidFill>
              </a:rPr>
              <a:t>VENTIVUS</a:t>
            </a:r>
            <a:r>
              <a:rPr lang="uk-UA" altLang="uk-UA" sz="3600" b="1">
                <a:solidFill>
                  <a:srgbClr val="000000"/>
                </a:solidFill>
              </a:rPr>
              <a:t>»</a:t>
            </a:r>
            <a:endParaRPr lang="en-US" altLang="uk-UA" sz="3600">
              <a:solidFill>
                <a:srgbClr val="000000"/>
              </a:solidFill>
            </a:endParaRPr>
          </a:p>
        </p:txBody>
      </p:sp>
      <p:grpSp>
        <p:nvGrpSpPr>
          <p:cNvPr id="5125" name="Group 6"/>
          <p:cNvGrpSpPr>
            <a:grpSpLocks/>
          </p:cNvGrpSpPr>
          <p:nvPr/>
        </p:nvGrpSpPr>
        <p:grpSpPr bwMode="auto">
          <a:xfrm>
            <a:off x="6704013" y="3949700"/>
            <a:ext cx="2014537" cy="1898650"/>
            <a:chOff x="4227" y="2823"/>
            <a:chExt cx="1120" cy="1113"/>
          </a:xfrm>
        </p:grpSpPr>
        <p:sp>
          <p:nvSpPr>
            <p:cNvPr id="5147" name="Oval 7"/>
            <p:cNvSpPr>
              <a:spLocks noChangeArrowheads="1"/>
            </p:cNvSpPr>
            <p:nvPr/>
          </p:nvSpPr>
          <p:spPr bwMode="gray">
            <a:xfrm>
              <a:off x="4368" y="3744"/>
              <a:ext cx="816" cy="192"/>
            </a:xfrm>
            <a:prstGeom prst="ellipse">
              <a:avLst/>
            </a:prstGeom>
            <a:gradFill rotWithShape="1">
              <a:gsLst>
                <a:gs pos="0">
                  <a:srgbClr val="969696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uk-UA" altLang="uk-UA">
                <a:solidFill>
                  <a:srgbClr val="000000"/>
                </a:solidFill>
              </a:endParaRPr>
            </a:p>
          </p:txBody>
        </p:sp>
        <p:sp>
          <p:nvSpPr>
            <p:cNvPr id="72712" name="Oval 8"/>
            <p:cNvSpPr>
              <a:spLocks noChangeArrowheads="1"/>
            </p:cNvSpPr>
            <p:nvPr/>
          </p:nvSpPr>
          <p:spPr bwMode="gray">
            <a:xfrm>
              <a:off x="4272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57255"/>
                    <a:invGamma/>
                  </a:schemeClr>
                </a:gs>
              </a:gsLst>
              <a:path path="rect">
                <a:fillToRect l="100000" t="100000"/>
              </a:path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uk-UA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72713" name="Oval 9"/>
            <p:cNvSpPr>
              <a:spLocks noChangeArrowheads="1"/>
            </p:cNvSpPr>
            <p:nvPr/>
          </p:nvSpPr>
          <p:spPr bwMode="gray">
            <a:xfrm>
              <a:off x="4293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alpha val="85001"/>
                  </a:schemeClr>
                </a:gs>
                <a:gs pos="100000">
                  <a:schemeClr val="folHlink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uk-UA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72714" name="Oval 10"/>
            <p:cNvSpPr>
              <a:spLocks noChangeArrowheads="1"/>
            </p:cNvSpPr>
            <p:nvPr/>
          </p:nvSpPr>
          <p:spPr bwMode="gray">
            <a:xfrm>
              <a:off x="4368" y="2880"/>
              <a:ext cx="838" cy="839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7254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uk-UA">
                <a:solidFill>
                  <a:srgbClr val="000000"/>
                </a:solidFill>
                <a:latin typeface="Arial" pitchFamily="34" charset="0"/>
              </a:endParaRPr>
            </a:p>
          </p:txBody>
        </p:sp>
        <p:pic>
          <p:nvPicPr>
            <p:cNvPr id="5151" name="Picture 11" descr="Picture1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gray">
            <a:xfrm>
              <a:off x="4335" y="2954"/>
              <a:ext cx="616" cy="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2716" name="Text Box 12"/>
            <p:cNvSpPr txBox="1">
              <a:spLocks noChangeArrowheads="1"/>
            </p:cNvSpPr>
            <p:nvPr/>
          </p:nvSpPr>
          <p:spPr bwMode="gray">
            <a:xfrm>
              <a:off x="4227" y="3299"/>
              <a:ext cx="1120" cy="271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uk-UA" altLang="uk-UA" sz="2400" b="1" dirty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Verdana" pitchFamily="34" charset="0"/>
                </a:rPr>
                <a:t>Захисний</a:t>
              </a:r>
              <a:endParaRPr lang="en-US" altLang="uk-UA" sz="24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</a:endParaRPr>
            </a:p>
          </p:txBody>
        </p:sp>
      </p:grpSp>
      <p:grpSp>
        <p:nvGrpSpPr>
          <p:cNvPr id="5126" name="Group 13"/>
          <p:cNvGrpSpPr>
            <a:grpSpLocks/>
          </p:cNvGrpSpPr>
          <p:nvPr/>
        </p:nvGrpSpPr>
        <p:grpSpPr bwMode="auto">
          <a:xfrm>
            <a:off x="4419600" y="4005263"/>
            <a:ext cx="2209800" cy="2016125"/>
            <a:chOff x="2903" y="2823"/>
            <a:chExt cx="1194" cy="1113"/>
          </a:xfrm>
        </p:grpSpPr>
        <p:sp>
          <p:nvSpPr>
            <p:cNvPr id="5141" name="Oval 14"/>
            <p:cNvSpPr>
              <a:spLocks noChangeArrowheads="1"/>
            </p:cNvSpPr>
            <p:nvPr/>
          </p:nvSpPr>
          <p:spPr bwMode="gray">
            <a:xfrm>
              <a:off x="3120" y="3744"/>
              <a:ext cx="816" cy="192"/>
            </a:xfrm>
            <a:prstGeom prst="ellipse">
              <a:avLst/>
            </a:prstGeom>
            <a:gradFill rotWithShape="1">
              <a:gsLst>
                <a:gs pos="0">
                  <a:srgbClr val="969696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uk-UA" altLang="uk-UA">
                <a:solidFill>
                  <a:srgbClr val="000000"/>
                </a:solidFill>
              </a:endParaRPr>
            </a:p>
          </p:txBody>
        </p:sp>
        <p:sp>
          <p:nvSpPr>
            <p:cNvPr id="72719" name="Oval 15"/>
            <p:cNvSpPr>
              <a:spLocks noChangeArrowheads="1"/>
            </p:cNvSpPr>
            <p:nvPr/>
          </p:nvSpPr>
          <p:spPr bwMode="gray">
            <a:xfrm>
              <a:off x="3024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57255"/>
                    <a:invGamma/>
                  </a:schemeClr>
                </a:gs>
              </a:gsLst>
              <a:path path="rect">
                <a:fillToRect l="100000" t="100000"/>
              </a:path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uk-UA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72720" name="Oval 16"/>
            <p:cNvSpPr>
              <a:spLocks noChangeArrowheads="1"/>
            </p:cNvSpPr>
            <p:nvPr/>
          </p:nvSpPr>
          <p:spPr bwMode="gray">
            <a:xfrm>
              <a:off x="3045" y="2846"/>
              <a:ext cx="926" cy="929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85001"/>
                  </a:schemeClr>
                </a:gs>
                <a:gs pos="100000">
                  <a:schemeClr val="accent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uk-UA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72721" name="Oval 17"/>
            <p:cNvSpPr>
              <a:spLocks noChangeArrowheads="1"/>
            </p:cNvSpPr>
            <p:nvPr/>
          </p:nvSpPr>
          <p:spPr bwMode="gray">
            <a:xfrm>
              <a:off x="3081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7254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uk-UA">
                <a:solidFill>
                  <a:srgbClr val="000000"/>
                </a:solidFill>
                <a:latin typeface="Arial" pitchFamily="34" charset="0"/>
              </a:endParaRPr>
            </a:p>
          </p:txBody>
        </p:sp>
        <p:pic>
          <p:nvPicPr>
            <p:cNvPr id="5145" name="Picture 18" descr="Picture1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gray">
            <a:xfrm>
              <a:off x="3045" y="2880"/>
              <a:ext cx="616" cy="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2723" name="Text Box 19"/>
            <p:cNvSpPr txBox="1">
              <a:spLocks noChangeArrowheads="1"/>
            </p:cNvSpPr>
            <p:nvPr/>
          </p:nvSpPr>
          <p:spPr bwMode="gray">
            <a:xfrm>
              <a:off x="2903" y="2996"/>
              <a:ext cx="1194" cy="255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uk-UA" altLang="uk-UA" sz="2400" b="1" dirty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Verdana" pitchFamily="34" charset="0"/>
                </a:rPr>
                <a:t>Охоронний</a:t>
              </a:r>
              <a:endParaRPr lang="en-US" altLang="uk-UA" sz="24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Verdana" pitchFamily="34" charset="0"/>
              </a:endParaRPr>
            </a:p>
          </p:txBody>
        </p:sp>
      </p:grpSp>
      <p:grpSp>
        <p:nvGrpSpPr>
          <p:cNvPr id="5127" name="Group 20"/>
          <p:cNvGrpSpPr>
            <a:grpSpLocks/>
          </p:cNvGrpSpPr>
          <p:nvPr/>
        </p:nvGrpSpPr>
        <p:grpSpPr bwMode="auto">
          <a:xfrm>
            <a:off x="2308225" y="4044950"/>
            <a:ext cx="2479675" cy="1898650"/>
            <a:chOff x="1547" y="2823"/>
            <a:chExt cx="1450" cy="1113"/>
          </a:xfrm>
        </p:grpSpPr>
        <p:sp>
          <p:nvSpPr>
            <p:cNvPr id="5135" name="Oval 21"/>
            <p:cNvSpPr>
              <a:spLocks noChangeArrowheads="1"/>
            </p:cNvSpPr>
            <p:nvPr/>
          </p:nvSpPr>
          <p:spPr bwMode="gray">
            <a:xfrm>
              <a:off x="1872" y="3744"/>
              <a:ext cx="816" cy="192"/>
            </a:xfrm>
            <a:prstGeom prst="ellipse">
              <a:avLst/>
            </a:prstGeom>
            <a:gradFill rotWithShape="1">
              <a:gsLst>
                <a:gs pos="0">
                  <a:srgbClr val="969696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uk-UA" altLang="uk-UA">
                <a:solidFill>
                  <a:srgbClr val="000000"/>
                </a:solidFill>
              </a:endParaRPr>
            </a:p>
          </p:txBody>
        </p:sp>
        <p:sp>
          <p:nvSpPr>
            <p:cNvPr id="72726" name="Oval 22"/>
            <p:cNvSpPr>
              <a:spLocks noChangeArrowheads="1"/>
            </p:cNvSpPr>
            <p:nvPr/>
          </p:nvSpPr>
          <p:spPr bwMode="gray">
            <a:xfrm>
              <a:off x="1776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57255"/>
                    <a:invGamma/>
                  </a:schemeClr>
                </a:gs>
              </a:gsLst>
              <a:path path="rect">
                <a:fillToRect l="100000" t="100000"/>
              </a:path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uk-UA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72727" name="Oval 23"/>
            <p:cNvSpPr>
              <a:spLocks noChangeArrowheads="1"/>
            </p:cNvSpPr>
            <p:nvPr/>
          </p:nvSpPr>
          <p:spPr bwMode="gray">
            <a:xfrm>
              <a:off x="1797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alpha val="85001"/>
                  </a:schemeClr>
                </a:gs>
                <a:gs pos="100000">
                  <a:schemeClr val="hlink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uk-UA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72728" name="Oval 24"/>
            <p:cNvSpPr>
              <a:spLocks noChangeArrowheads="1"/>
            </p:cNvSpPr>
            <p:nvPr/>
          </p:nvSpPr>
          <p:spPr bwMode="gray">
            <a:xfrm>
              <a:off x="1833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7254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uk-UA">
                <a:solidFill>
                  <a:srgbClr val="000000"/>
                </a:solidFill>
                <a:latin typeface="Arial" pitchFamily="34" charset="0"/>
              </a:endParaRPr>
            </a:p>
          </p:txBody>
        </p:sp>
        <p:pic>
          <p:nvPicPr>
            <p:cNvPr id="5139" name="Picture 25" descr="Picture1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gray">
            <a:xfrm>
              <a:off x="1797" y="2880"/>
              <a:ext cx="616" cy="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2730" name="Text Box 26"/>
            <p:cNvSpPr txBox="1">
              <a:spLocks noChangeArrowheads="1"/>
            </p:cNvSpPr>
            <p:nvPr/>
          </p:nvSpPr>
          <p:spPr bwMode="gray">
            <a:xfrm>
              <a:off x="1547" y="3275"/>
              <a:ext cx="1450" cy="271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uk-UA" altLang="uk-UA" sz="2400" b="1" dirty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Verdana" pitchFamily="34" charset="0"/>
                </a:rPr>
                <a:t>Запобіжний</a:t>
              </a:r>
              <a:endParaRPr lang="en-US" altLang="uk-UA" sz="24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Verdana" pitchFamily="34" charset="0"/>
              </a:endParaRPr>
            </a:p>
          </p:txBody>
        </p:sp>
      </p:grpSp>
      <p:grpSp>
        <p:nvGrpSpPr>
          <p:cNvPr id="5128" name="Group 27"/>
          <p:cNvGrpSpPr>
            <a:grpSpLocks/>
          </p:cNvGrpSpPr>
          <p:nvPr/>
        </p:nvGrpSpPr>
        <p:grpSpPr bwMode="auto">
          <a:xfrm>
            <a:off x="252413" y="3924300"/>
            <a:ext cx="2447925" cy="2019300"/>
            <a:chOff x="314" y="2777"/>
            <a:chExt cx="1367" cy="1159"/>
          </a:xfrm>
        </p:grpSpPr>
        <p:sp>
          <p:nvSpPr>
            <p:cNvPr id="5129" name="Oval 28"/>
            <p:cNvSpPr>
              <a:spLocks noChangeArrowheads="1"/>
            </p:cNvSpPr>
            <p:nvPr/>
          </p:nvSpPr>
          <p:spPr bwMode="gray">
            <a:xfrm>
              <a:off x="624" y="3744"/>
              <a:ext cx="816" cy="192"/>
            </a:xfrm>
            <a:prstGeom prst="ellipse">
              <a:avLst/>
            </a:prstGeom>
            <a:gradFill rotWithShape="1">
              <a:gsLst>
                <a:gs pos="0">
                  <a:srgbClr val="969696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uk-UA" altLang="uk-UA">
                <a:solidFill>
                  <a:srgbClr val="000000"/>
                </a:solidFill>
              </a:endParaRPr>
            </a:p>
          </p:txBody>
        </p:sp>
        <p:sp>
          <p:nvSpPr>
            <p:cNvPr id="72733" name="Oval 29"/>
            <p:cNvSpPr>
              <a:spLocks noChangeArrowheads="1"/>
            </p:cNvSpPr>
            <p:nvPr/>
          </p:nvSpPr>
          <p:spPr bwMode="gray">
            <a:xfrm>
              <a:off x="555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57255"/>
                    <a:invGamma/>
                  </a:schemeClr>
                </a:gs>
              </a:gsLst>
              <a:path path="rect">
                <a:fillToRect l="100000" t="100000"/>
              </a:path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uk-UA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72734" name="Oval 30"/>
            <p:cNvSpPr>
              <a:spLocks noChangeArrowheads="1"/>
            </p:cNvSpPr>
            <p:nvPr/>
          </p:nvSpPr>
          <p:spPr bwMode="gray">
            <a:xfrm>
              <a:off x="576" y="2846"/>
              <a:ext cx="926" cy="928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alpha val="85001"/>
                  </a:schemeClr>
                </a:gs>
                <a:gs pos="100000">
                  <a:schemeClr val="accent2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uk-UA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72735" name="Oval 31"/>
            <p:cNvSpPr>
              <a:spLocks noChangeArrowheads="1"/>
            </p:cNvSpPr>
            <p:nvPr/>
          </p:nvSpPr>
          <p:spPr bwMode="gray">
            <a:xfrm>
              <a:off x="612" y="2880"/>
              <a:ext cx="840" cy="839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7254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uk-UA">
                <a:solidFill>
                  <a:srgbClr val="000000"/>
                </a:solidFill>
                <a:latin typeface="Arial" pitchFamily="34" charset="0"/>
              </a:endParaRPr>
            </a:p>
          </p:txBody>
        </p:sp>
        <p:pic>
          <p:nvPicPr>
            <p:cNvPr id="5133" name="Picture 32" descr="Picture1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gray">
            <a:xfrm>
              <a:off x="599" y="2777"/>
              <a:ext cx="616" cy="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2737" name="Text Box 33"/>
            <p:cNvSpPr txBox="1">
              <a:spLocks noChangeArrowheads="1"/>
            </p:cNvSpPr>
            <p:nvPr/>
          </p:nvSpPr>
          <p:spPr bwMode="gray">
            <a:xfrm>
              <a:off x="314" y="2944"/>
              <a:ext cx="1367" cy="477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uk-UA" altLang="uk-UA" sz="2400" b="1" dirty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Verdana" pitchFamily="34" charset="0"/>
                </a:rPr>
                <a:t>Попереджу</a:t>
              </a:r>
            </a:p>
            <a:p>
              <a:pPr algn="ctr">
                <a:defRPr/>
              </a:pPr>
              <a:r>
                <a:rPr lang="uk-UA" altLang="uk-UA" sz="2400" b="1" dirty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Verdana" pitchFamily="34" charset="0"/>
                </a:rPr>
                <a:t>вальний</a:t>
              </a:r>
              <a:endParaRPr lang="en-US" altLang="uk-UA" sz="24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033588" y="260350"/>
            <a:ext cx="4883150" cy="12001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uk-UA" sz="3600" b="1" dirty="0"/>
              <a:t>МЕТА </a:t>
            </a:r>
          </a:p>
          <a:p>
            <a:pPr algn="ctr">
              <a:defRPr/>
            </a:pPr>
            <a:r>
              <a:rPr lang="uk-UA" sz="3600" b="1" dirty="0"/>
              <a:t>п</a:t>
            </a:r>
            <a:r>
              <a:rPr lang="uk-UA" sz="3600" b="1" dirty="0"/>
              <a:t>ревентивної освіти</a:t>
            </a:r>
            <a:endParaRPr lang="uk-UA" sz="3600" b="1" dirty="0"/>
          </a:p>
        </p:txBody>
      </p:sp>
      <p:sp>
        <p:nvSpPr>
          <p:cNvPr id="4" name="Стрелка вниз 3"/>
          <p:cNvSpPr/>
          <p:nvPr/>
        </p:nvSpPr>
        <p:spPr>
          <a:xfrm>
            <a:off x="3276600" y="1628775"/>
            <a:ext cx="2257425" cy="1228725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uk-UA"/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2924944"/>
            <a:ext cx="7776865" cy="317009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uk-UA" sz="4000" b="1" dirty="0"/>
              <a:t>досягнення сталої відповідальної поведінки, сформованість імунітету до негативних впливів соціального оточення</a:t>
            </a:r>
          </a:p>
        </p:txBody>
      </p:sp>
      <p:pic>
        <p:nvPicPr>
          <p:cNvPr id="5127" name="Picture 7" descr="D:\фото школа\02-06.12\DSCF185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21284389">
            <a:off x="70501" y="1385885"/>
            <a:ext cx="2631330" cy="16588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8" name="Picture 8" descr="D:\фото школа\02-06.12\160_1204\IMG_193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320982">
            <a:off x="5931157" y="1531848"/>
            <a:ext cx="2623146" cy="14742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755650" y="50800"/>
            <a:ext cx="7620000" cy="563563"/>
          </a:xfrm>
        </p:spPr>
        <p:txBody>
          <a:bodyPr/>
          <a:lstStyle/>
          <a:p>
            <a:r>
              <a:rPr lang="uk-UA" altLang="ru-RU" sz="3600" u="sng" smtClean="0"/>
              <a:t>ПРЕВЕНТИВНА ОСВІТА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850" y="2133600"/>
            <a:ext cx="6794500" cy="304641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457200" indent="-457200">
              <a:buClr>
                <a:srgbClr val="692AA2"/>
              </a:buClr>
              <a:buFont typeface="Wingdings" panose="05000000000000000000" pitchFamily="2" charset="2"/>
              <a:buChar char="v"/>
              <a:defRPr/>
            </a:pPr>
            <a:r>
              <a:rPr lang="uk-UA" sz="2400" dirty="0"/>
              <a:t>фізичний, психічний, духовний, соціальний розвиток особистості; </a:t>
            </a:r>
          </a:p>
          <a:p>
            <a:pPr marL="457200" indent="-457200">
              <a:buClr>
                <a:srgbClr val="692AA2"/>
              </a:buClr>
              <a:buFont typeface="Wingdings" panose="05000000000000000000" pitchFamily="2" charset="2"/>
              <a:buChar char="v"/>
              <a:defRPr/>
            </a:pPr>
            <a:r>
              <a:rPr lang="uk-UA" sz="2400" dirty="0"/>
              <a:t>формування здорового способу життя, навичок відповідальної поведінки; </a:t>
            </a:r>
          </a:p>
          <a:p>
            <a:pPr marL="457200" indent="-457200">
              <a:buClr>
                <a:srgbClr val="692AA2"/>
              </a:buClr>
              <a:buFont typeface="Wingdings" panose="05000000000000000000" pitchFamily="2" charset="2"/>
              <a:buChar char="v"/>
              <a:defRPr/>
            </a:pPr>
            <a:r>
              <a:rPr lang="uk-UA" sz="2400" dirty="0"/>
              <a:t>вироблення в неї імунітету до негативних впливів 	соціального оточення;</a:t>
            </a:r>
          </a:p>
          <a:p>
            <a:pPr marL="457200" indent="-457200">
              <a:buClr>
                <a:srgbClr val="692AA2"/>
              </a:buClr>
              <a:buFont typeface="Wingdings" panose="05000000000000000000" pitchFamily="2" charset="2"/>
              <a:buChar char="v"/>
              <a:defRPr/>
            </a:pPr>
            <a:r>
              <a:rPr lang="uk-UA" sz="2400" dirty="0"/>
              <a:t> профілактику асоціальних проявів у поведінці дітей і молоді. </a:t>
            </a:r>
          </a:p>
        </p:txBody>
      </p:sp>
      <p:sp>
        <p:nvSpPr>
          <p:cNvPr id="5" name="Выгнутая вправо стрелка 4"/>
          <p:cNvSpPr/>
          <p:nvPr/>
        </p:nvSpPr>
        <p:spPr>
          <a:xfrm>
            <a:off x="7675563" y="333375"/>
            <a:ext cx="1144587" cy="1223963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uk-UA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0825" y="549275"/>
            <a:ext cx="7466013" cy="156845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uk-UA" sz="2400" dirty="0"/>
              <a:t>Комплексний цілеспрямований </a:t>
            </a:r>
            <a:r>
              <a:rPr lang="uk-UA" sz="2400" b="1" u="sng" dirty="0">
                <a:solidFill>
                  <a:srgbClr val="C00000"/>
                </a:solidFill>
              </a:rPr>
              <a:t>вплив</a:t>
            </a:r>
            <a:r>
              <a:rPr lang="uk-UA" sz="2400" dirty="0"/>
              <a:t> на </a:t>
            </a:r>
          </a:p>
          <a:p>
            <a:pPr>
              <a:defRPr/>
            </a:pPr>
            <a:r>
              <a:rPr lang="uk-UA" sz="2400" dirty="0"/>
              <a:t>особистість </a:t>
            </a:r>
            <a:r>
              <a:rPr lang="uk-UA" sz="2400" b="1" u="sng" dirty="0">
                <a:solidFill>
                  <a:srgbClr val="C00000"/>
                </a:solidFill>
              </a:rPr>
              <a:t>у процесі її активної динамічної  взаємодії</a:t>
            </a:r>
            <a:r>
              <a:rPr lang="uk-UA" sz="2400" dirty="0"/>
              <a:t> із соціальними інституціями, </a:t>
            </a:r>
            <a:r>
              <a:rPr lang="uk-UA" sz="2400" b="1" u="sng" dirty="0">
                <a:solidFill>
                  <a:srgbClr val="C00000"/>
                </a:solidFill>
              </a:rPr>
              <a:t>спрямованої на</a:t>
            </a:r>
            <a:r>
              <a:rPr lang="uk-UA" sz="2400" dirty="0"/>
              <a:t>:</a:t>
            </a:r>
          </a:p>
        </p:txBody>
      </p:sp>
      <p:pic>
        <p:nvPicPr>
          <p:cNvPr id="6151" name="Picture 7" descr="D:\фото школа\11-15.11\156_1115\IMG_179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21232151">
            <a:off x="5111750" y="4906963"/>
            <a:ext cx="3949700" cy="174466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713788" cy="576262"/>
          </a:xfrm>
        </p:spPr>
        <p:txBody>
          <a:bodyPr/>
          <a:lstStyle/>
          <a:p>
            <a:r>
              <a:rPr lang="uk-UA" altLang="ru-RU" u="sng" smtClean="0"/>
              <a:t/>
            </a:r>
            <a:br>
              <a:rPr lang="uk-UA" altLang="ru-RU" u="sng" smtClean="0"/>
            </a:br>
            <a:r>
              <a:rPr lang="uk-UA" altLang="ru-RU" u="sng" smtClean="0"/>
              <a:t>АСПЕКТИ ПРЕВЕНТИВНОЇ ОСВІТИ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0" y="1484313"/>
            <a:ext cx="2592388" cy="93662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2800" b="1" dirty="0"/>
              <a:t>Педагогічний аспект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3635375" y="1557338"/>
            <a:ext cx="2390775" cy="93503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2800" b="1" dirty="0"/>
              <a:t>Соціальний аспект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2195513" y="2211388"/>
            <a:ext cx="2232025" cy="93503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2800" b="1" dirty="0"/>
              <a:t>Правовий аспект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4859338" y="2565400"/>
            <a:ext cx="2808287" cy="93503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2800" b="1" dirty="0"/>
              <a:t>Рефлексивний аспект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6011863" y="1557338"/>
            <a:ext cx="2952750" cy="93503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2800" b="1" dirty="0"/>
              <a:t>Психологічний аспект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179388" y="3284538"/>
            <a:ext cx="2068512" cy="1081087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2000" b="1" dirty="0"/>
              <a:t>Особистісна позиція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5919788" y="3716338"/>
            <a:ext cx="3224212" cy="1728787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2000" b="1" dirty="0"/>
              <a:t>Диференційований індивідуально-психологічний, </a:t>
            </a:r>
            <a:r>
              <a:rPr lang="uk-UA" sz="2000" b="1" dirty="0" err="1"/>
              <a:t>статево-віковий</a:t>
            </a:r>
            <a:r>
              <a:rPr lang="uk-UA" sz="2000" b="1" dirty="0"/>
              <a:t> підходи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3276600" y="4005263"/>
            <a:ext cx="2066925" cy="1800225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2000" b="1" dirty="0"/>
              <a:t>Об'єднання зусиль, узгоджена і своєчасна реалізація</a:t>
            </a: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1258888" y="4652963"/>
            <a:ext cx="1920875" cy="1512887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2000" b="1" dirty="0"/>
              <a:t>Охорона й захист прав</a:t>
            </a:r>
          </a:p>
          <a:p>
            <a:pPr algn="ctr">
              <a:defRPr/>
            </a:pPr>
            <a:r>
              <a:rPr lang="uk-UA" sz="2000" b="1" dirty="0"/>
              <a:t>особистості</a:t>
            </a: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5219700" y="5732463"/>
            <a:ext cx="2268538" cy="865187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2000" b="1" dirty="0"/>
              <a:t>Осмислення і проектування</a:t>
            </a:r>
          </a:p>
        </p:txBody>
      </p:sp>
      <p:cxnSp>
        <p:nvCxnSpPr>
          <p:cNvPr id="35" name="Прямая со стрелкой 34"/>
          <p:cNvCxnSpPr/>
          <p:nvPr/>
        </p:nvCxnSpPr>
        <p:spPr>
          <a:xfrm>
            <a:off x="827088" y="2492375"/>
            <a:ext cx="0" cy="796925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stCxn id="25" idx="2"/>
            <a:endCxn id="32" idx="0"/>
          </p:cNvCxnSpPr>
          <p:nvPr/>
        </p:nvCxnSpPr>
        <p:spPr>
          <a:xfrm flipH="1">
            <a:off x="2219325" y="3146425"/>
            <a:ext cx="1092200" cy="1506538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flipH="1">
            <a:off x="4643438" y="2565400"/>
            <a:ext cx="0" cy="1352550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8027988" y="2492375"/>
            <a:ext cx="36512" cy="1217613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>
            <a:off x="5724525" y="3500438"/>
            <a:ext cx="46038" cy="2227262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>
            <a:off x="1331913" y="981075"/>
            <a:ext cx="0" cy="515938"/>
          </a:xfrm>
          <a:prstGeom prst="straightConnector1">
            <a:avLst/>
          </a:prstGeom>
          <a:ln w="7620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/>
          <p:nvPr/>
        </p:nvCxnSpPr>
        <p:spPr>
          <a:xfrm>
            <a:off x="3132138" y="1557338"/>
            <a:ext cx="0" cy="554037"/>
          </a:xfrm>
          <a:prstGeom prst="straightConnector1">
            <a:avLst/>
          </a:prstGeom>
          <a:ln w="7620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/>
          <p:nvPr/>
        </p:nvCxnSpPr>
        <p:spPr>
          <a:xfrm>
            <a:off x="7667625" y="981075"/>
            <a:ext cx="0" cy="554038"/>
          </a:xfrm>
          <a:prstGeom prst="straightConnector1">
            <a:avLst/>
          </a:prstGeom>
          <a:ln w="7620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684213" y="115888"/>
            <a:ext cx="8459787" cy="433387"/>
          </a:xfrm>
        </p:spPr>
        <p:txBody>
          <a:bodyPr/>
          <a:lstStyle/>
          <a:p>
            <a:r>
              <a:rPr lang="uk-UA" altLang="ru-RU" sz="3400" u="sng" smtClean="0"/>
              <a:t>Завдання превентивної освіти: </a:t>
            </a:r>
          </a:p>
        </p:txBody>
      </p:sp>
      <p:sp>
        <p:nvSpPr>
          <p:cNvPr id="9219" name="Прямоугольник 2"/>
          <p:cNvSpPr>
            <a:spLocks noChangeArrowheads="1"/>
          </p:cNvSpPr>
          <p:nvPr/>
        </p:nvSpPr>
        <p:spPr bwMode="auto">
          <a:xfrm>
            <a:off x="214313" y="836613"/>
            <a:ext cx="8786812" cy="569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Clr>
                <a:srgbClr val="C00000"/>
              </a:buClr>
              <a:buFont typeface="Wingdings" pitchFamily="2" charset="2"/>
              <a:buChar char="q"/>
            </a:pPr>
            <a:r>
              <a:rPr lang="uk-UA" altLang="ru-RU" sz="2800"/>
              <a:t>створення умов для формування позитивних якостей особистості в процесі різноманітних видів навчальної, позанавчальної, трудової й іншої діяльності, що сприяють інтелектуальному, морально-етичному, естетичному розвитку, виробленню стійкості до негативних впливів середовища;</a:t>
            </a:r>
            <a:endParaRPr lang="uk-UA" altLang="ru-RU" sz="2000"/>
          </a:p>
          <a:p>
            <a:pPr marL="457200" indent="-457200">
              <a:buClr>
                <a:srgbClr val="C00000"/>
              </a:buClr>
              <a:buFont typeface="Wingdings" pitchFamily="2" charset="2"/>
              <a:buChar char="q"/>
            </a:pPr>
            <a:r>
              <a:rPr lang="uk-UA" altLang="ru-RU" sz="2800"/>
              <a:t>стимулювання дітей і молоді до здорового способу життя і позитивної соціальної орієнтації;</a:t>
            </a:r>
          </a:p>
          <a:p>
            <a:pPr marL="457200" indent="-457200">
              <a:buClr>
                <a:srgbClr val="C00000"/>
              </a:buClr>
              <a:buFont typeface="Wingdings" pitchFamily="2" charset="2"/>
              <a:buChar char="q"/>
            </a:pPr>
            <a:r>
              <a:rPr lang="uk-UA" altLang="ru-RU" sz="2800"/>
              <a:t>забезпечення соціально-психологічної, педагогічної діяльності, зорієнтованої на запобігання залучення дітей і молоді до негативних ситуацій;</a:t>
            </a:r>
            <a:endParaRPr lang="ru-RU" altLang="ru-RU" sz="2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684213" y="115888"/>
            <a:ext cx="8459787" cy="433387"/>
          </a:xfrm>
        </p:spPr>
        <p:txBody>
          <a:bodyPr/>
          <a:lstStyle/>
          <a:p>
            <a:r>
              <a:rPr lang="uk-UA" altLang="ru-RU" sz="3400" u="sng" smtClean="0"/>
              <a:t>Завдання превентивної освіти: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14313" y="836613"/>
            <a:ext cx="8786812" cy="5878512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q"/>
              <a:defRPr/>
            </a:pPr>
            <a:r>
              <a:rPr lang="uk-UA" sz="2800" dirty="0">
                <a:latin typeface="Arial" pitchFamily="34" charset="0"/>
              </a:rPr>
              <a:t>навчання з раннього віку навичкам відповідальності за власне життя і здоров’я;</a:t>
            </a: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q"/>
              <a:defRPr/>
            </a:pPr>
            <a:r>
              <a:rPr lang="uk-UA" sz="2800" dirty="0">
                <a:latin typeface="Arial" pitchFamily="34" charset="0"/>
              </a:rPr>
              <a:t>сприяння створенню </a:t>
            </a:r>
            <a:r>
              <a:rPr lang="uk-UA" sz="2800" dirty="0" err="1">
                <a:latin typeface="Arial" pitchFamily="34" charset="0"/>
              </a:rPr>
              <a:t>здоров’язбережувального</a:t>
            </a:r>
            <a:r>
              <a:rPr lang="uk-UA" sz="2800" dirty="0">
                <a:latin typeface="Arial" pitchFamily="34" charset="0"/>
              </a:rPr>
              <a:t> навчально-виховного процесу;</a:t>
            </a:r>
            <a:endParaRPr lang="uk-UA" sz="2000" dirty="0">
              <a:latin typeface="Arial" pitchFamily="34" charset="0"/>
            </a:endParaRP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q"/>
              <a:defRPr/>
            </a:pPr>
            <a:r>
              <a:rPr lang="uk-UA" sz="2800" dirty="0">
                <a:latin typeface="Arial" pitchFamily="34" charset="0"/>
              </a:rPr>
              <a:t>надання комплексної психолого-педагогічної та організація медико-соціальної допомоги молодим особистостям, які її потребують;</a:t>
            </a:r>
            <a:endParaRPr lang="uk-UA" sz="2000" dirty="0">
              <a:latin typeface="Arial" pitchFamily="34" charset="0"/>
            </a:endParaRP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q"/>
              <a:defRPr/>
            </a:pPr>
            <a:r>
              <a:rPr lang="uk-UA" sz="2800" dirty="0">
                <a:latin typeface="Arial" pitchFamily="34" charset="0"/>
              </a:rPr>
              <a:t>забезпечення адекватної соціальної реабілітації дітей і молоді, які вчинили протиправні дії або зловживають </a:t>
            </a:r>
            <a:r>
              <a:rPr lang="uk-UA" sz="2800" dirty="0" err="1">
                <a:latin typeface="Arial" pitchFamily="34" charset="0"/>
              </a:rPr>
              <a:t>психоактивними</a:t>
            </a:r>
            <a:r>
              <a:rPr lang="uk-UA" sz="2800" dirty="0">
                <a:latin typeface="Arial" pitchFamily="34" charset="0"/>
              </a:rPr>
              <a:t> речовинами;</a:t>
            </a: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q"/>
              <a:defRPr/>
            </a:pPr>
            <a:r>
              <a:rPr lang="uk-UA" sz="2800" dirty="0">
                <a:latin typeface="Arial" pitchFamily="34" charset="0"/>
              </a:rPr>
              <a:t>об’єднання зусиль різних суб’єктів превентивного виховання.</a:t>
            </a:r>
          </a:p>
          <a:p>
            <a:pPr>
              <a:buClr>
                <a:srgbClr val="C00000"/>
              </a:buClr>
              <a:defRPr/>
            </a:pPr>
            <a:endParaRPr lang="uk-UA" sz="2000" dirty="0">
              <a:latin typeface="Arial" pitchFamily="34" charset="0"/>
            </a:endParaRPr>
          </a:p>
          <a:p>
            <a:pPr>
              <a:buClr>
                <a:srgbClr val="C00000"/>
              </a:buClr>
              <a:defRPr/>
            </a:pPr>
            <a:endParaRPr lang="uk-UA" sz="2000" dirty="0"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1685</TotalTime>
  <Words>602</Words>
  <Application>Microsoft Office PowerPoint</Application>
  <PresentationFormat>Экран (4:3)</PresentationFormat>
  <Paragraphs>138</Paragraphs>
  <Slides>26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2" baseType="lpstr">
      <vt:lpstr>Arial</vt:lpstr>
      <vt:lpstr>Calibri</vt:lpstr>
      <vt:lpstr>Times New Roman</vt:lpstr>
      <vt:lpstr>Verdana</vt:lpstr>
      <vt:lpstr>Wingdings</vt:lpstr>
      <vt:lpstr>Оформление по умолчанию</vt:lpstr>
      <vt:lpstr>Слайд 1</vt:lpstr>
      <vt:lpstr>Слайд 2</vt:lpstr>
      <vt:lpstr>Медична істина</vt:lpstr>
      <vt:lpstr>Слайд 4</vt:lpstr>
      <vt:lpstr>Слайд 5</vt:lpstr>
      <vt:lpstr>ПРЕВЕНТИВНА ОСВІТА </vt:lpstr>
      <vt:lpstr> АСПЕКТИ ПРЕВЕНТИВНОЇ ОСВІТИ</vt:lpstr>
      <vt:lpstr>Завдання превентивної освіти: </vt:lpstr>
      <vt:lpstr>Завдання превентивної освіти: </vt:lpstr>
      <vt:lpstr>Функції превентивного виховання:</vt:lpstr>
      <vt:lpstr>Пріоритети превентивного  виховання:</vt:lpstr>
      <vt:lpstr>Принципи превентивної освіти:</vt:lpstr>
      <vt:lpstr>Слайд 13</vt:lpstr>
      <vt:lpstr>Слайд 14</vt:lpstr>
      <vt:lpstr>Слайд 15</vt:lpstr>
      <vt:lpstr>Слайд 16</vt:lpstr>
      <vt:lpstr>Активні форми виховного впливу:</vt:lpstr>
      <vt:lpstr>Слайд 18</vt:lpstr>
      <vt:lpstr>Слайд 19</vt:lpstr>
      <vt:lpstr>Слайд 20</vt:lpstr>
      <vt:lpstr>Слайд 21</vt:lpstr>
      <vt:lpstr>Слайд 22</vt:lpstr>
      <vt:lpstr>Слайд 23</vt:lpstr>
      <vt:lpstr>Активні форми взаємодії з батьками:</vt:lpstr>
      <vt:lpstr>Робота з дітьми “групи ризику”</vt:lpstr>
      <vt:lpstr>Слайд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досвіду роботи  учителя біології  загальноосвітньої  школи  I-III ступенів № 97 м.Донецька</dc:title>
  <dc:creator>home</dc:creator>
  <cp:lastModifiedBy>Sony</cp:lastModifiedBy>
  <cp:revision>116</cp:revision>
  <dcterms:created xsi:type="dcterms:W3CDTF">2008-03-05T09:33:28Z</dcterms:created>
  <dcterms:modified xsi:type="dcterms:W3CDTF">2014-09-11T07:27:06Z</dcterms:modified>
</cp:coreProperties>
</file>