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15" autoAdjust="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1399226">
            <a:off x="1628711" y="1450842"/>
            <a:ext cx="571504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Модель превентивної освіти у школі, дружній до дитини</a:t>
            </a:r>
            <a:endParaRPr lang="uk-UA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1372444">
            <a:off x="1727185" y="3914505"/>
            <a:ext cx="605920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Путильська</a:t>
            </a:r>
            <a:r>
              <a:rPr lang="uk-UA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ЗОШ І-ІІІ ступенів</a:t>
            </a:r>
            <a:endParaRPr lang="uk-UA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714348" y="0"/>
            <a:ext cx="7817565" cy="5657298"/>
            <a:chOff x="720" y="912"/>
            <a:chExt cx="4691" cy="3016"/>
          </a:xfrm>
        </p:grpSpPr>
        <p:sp>
          <p:nvSpPr>
            <p:cNvPr id="7171" name="Freeform 22"/>
            <p:cNvSpPr>
              <a:spLocks/>
            </p:cNvSpPr>
            <p:nvPr/>
          </p:nvSpPr>
          <p:spPr bwMode="gray">
            <a:xfrm>
              <a:off x="2344" y="2790"/>
              <a:ext cx="1554" cy="486"/>
            </a:xfrm>
            <a:custGeom>
              <a:avLst/>
              <a:gdLst>
                <a:gd name="T0" fmla="*/ 1405 w 1717"/>
                <a:gd name="T1" fmla="*/ 102 h 484"/>
                <a:gd name="T2" fmla="*/ 1540 w 1717"/>
                <a:gd name="T3" fmla="*/ 395 h 484"/>
                <a:gd name="T4" fmla="*/ 1472 w 1717"/>
                <a:gd name="T5" fmla="*/ 369 h 484"/>
                <a:gd name="T6" fmla="*/ 1373 w 1717"/>
                <a:gd name="T7" fmla="*/ 403 h 484"/>
                <a:gd name="T8" fmla="*/ 1274 w 1717"/>
                <a:gd name="T9" fmla="*/ 433 h 484"/>
                <a:gd name="T10" fmla="*/ 1160 w 1717"/>
                <a:gd name="T11" fmla="*/ 458 h 484"/>
                <a:gd name="T12" fmla="*/ 1062 w 1717"/>
                <a:gd name="T13" fmla="*/ 472 h 484"/>
                <a:gd name="T14" fmla="*/ 968 w 1717"/>
                <a:gd name="T15" fmla="*/ 479 h 484"/>
                <a:gd name="T16" fmla="*/ 872 w 1717"/>
                <a:gd name="T17" fmla="*/ 479 h 484"/>
                <a:gd name="T18" fmla="*/ 766 w 1717"/>
                <a:gd name="T19" fmla="*/ 468 h 484"/>
                <a:gd name="T20" fmla="*/ 634 w 1717"/>
                <a:gd name="T21" fmla="*/ 439 h 484"/>
                <a:gd name="T22" fmla="*/ 524 w 1717"/>
                <a:gd name="T23" fmla="*/ 407 h 484"/>
                <a:gd name="T24" fmla="*/ 435 w 1717"/>
                <a:gd name="T25" fmla="*/ 373 h 484"/>
                <a:gd name="T26" fmla="*/ 344 w 1717"/>
                <a:gd name="T27" fmla="*/ 326 h 484"/>
                <a:gd name="T28" fmla="*/ 242 w 1717"/>
                <a:gd name="T29" fmla="*/ 256 h 484"/>
                <a:gd name="T30" fmla="*/ 157 w 1717"/>
                <a:gd name="T31" fmla="*/ 186 h 484"/>
                <a:gd name="T32" fmla="*/ 102 w 1717"/>
                <a:gd name="T33" fmla="*/ 132 h 484"/>
                <a:gd name="T34" fmla="*/ 0 w 1717"/>
                <a:gd name="T35" fmla="*/ 0 h 484"/>
                <a:gd name="T36" fmla="*/ 135 w 1717"/>
                <a:gd name="T37" fmla="*/ 124 h 484"/>
                <a:gd name="T38" fmla="*/ 219 w 1717"/>
                <a:gd name="T39" fmla="*/ 186 h 484"/>
                <a:gd name="T40" fmla="*/ 307 w 1717"/>
                <a:gd name="T41" fmla="*/ 231 h 484"/>
                <a:gd name="T42" fmla="*/ 395 w 1717"/>
                <a:gd name="T43" fmla="*/ 267 h 484"/>
                <a:gd name="T44" fmla="*/ 487 w 1717"/>
                <a:gd name="T45" fmla="*/ 293 h 484"/>
                <a:gd name="T46" fmla="*/ 571 w 1717"/>
                <a:gd name="T47" fmla="*/ 309 h 484"/>
                <a:gd name="T48" fmla="*/ 673 w 1717"/>
                <a:gd name="T49" fmla="*/ 318 h 484"/>
                <a:gd name="T50" fmla="*/ 766 w 1717"/>
                <a:gd name="T51" fmla="*/ 318 h 484"/>
                <a:gd name="T52" fmla="*/ 890 w 1717"/>
                <a:gd name="T53" fmla="*/ 311 h 484"/>
                <a:gd name="T54" fmla="*/ 1000 w 1717"/>
                <a:gd name="T55" fmla="*/ 296 h 484"/>
                <a:gd name="T56" fmla="*/ 1106 w 1717"/>
                <a:gd name="T57" fmla="*/ 274 h 484"/>
                <a:gd name="T58" fmla="*/ 1212 w 1717"/>
                <a:gd name="T59" fmla="*/ 245 h 484"/>
                <a:gd name="T60" fmla="*/ 1318 w 1717"/>
                <a:gd name="T61" fmla="*/ 209 h 484"/>
                <a:gd name="T62" fmla="*/ 1427 w 1717"/>
                <a:gd name="T63" fmla="*/ 153 h 4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7"/>
                <a:gd name="T97" fmla="*/ 0 h 484"/>
                <a:gd name="T98" fmla="*/ 1717 w 1717"/>
                <a:gd name="T99" fmla="*/ 484 h 48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CC66FF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Freeform 23"/>
            <p:cNvSpPr>
              <a:spLocks/>
            </p:cNvSpPr>
            <p:nvPr/>
          </p:nvSpPr>
          <p:spPr bwMode="gray">
            <a:xfrm rot="3600000">
              <a:off x="1602" y="2629"/>
              <a:ext cx="1553" cy="485"/>
            </a:xfrm>
            <a:custGeom>
              <a:avLst/>
              <a:gdLst>
                <a:gd name="T0" fmla="*/ 1405 w 1717"/>
                <a:gd name="T1" fmla="*/ 102 h 484"/>
                <a:gd name="T2" fmla="*/ 1540 w 1717"/>
                <a:gd name="T3" fmla="*/ 395 h 484"/>
                <a:gd name="T4" fmla="*/ 1472 w 1717"/>
                <a:gd name="T5" fmla="*/ 369 h 484"/>
                <a:gd name="T6" fmla="*/ 1373 w 1717"/>
                <a:gd name="T7" fmla="*/ 403 h 484"/>
                <a:gd name="T8" fmla="*/ 1274 w 1717"/>
                <a:gd name="T9" fmla="*/ 433 h 484"/>
                <a:gd name="T10" fmla="*/ 1160 w 1717"/>
                <a:gd name="T11" fmla="*/ 458 h 484"/>
                <a:gd name="T12" fmla="*/ 1062 w 1717"/>
                <a:gd name="T13" fmla="*/ 472 h 484"/>
                <a:gd name="T14" fmla="*/ 968 w 1717"/>
                <a:gd name="T15" fmla="*/ 479 h 484"/>
                <a:gd name="T16" fmla="*/ 872 w 1717"/>
                <a:gd name="T17" fmla="*/ 479 h 484"/>
                <a:gd name="T18" fmla="*/ 766 w 1717"/>
                <a:gd name="T19" fmla="*/ 468 h 484"/>
                <a:gd name="T20" fmla="*/ 634 w 1717"/>
                <a:gd name="T21" fmla="*/ 439 h 484"/>
                <a:gd name="T22" fmla="*/ 524 w 1717"/>
                <a:gd name="T23" fmla="*/ 407 h 484"/>
                <a:gd name="T24" fmla="*/ 435 w 1717"/>
                <a:gd name="T25" fmla="*/ 373 h 484"/>
                <a:gd name="T26" fmla="*/ 344 w 1717"/>
                <a:gd name="T27" fmla="*/ 326 h 484"/>
                <a:gd name="T28" fmla="*/ 242 w 1717"/>
                <a:gd name="T29" fmla="*/ 256 h 484"/>
                <a:gd name="T30" fmla="*/ 157 w 1717"/>
                <a:gd name="T31" fmla="*/ 186 h 484"/>
                <a:gd name="T32" fmla="*/ 102 w 1717"/>
                <a:gd name="T33" fmla="*/ 132 h 484"/>
                <a:gd name="T34" fmla="*/ 0 w 1717"/>
                <a:gd name="T35" fmla="*/ 0 h 484"/>
                <a:gd name="T36" fmla="*/ 135 w 1717"/>
                <a:gd name="T37" fmla="*/ 124 h 484"/>
                <a:gd name="T38" fmla="*/ 219 w 1717"/>
                <a:gd name="T39" fmla="*/ 186 h 484"/>
                <a:gd name="T40" fmla="*/ 307 w 1717"/>
                <a:gd name="T41" fmla="*/ 231 h 484"/>
                <a:gd name="T42" fmla="*/ 395 w 1717"/>
                <a:gd name="T43" fmla="*/ 267 h 484"/>
                <a:gd name="T44" fmla="*/ 487 w 1717"/>
                <a:gd name="T45" fmla="*/ 293 h 484"/>
                <a:gd name="T46" fmla="*/ 571 w 1717"/>
                <a:gd name="T47" fmla="*/ 309 h 484"/>
                <a:gd name="T48" fmla="*/ 673 w 1717"/>
                <a:gd name="T49" fmla="*/ 318 h 484"/>
                <a:gd name="T50" fmla="*/ 766 w 1717"/>
                <a:gd name="T51" fmla="*/ 318 h 484"/>
                <a:gd name="T52" fmla="*/ 890 w 1717"/>
                <a:gd name="T53" fmla="*/ 311 h 484"/>
                <a:gd name="T54" fmla="*/ 1000 w 1717"/>
                <a:gd name="T55" fmla="*/ 296 h 484"/>
                <a:gd name="T56" fmla="*/ 1106 w 1717"/>
                <a:gd name="T57" fmla="*/ 274 h 484"/>
                <a:gd name="T58" fmla="*/ 1212 w 1717"/>
                <a:gd name="T59" fmla="*/ 245 h 484"/>
                <a:gd name="T60" fmla="*/ 1318 w 1717"/>
                <a:gd name="T61" fmla="*/ 209 h 484"/>
                <a:gd name="T62" fmla="*/ 1427 w 1717"/>
                <a:gd name="T63" fmla="*/ 153 h 4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7"/>
                <a:gd name="T97" fmla="*/ 0 h 484"/>
                <a:gd name="T98" fmla="*/ 1717 w 1717"/>
                <a:gd name="T99" fmla="*/ 484 h 48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FF9966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3" name="Freeform 24"/>
            <p:cNvSpPr>
              <a:spLocks/>
            </p:cNvSpPr>
            <p:nvPr/>
          </p:nvSpPr>
          <p:spPr bwMode="gray">
            <a:xfrm rot="7200000">
              <a:off x="1395" y="1810"/>
              <a:ext cx="1553" cy="485"/>
            </a:xfrm>
            <a:custGeom>
              <a:avLst/>
              <a:gdLst>
                <a:gd name="T0" fmla="*/ 1405 w 1717"/>
                <a:gd name="T1" fmla="*/ 102 h 484"/>
                <a:gd name="T2" fmla="*/ 1540 w 1717"/>
                <a:gd name="T3" fmla="*/ 395 h 484"/>
                <a:gd name="T4" fmla="*/ 1472 w 1717"/>
                <a:gd name="T5" fmla="*/ 369 h 484"/>
                <a:gd name="T6" fmla="*/ 1373 w 1717"/>
                <a:gd name="T7" fmla="*/ 403 h 484"/>
                <a:gd name="T8" fmla="*/ 1274 w 1717"/>
                <a:gd name="T9" fmla="*/ 433 h 484"/>
                <a:gd name="T10" fmla="*/ 1160 w 1717"/>
                <a:gd name="T11" fmla="*/ 458 h 484"/>
                <a:gd name="T12" fmla="*/ 1062 w 1717"/>
                <a:gd name="T13" fmla="*/ 472 h 484"/>
                <a:gd name="T14" fmla="*/ 968 w 1717"/>
                <a:gd name="T15" fmla="*/ 479 h 484"/>
                <a:gd name="T16" fmla="*/ 872 w 1717"/>
                <a:gd name="T17" fmla="*/ 479 h 484"/>
                <a:gd name="T18" fmla="*/ 766 w 1717"/>
                <a:gd name="T19" fmla="*/ 468 h 484"/>
                <a:gd name="T20" fmla="*/ 634 w 1717"/>
                <a:gd name="T21" fmla="*/ 439 h 484"/>
                <a:gd name="T22" fmla="*/ 524 w 1717"/>
                <a:gd name="T23" fmla="*/ 407 h 484"/>
                <a:gd name="T24" fmla="*/ 435 w 1717"/>
                <a:gd name="T25" fmla="*/ 373 h 484"/>
                <a:gd name="T26" fmla="*/ 344 w 1717"/>
                <a:gd name="T27" fmla="*/ 326 h 484"/>
                <a:gd name="T28" fmla="*/ 242 w 1717"/>
                <a:gd name="T29" fmla="*/ 256 h 484"/>
                <a:gd name="T30" fmla="*/ 157 w 1717"/>
                <a:gd name="T31" fmla="*/ 186 h 484"/>
                <a:gd name="T32" fmla="*/ 102 w 1717"/>
                <a:gd name="T33" fmla="*/ 132 h 484"/>
                <a:gd name="T34" fmla="*/ 0 w 1717"/>
                <a:gd name="T35" fmla="*/ 0 h 484"/>
                <a:gd name="T36" fmla="*/ 135 w 1717"/>
                <a:gd name="T37" fmla="*/ 124 h 484"/>
                <a:gd name="T38" fmla="*/ 219 w 1717"/>
                <a:gd name="T39" fmla="*/ 186 h 484"/>
                <a:gd name="T40" fmla="*/ 307 w 1717"/>
                <a:gd name="T41" fmla="*/ 231 h 484"/>
                <a:gd name="T42" fmla="*/ 395 w 1717"/>
                <a:gd name="T43" fmla="*/ 267 h 484"/>
                <a:gd name="T44" fmla="*/ 487 w 1717"/>
                <a:gd name="T45" fmla="*/ 293 h 484"/>
                <a:gd name="T46" fmla="*/ 571 w 1717"/>
                <a:gd name="T47" fmla="*/ 309 h 484"/>
                <a:gd name="T48" fmla="*/ 673 w 1717"/>
                <a:gd name="T49" fmla="*/ 318 h 484"/>
                <a:gd name="T50" fmla="*/ 766 w 1717"/>
                <a:gd name="T51" fmla="*/ 318 h 484"/>
                <a:gd name="T52" fmla="*/ 890 w 1717"/>
                <a:gd name="T53" fmla="*/ 311 h 484"/>
                <a:gd name="T54" fmla="*/ 1000 w 1717"/>
                <a:gd name="T55" fmla="*/ 296 h 484"/>
                <a:gd name="T56" fmla="*/ 1106 w 1717"/>
                <a:gd name="T57" fmla="*/ 274 h 484"/>
                <a:gd name="T58" fmla="*/ 1212 w 1717"/>
                <a:gd name="T59" fmla="*/ 245 h 484"/>
                <a:gd name="T60" fmla="*/ 1318 w 1717"/>
                <a:gd name="T61" fmla="*/ 209 h 484"/>
                <a:gd name="T62" fmla="*/ 1427 w 1717"/>
                <a:gd name="T63" fmla="*/ 153 h 4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7"/>
                <a:gd name="T97" fmla="*/ 0 h 484"/>
                <a:gd name="T98" fmla="*/ 1717 w 1717"/>
                <a:gd name="T99" fmla="*/ 484 h 48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99CC00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Freeform 25"/>
            <p:cNvSpPr>
              <a:spLocks/>
            </p:cNvSpPr>
            <p:nvPr/>
          </p:nvSpPr>
          <p:spPr bwMode="gray">
            <a:xfrm rot="10800000">
              <a:off x="1788" y="1260"/>
              <a:ext cx="1554" cy="485"/>
            </a:xfrm>
            <a:custGeom>
              <a:avLst/>
              <a:gdLst>
                <a:gd name="T0" fmla="*/ 1405 w 1717"/>
                <a:gd name="T1" fmla="*/ 102 h 484"/>
                <a:gd name="T2" fmla="*/ 1540 w 1717"/>
                <a:gd name="T3" fmla="*/ 395 h 484"/>
                <a:gd name="T4" fmla="*/ 1472 w 1717"/>
                <a:gd name="T5" fmla="*/ 369 h 484"/>
                <a:gd name="T6" fmla="*/ 1373 w 1717"/>
                <a:gd name="T7" fmla="*/ 403 h 484"/>
                <a:gd name="T8" fmla="*/ 1274 w 1717"/>
                <a:gd name="T9" fmla="*/ 433 h 484"/>
                <a:gd name="T10" fmla="*/ 1160 w 1717"/>
                <a:gd name="T11" fmla="*/ 458 h 484"/>
                <a:gd name="T12" fmla="*/ 1062 w 1717"/>
                <a:gd name="T13" fmla="*/ 472 h 484"/>
                <a:gd name="T14" fmla="*/ 968 w 1717"/>
                <a:gd name="T15" fmla="*/ 479 h 484"/>
                <a:gd name="T16" fmla="*/ 872 w 1717"/>
                <a:gd name="T17" fmla="*/ 479 h 484"/>
                <a:gd name="T18" fmla="*/ 766 w 1717"/>
                <a:gd name="T19" fmla="*/ 468 h 484"/>
                <a:gd name="T20" fmla="*/ 634 w 1717"/>
                <a:gd name="T21" fmla="*/ 439 h 484"/>
                <a:gd name="T22" fmla="*/ 524 w 1717"/>
                <a:gd name="T23" fmla="*/ 407 h 484"/>
                <a:gd name="T24" fmla="*/ 435 w 1717"/>
                <a:gd name="T25" fmla="*/ 373 h 484"/>
                <a:gd name="T26" fmla="*/ 344 w 1717"/>
                <a:gd name="T27" fmla="*/ 326 h 484"/>
                <a:gd name="T28" fmla="*/ 242 w 1717"/>
                <a:gd name="T29" fmla="*/ 256 h 484"/>
                <a:gd name="T30" fmla="*/ 157 w 1717"/>
                <a:gd name="T31" fmla="*/ 186 h 484"/>
                <a:gd name="T32" fmla="*/ 102 w 1717"/>
                <a:gd name="T33" fmla="*/ 132 h 484"/>
                <a:gd name="T34" fmla="*/ 0 w 1717"/>
                <a:gd name="T35" fmla="*/ 0 h 484"/>
                <a:gd name="T36" fmla="*/ 135 w 1717"/>
                <a:gd name="T37" fmla="*/ 124 h 484"/>
                <a:gd name="T38" fmla="*/ 219 w 1717"/>
                <a:gd name="T39" fmla="*/ 186 h 484"/>
                <a:gd name="T40" fmla="*/ 307 w 1717"/>
                <a:gd name="T41" fmla="*/ 231 h 484"/>
                <a:gd name="T42" fmla="*/ 395 w 1717"/>
                <a:gd name="T43" fmla="*/ 267 h 484"/>
                <a:gd name="T44" fmla="*/ 487 w 1717"/>
                <a:gd name="T45" fmla="*/ 293 h 484"/>
                <a:gd name="T46" fmla="*/ 571 w 1717"/>
                <a:gd name="T47" fmla="*/ 309 h 484"/>
                <a:gd name="T48" fmla="*/ 673 w 1717"/>
                <a:gd name="T49" fmla="*/ 318 h 484"/>
                <a:gd name="T50" fmla="*/ 766 w 1717"/>
                <a:gd name="T51" fmla="*/ 318 h 484"/>
                <a:gd name="T52" fmla="*/ 890 w 1717"/>
                <a:gd name="T53" fmla="*/ 311 h 484"/>
                <a:gd name="T54" fmla="*/ 1000 w 1717"/>
                <a:gd name="T55" fmla="*/ 296 h 484"/>
                <a:gd name="T56" fmla="*/ 1106 w 1717"/>
                <a:gd name="T57" fmla="*/ 274 h 484"/>
                <a:gd name="T58" fmla="*/ 1212 w 1717"/>
                <a:gd name="T59" fmla="*/ 245 h 484"/>
                <a:gd name="T60" fmla="*/ 1318 w 1717"/>
                <a:gd name="T61" fmla="*/ 209 h 484"/>
                <a:gd name="T62" fmla="*/ 1427 w 1717"/>
                <a:gd name="T63" fmla="*/ 153 h 4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7"/>
                <a:gd name="T97" fmla="*/ 0 h 484"/>
                <a:gd name="T98" fmla="*/ 1717 w 1717"/>
                <a:gd name="T99" fmla="*/ 484 h 48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33CCCC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Freeform 26"/>
            <p:cNvSpPr>
              <a:spLocks/>
            </p:cNvSpPr>
            <p:nvPr/>
          </p:nvSpPr>
          <p:spPr bwMode="gray">
            <a:xfrm rot="-7200000">
              <a:off x="2576" y="1446"/>
              <a:ext cx="1553" cy="485"/>
            </a:xfrm>
            <a:custGeom>
              <a:avLst/>
              <a:gdLst>
                <a:gd name="T0" fmla="*/ 1405 w 1717"/>
                <a:gd name="T1" fmla="*/ 102 h 484"/>
                <a:gd name="T2" fmla="*/ 1540 w 1717"/>
                <a:gd name="T3" fmla="*/ 395 h 484"/>
                <a:gd name="T4" fmla="*/ 1472 w 1717"/>
                <a:gd name="T5" fmla="*/ 369 h 484"/>
                <a:gd name="T6" fmla="*/ 1373 w 1717"/>
                <a:gd name="T7" fmla="*/ 403 h 484"/>
                <a:gd name="T8" fmla="*/ 1274 w 1717"/>
                <a:gd name="T9" fmla="*/ 433 h 484"/>
                <a:gd name="T10" fmla="*/ 1160 w 1717"/>
                <a:gd name="T11" fmla="*/ 458 h 484"/>
                <a:gd name="T12" fmla="*/ 1062 w 1717"/>
                <a:gd name="T13" fmla="*/ 472 h 484"/>
                <a:gd name="T14" fmla="*/ 968 w 1717"/>
                <a:gd name="T15" fmla="*/ 479 h 484"/>
                <a:gd name="T16" fmla="*/ 872 w 1717"/>
                <a:gd name="T17" fmla="*/ 479 h 484"/>
                <a:gd name="T18" fmla="*/ 766 w 1717"/>
                <a:gd name="T19" fmla="*/ 468 h 484"/>
                <a:gd name="T20" fmla="*/ 634 w 1717"/>
                <a:gd name="T21" fmla="*/ 439 h 484"/>
                <a:gd name="T22" fmla="*/ 524 w 1717"/>
                <a:gd name="T23" fmla="*/ 407 h 484"/>
                <a:gd name="T24" fmla="*/ 435 w 1717"/>
                <a:gd name="T25" fmla="*/ 373 h 484"/>
                <a:gd name="T26" fmla="*/ 344 w 1717"/>
                <a:gd name="T27" fmla="*/ 326 h 484"/>
                <a:gd name="T28" fmla="*/ 242 w 1717"/>
                <a:gd name="T29" fmla="*/ 256 h 484"/>
                <a:gd name="T30" fmla="*/ 157 w 1717"/>
                <a:gd name="T31" fmla="*/ 186 h 484"/>
                <a:gd name="T32" fmla="*/ 102 w 1717"/>
                <a:gd name="T33" fmla="*/ 132 h 484"/>
                <a:gd name="T34" fmla="*/ 0 w 1717"/>
                <a:gd name="T35" fmla="*/ 0 h 484"/>
                <a:gd name="T36" fmla="*/ 135 w 1717"/>
                <a:gd name="T37" fmla="*/ 124 h 484"/>
                <a:gd name="T38" fmla="*/ 219 w 1717"/>
                <a:gd name="T39" fmla="*/ 186 h 484"/>
                <a:gd name="T40" fmla="*/ 307 w 1717"/>
                <a:gd name="T41" fmla="*/ 231 h 484"/>
                <a:gd name="T42" fmla="*/ 395 w 1717"/>
                <a:gd name="T43" fmla="*/ 267 h 484"/>
                <a:gd name="T44" fmla="*/ 487 w 1717"/>
                <a:gd name="T45" fmla="*/ 293 h 484"/>
                <a:gd name="T46" fmla="*/ 571 w 1717"/>
                <a:gd name="T47" fmla="*/ 309 h 484"/>
                <a:gd name="T48" fmla="*/ 673 w 1717"/>
                <a:gd name="T49" fmla="*/ 318 h 484"/>
                <a:gd name="T50" fmla="*/ 766 w 1717"/>
                <a:gd name="T51" fmla="*/ 318 h 484"/>
                <a:gd name="T52" fmla="*/ 890 w 1717"/>
                <a:gd name="T53" fmla="*/ 311 h 484"/>
                <a:gd name="T54" fmla="*/ 1000 w 1717"/>
                <a:gd name="T55" fmla="*/ 296 h 484"/>
                <a:gd name="T56" fmla="*/ 1106 w 1717"/>
                <a:gd name="T57" fmla="*/ 274 h 484"/>
                <a:gd name="T58" fmla="*/ 1212 w 1717"/>
                <a:gd name="T59" fmla="*/ 245 h 484"/>
                <a:gd name="T60" fmla="*/ 1318 w 1717"/>
                <a:gd name="T61" fmla="*/ 209 h 484"/>
                <a:gd name="T62" fmla="*/ 1427 w 1717"/>
                <a:gd name="T63" fmla="*/ 153 h 4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7"/>
                <a:gd name="T97" fmla="*/ 0 h 484"/>
                <a:gd name="T98" fmla="*/ 1717 w 1717"/>
                <a:gd name="T99" fmla="*/ 484 h 48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6699FF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Freeform 27"/>
            <p:cNvSpPr>
              <a:spLocks/>
            </p:cNvSpPr>
            <p:nvPr/>
          </p:nvSpPr>
          <p:spPr bwMode="gray">
            <a:xfrm rot="-3600000">
              <a:off x="2784" y="2211"/>
              <a:ext cx="1554" cy="486"/>
            </a:xfrm>
            <a:custGeom>
              <a:avLst/>
              <a:gdLst>
                <a:gd name="T0" fmla="*/ 1405 w 1717"/>
                <a:gd name="T1" fmla="*/ 102 h 484"/>
                <a:gd name="T2" fmla="*/ 1540 w 1717"/>
                <a:gd name="T3" fmla="*/ 395 h 484"/>
                <a:gd name="T4" fmla="*/ 1472 w 1717"/>
                <a:gd name="T5" fmla="*/ 369 h 484"/>
                <a:gd name="T6" fmla="*/ 1373 w 1717"/>
                <a:gd name="T7" fmla="*/ 403 h 484"/>
                <a:gd name="T8" fmla="*/ 1274 w 1717"/>
                <a:gd name="T9" fmla="*/ 433 h 484"/>
                <a:gd name="T10" fmla="*/ 1160 w 1717"/>
                <a:gd name="T11" fmla="*/ 458 h 484"/>
                <a:gd name="T12" fmla="*/ 1062 w 1717"/>
                <a:gd name="T13" fmla="*/ 472 h 484"/>
                <a:gd name="T14" fmla="*/ 968 w 1717"/>
                <a:gd name="T15" fmla="*/ 479 h 484"/>
                <a:gd name="T16" fmla="*/ 872 w 1717"/>
                <a:gd name="T17" fmla="*/ 479 h 484"/>
                <a:gd name="T18" fmla="*/ 766 w 1717"/>
                <a:gd name="T19" fmla="*/ 468 h 484"/>
                <a:gd name="T20" fmla="*/ 634 w 1717"/>
                <a:gd name="T21" fmla="*/ 439 h 484"/>
                <a:gd name="T22" fmla="*/ 524 w 1717"/>
                <a:gd name="T23" fmla="*/ 407 h 484"/>
                <a:gd name="T24" fmla="*/ 435 w 1717"/>
                <a:gd name="T25" fmla="*/ 373 h 484"/>
                <a:gd name="T26" fmla="*/ 344 w 1717"/>
                <a:gd name="T27" fmla="*/ 326 h 484"/>
                <a:gd name="T28" fmla="*/ 242 w 1717"/>
                <a:gd name="T29" fmla="*/ 256 h 484"/>
                <a:gd name="T30" fmla="*/ 157 w 1717"/>
                <a:gd name="T31" fmla="*/ 186 h 484"/>
                <a:gd name="T32" fmla="*/ 102 w 1717"/>
                <a:gd name="T33" fmla="*/ 132 h 484"/>
                <a:gd name="T34" fmla="*/ 0 w 1717"/>
                <a:gd name="T35" fmla="*/ 0 h 484"/>
                <a:gd name="T36" fmla="*/ 135 w 1717"/>
                <a:gd name="T37" fmla="*/ 124 h 484"/>
                <a:gd name="T38" fmla="*/ 219 w 1717"/>
                <a:gd name="T39" fmla="*/ 186 h 484"/>
                <a:gd name="T40" fmla="*/ 307 w 1717"/>
                <a:gd name="T41" fmla="*/ 231 h 484"/>
                <a:gd name="T42" fmla="*/ 395 w 1717"/>
                <a:gd name="T43" fmla="*/ 267 h 484"/>
                <a:gd name="T44" fmla="*/ 487 w 1717"/>
                <a:gd name="T45" fmla="*/ 293 h 484"/>
                <a:gd name="T46" fmla="*/ 571 w 1717"/>
                <a:gd name="T47" fmla="*/ 309 h 484"/>
                <a:gd name="T48" fmla="*/ 673 w 1717"/>
                <a:gd name="T49" fmla="*/ 318 h 484"/>
                <a:gd name="T50" fmla="*/ 766 w 1717"/>
                <a:gd name="T51" fmla="*/ 318 h 484"/>
                <a:gd name="T52" fmla="*/ 890 w 1717"/>
                <a:gd name="T53" fmla="*/ 311 h 484"/>
                <a:gd name="T54" fmla="*/ 1000 w 1717"/>
                <a:gd name="T55" fmla="*/ 296 h 484"/>
                <a:gd name="T56" fmla="*/ 1106 w 1717"/>
                <a:gd name="T57" fmla="*/ 274 h 484"/>
                <a:gd name="T58" fmla="*/ 1212 w 1717"/>
                <a:gd name="T59" fmla="*/ 245 h 484"/>
                <a:gd name="T60" fmla="*/ 1318 w 1717"/>
                <a:gd name="T61" fmla="*/ 209 h 484"/>
                <a:gd name="T62" fmla="*/ 1427 w 1717"/>
                <a:gd name="T63" fmla="*/ 153 h 4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7"/>
                <a:gd name="T97" fmla="*/ 0 h 484"/>
                <a:gd name="T98" fmla="*/ 1717 w 1717"/>
                <a:gd name="T99" fmla="*/ 484 h 48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9966FF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2059" y="1632"/>
              <a:ext cx="1696" cy="1311"/>
              <a:chOff x="1808" y="1920"/>
              <a:chExt cx="2199" cy="1700"/>
            </a:xfrm>
          </p:grpSpPr>
          <p:sp>
            <p:nvSpPr>
              <p:cNvPr id="7185" name="Oval 41"/>
              <p:cNvSpPr>
                <a:spLocks noChangeArrowheads="1"/>
              </p:cNvSpPr>
              <p:nvPr/>
            </p:nvSpPr>
            <p:spPr bwMode="gray">
              <a:xfrm>
                <a:off x="1808" y="1920"/>
                <a:ext cx="2199" cy="1700"/>
              </a:xfrm>
              <a:prstGeom prst="ellipse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3E0C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6" name="Freeform 4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3300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78" name="Text Box 43"/>
            <p:cNvSpPr txBox="1">
              <a:spLocks noChangeArrowheads="1"/>
            </p:cNvSpPr>
            <p:nvPr/>
          </p:nvSpPr>
          <p:spPr bwMode="auto">
            <a:xfrm>
              <a:off x="3997" y="2784"/>
              <a:ext cx="1106" cy="70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000" b="1" dirty="0">
                  <a:latin typeface="Times New Roman" pitchFamily="18" charset="0"/>
                  <a:cs typeface="Times New Roman" pitchFamily="18" charset="0"/>
                </a:rPr>
                <a:t>Формування </a:t>
              </a:r>
            </a:p>
            <a:p>
              <a:r>
                <a:rPr lang="uk-UA" sz="2000" b="1" dirty="0">
                  <a:latin typeface="Times New Roman" pitchFamily="18" charset="0"/>
                  <a:cs typeface="Times New Roman" pitchFamily="18" charset="0"/>
                </a:rPr>
                <a:t>навичок </a:t>
              </a:r>
            </a:p>
            <a:p>
              <a:r>
                <a:rPr lang="uk-UA" sz="2000" b="1" dirty="0">
                  <a:latin typeface="Times New Roman" pitchFamily="18" charset="0"/>
                  <a:cs typeface="Times New Roman" pitchFamily="18" charset="0"/>
                </a:rPr>
                <a:t>відповідальної</a:t>
              </a:r>
            </a:p>
            <a:p>
              <a:r>
                <a:rPr lang="uk-UA" sz="2000" b="1" dirty="0">
                  <a:latin typeface="Times New Roman" pitchFamily="18" charset="0"/>
                  <a:cs typeface="Times New Roman" pitchFamily="18" charset="0"/>
                </a:rPr>
                <a:t> поведінки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9" name="Text Box 44"/>
            <p:cNvSpPr txBox="1">
              <a:spLocks noChangeArrowheads="1"/>
            </p:cNvSpPr>
            <p:nvPr/>
          </p:nvSpPr>
          <p:spPr bwMode="auto">
            <a:xfrm>
              <a:off x="4235" y="1978"/>
              <a:ext cx="1084" cy="5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000" b="1" dirty="0">
                  <a:latin typeface="Times New Roman" pitchFamily="18" charset="0"/>
                  <a:cs typeface="Times New Roman" pitchFamily="18" charset="0"/>
                </a:rPr>
                <a:t>Формування </a:t>
              </a:r>
            </a:p>
            <a:p>
              <a:r>
                <a:rPr lang="uk-UA" sz="2000" b="1" dirty="0">
                  <a:latin typeface="Times New Roman" pitchFamily="18" charset="0"/>
                  <a:cs typeface="Times New Roman" pitchFamily="18" charset="0"/>
                </a:rPr>
                <a:t>здорового </a:t>
              </a:r>
            </a:p>
            <a:p>
              <a:r>
                <a:rPr lang="uk-UA" sz="2000" b="1" dirty="0">
                  <a:latin typeface="Times New Roman" pitchFamily="18" charset="0"/>
                  <a:cs typeface="Times New Roman" pitchFamily="18" charset="0"/>
                </a:rPr>
                <a:t>способу життя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0" name="Text Box 46"/>
            <p:cNvSpPr txBox="1">
              <a:spLocks noChangeArrowheads="1"/>
            </p:cNvSpPr>
            <p:nvPr/>
          </p:nvSpPr>
          <p:spPr bwMode="auto">
            <a:xfrm>
              <a:off x="720" y="1115"/>
              <a:ext cx="1206" cy="11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dirty="0">
                  <a:latin typeface="Times New Roman" pitchFamily="18" charset="0"/>
                  <a:cs typeface="Times New Roman" pitchFamily="18" charset="0"/>
                </a:rPr>
                <a:t>Профілактика,</a:t>
              </a:r>
            </a:p>
            <a:p>
              <a:pPr algn="ctr"/>
              <a:r>
                <a:rPr lang="uk-UA" sz="2000" b="1" dirty="0">
                  <a:latin typeface="Times New Roman" pitchFamily="18" charset="0"/>
                  <a:cs typeface="Times New Roman" pitchFamily="18" charset="0"/>
                </a:rPr>
                <a:t> корекція</a:t>
              </a:r>
            </a:p>
            <a:p>
              <a:pPr algn="ctr"/>
              <a:r>
                <a:rPr lang="uk-UA" sz="2000" b="1" dirty="0">
                  <a:latin typeface="Times New Roman" pitchFamily="18" charset="0"/>
                  <a:cs typeface="Times New Roman" pitchFamily="18" charset="0"/>
                </a:rPr>
                <a:t> і подолання асоціальних проявів у поведінці дітей та молоді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1" name="Text Box 47"/>
            <p:cNvSpPr txBox="1">
              <a:spLocks noChangeArrowheads="1"/>
            </p:cNvSpPr>
            <p:nvPr/>
          </p:nvSpPr>
          <p:spPr bwMode="auto">
            <a:xfrm>
              <a:off x="868" y="2736"/>
              <a:ext cx="1244" cy="87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dirty="0">
                  <a:latin typeface="Times New Roman" pitchFamily="18" charset="0"/>
                  <a:cs typeface="Times New Roman" pitchFamily="18" charset="0"/>
                </a:rPr>
                <a:t>Профілактика</a:t>
              </a:r>
            </a:p>
            <a:p>
              <a:pPr algn="ctr"/>
              <a:r>
                <a:rPr lang="uk-UA" sz="2000" b="1" dirty="0">
                  <a:latin typeface="Times New Roman" pitchFamily="18" charset="0"/>
                  <a:cs typeface="Times New Roman" pitchFamily="18" charset="0"/>
                </a:rPr>
                <a:t> негативних явищ у поведінці дітей та молоді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2" name="Text Box 48"/>
            <p:cNvSpPr txBox="1">
              <a:spLocks noChangeArrowheads="1"/>
            </p:cNvSpPr>
            <p:nvPr/>
          </p:nvSpPr>
          <p:spPr bwMode="auto">
            <a:xfrm>
              <a:off x="2135" y="3387"/>
              <a:ext cx="1824" cy="5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 b="1" dirty="0">
                  <a:latin typeface="Times New Roman" pitchFamily="18" charset="0"/>
                  <a:cs typeface="Times New Roman" pitchFamily="18" charset="0"/>
                </a:rPr>
                <a:t>Вироблення імунітету до негативних впливів соціального оточення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3" name="Text Box 49"/>
            <p:cNvSpPr txBox="1">
              <a:spLocks noChangeArrowheads="1"/>
            </p:cNvSpPr>
            <p:nvPr/>
          </p:nvSpPr>
          <p:spPr bwMode="auto">
            <a:xfrm>
              <a:off x="3549" y="1179"/>
              <a:ext cx="1862" cy="3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uk-UA" sz="2000" b="1" dirty="0">
                  <a:latin typeface="Times New Roman" pitchFamily="18" charset="0"/>
                  <a:cs typeface="Times New Roman" pitchFamily="18" charset="0"/>
                </a:rPr>
                <a:t>Цілеспрямований вплив </a:t>
              </a:r>
            </a:p>
            <a:p>
              <a:pPr algn="ctr"/>
              <a:r>
                <a:rPr lang="uk-UA" sz="2000" b="1" dirty="0">
                  <a:latin typeface="Times New Roman" pitchFamily="18" charset="0"/>
                  <a:cs typeface="Times New Roman" pitchFamily="18" charset="0"/>
                </a:rPr>
                <a:t>на особистість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571" name="Text Box 51"/>
            <p:cNvSpPr txBox="1">
              <a:spLocks noChangeArrowheads="1"/>
            </p:cNvSpPr>
            <p:nvPr/>
          </p:nvSpPr>
          <p:spPr bwMode="gray">
            <a:xfrm>
              <a:off x="2149" y="1846"/>
              <a:ext cx="1615" cy="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uk-UA" sz="2800" b="1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FFFF00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Сутність превентивного виховання</a:t>
              </a:r>
              <a:endPara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9" name="Picture 6" descr="AMDOUB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4046" y="4263728"/>
            <a:ext cx="1069954" cy="259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uk-UA" sz="3600" b="1" u="sng" dirty="0" smtClean="0">
                <a:solidFill>
                  <a:srgbClr val="00B05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Планування </a:t>
            </a:r>
            <a:r>
              <a:rPr lang="uk-UA" sz="3600" b="1" u="sng" dirty="0" smtClean="0">
                <a:solidFill>
                  <a:srgbClr val="00B05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превентивної  </a:t>
            </a:r>
            <a:r>
              <a:rPr lang="uk-UA" sz="3600" b="1" u="sng" dirty="0" smtClean="0">
                <a:solidFill>
                  <a:srgbClr val="00B05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освіти 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274320" indent="-274320" algn="ctr">
              <a:spcBef>
                <a:spcPts val="0"/>
              </a:spcBef>
              <a:buNone/>
              <a:defRPr/>
            </a:pPr>
            <a:r>
              <a:rPr lang="uk-UA" sz="4000" b="1" i="1" dirty="0" smtClean="0">
                <a:solidFill>
                  <a:srgbClr val="008000"/>
                </a:solidFill>
                <a:latin typeface="Calibri" panose="020F0502020204030204" pitchFamily="34" charset="0"/>
                <a:cs typeface="Times New Roman" pitchFamily="18" charset="0"/>
              </a:rPr>
              <a:t>відображається в розділах річного плану роботи школи : </a:t>
            </a:r>
            <a:endParaRPr lang="ru-RU" sz="4000" b="1" i="1" dirty="0" smtClean="0">
              <a:solidFill>
                <a:srgbClr val="008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274320" indent="-27432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uk-UA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Виховні заходи з превентивного виховання учнів  1-11 класів;</a:t>
            </a:r>
            <a:endParaRPr lang="ru-RU" dirty="0" smtClean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274320" indent="-27432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uk-UA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Комплексні заходи з попередження правопорушень, безпритульності  та асоціальної поведінки учнів;</a:t>
            </a:r>
            <a:endParaRPr lang="ru-RU" dirty="0" smtClean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274320" indent="-27432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uk-UA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Комплексний план роботи з формування навичок здорового способу життя;</a:t>
            </a:r>
            <a:endParaRPr lang="ru-RU" dirty="0" smtClean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274320" indent="-27432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uk-UA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План сумісної профілактичної діяльності школи і відповідних служб міста;</a:t>
            </a:r>
            <a:endParaRPr lang="ru-RU" dirty="0" smtClean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274320" indent="-27432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uk-UA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Комплексний та індивідуальні плани роботи з дітьми девіантної поведінки ;</a:t>
            </a:r>
            <a:endParaRPr lang="ru-RU" dirty="0" smtClean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274320" indent="-27432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uk-UA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Комплексний план заходів роботи з батьками (батьківський лекторій, заходи з попередження насилля в родині,)  та індивідуальні плани роботи з асоціальними родинами.</a:t>
            </a:r>
            <a:r>
              <a:rPr lang="uk-UA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endParaRPr lang="ru-RU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u="sng" dirty="0" smtClean="0">
                <a:solidFill>
                  <a:srgbClr val="008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</a:rPr>
              <a:t>Очікувані   виховні   досягнення:</a:t>
            </a:r>
            <a:r>
              <a:rPr lang="ru-RU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/>
            </a:r>
            <a:br>
              <a:rPr lang="ru-RU" b="1" dirty="0" smtClean="0">
                <a:solidFill>
                  <a:srgbClr val="008000"/>
                </a:solidFill>
                <a:latin typeface="Calibri" panose="020F0502020204030204" pitchFamily="34" charset="0"/>
              </a:rPr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143404"/>
          </a:xfrm>
        </p:spPr>
        <p:txBody>
          <a:bodyPr>
            <a:normAutofit fontScale="92500" lnSpcReduction="20000"/>
          </a:bodyPr>
          <a:lstStyle/>
          <a:p>
            <a:pPr marL="0" algn="just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05000"/>
              <a:buFont typeface="Wingdings" pitchFamily="2" charset="2"/>
              <a:buChar char="Ø"/>
            </a:pPr>
            <a:r>
              <a:rPr lang="uk-UA" altLang="uk-UA" sz="1800" dirty="0" smtClean="0">
                <a:solidFill>
                  <a:srgbClr val="0000FF"/>
                </a:solidFill>
                <a:latin typeface="Calibri" pitchFamily="34" charset="0"/>
              </a:rPr>
              <a:t>сформованість основ духовно-морального розвитку особистості: само оцінювання, самоконтролю, знання та навички ведення здорового способу життя, усвідомлення цінності власного життя і необхідності збереження  здоров'я  з раннього дитинства.</a:t>
            </a:r>
            <a:endParaRPr lang="ru-RU" altLang="uk-UA" sz="1800" dirty="0" smtClean="0">
              <a:solidFill>
                <a:srgbClr val="0000FF"/>
              </a:solidFill>
              <a:latin typeface="Calibri" pitchFamily="34" charset="0"/>
            </a:endParaRPr>
          </a:p>
          <a:p>
            <a:pPr marL="0" indent="-274320" algn="just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02000"/>
              <a:buFont typeface="Wingdings" pitchFamily="2" charset="2"/>
              <a:buChar char="Ø"/>
              <a:defRPr/>
            </a:pPr>
            <a:r>
              <a:rPr lang="uk-UA" sz="1600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сформованість </a:t>
            </a:r>
            <a:r>
              <a:rPr lang="uk-UA" sz="1600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життєвих </a:t>
            </a:r>
            <a:r>
              <a:rPr lang="uk-UA" sz="1600" dirty="0" err="1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компетенцій</a:t>
            </a:r>
            <a:r>
              <a:rPr lang="uk-UA" sz="1600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, активної та громадської позиції, необхідності дотримуватись конституційно-правових норм, своїх прав, обов'язків;</a:t>
            </a:r>
            <a:endParaRPr lang="ru-RU" sz="1600" dirty="0" smtClean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-274320" algn="just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02000"/>
              <a:buFont typeface="Wingdings" pitchFamily="2" charset="2"/>
              <a:buChar char="Ø"/>
              <a:defRPr/>
            </a:pPr>
            <a:r>
              <a:rPr lang="uk-UA" sz="1600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імунітету до асоціальних впливів, чітке розуміння необхідності ведення здорового способу життя;</a:t>
            </a:r>
            <a:endParaRPr lang="ru-RU" sz="1600" dirty="0" smtClean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-274320" algn="just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02000"/>
              <a:buFont typeface="Wingdings" pitchFamily="2" charset="2"/>
              <a:buChar char="Ø"/>
              <a:defRPr/>
            </a:pPr>
            <a:r>
              <a:rPr lang="uk-UA" sz="1600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готовності до виконання різних соціальних ролей;</a:t>
            </a:r>
            <a:endParaRPr lang="ru-RU" sz="1600" dirty="0" smtClean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-274320" algn="just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02000"/>
              <a:buFont typeface="Wingdings" pitchFamily="2" charset="2"/>
              <a:buChar char="Ø"/>
              <a:defRPr/>
            </a:pPr>
            <a:r>
              <a:rPr lang="uk-UA" sz="1600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наявність життєвих пріоритетів, цілей та ідеалів.</a:t>
            </a:r>
            <a:endParaRPr lang="ru-RU" sz="1600" dirty="0" smtClean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SzPct val="104000"/>
              <a:buNone/>
            </a:pPr>
            <a:r>
              <a:rPr lang="uk-UA" altLang="uk-UA" sz="1600" dirty="0" smtClean="0">
                <a:solidFill>
                  <a:srgbClr val="0000FF"/>
                </a:solidFill>
                <a:latin typeface="Calibri" pitchFamily="34" charset="0"/>
              </a:rPr>
              <a:t>Усвідомлення: 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04000"/>
              <a:buFont typeface="Wingdings" pitchFamily="2" charset="2"/>
              <a:buChar char="Ø"/>
            </a:pPr>
            <a:r>
              <a:rPr lang="uk-UA" altLang="uk-UA" sz="1600" dirty="0" smtClean="0">
                <a:solidFill>
                  <a:srgbClr val="0000FF"/>
                </a:solidFill>
                <a:latin typeface="Calibri" pitchFamily="34" charset="0"/>
              </a:rPr>
              <a:t>норм та правил власної поведінки та норм соціально важливих для суспільства; </a:t>
            </a:r>
            <a:endParaRPr lang="ru-RU" altLang="uk-UA" sz="1600" dirty="0" smtClean="0">
              <a:solidFill>
                <a:srgbClr val="0000FF"/>
              </a:solidFill>
              <a:latin typeface="Calibri" pitchFamily="34" charset="0"/>
            </a:endParaRPr>
          </a:p>
          <a:p>
            <a:pPr marL="0" algn="just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04000"/>
              <a:buFont typeface="Wingdings" pitchFamily="2" charset="2"/>
              <a:buChar char="Ø"/>
            </a:pPr>
            <a:r>
              <a:rPr lang="uk-UA" altLang="uk-UA" sz="1600" dirty="0" smtClean="0">
                <a:solidFill>
                  <a:srgbClr val="0000FF"/>
                </a:solidFill>
                <a:latin typeface="Calibri" pitchFamily="34" charset="0"/>
              </a:rPr>
              <a:t>наслідків негативного впливу шкідливих звичок на здоров'я людини; </a:t>
            </a:r>
            <a:endParaRPr lang="ru-RU" altLang="uk-UA" sz="1600" dirty="0" smtClean="0">
              <a:solidFill>
                <a:srgbClr val="0000FF"/>
              </a:solidFill>
              <a:latin typeface="Calibri" pitchFamily="34" charset="0"/>
            </a:endParaRPr>
          </a:p>
          <a:p>
            <a:pPr marL="0" algn="just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04000"/>
              <a:buFont typeface="Wingdings" pitchFamily="2" charset="2"/>
              <a:buChar char="Ø"/>
            </a:pPr>
            <a:r>
              <a:rPr lang="uk-UA" altLang="uk-UA" sz="1600" dirty="0" smtClean="0">
                <a:solidFill>
                  <a:srgbClr val="0000FF"/>
                </a:solidFill>
                <a:latin typeface="Calibri" pitchFamily="34" charset="0"/>
              </a:rPr>
              <a:t>сформованість активної життєвої позиції щодо негативних проявів у соціумі;</a:t>
            </a:r>
            <a:endParaRPr lang="ru-RU" altLang="uk-UA" sz="1600" dirty="0" smtClean="0">
              <a:solidFill>
                <a:srgbClr val="0000FF"/>
              </a:solidFill>
              <a:latin typeface="Calibri" pitchFamily="34" charset="0"/>
            </a:endParaRPr>
          </a:p>
          <a:p>
            <a:pPr marL="0" indent="-274320" algn="just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02000"/>
              <a:buFont typeface="Wingdings" pitchFamily="2" charset="2"/>
              <a:buChar char="Ø"/>
              <a:defRPr/>
            </a:pPr>
            <a:r>
              <a:rPr lang="uk-UA" sz="1600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усвідомлення наслідків негативного впливу шкідливих звичок на здоров'я людини;</a:t>
            </a:r>
            <a:endParaRPr lang="ru-RU" sz="1600" dirty="0" smtClean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-274320" algn="just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02000"/>
              <a:buFont typeface="Wingdings" pitchFamily="2" charset="2"/>
              <a:buChar char="Ø"/>
              <a:defRPr/>
            </a:pPr>
            <a:r>
              <a:rPr lang="uk-UA" sz="1600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розуміння необхідності подолання стигматизації та дискримінації людей, що живуть з ВІЛ;</a:t>
            </a:r>
            <a:endParaRPr lang="ru-RU" sz="1600" dirty="0" smtClean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-274320" algn="just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02000"/>
              <a:buFont typeface="Wingdings" pitchFamily="2" charset="2"/>
              <a:buChar char="Ø"/>
              <a:defRPr/>
            </a:pPr>
            <a:r>
              <a:rPr lang="uk-UA" sz="1600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вміння визначати свій соціальний статус у соціальній групі, адаптуватися в різних життєвих </a:t>
            </a:r>
            <a:r>
              <a:rPr lang="uk-UA" sz="1600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 ситуаціях </a:t>
            </a:r>
            <a:r>
              <a:rPr lang="uk-UA" sz="1600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та конструктивно впливати на них, регулювати власну поведінку; </a:t>
            </a:r>
            <a:endParaRPr lang="ru-RU" sz="1600" dirty="0" smtClean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-274320" algn="just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102000"/>
              <a:buFont typeface="Wingdings" pitchFamily="2" charset="2"/>
              <a:buChar char="Ø"/>
              <a:defRPr/>
            </a:pPr>
            <a:r>
              <a:rPr lang="uk-UA" sz="1600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розуміння особистістю своїх прав, свобод, обов'язків.</a:t>
            </a:r>
            <a:endParaRPr lang="ru-RU" sz="1600" dirty="0" smtClean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274320" indent="-274320">
              <a:spcBef>
                <a:spcPts val="0"/>
              </a:spcBef>
              <a:buNone/>
              <a:defRPr/>
            </a:pPr>
            <a:endParaRPr lang="ru-RU" sz="1600" dirty="0" smtClean="0">
              <a:latin typeface="Calibri" panose="020F0502020204030204" pitchFamily="34" charset="0"/>
            </a:endParaRPr>
          </a:p>
          <a:p>
            <a:endParaRPr lang="uk-UA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uk-UA" dirty="0" smtClean="0"/>
              <a:t>Структурна модель</a:t>
            </a:r>
            <a:endParaRPr lang="uk-UA" dirty="0"/>
          </a:p>
        </p:txBody>
      </p:sp>
      <p:grpSp>
        <p:nvGrpSpPr>
          <p:cNvPr id="4" name="Group 25"/>
          <p:cNvGrpSpPr>
            <a:grpSpLocks noGrp="1"/>
          </p:cNvGrpSpPr>
          <p:nvPr>
            <p:ph idx="1"/>
          </p:nvPr>
        </p:nvGrpSpPr>
        <p:grpSpPr bwMode="auto">
          <a:xfrm>
            <a:off x="500034" y="1285859"/>
            <a:ext cx="8229600" cy="3929091"/>
            <a:chOff x="336" y="1296"/>
            <a:chExt cx="4896" cy="3024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064" y="2352"/>
              <a:ext cx="1392" cy="864"/>
            </a:xfrm>
            <a:prstGeom prst="ellipse">
              <a:avLst/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uk-UA" sz="2000" b="1" dirty="0">
                  <a:solidFill>
                    <a:srgbClr val="FF0000"/>
                  </a:solidFill>
                  <a:cs typeface="Times New Roman" pitchFamily="18" charset="0"/>
                </a:rPr>
                <a:t>Напрями </a:t>
              </a:r>
            </a:p>
            <a:p>
              <a:pPr algn="ctr"/>
              <a:r>
                <a:rPr lang="uk-UA" sz="2000" b="1" dirty="0">
                  <a:solidFill>
                    <a:srgbClr val="FF0000"/>
                  </a:solidFill>
                  <a:cs typeface="Times New Roman" pitchFamily="18" charset="0"/>
                </a:rPr>
                <a:t>діяльності</a:t>
              </a: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2736" y="2016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2164" y="1296"/>
              <a:ext cx="1200" cy="720"/>
            </a:xfrm>
            <a:prstGeom prst="ellipse">
              <a:avLst/>
            </a:prstGeom>
            <a:gradFill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uk-UA" sz="2000" b="1" dirty="0" smtClean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Тренінгові </a:t>
              </a:r>
              <a:endParaRPr lang="uk-UA" sz="20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endParaRPr>
            </a:p>
            <a:p>
              <a:pPr algn="ctr"/>
              <a:r>
                <a:rPr lang="uk-UA" sz="2000" b="1" dirty="0" smtClean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з</a:t>
              </a:r>
              <a:r>
                <a:rPr lang="uk-UA" sz="2000" b="1" dirty="0" smtClean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аняття </a:t>
              </a:r>
            </a:p>
            <a:p>
              <a:pPr algn="ctr"/>
              <a:r>
                <a:rPr lang="uk-UA" sz="2000" b="1" dirty="0" smtClean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з учнями</a:t>
              </a:r>
              <a:endParaRPr lang="uk-UA" sz="20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endParaRPr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3360" y="1488"/>
              <a:ext cx="1344" cy="720"/>
            </a:xfrm>
            <a:prstGeom prst="ellipse">
              <a:avLst/>
            </a:prstGeom>
            <a:gradFill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uk-UA" b="1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Тренінгові </a:t>
              </a:r>
            </a:p>
            <a:p>
              <a:pPr algn="ctr"/>
              <a:r>
                <a:rPr lang="uk-UA" b="1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заняття для пед.</a:t>
              </a:r>
            </a:p>
            <a:p>
              <a:pPr algn="ctr"/>
              <a:r>
                <a:rPr lang="uk-UA" b="1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 працівників</a:t>
              </a:r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3792" y="2208"/>
              <a:ext cx="1248" cy="720"/>
            </a:xfrm>
            <a:prstGeom prst="ellipse">
              <a:avLst/>
            </a:prstGeom>
            <a:gradFill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uk-UA" sz="2000" b="1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Виховні заходи</a:t>
              </a:r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864" y="1488"/>
              <a:ext cx="1296" cy="720"/>
            </a:xfrm>
            <a:prstGeom prst="ellipse">
              <a:avLst/>
            </a:prstGeom>
            <a:gradFill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uk-UA" sz="2000" b="1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Уроки </a:t>
              </a:r>
              <a:r>
                <a:rPr lang="uk-UA" sz="2000" b="1" dirty="0" err="1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ОБЖ</a:t>
              </a:r>
              <a:endParaRPr lang="uk-UA" sz="20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endParaRPr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432" y="2256"/>
              <a:ext cx="1296" cy="720"/>
            </a:xfrm>
            <a:prstGeom prst="ellipse">
              <a:avLst/>
            </a:prstGeom>
            <a:gradFill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uk-UA" b="1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Театральний</a:t>
              </a:r>
            </a:p>
            <a:p>
              <a:pPr algn="ctr"/>
              <a:r>
                <a:rPr lang="uk-UA" b="1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 гурток </a:t>
              </a:r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336" y="3072"/>
              <a:ext cx="1344" cy="720"/>
            </a:xfrm>
            <a:prstGeom prst="ellipse">
              <a:avLst/>
            </a:prstGeom>
            <a:gradFill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uk-UA" b="1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Спільна проектна</a:t>
              </a:r>
            </a:p>
            <a:p>
              <a:pPr algn="ctr"/>
              <a:r>
                <a:rPr lang="uk-UA" b="1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 діяльність з </a:t>
              </a:r>
            </a:p>
            <a:p>
              <a:pPr algn="ctr"/>
              <a:r>
                <a:rPr lang="uk-UA" b="1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Корпусом Миру</a:t>
              </a:r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1440" y="3552"/>
              <a:ext cx="1344" cy="768"/>
            </a:xfrm>
            <a:prstGeom prst="ellipse">
              <a:avLst/>
            </a:prstGeom>
            <a:gradFill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uk-UA" b="1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Спільні виховні </a:t>
              </a:r>
            </a:p>
            <a:p>
              <a:pPr algn="ctr"/>
              <a:r>
                <a:rPr lang="uk-UA" b="1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години з батьками</a:t>
              </a:r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2832" y="3552"/>
              <a:ext cx="1392" cy="768"/>
            </a:xfrm>
            <a:prstGeom prst="ellipse">
              <a:avLst/>
            </a:prstGeom>
            <a:gradFill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uk-UA" b="1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Моніторинг якості</a:t>
              </a:r>
            </a:p>
            <a:p>
              <a:pPr algn="ctr"/>
              <a:r>
                <a:rPr lang="uk-UA" b="1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 превентивної освіти</a:t>
              </a:r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3792" y="2976"/>
              <a:ext cx="1440" cy="720"/>
            </a:xfrm>
            <a:prstGeom prst="ellipse">
              <a:avLst/>
            </a:prstGeom>
            <a:gradFill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uk-UA" sz="2000" b="1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Маршрут</a:t>
              </a:r>
            </a:p>
            <a:p>
              <a:pPr algn="ctr"/>
              <a:r>
                <a:rPr lang="uk-UA" sz="2000" b="1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 Безпеки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120" y="2064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 flipV="1">
              <a:off x="1968" y="2112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3456" y="264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H="1" flipV="1">
              <a:off x="1728" y="268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H="1">
              <a:off x="1584" y="2976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H="1">
              <a:off x="2160" y="3168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3360" y="2976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3024" y="3168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500042"/>
            <a:ext cx="6408737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rgbClr val="7030A0"/>
                </a:solidFill>
                <a:latin typeface="Monotype Corsiva" pitchFamily="66" charset="0"/>
              </a:rPr>
              <a:t>Шляхи досягнення</a:t>
            </a:r>
            <a:endParaRPr lang="uk-UA" sz="2800" dirty="0">
              <a:solidFill>
                <a:srgbClr val="003300"/>
              </a:solidFill>
              <a:latin typeface="Monotype Corsiva" pitchFamily="66" charset="0"/>
            </a:endParaRP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35896" y="1916832"/>
            <a:ext cx="2114183" cy="186404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pSp>
        <p:nvGrpSpPr>
          <p:cNvPr id="9" name="Группа 21"/>
          <p:cNvGrpSpPr>
            <a:grpSpLocks/>
          </p:cNvGrpSpPr>
          <p:nvPr/>
        </p:nvGrpSpPr>
        <p:grpSpPr bwMode="auto">
          <a:xfrm>
            <a:off x="857224" y="1142984"/>
            <a:ext cx="7350858" cy="4109226"/>
            <a:chOff x="-369454" y="887774"/>
            <a:chExt cx="9504073" cy="5346961"/>
          </a:xfrm>
        </p:grpSpPr>
        <p:sp>
          <p:nvSpPr>
            <p:cNvPr id="8204" name="Oval 3"/>
            <p:cNvSpPr>
              <a:spLocks noChangeArrowheads="1"/>
            </p:cNvSpPr>
            <p:nvPr/>
          </p:nvSpPr>
          <p:spPr bwMode="auto">
            <a:xfrm>
              <a:off x="184728" y="887774"/>
              <a:ext cx="2781300" cy="1351567"/>
            </a:xfrm>
            <a:prstGeom prst="ellipse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/>
              <a:r>
                <a:rPr lang="uk-UA" sz="1400" b="1" dirty="0">
                  <a:latin typeface="Times New Roman" pitchFamily="18" charset="0"/>
                  <a:cs typeface="Arial" charset="0"/>
                </a:rPr>
                <a:t>задоволеність взаєминами, процесом праці</a:t>
              </a:r>
              <a:endParaRPr lang="uk-UA" sz="1400" dirty="0">
                <a:latin typeface="Arial" charset="0"/>
                <a:cs typeface="Arial" charset="0"/>
              </a:endParaRPr>
            </a:p>
          </p:txBody>
        </p:sp>
        <p:sp>
          <p:nvSpPr>
            <p:cNvPr id="8205" name="Oval 4"/>
            <p:cNvSpPr>
              <a:spLocks noChangeArrowheads="1"/>
            </p:cNvSpPr>
            <p:nvPr/>
          </p:nvSpPr>
          <p:spPr bwMode="auto">
            <a:xfrm>
              <a:off x="-369454" y="2560978"/>
              <a:ext cx="2955636" cy="1351567"/>
            </a:xfrm>
            <a:prstGeom prst="ellipse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uk-UA" sz="1400" b="1" dirty="0">
                  <a:latin typeface="Times New Roman" pitchFamily="18" charset="0"/>
                  <a:cs typeface="Arial" charset="0"/>
                </a:rPr>
                <a:t>взаєморозуміння учнів, батьків і педагогів</a:t>
              </a:r>
              <a:endParaRPr lang="uk-UA" sz="1400" dirty="0">
                <a:latin typeface="Arial" charset="0"/>
                <a:cs typeface="Arial" charset="0"/>
              </a:endParaRPr>
            </a:p>
          </p:txBody>
        </p:sp>
        <p:sp>
          <p:nvSpPr>
            <p:cNvPr id="8206" name="Oval 5"/>
            <p:cNvSpPr>
              <a:spLocks noChangeArrowheads="1"/>
            </p:cNvSpPr>
            <p:nvPr/>
          </p:nvSpPr>
          <p:spPr bwMode="auto">
            <a:xfrm>
              <a:off x="831273" y="4791916"/>
              <a:ext cx="3738996" cy="1442819"/>
            </a:xfrm>
            <a:prstGeom prst="ellipse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uk-UA" sz="1400" b="1" dirty="0">
                  <a:latin typeface="Times New Roman" pitchFamily="18" charset="0"/>
                  <a:cs typeface="Arial" charset="0"/>
                </a:rPr>
                <a:t>участь членів колективу в керуванні і самоврядуванні колективу;</a:t>
              </a:r>
            </a:p>
            <a:p>
              <a:pPr algn="ctr"/>
              <a:endParaRPr lang="uk-UA" sz="1600" dirty="0">
                <a:latin typeface="Arial" charset="0"/>
                <a:cs typeface="Arial" charset="0"/>
              </a:endParaRPr>
            </a:p>
          </p:txBody>
        </p:sp>
        <p:sp>
          <p:nvSpPr>
            <p:cNvPr id="8207" name="Oval 6"/>
            <p:cNvSpPr>
              <a:spLocks noChangeArrowheads="1"/>
            </p:cNvSpPr>
            <p:nvPr/>
          </p:nvSpPr>
          <p:spPr bwMode="auto">
            <a:xfrm>
              <a:off x="5076825" y="4725077"/>
              <a:ext cx="3182938" cy="1296793"/>
            </a:xfrm>
            <a:prstGeom prst="ellipse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uk-UA" sz="1400" b="1" dirty="0">
                  <a:latin typeface="Times New Roman" pitchFamily="18" charset="0"/>
                  <a:cs typeface="Arial" charset="0"/>
                </a:rPr>
                <a:t>згуртованість </a:t>
              </a:r>
            </a:p>
            <a:p>
              <a:pPr algn="ctr"/>
              <a:r>
                <a:rPr lang="uk-UA" sz="1400" b="1" dirty="0">
                  <a:latin typeface="Times New Roman" pitchFamily="18" charset="0"/>
                  <a:cs typeface="Arial" charset="0"/>
                </a:rPr>
                <a:t>(навколо мети діяльності)</a:t>
              </a:r>
              <a:endParaRPr lang="uk-UA" sz="1400" dirty="0">
                <a:latin typeface="Arial" charset="0"/>
                <a:cs typeface="Arial" charset="0"/>
              </a:endParaRPr>
            </a:p>
          </p:txBody>
        </p:sp>
        <p:sp>
          <p:nvSpPr>
            <p:cNvPr id="8208" name="Oval 7"/>
            <p:cNvSpPr>
              <a:spLocks noChangeArrowheads="1"/>
            </p:cNvSpPr>
            <p:nvPr/>
          </p:nvSpPr>
          <p:spPr bwMode="auto">
            <a:xfrm>
              <a:off x="6650182" y="2653933"/>
              <a:ext cx="2484437" cy="1080925"/>
            </a:xfrm>
            <a:prstGeom prst="ellipse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 sz="1400" b="1" dirty="0">
                  <a:latin typeface="Times New Roman" pitchFamily="18" charset="0"/>
                  <a:cs typeface="Arial" charset="0"/>
                </a:rPr>
                <a:t>свідома дисципліна</a:t>
              </a:r>
              <a:endParaRPr lang="uk-UA" sz="1400" dirty="0">
                <a:latin typeface="Arial" charset="0"/>
                <a:cs typeface="Arial" charset="0"/>
              </a:endParaRPr>
            </a:p>
          </p:txBody>
        </p:sp>
        <p:sp>
          <p:nvSpPr>
            <p:cNvPr id="8209" name="Oval 8"/>
            <p:cNvSpPr>
              <a:spLocks noChangeArrowheads="1"/>
            </p:cNvSpPr>
            <p:nvPr/>
          </p:nvSpPr>
          <p:spPr bwMode="auto">
            <a:xfrm>
              <a:off x="6372225" y="1052154"/>
              <a:ext cx="2679412" cy="1152352"/>
            </a:xfrm>
            <a:prstGeom prst="ellipse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uk-UA" sz="1400" b="1" dirty="0">
                  <a:latin typeface="Times New Roman" pitchFamily="18" charset="0"/>
                  <a:cs typeface="Arial" charset="0"/>
                </a:rPr>
                <a:t>продуктивність роботи</a:t>
              </a:r>
              <a:endParaRPr lang="uk-UA" sz="1400" dirty="0">
                <a:latin typeface="Arial" charset="0"/>
                <a:cs typeface="Arial" charset="0"/>
              </a:endParaRPr>
            </a:p>
          </p:txBody>
        </p:sp>
        <p:sp>
          <p:nvSpPr>
            <p:cNvPr id="8210" name="AutoShape 9"/>
            <p:cNvSpPr>
              <a:spLocks noChangeArrowheads="1"/>
            </p:cNvSpPr>
            <p:nvPr/>
          </p:nvSpPr>
          <p:spPr bwMode="auto">
            <a:xfrm rot="-8510669">
              <a:off x="3105150" y="1812453"/>
              <a:ext cx="593725" cy="233327"/>
            </a:xfrm>
            <a:prstGeom prst="rightArrow">
              <a:avLst>
                <a:gd name="adj1" fmla="val 50000"/>
                <a:gd name="adj2" fmla="val 63603"/>
              </a:avLst>
            </a:prstGeom>
            <a:solidFill>
              <a:srgbClr val="4F81B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/>
            <a:p>
              <a:endParaRPr lang="uk-UA"/>
            </a:p>
          </p:txBody>
        </p:sp>
        <p:sp>
          <p:nvSpPr>
            <p:cNvPr id="8211" name="AutoShape 10"/>
            <p:cNvSpPr>
              <a:spLocks noChangeArrowheads="1"/>
            </p:cNvSpPr>
            <p:nvPr/>
          </p:nvSpPr>
          <p:spPr bwMode="auto">
            <a:xfrm rot="3339348">
              <a:off x="5901550" y="1683051"/>
              <a:ext cx="233327" cy="523875"/>
            </a:xfrm>
            <a:prstGeom prst="upArrow">
              <a:avLst>
                <a:gd name="adj1" fmla="val 50000"/>
                <a:gd name="adj2" fmla="val 56121"/>
              </a:avLst>
            </a:prstGeom>
            <a:solidFill>
              <a:srgbClr val="4F81B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eaVert"/>
            <a:lstStyle/>
            <a:p>
              <a:endParaRPr lang="uk-UA"/>
            </a:p>
          </p:txBody>
        </p:sp>
        <p:sp>
          <p:nvSpPr>
            <p:cNvPr id="8212" name="AutoShape 11"/>
            <p:cNvSpPr>
              <a:spLocks noChangeArrowheads="1"/>
            </p:cNvSpPr>
            <p:nvPr/>
          </p:nvSpPr>
          <p:spPr bwMode="auto">
            <a:xfrm rot="-5400000">
              <a:off x="2869429" y="2756032"/>
              <a:ext cx="287295" cy="625475"/>
            </a:xfrm>
            <a:prstGeom prst="upArrow">
              <a:avLst>
                <a:gd name="adj1" fmla="val 50000"/>
                <a:gd name="adj2" fmla="val 41083"/>
              </a:avLst>
            </a:prstGeom>
            <a:solidFill>
              <a:srgbClr val="4F81B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eaVert"/>
            <a:lstStyle/>
            <a:p>
              <a:endParaRPr lang="uk-UA"/>
            </a:p>
          </p:txBody>
        </p:sp>
        <p:sp>
          <p:nvSpPr>
            <p:cNvPr id="8213" name="AutoShape 12"/>
            <p:cNvSpPr>
              <a:spLocks noChangeArrowheads="1"/>
            </p:cNvSpPr>
            <p:nvPr/>
          </p:nvSpPr>
          <p:spPr bwMode="auto">
            <a:xfrm rot="5400000">
              <a:off x="6032522" y="2760001"/>
              <a:ext cx="287295" cy="617538"/>
            </a:xfrm>
            <a:prstGeom prst="upArrow">
              <a:avLst>
                <a:gd name="adj1" fmla="val 50000"/>
                <a:gd name="adj2" fmla="val 40273"/>
              </a:avLst>
            </a:prstGeom>
            <a:solidFill>
              <a:srgbClr val="4F81B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eaVert"/>
            <a:lstStyle/>
            <a:p>
              <a:endParaRPr lang="uk-UA"/>
            </a:p>
          </p:txBody>
        </p:sp>
        <p:sp>
          <p:nvSpPr>
            <p:cNvPr id="8214" name="AutoShape 13"/>
            <p:cNvSpPr>
              <a:spLocks noChangeArrowheads="1"/>
            </p:cNvSpPr>
            <p:nvPr/>
          </p:nvSpPr>
          <p:spPr bwMode="auto">
            <a:xfrm rot="7256021">
              <a:off x="3255209" y="4314751"/>
              <a:ext cx="530145" cy="252413"/>
            </a:xfrm>
            <a:prstGeom prst="rightArrow">
              <a:avLst>
                <a:gd name="adj1" fmla="val 50000"/>
                <a:gd name="adj2" fmla="val 52517"/>
              </a:avLst>
            </a:prstGeom>
            <a:solidFill>
              <a:srgbClr val="4F81B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/>
            <a:p>
              <a:endParaRPr lang="uk-UA"/>
            </a:p>
          </p:txBody>
        </p:sp>
        <p:sp>
          <p:nvSpPr>
            <p:cNvPr id="8215" name="AutoShape 14"/>
            <p:cNvSpPr>
              <a:spLocks noChangeArrowheads="1"/>
            </p:cNvSpPr>
            <p:nvPr/>
          </p:nvSpPr>
          <p:spPr bwMode="auto">
            <a:xfrm rot="3426539">
              <a:off x="5640427" y="4242531"/>
              <a:ext cx="531733" cy="252412"/>
            </a:xfrm>
            <a:prstGeom prst="rightArrow">
              <a:avLst>
                <a:gd name="adj1" fmla="val 50000"/>
                <a:gd name="adj2" fmla="val 52675"/>
              </a:avLst>
            </a:prstGeom>
            <a:solidFill>
              <a:srgbClr val="4F81B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/>
            <a:p>
              <a:endParaRPr lang="uk-UA"/>
            </a:p>
          </p:txBody>
        </p:sp>
      </p:grpSp>
      <p:pic>
        <p:nvPicPr>
          <p:cNvPr id="2" name="Рисунок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142984"/>
            <a:ext cx="1387475" cy="1041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3071810"/>
            <a:ext cx="1276350" cy="10731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488" y="5143512"/>
            <a:ext cx="1292225" cy="9461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786710" y="1357298"/>
            <a:ext cx="1046163" cy="10461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429520" y="3286124"/>
            <a:ext cx="1078726" cy="10801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72198" y="4929198"/>
            <a:ext cx="1387475" cy="9302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500034" y="357167"/>
            <a:ext cx="8282770" cy="5328191"/>
            <a:chOff x="1488" y="960"/>
            <a:chExt cx="2963" cy="3054"/>
          </a:xfrm>
        </p:grpSpPr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2356" y="960"/>
              <a:ext cx="1192" cy="959"/>
              <a:chOff x="2356" y="960"/>
              <a:chExt cx="1192" cy="959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2356" y="960"/>
                <a:ext cx="1192" cy="959"/>
                <a:chOff x="2057" y="862"/>
                <a:chExt cx="1549" cy="1351"/>
              </a:xfrm>
            </p:grpSpPr>
            <p:sp>
              <p:nvSpPr>
                <p:cNvPr id="12330" name="AutoShape 5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31" name="AutoShape 6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32" name="AutoShape 7"/>
                <p:cNvSpPr>
                  <a:spLocks noChangeArrowheads="1"/>
                </p:cNvSpPr>
                <p:nvPr/>
              </p:nvSpPr>
              <p:spPr bwMode="gray">
                <a:xfrm>
                  <a:off x="2146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7262EC"/>
                    </a:gs>
                    <a:gs pos="100000">
                      <a:srgbClr val="2614AA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2329" name="Text Box 16"/>
              <p:cNvSpPr txBox="1">
                <a:spLocks noChangeArrowheads="1"/>
              </p:cNvSpPr>
              <p:nvPr/>
            </p:nvSpPr>
            <p:spPr bwMode="gray">
              <a:xfrm>
                <a:off x="2459" y="1165"/>
                <a:ext cx="915" cy="57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Формування </a:t>
                </a:r>
              </a:p>
              <a:p>
                <a:pPr algn="ctr" eaLnBrk="1" hangingPunct="1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правової </a:t>
                </a:r>
              </a:p>
              <a:p>
                <a:pPr algn="ctr" eaLnBrk="1" hangingPunct="1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свідомості</a:t>
                </a:r>
                <a:endParaRPr lang="ru-RU" sz="1600" dirty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1488" y="1438"/>
              <a:ext cx="1193" cy="959"/>
              <a:chOff x="1488" y="1438"/>
              <a:chExt cx="1193" cy="959"/>
            </a:xfrm>
          </p:grpSpPr>
          <p:grpSp>
            <p:nvGrpSpPr>
              <p:cNvPr id="6" name="Group 8"/>
              <p:cNvGrpSpPr>
                <a:grpSpLocks/>
              </p:cNvGrpSpPr>
              <p:nvPr/>
            </p:nvGrpSpPr>
            <p:grpSpPr bwMode="auto">
              <a:xfrm>
                <a:off x="1488" y="1438"/>
                <a:ext cx="1193" cy="959"/>
                <a:chOff x="1110" y="2656"/>
                <a:chExt cx="1549" cy="1351"/>
              </a:xfrm>
            </p:grpSpPr>
            <p:sp>
              <p:nvSpPr>
                <p:cNvPr id="12325" name="AutoShape 9"/>
                <p:cNvSpPr>
                  <a:spLocks noChangeArrowheads="1"/>
                </p:cNvSpPr>
                <p:nvPr/>
              </p:nvSpPr>
              <p:spPr bwMode="gray">
                <a:xfrm>
                  <a:off x="1123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6" name="AutoShape 10"/>
                <p:cNvSpPr>
                  <a:spLocks noChangeArrowheads="1"/>
                </p:cNvSpPr>
                <p:nvPr/>
              </p:nvSpPr>
              <p:spPr bwMode="gray">
                <a:xfrm>
                  <a:off x="1110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7" name="AutoShape 11"/>
                <p:cNvSpPr>
                  <a:spLocks noChangeArrowheads="1"/>
                </p:cNvSpPr>
                <p:nvPr/>
              </p:nvSpPr>
              <p:spPr bwMode="gray">
                <a:xfrm>
                  <a:off x="1200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24B443"/>
                    </a:gs>
                    <a:gs pos="100000">
                      <a:srgbClr val="115D16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2324" name="Text Box 17"/>
              <p:cNvSpPr txBox="1">
                <a:spLocks noChangeArrowheads="1"/>
              </p:cNvSpPr>
              <p:nvPr/>
            </p:nvSpPr>
            <p:spPr bwMode="gray">
              <a:xfrm>
                <a:off x="1519" y="1604"/>
                <a:ext cx="1129" cy="57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Формування почуттів, </a:t>
                </a:r>
              </a:p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що регулюють</a:t>
                </a:r>
              </a:p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поведінку</a:t>
                </a:r>
                <a:endParaRPr lang="ru-RU" sz="1600" dirty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2356" y="1919"/>
              <a:ext cx="1192" cy="959"/>
              <a:chOff x="2356" y="1919"/>
              <a:chExt cx="1192" cy="959"/>
            </a:xfrm>
          </p:grpSpPr>
          <p:grpSp>
            <p:nvGrpSpPr>
              <p:cNvPr id="8" name="Group 12"/>
              <p:cNvGrpSpPr>
                <a:grpSpLocks/>
              </p:cNvGrpSpPr>
              <p:nvPr/>
            </p:nvGrpSpPr>
            <p:grpSpPr bwMode="auto">
              <a:xfrm>
                <a:off x="2356" y="1919"/>
                <a:ext cx="1192" cy="959"/>
                <a:chOff x="3174" y="2656"/>
                <a:chExt cx="1549" cy="1351"/>
              </a:xfrm>
            </p:grpSpPr>
            <p:sp>
              <p:nvSpPr>
                <p:cNvPr id="12320" name="AutoShape 13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1" name="AutoShape 14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2" name="AutoShape 15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CC7032"/>
                    </a:gs>
                    <a:gs pos="100000">
                      <a:srgbClr val="844820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2319" name="Text Box 18"/>
              <p:cNvSpPr txBox="1">
                <a:spLocks noChangeArrowheads="1"/>
              </p:cNvSpPr>
              <p:nvPr/>
            </p:nvSpPr>
            <p:spPr bwMode="gray">
              <a:xfrm>
                <a:off x="2545" y="2016"/>
                <a:ext cx="831" cy="12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3200" y="1438"/>
              <a:ext cx="1251" cy="959"/>
              <a:chOff x="3200" y="1438"/>
              <a:chExt cx="1251" cy="959"/>
            </a:xfrm>
          </p:grpSpPr>
          <p:grpSp>
            <p:nvGrpSpPr>
              <p:cNvPr id="10" name="Group 19"/>
              <p:cNvGrpSpPr>
                <a:grpSpLocks/>
              </p:cNvGrpSpPr>
              <p:nvPr/>
            </p:nvGrpSpPr>
            <p:grpSpPr bwMode="auto">
              <a:xfrm>
                <a:off x="3223" y="1438"/>
                <a:ext cx="1193" cy="959"/>
                <a:chOff x="2057" y="862"/>
                <a:chExt cx="1549" cy="1351"/>
              </a:xfrm>
            </p:grpSpPr>
            <p:sp>
              <p:nvSpPr>
                <p:cNvPr id="12315" name="AutoShape 20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16" name="AutoShape 21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17" name="AutoShape 22"/>
                <p:cNvSpPr>
                  <a:spLocks noChangeArrowheads="1"/>
                </p:cNvSpPr>
                <p:nvPr/>
              </p:nvSpPr>
              <p:spPr bwMode="gray">
                <a:xfrm>
                  <a:off x="2147" y="865"/>
                  <a:ext cx="1350" cy="1245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3E565A"/>
                    </a:gs>
                    <a:gs pos="100000">
                      <a:srgbClr val="85B9C3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2314" name="Text Box 27"/>
              <p:cNvSpPr txBox="1">
                <a:spLocks noChangeArrowheads="1"/>
              </p:cNvSpPr>
              <p:nvPr/>
            </p:nvSpPr>
            <p:spPr bwMode="gray">
              <a:xfrm>
                <a:off x="3200" y="1574"/>
                <a:ext cx="1251" cy="7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Попередження  </a:t>
                </a:r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асоціальних </a:t>
                </a:r>
                <a:endParaRPr lang="uk-UA" sz="1600" dirty="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проявів серед </a:t>
                </a:r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учнів, </a:t>
                </a:r>
              </a:p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профілактика  </a:t>
                </a:r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вживання </a:t>
                </a:r>
                <a:endParaRPr lang="uk-UA" sz="1600" dirty="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algn="ctr"/>
                <a:r>
                  <a:rPr lang="uk-UA" sz="1600" dirty="0" err="1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наркогенних</a:t>
                </a:r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речовин</a:t>
                </a:r>
                <a:endParaRPr lang="en-US" sz="1600" b="1" dirty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3223" y="2400"/>
              <a:ext cx="1193" cy="959"/>
              <a:chOff x="3223" y="2400"/>
              <a:chExt cx="1193" cy="959"/>
            </a:xfrm>
          </p:grpSpPr>
          <p:grpSp>
            <p:nvGrpSpPr>
              <p:cNvPr id="12" name="Group 23"/>
              <p:cNvGrpSpPr>
                <a:grpSpLocks/>
              </p:cNvGrpSpPr>
              <p:nvPr/>
            </p:nvGrpSpPr>
            <p:grpSpPr bwMode="auto">
              <a:xfrm>
                <a:off x="3223" y="2400"/>
                <a:ext cx="1193" cy="959"/>
                <a:chOff x="3174" y="2656"/>
                <a:chExt cx="1549" cy="1351"/>
              </a:xfrm>
            </p:grpSpPr>
            <p:sp>
              <p:nvSpPr>
                <p:cNvPr id="12310" name="AutoShape 24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11" name="AutoShape 25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12" name="AutoShape 26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245D52"/>
                    </a:gs>
                    <a:gs pos="100000">
                      <a:srgbClr val="4DC9B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2309" name="Text Box 28"/>
              <p:cNvSpPr txBox="1">
                <a:spLocks noChangeArrowheads="1"/>
              </p:cNvSpPr>
              <p:nvPr/>
            </p:nvSpPr>
            <p:spPr bwMode="gray">
              <a:xfrm>
                <a:off x="3405" y="2598"/>
                <a:ext cx="839" cy="47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Правильне</a:t>
                </a:r>
              </a:p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статеве</a:t>
                </a:r>
              </a:p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виховання</a:t>
                </a:r>
                <a:endParaRPr lang="uk-UA" sz="1600" dirty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1488" y="2400"/>
              <a:ext cx="1193" cy="959"/>
              <a:chOff x="1488" y="2400"/>
              <a:chExt cx="1193" cy="959"/>
            </a:xfrm>
          </p:grpSpPr>
          <p:grpSp>
            <p:nvGrpSpPr>
              <p:cNvPr id="14" name="Group 29"/>
              <p:cNvGrpSpPr>
                <a:grpSpLocks/>
              </p:cNvGrpSpPr>
              <p:nvPr/>
            </p:nvGrpSpPr>
            <p:grpSpPr bwMode="auto">
              <a:xfrm>
                <a:off x="1488" y="2400"/>
                <a:ext cx="1193" cy="959"/>
                <a:chOff x="3174" y="2656"/>
                <a:chExt cx="1549" cy="1351"/>
              </a:xfrm>
            </p:grpSpPr>
            <p:sp>
              <p:nvSpPr>
                <p:cNvPr id="12305" name="AutoShape 30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06" name="AutoShape 31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07" name="AutoShape 32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0066CC"/>
                    </a:gs>
                    <a:gs pos="100000">
                      <a:srgbClr val="002F5E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2304" name="Text Box 33"/>
              <p:cNvSpPr txBox="1">
                <a:spLocks noChangeArrowheads="1"/>
              </p:cNvSpPr>
              <p:nvPr/>
            </p:nvSpPr>
            <p:spPr bwMode="gray">
              <a:xfrm>
                <a:off x="1667" y="2598"/>
                <a:ext cx="793" cy="57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Підвищення</a:t>
                </a:r>
              </a:p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правової</a:t>
                </a:r>
              </a:p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культури</a:t>
                </a:r>
                <a:endParaRPr lang="ru-RU" sz="1600" dirty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" name="Group 43"/>
            <p:cNvGrpSpPr>
              <a:grpSpLocks/>
            </p:cNvGrpSpPr>
            <p:nvPr/>
          </p:nvGrpSpPr>
          <p:grpSpPr bwMode="auto">
            <a:xfrm>
              <a:off x="2331" y="2881"/>
              <a:ext cx="1220" cy="1133"/>
              <a:chOff x="2331" y="2881"/>
              <a:chExt cx="1220" cy="1133"/>
            </a:xfrm>
          </p:grpSpPr>
          <p:grpSp>
            <p:nvGrpSpPr>
              <p:cNvPr id="16" name="Group 34"/>
              <p:cNvGrpSpPr>
                <a:grpSpLocks/>
              </p:cNvGrpSpPr>
              <p:nvPr/>
            </p:nvGrpSpPr>
            <p:grpSpPr bwMode="auto">
              <a:xfrm>
                <a:off x="2356" y="2881"/>
                <a:ext cx="1192" cy="959"/>
                <a:chOff x="3174" y="2656"/>
                <a:chExt cx="1549" cy="1351"/>
              </a:xfrm>
            </p:grpSpPr>
            <p:sp>
              <p:nvSpPr>
                <p:cNvPr id="12300" name="AutoShape 35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01" name="AutoShape 36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02" name="AutoShape 37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584F25"/>
                    </a:gs>
                    <a:gs pos="100000">
                      <a:srgbClr val="BFAA4F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2299" name="Text Box 38"/>
              <p:cNvSpPr txBox="1">
                <a:spLocks noChangeArrowheads="1"/>
              </p:cNvSpPr>
              <p:nvPr/>
            </p:nvSpPr>
            <p:spPr bwMode="gray">
              <a:xfrm>
                <a:off x="2331" y="2925"/>
                <a:ext cx="1220" cy="108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Просвітницька робота</a:t>
                </a:r>
              </a:p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щодо запобігання</a:t>
                </a:r>
              </a:p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протиправній поведінці, </a:t>
                </a:r>
              </a:p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шкідливим звичкам, </a:t>
                </a:r>
              </a:p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захворюванням та</a:t>
                </a:r>
              </a:p>
              <a:p>
                <a:pPr algn="ctr"/>
                <a:r>
                  <a:rPr lang="uk-UA" sz="1600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хворобам</a:t>
                </a:r>
                <a:endParaRPr lang="ru-RU" sz="1600" dirty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5" name="Прямоугольник 44"/>
          <p:cNvSpPr/>
          <p:nvPr/>
        </p:nvSpPr>
        <p:spPr>
          <a:xfrm>
            <a:off x="3500430" y="2428868"/>
            <a:ext cx="19215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rgbClr val="FFFF00"/>
                </a:solidFill>
              </a:rPr>
              <a:t>Очікувані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endParaRPr lang="ru-RU" sz="2400" dirty="0" smtClean="0">
              <a:solidFill>
                <a:srgbClr val="FFFF00"/>
              </a:solidFill>
            </a:endParaRPr>
          </a:p>
          <a:p>
            <a:pPr algn="ctr"/>
            <a:r>
              <a:rPr lang="ru-RU" sz="2400" dirty="0" err="1" smtClean="0">
                <a:solidFill>
                  <a:srgbClr val="FFFF00"/>
                </a:solidFill>
              </a:rPr>
              <a:t>результати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46" name="Picture 6" descr="PARTN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921250"/>
            <a:ext cx="2179637" cy="193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theme/theme1.xml><?xml version="1.0" encoding="utf-8"?>
<a:theme xmlns:a="http://schemas.openxmlformats.org/drawingml/2006/main" name="pedsovet-1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pedsovet-1</Template>
  <TotalTime>64</TotalTime>
  <Words>441</Words>
  <PresentationFormat>Экран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pedsovet-1</vt:lpstr>
      <vt:lpstr>Слайд 1</vt:lpstr>
      <vt:lpstr>Слайд 2</vt:lpstr>
      <vt:lpstr>Планування превентивної  освіти  </vt:lpstr>
      <vt:lpstr>Очікувані   виховні   досягнення: </vt:lpstr>
      <vt:lpstr>Структурна модель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превентивної освіти у школі, дружній до дитини</dc:title>
  <cp:lastModifiedBy>User</cp:lastModifiedBy>
  <cp:revision>8</cp:revision>
  <dcterms:modified xsi:type="dcterms:W3CDTF">2014-09-14T15:47:16Z</dcterms:modified>
</cp:coreProperties>
</file>