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3" r:id="rId4"/>
    <p:sldId id="274" r:id="rId5"/>
    <p:sldId id="28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1" r:id="rId15"/>
    <p:sldId id="265" r:id="rId16"/>
    <p:sldId id="266" r:id="rId17"/>
    <p:sldId id="267" r:id="rId18"/>
    <p:sldId id="275" r:id="rId19"/>
    <p:sldId id="268" r:id="rId20"/>
    <p:sldId id="269" r:id="rId21"/>
    <p:sldId id="270" r:id="rId22"/>
    <p:sldId id="277" r:id="rId23"/>
    <p:sldId id="278" r:id="rId24"/>
    <p:sldId id="279" r:id="rId25"/>
    <p:sldId id="280" r:id="rId26"/>
    <p:sldId id="281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754" autoAdjust="0"/>
    <p:restoredTop sz="94660"/>
  </p:normalViewPr>
  <p:slideViewPr>
    <p:cSldViewPr>
      <p:cViewPr>
        <p:scale>
          <a:sx n="50" d="100"/>
          <a:sy n="50" d="100"/>
        </p:scale>
        <p:origin x="-1836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170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217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DE88D-BC7F-43DD-A7B3-C031E7339783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418E4-C6EF-45D3-BD2E-A25D21E0D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6A5E4-DD10-4DA5-8618-884EF15DB95D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BA1F-5BCA-45AE-BF79-AC74C7644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CEC26-3E6E-4E35-91CA-8F82B7F611C4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2745-E9A4-44FC-BB4F-98A461C00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0CBA-D6E4-48F0-B290-5D9C58AC9B0B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B491-8235-49A5-904B-623C08636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C844-CA58-431A-A01A-ADF2B2F2F61C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0F01-D716-485B-975A-0E00A8DE7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B8B2-6466-40A4-AEB3-52FDB59E601D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A5E0-5E42-4777-9578-A14C9E79B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F0208-AA18-4C71-8C5E-2647B4562C6B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A287-0B92-4996-AC38-5560EC442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335E-46F4-4CC3-9B58-B4570B851042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E762-DA77-4AC8-8DB2-17D058FA5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46A70-6D54-46CA-96D8-CD32148EA96A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6A50-4228-4C6E-A2C9-9196A47DD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FA6A-9479-4EEA-82AA-76A3A4B7B588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24FD-0313-4072-9905-05C86915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5244-AFAF-446F-9FD3-581397D35E2C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5224-6E16-4231-A015-526AEA622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83CF-5146-4A24-8071-B5B4DA95A595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BC828-4C01-4260-A66C-D109DEF69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CC5D-31B3-4A35-B47C-11784E5A7BC6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08CA-D2D2-4E22-B8D8-E4F136D60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1606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606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606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2160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C8A2C3-2E2C-40C3-9C12-0339B8465178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60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2B64E9C-1792-4A85-8EF3-718341C34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285875"/>
            <a:ext cx="8077200" cy="20002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/>
              <a:t>Нововасилівський навчально-виховний комплекс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786188"/>
            <a:ext cx="3429000" cy="1701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endParaRPr lang="ru-RU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sz="2000" b="1" dirty="0" smtClean="0"/>
              <a:t>«</a:t>
            </a:r>
            <a:r>
              <a:rPr lang="uk-UA" sz="2000" b="1" dirty="0" smtClean="0">
                <a:latin typeface="Arial Black" pitchFamily="34" charset="0"/>
              </a:rPr>
              <a:t>Запорука майбуття</a:t>
            </a:r>
            <a:r>
              <a:rPr lang="en-US" sz="2000" b="1" dirty="0" smtClean="0">
                <a:latin typeface="Arial Black" pitchFamily="34" charset="0"/>
              </a:rPr>
              <a:t> –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sz="2000" b="1" dirty="0" smtClean="0">
                <a:latin typeface="Arial Black" pitchFamily="34" charset="0"/>
              </a:rPr>
              <a:t>це здоровий спосіб життя!</a:t>
            </a:r>
            <a:r>
              <a:rPr lang="ru-RU" sz="2000" b="1" dirty="0" smtClean="0">
                <a:latin typeface="Arial Black" pitchFamily="34" charset="0"/>
              </a:rPr>
              <a:t>»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7" name="Picture 3" descr="D:\DCIM\101SSCAM\SDC11589 - копия (2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00438"/>
            <a:ext cx="442915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Підтримка валеологічнонасиченого, здоров'язберігаючого простору школи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57188" y="3838575"/>
            <a:ext cx="7924800" cy="2590821"/>
          </a:xfrm>
        </p:spPr>
        <p:txBody>
          <a:bodyPr/>
          <a:lstStyle/>
          <a:p>
            <a:pPr marL="88900" indent="3635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2000" b="1" i="1" dirty="0" smtClean="0"/>
              <a:t>  Діяльність</a:t>
            </a:r>
            <a:r>
              <a:rPr lang="uk-UA" sz="2000" dirty="0" smtClean="0"/>
              <a:t>: 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діагностика та моніторинг психологічного розвитку учнів; 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оптимізація  взаємодії учасників навчально-виховного процесу; 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консультування учасників навчально-виховного процесу; 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здійснення відбору методик для розвитку  особистості; 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просвітницька пропагандистська робота. 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200" dirty="0" smtClean="0"/>
          </a:p>
        </p:txBody>
      </p:sp>
      <p:pic>
        <p:nvPicPr>
          <p:cNvPr id="4" name="Рисунок 3" descr="550д-1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845" y="1500174"/>
            <a:ext cx="3492524" cy="2619393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28625" y="1785938"/>
            <a:ext cx="4143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363538"/>
            <a:r>
              <a:rPr lang="uk-UA" sz="2000" b="1" i="1" dirty="0"/>
              <a:t>В школі працюють:</a:t>
            </a:r>
            <a:r>
              <a:rPr lang="uk-UA" b="1" dirty="0"/>
              <a:t> </a:t>
            </a:r>
            <a:endParaRPr lang="en-US" b="1" dirty="0"/>
          </a:p>
          <a:p>
            <a:pPr marL="88900" indent="363538"/>
            <a:r>
              <a:rPr lang="uk-UA" dirty="0"/>
              <a:t>        </a:t>
            </a:r>
          </a:p>
          <a:p>
            <a:pPr marL="88900" indent="363538">
              <a:buFontTx/>
              <a:buBlip>
                <a:blip r:embed="rId4"/>
              </a:buBlip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Кабінет практичного психолога</a:t>
            </a:r>
          </a:p>
          <a:p>
            <a:pPr marL="88900" indent="363538">
              <a:buFontTx/>
              <a:buBlip>
                <a:blip r:embed="rId4"/>
              </a:buBlip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88900" indent="363538">
              <a:buFontTx/>
              <a:buBlip>
                <a:blip r:embed="rId4"/>
              </a:buBlip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Пункт психологічної допомоги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</a:t>
            </a:r>
            <a:r>
              <a:rPr lang="uk-UA" sz="3200" b="1" dirty="0" smtClean="0"/>
              <a:t>Підвищення ефективності навчання здоров'ю учнів у закладі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" y="1643050"/>
            <a:ext cx="4714879" cy="2571767"/>
          </a:xfrm>
        </p:spPr>
        <p:txBody>
          <a:bodyPr/>
          <a:lstStyle/>
          <a:p>
            <a:pPr marL="88900" indent="363538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000" b="1" dirty="0" smtClean="0"/>
              <a:t>Базовий </a:t>
            </a:r>
            <a:r>
              <a:rPr lang="uk-UA" sz="2000" b="1" dirty="0" err="1" smtClean="0"/>
              <a:t>освітньо-виховний</a:t>
            </a:r>
            <a:r>
              <a:rPr lang="uk-UA" sz="2000" b="1" dirty="0" smtClean="0"/>
              <a:t> компонент:</a:t>
            </a:r>
            <a:endParaRPr lang="en-US" sz="2000" b="1" dirty="0" smtClean="0"/>
          </a:p>
          <a:p>
            <a:pPr marL="88900" indent="363538">
              <a:spcBef>
                <a:spcPts val="0"/>
              </a:spcBef>
              <a:buBlip>
                <a:blip r:embed="rId2"/>
              </a:buBlip>
              <a:defRPr/>
            </a:pPr>
            <a:r>
              <a:rPr lang="uk-UA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інваріантної частини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представленої предметами і курсами базового навчального плану - «Основи здоров'я» (1-9 кл) (вчителі: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Пташнік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М.І.,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Заярна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Л.І.,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Бабешко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Т.В.,Романенко Н.М.; Трохименко Н.М.; уроки фізичної культури (1-11 класи) (вчителі: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Пташнік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М.І.,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Заярна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Л.І.,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Бабешко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Т.В.;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Малихін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М.В.)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4" name="Рисунок 3" descr="550д-1 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278389"/>
            <a:ext cx="3143272" cy="2357454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00034" y="4214818"/>
            <a:ext cx="47863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363538">
              <a:buSzPct val="80000"/>
              <a:buFontTx/>
              <a:buBlip>
                <a:blip r:embed="rId4"/>
              </a:buBlip>
            </a:pPr>
            <a:endParaRPr lang="uk-UA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363538">
              <a:buSzPct val="80000"/>
              <a:buFontTx/>
              <a:buBlip>
                <a:blip r:embed="rId4"/>
              </a:buBlip>
            </a:pP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варіативної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що складається з елективних предметів і курсів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Тренінговий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курс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“Формування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здорового способу життя та профілактика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ВІЛ”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(11кл), «Екологія» (11кл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(вчитель Малашок В.В.)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uk-UA" sz="3200" b="1" smtClean="0"/>
              <a:t>Підвищення ефективності навчання здоров'ю учнів у школі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000501" y="4214812"/>
            <a:ext cx="4429152" cy="1928831"/>
          </a:xfrm>
        </p:spPr>
        <p:txBody>
          <a:bodyPr/>
          <a:lstStyle/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робота органа учнівського самоврядування  в напрямку популяризації здорового способу життя; 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уроки серед природи, екскурсії, походи, спортивно – масові заходи.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71472" y="1428750"/>
            <a:ext cx="435771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363538">
              <a:buSzPct val="80000"/>
            </a:pPr>
            <a:r>
              <a:rPr lang="uk-UA" sz="1600" b="1" dirty="0"/>
              <a:t>Позаурочний компонент: </a:t>
            </a:r>
            <a:endParaRPr lang="uk-UA" sz="1600" dirty="0"/>
          </a:p>
          <a:p>
            <a:pPr marL="88900" indent="363538">
              <a:buSzPct val="80000"/>
              <a:buFontTx/>
              <a:buBlip>
                <a:blip r:embed="rId2"/>
              </a:buBlip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Пропаганда здорового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способу життя, </a:t>
            </a:r>
          </a:p>
          <a:p>
            <a:pPr marL="88900" indent="363538">
              <a:buSzPct val="80000"/>
              <a:buFontTx/>
              <a:buBlip>
                <a:blip r:embed="rId2"/>
              </a:buBlip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участь школярів у «волонтерському русі»: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догляд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 пришкільною  територією, спортмайданчиками, парковою зоною;</a:t>
            </a:r>
          </a:p>
          <a:p>
            <a:pPr marL="88900" indent="363538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1335" y="1500174"/>
            <a:ext cx="3360000" cy="252000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550д-1 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282" y="4071942"/>
            <a:ext cx="3360000" cy="252000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uk-UA" sz="3200" b="1" smtClean="0"/>
              <a:t>Підвищення ефективності навчання здоров'ю учнів у школі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71500" y="2357430"/>
            <a:ext cx="7962900" cy="1471620"/>
          </a:xfrm>
        </p:spPr>
        <p:txBody>
          <a:bodyPr/>
          <a:lstStyle/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робота  у напрямку збереження та зміцнення духовного здоров'я, вивчення основних етичних правил комфортного існування людей в громадах, моральних принципів суспільства ( уроки етики, правознавства, громадянської освіти)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робота музею «Історія села» - керівник Кондратенко В.М.;</a:t>
            </a:r>
          </a:p>
          <a:p>
            <a:pPr marL="88900" indent="363538" eaLnBrk="1" hangingPunct="1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проведення загальношкільних заходів</a:t>
            </a:r>
            <a:r>
              <a:rPr lang="uk-UA" sz="1400" dirty="0" smtClean="0"/>
              <a:t>.</a:t>
            </a:r>
            <a:endParaRPr lang="ru-RU" sz="1400" dirty="0" smtClean="0"/>
          </a:p>
        </p:txBody>
      </p:sp>
      <p:pic>
        <p:nvPicPr>
          <p:cNvPr id="4" name="Рисунок 3" descr="духовна выталь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248" y="3929066"/>
            <a:ext cx="3429024" cy="2571768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свытлиц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34" y="3705514"/>
            <a:ext cx="3727093" cy="279532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857250" y="150018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i="1" dirty="0" smtClean="0"/>
              <a:t>В.О. Сухомлинський</a:t>
            </a:r>
          </a:p>
          <a:p>
            <a:pPr algn="ctr"/>
            <a:r>
              <a:rPr lang="uk-UA" b="1" i="1" dirty="0" smtClean="0"/>
              <a:t>Турбота</a:t>
            </a:r>
            <a:r>
              <a:rPr lang="uk-UA" b="1" i="1" dirty="0"/>
              <a:t>…  про здоров</a:t>
            </a:r>
            <a:r>
              <a:rPr lang="en-US" b="1" i="1" dirty="0"/>
              <a:t>’</a:t>
            </a:r>
            <a:r>
              <a:rPr lang="uk-UA" b="1" i="1" dirty="0"/>
              <a:t>я – …турбота про гармонійну повноту всіх фізичних і духовних </a:t>
            </a:r>
            <a:r>
              <a:rPr lang="uk-UA" b="1" i="1" dirty="0" smtClean="0"/>
              <a:t>сил</a:t>
            </a:r>
            <a:endParaRPr lang="uk-UA" b="1" i="1" dirty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557213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uk-UA" sz="3200" b="1" dirty="0" smtClean="0"/>
              <a:t> Спорт-спільна турбота </a:t>
            </a: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143001"/>
            <a:ext cx="8215313" cy="2286000"/>
          </a:xfrm>
        </p:spPr>
        <p:txBody>
          <a:bodyPr/>
          <a:lstStyle/>
          <a:p>
            <a:pPr marL="88900" indent="363538" eaLnBrk="1" hangingPunct="1">
              <a:spcBef>
                <a:spcPct val="0"/>
              </a:spcBef>
              <a:buFont typeface="Wingdings" pitchFamily="2" charset="2"/>
              <a:buNone/>
            </a:pPr>
            <a:endParaRPr lang="uk-UA" sz="1800" b="1" dirty="0" smtClean="0"/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заняття учнів в шкільному гуртку «Футбол» , «Загальна фізична підготовка»;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проведення шкільних змагань «Старти надій», «Шкіряний м’яч» 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“Папа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мама і я – спортивна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сім'я”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тощо;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спортивно-масова робота ( Олімпійський тиждень)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участь  в районних, спортивних змаганнях.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00372"/>
            <a:ext cx="3537358" cy="2928958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го-2010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143248"/>
            <a:ext cx="3190865" cy="2714644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uk-UA" sz="3200" b="1" smtClean="0"/>
              <a:t>Підвищення ефективності навчання здоров'ю учнів у школі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11"/>
            <a:ext cx="8139113" cy="2500331"/>
          </a:xfrm>
        </p:spPr>
        <p:txBody>
          <a:bodyPr/>
          <a:lstStyle/>
          <a:p>
            <a:pPr marL="88900" indent="363538" algn="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000" i="1" dirty="0" smtClean="0"/>
              <a:t>В.О. Сухомлинський</a:t>
            </a:r>
          </a:p>
          <a:p>
            <a:pPr marL="88900" indent="363538" algn="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uk-UA" sz="2000" b="1" i="1" dirty="0" smtClean="0"/>
          </a:p>
          <a:p>
            <a:pPr marL="88900" indent="363538" algn="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000" b="1" i="1" dirty="0" smtClean="0"/>
              <a:t>Вінцем гармонії є радість творчості</a:t>
            </a:r>
          </a:p>
          <a:p>
            <a:pPr marL="88900" indent="363538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000" dirty="0" smtClean="0"/>
              <a:t>Для змістовного та корисного дозвілля учнів:</a:t>
            </a:r>
          </a:p>
          <a:p>
            <a:pPr>
              <a:defRPr/>
            </a:pPr>
            <a:r>
              <a:rPr lang="uk-UA" sz="1800" dirty="0" smtClean="0"/>
              <a:t>в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школі функціонують дитячі організації: «Старшокласник»(9-11кл.), «Козачата»(5-7кл.),  «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Барвінчата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» (2-4кл.).                        </a:t>
            </a: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працює філіал музичної школи</a:t>
            </a:r>
          </a:p>
          <a:p>
            <a:pPr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4" name="Рисунок 3" descr="img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8554" y="4143380"/>
            <a:ext cx="3382536" cy="250033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го-2010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565" y="4143380"/>
            <a:ext cx="3104838" cy="2328629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uk-UA" sz="3200" b="1" smtClean="0"/>
              <a:t>Підвищення ефективності навчання здоров'ю учнів у школі</a:t>
            </a:r>
            <a:r>
              <a:rPr lang="ru-RU" smtClean="0"/>
              <a:t/>
            </a:r>
            <a:br>
              <a:rPr lang="ru-RU" smtClean="0"/>
            </a:br>
            <a:r>
              <a:rPr lang="uk-UA" smtClean="0"/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2471738"/>
          </a:xfrm>
        </p:spPr>
        <p:txBody>
          <a:bodyPr/>
          <a:lstStyle/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2000" b="1" dirty="0" smtClean="0"/>
              <a:t>Заходи</a:t>
            </a:r>
            <a:r>
              <a:rPr lang="uk-UA" sz="2000" dirty="0" smtClean="0"/>
              <a:t>   </a:t>
            </a:r>
            <a:r>
              <a:rPr lang="uk-UA" sz="2000" b="1" dirty="0" smtClean="0"/>
              <a:t>з пропаганди здорового способу життя</a:t>
            </a:r>
            <a:r>
              <a:rPr lang="uk-UA" sz="2000" dirty="0" smtClean="0"/>
              <a:t>: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бесіди, диктанти, тематичні лінійки, виступи агітбригади, доповіді, зустрічі з учнями працівниками різних установ( медичної  сестри Стрижак І.С., служби у справах дітей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Басавро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А.А., Рубан Т.В., ) тощо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50д-1 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0645" y="4714884"/>
            <a:ext cx="2656000" cy="1992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550д-1 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6127" y="4357694"/>
            <a:ext cx="2762269" cy="207170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550д-1 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357694"/>
            <a:ext cx="2668800" cy="20016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uk-UA" sz="3200" b="1" smtClean="0"/>
              <a:t>Підвищення ефективності навчання здоров'ю учнів у школі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7748588" cy="1685924"/>
          </a:xfrm>
        </p:spPr>
        <p:txBody>
          <a:bodyPr/>
          <a:lstStyle/>
          <a:p>
            <a:pPr marL="88900" indent="3635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1800" b="1" dirty="0" smtClean="0"/>
              <a:t>Успішно проводиться літнє оздоровлення учнів: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Щороку працює пришкільний табір відпочинку „ Горизонт" з 2-х разовим харчуванням та організацією змістовного дозвілля терміном у 14 днів.</a:t>
            </a: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000" dirty="0" smtClean="0"/>
          </a:p>
        </p:txBody>
      </p:sp>
      <p:pic>
        <p:nvPicPr>
          <p:cNvPr id="4" name="Рисунок 3" descr="DSC0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578" y="3929066"/>
            <a:ext cx="3626493" cy="271987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табы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735" y="3929066"/>
            <a:ext cx="3626493" cy="271987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663017" cy="914400"/>
          </a:xfrm>
        </p:spPr>
        <p:txBody>
          <a:bodyPr/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Тренінги для педагогічного колективу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ovovasiliv-nvk.at.ua/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571868" cy="2678901"/>
          </a:xfrm>
          <a:prstGeom prst="rect">
            <a:avLst/>
          </a:prstGeom>
          <a:noFill/>
        </p:spPr>
      </p:pic>
      <p:pic>
        <p:nvPicPr>
          <p:cNvPr id="1028" name="Picture 4" descr="http://novovasiliv-nvk.at.ua/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60" y="1227122"/>
            <a:ext cx="3619492" cy="2714619"/>
          </a:xfrm>
          <a:prstGeom prst="rect">
            <a:avLst/>
          </a:prstGeom>
          <a:noFill/>
        </p:spPr>
      </p:pic>
      <p:pic>
        <p:nvPicPr>
          <p:cNvPr id="1030" name="Picture 6" descr="http://novovasiliv-nvk.at.ua/1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1"/>
            <a:ext cx="3571900" cy="2678925"/>
          </a:xfrm>
          <a:prstGeom prst="rect">
            <a:avLst/>
          </a:prstGeom>
          <a:noFill/>
        </p:spPr>
      </p:pic>
      <p:pic>
        <p:nvPicPr>
          <p:cNvPr id="1032" name="Picture 8" descr="http://novovasiliv-nvk.at.ua/1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52099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858250" cy="914400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uk-UA" sz="2200" smtClean="0"/>
              <a:t>3. </a:t>
            </a:r>
            <a:r>
              <a:rPr lang="uk-UA" sz="2200" b="1" smtClean="0"/>
              <a:t>Підвищення професійної компетентності педколективу щодо здоров'я та здорового способу життя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929188" y="1571625"/>
            <a:ext cx="3890962" cy="2185988"/>
          </a:xfrm>
        </p:spPr>
        <p:txBody>
          <a:bodyPr/>
          <a:lstStyle/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Вчителі школи виписують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валеологічні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періодичні видання,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 виховної роботи, користуються мережею Інтернет,  на засіданнях шкільних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діляться придбаним досвідом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363538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27227"/>
            <a:ext cx="3357586" cy="2518189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550д-1 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078595"/>
            <a:ext cx="2352167" cy="3136223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625" y="4286250"/>
            <a:ext cx="4786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363538">
              <a:buSzPct val="80000"/>
              <a:buFontTx/>
              <a:buBlip>
                <a:blip r:embed="rId2"/>
              </a:buBlip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Одним із напрямків роботи шкільного колективу є формування культури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здоров'ятворення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пропаганда здорового способу життя власним прикладом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педагогів.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8286776" cy="242889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latin typeface="Arial Black" pitchFamily="34" charset="0"/>
              </a:rPr>
              <a:t> </a:t>
            </a:r>
            <a:r>
              <a:rPr lang="uk-UA" sz="2800" dirty="0" smtClean="0">
                <a:latin typeface="Arial Black" pitchFamily="34" charset="0"/>
              </a:rPr>
              <a:t> </a:t>
            </a:r>
            <a:r>
              <a:rPr lang="uk-UA" sz="2800" dirty="0" err="1" smtClean="0">
                <a:latin typeface="Arial Black" pitchFamily="34" charset="0"/>
              </a:rPr>
              <a:t>“Впровадження</a:t>
            </a:r>
            <a:r>
              <a:rPr lang="uk-UA" sz="2800" dirty="0" smtClean="0">
                <a:latin typeface="Arial Black" pitchFamily="34" charset="0"/>
              </a:rPr>
              <a:t> </a:t>
            </a:r>
            <a:r>
              <a:rPr lang="uk-UA" sz="2800" dirty="0" err="1" smtClean="0">
                <a:latin typeface="Arial Black" pitchFamily="34" charset="0"/>
              </a:rPr>
              <a:t>здоров’язберігаючих</a:t>
            </a:r>
            <a:r>
              <a:rPr lang="uk-UA" sz="2800" dirty="0" smtClean="0">
                <a:latin typeface="Arial Black" pitchFamily="34" charset="0"/>
              </a:rPr>
              <a:t> освітніх </a:t>
            </a:r>
            <a:r>
              <a:rPr lang="uk-UA" sz="2800" dirty="0" err="1" smtClean="0">
                <a:latin typeface="Arial Black" pitchFamily="34" charset="0"/>
              </a:rPr>
              <a:t>технологій”</a:t>
            </a:r>
            <a:endParaRPr lang="uk-UA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785794"/>
            <a:ext cx="7500964" cy="414340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uk-UA" sz="2000" dirty="0" smtClean="0">
              <a:latin typeface="Arial Black" pitchFamily="34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uk-UA" sz="2000" dirty="0" smtClean="0">
                <a:latin typeface="Arial Black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uk-UA" sz="2000" smtClean="0">
              <a:latin typeface="Arial Black" pitchFamily="34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ru-RU" sz="2000" dirty="0">
              <a:latin typeface="Arial Black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" y="0"/>
            <a:ext cx="87154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</a:rPr>
              <a:t>Модель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</a:rPr>
              <a:t> превентивної  освіти у навчально-виховному комплексі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00232" y="1071546"/>
            <a:ext cx="4599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Проблема закладу: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643938" cy="914400"/>
          </a:xfrm>
        </p:spPr>
        <p:txBody>
          <a:bodyPr/>
          <a:lstStyle/>
          <a:p>
            <a:pPr eaLnBrk="1" hangingPunct="1"/>
            <a:r>
              <a:rPr lang="uk-UA" sz="2400" smtClean="0"/>
              <a:t/>
            </a:r>
            <a:br>
              <a:rPr lang="uk-UA" sz="2400" smtClean="0"/>
            </a:br>
            <a:r>
              <a:rPr lang="uk-UA" sz="2400" smtClean="0"/>
              <a:t/>
            </a:r>
            <a:br>
              <a:rPr lang="uk-UA" sz="2400" smtClean="0"/>
            </a:br>
            <a:r>
              <a:rPr lang="uk-UA" sz="2200" smtClean="0"/>
              <a:t>4. </a:t>
            </a:r>
            <a:r>
              <a:rPr lang="uk-UA" sz="2200" b="1" smtClean="0"/>
              <a:t>Пошук та апробація  адаптаційних, здоров'яформуючих та здоров'язберігаючих технологій</a:t>
            </a:r>
            <a:r>
              <a:rPr lang="uk-UA" sz="2400" b="1" i="1" smtClean="0"/>
              <a:t> 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4714875" cy="2500312"/>
          </a:xfrm>
        </p:spPr>
        <p:txBody>
          <a:bodyPr/>
          <a:lstStyle/>
          <a:p>
            <a:pPr marL="88900" indent="363538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1600" b="1" dirty="0" smtClean="0"/>
              <a:t>Зміст</a:t>
            </a:r>
            <a:r>
              <a:rPr lang="uk-UA" sz="1600" b="1" i="1" dirty="0" smtClean="0"/>
              <a:t> </a:t>
            </a:r>
            <a:r>
              <a:rPr lang="uk-UA" sz="1600" b="1" dirty="0" smtClean="0"/>
              <a:t>педагогічної діяльності</a:t>
            </a:r>
            <a:r>
              <a:rPr lang="uk-UA" sz="1600" dirty="0" smtClean="0"/>
              <a:t> </a:t>
            </a:r>
            <a:endParaRPr lang="ru-RU" sz="1600" dirty="0" smtClean="0"/>
          </a:p>
          <a:p>
            <a:pPr marL="88900" indent="363538"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Пошук нетрадиційних, оригінальних методів і форм доведення інформації до цільової аудиторії. Поряд із традиційними плакатами, брошурами, буклетами, пам'ятками з проблем здорового способу життя залучаються до цієї роботи кваліфіковані фахівці, використовується соціальна реклама, засоби Інтернету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50д-1 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90426"/>
            <a:ext cx="3214710" cy="241103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встреча с вып.-2010 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1147" y="1571612"/>
            <a:ext cx="3264000" cy="2448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071938" y="4286250"/>
            <a:ext cx="4429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363538">
              <a:buSzPct val="80000"/>
              <a:buFontTx/>
              <a:buBlip>
                <a:blip r:embed="rId5"/>
              </a:buBlip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впроваджуються</a:t>
            </a:r>
          </a:p>
          <a:p>
            <a:pPr marL="88900" indent="363538">
              <a:buSzPct val="80000"/>
              <a:buFontTx/>
              <a:buBlip>
                <a:blip r:embed="rId5"/>
              </a:buBlip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диференційоване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навчання, інтерактивні технології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навчання.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5. </a:t>
            </a:r>
            <a:r>
              <a:rPr lang="uk-UA" sz="2200" b="1" dirty="0" smtClean="0"/>
              <a:t>Організація тісної співпраці всіх учасників навчально-виховного процесу: учнів, батьків, учителів, лікарів, громадськості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34" y="1857363"/>
            <a:ext cx="7924800" cy="2357455"/>
          </a:xfrm>
        </p:spPr>
        <p:txBody>
          <a:bodyPr/>
          <a:lstStyle/>
          <a:p>
            <a:pPr marL="88900" indent="363538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363538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Формування в учнів позитивної мотивації щодо здорового способу життя.</a:t>
            </a:r>
          </a:p>
          <a:p>
            <a:pPr marL="88900" indent="363538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Вести здоровий спосіб життя.</a:t>
            </a:r>
          </a:p>
          <a:p>
            <a:pPr marL="88900" indent="363538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р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4429132"/>
            <a:ext cx="2762269" cy="2071702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550д-1 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286256"/>
            <a:ext cx="3120000" cy="234000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встреча с вып.-2010 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15" y="4822039"/>
            <a:ext cx="2690831" cy="201812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407600"/>
            <a:ext cx="3167042" cy="230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26"/>
          <p:cNvSpPr>
            <a:spLocks noChangeArrowheads="1"/>
          </p:cNvSpPr>
          <p:nvPr/>
        </p:nvSpPr>
        <p:spPr bwMode="gray">
          <a:xfrm>
            <a:off x="214313" y="392906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gray">
          <a:xfrm>
            <a:off x="214313" y="4500563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gray">
          <a:xfrm>
            <a:off x="1214438" y="34290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gray">
          <a:xfrm>
            <a:off x="2643188" y="207168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gray">
          <a:xfrm>
            <a:off x="2643188" y="1500188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Заголовок 36"/>
          <p:cNvSpPr txBox="1">
            <a:spLocks/>
          </p:cNvSpPr>
          <p:nvPr/>
        </p:nvSpPr>
        <p:spPr bwMode="auto">
          <a:xfrm>
            <a:off x="2285984" y="357188"/>
            <a:ext cx="6543691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Особисте досьє тренера</a:t>
            </a:r>
            <a:endParaRPr kumimoji="0" lang="ru-RU" sz="42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файл 009"/>
          <p:cNvPicPr/>
          <p:nvPr/>
        </p:nvPicPr>
        <p:blipFill>
          <a:blip r:embed="rId3" cstate="print"/>
          <a:srcRect l="10001" t="5063" r="9192" b="18354"/>
          <a:stretch>
            <a:fillRect/>
          </a:stretch>
        </p:blipFill>
        <p:spPr bwMode="auto">
          <a:xfrm>
            <a:off x="71406" y="500042"/>
            <a:ext cx="2285984" cy="2643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8938" y="1428750"/>
            <a:ext cx="6129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/>
              <a:t>Малашок Валентина </a:t>
            </a:r>
            <a:r>
              <a:rPr lang="uk-UA" b="1" dirty="0" smtClean="0"/>
              <a:t>Вікторівна</a:t>
            </a:r>
            <a:endParaRPr lang="ru-RU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28938" y="2000250"/>
            <a:ext cx="6000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/>
              <a:t>Освіта вища, </a:t>
            </a:r>
          </a:p>
          <a:p>
            <a:r>
              <a:rPr lang="uk-UA" b="1" dirty="0"/>
              <a:t> Херсонський державний інститут ім. Н.</a:t>
            </a:r>
            <a:r>
              <a:rPr lang="uk-UA" b="1" dirty="0" err="1"/>
              <a:t>Крупської</a:t>
            </a:r>
            <a:r>
              <a:rPr lang="uk-UA" b="1" dirty="0"/>
              <a:t>, </a:t>
            </a:r>
          </a:p>
          <a:p>
            <a:r>
              <a:rPr lang="uk-UA" b="1" dirty="0"/>
              <a:t>факультет природничий, 1982 р., </a:t>
            </a:r>
          </a:p>
          <a:p>
            <a:r>
              <a:rPr lang="uk-UA" b="1" dirty="0"/>
              <a:t>Спеціальність: вчитель біології та основ с/г</a:t>
            </a:r>
          </a:p>
          <a:p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0188" y="3357563"/>
            <a:ext cx="3487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/>
              <a:t>Педагогічний стаж – </a:t>
            </a:r>
            <a:r>
              <a:rPr lang="en-US" b="1" dirty="0" smtClean="0"/>
              <a:t>30</a:t>
            </a:r>
            <a:r>
              <a:rPr lang="uk-UA" b="1" dirty="0" smtClean="0"/>
              <a:t> </a:t>
            </a:r>
            <a:r>
              <a:rPr lang="uk-UA" b="1" dirty="0"/>
              <a:t>років</a:t>
            </a:r>
            <a:endParaRPr lang="ru-RU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063" y="3857625"/>
            <a:ext cx="4674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/>
              <a:t>Місце </a:t>
            </a:r>
            <a:r>
              <a:rPr lang="uk-UA" b="1" dirty="0" smtClean="0"/>
              <a:t>роботи -  Нововасилівський НВК</a:t>
            </a:r>
            <a:endParaRPr lang="ru-RU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3" y="4429125"/>
            <a:ext cx="36433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Посада: заступник директора </a:t>
            </a:r>
          </a:p>
          <a:p>
            <a:r>
              <a:rPr lang="uk-UA" b="1"/>
              <a:t>з навчально-виховної роботи,</a:t>
            </a:r>
          </a:p>
          <a:p>
            <a:r>
              <a:rPr lang="uk-UA" b="1"/>
              <a:t>               вчитель біології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4448175" cy="914400"/>
          </a:xfrm>
        </p:spPr>
        <p:txBody>
          <a:bodyPr/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“Ні”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алкоголю, 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“Ні”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наркотикам!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1910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99" y="285728"/>
            <a:ext cx="4171906" cy="31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ми приймаємо рішення Правило світлофора</a:t>
            </a:r>
            <a:endParaRPr lang="ru-RU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91" y="1357298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219368" cy="241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717" y="3929066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929067"/>
            <a:ext cx="33162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Учень - тренер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3"/>
            <a:ext cx="3952902" cy="2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70400"/>
            <a:ext cx="3963973" cy="297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 descr="H:\DCIM\105SSCAM\SDC12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Батьки - учасники тренінгу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504" y="1369371"/>
            <a:ext cx="4490776" cy="355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4086"/>
            <a:ext cx="4294314" cy="264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015287" cy="914400"/>
          </a:xfrm>
        </p:spPr>
        <p:txBody>
          <a:bodyPr/>
          <a:lstStyle/>
          <a:p>
            <a:pPr algn="ctr"/>
            <a:r>
              <a:rPr lang="uk-UA" sz="3600" b="1" i="1" dirty="0" smtClean="0"/>
              <a:t>Сайт закладу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66828"/>
            <a:ext cx="7924800" cy="947726"/>
          </a:xfrm>
        </p:spPr>
        <p:txBody>
          <a:bodyPr/>
          <a:lstStyle/>
          <a:p>
            <a:r>
              <a:rPr lang="uk-UA" dirty="0" smtClean="0"/>
              <a:t>Адрес: </a:t>
            </a:r>
            <a:r>
              <a:rPr lang="en-US" dirty="0" smtClean="0"/>
              <a:t>novovasiliv-nvk.at.ua</a:t>
            </a:r>
          </a:p>
          <a:p>
            <a:r>
              <a:rPr lang="en-US" dirty="0" smtClean="0"/>
              <a:t>E-mail: malashokvv@mail.ru</a:t>
            </a:r>
            <a:endParaRPr lang="ru-RU" dirty="0"/>
          </a:p>
        </p:txBody>
      </p:sp>
      <p:pic>
        <p:nvPicPr>
          <p:cNvPr id="35842" name="Picture 2" descr="D:\Documents and Settings\Admin\Рабочий стол\Imag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7358114" cy="427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428596" y="1357298"/>
            <a:ext cx="8201988" cy="4828756"/>
            <a:chOff x="428596" y="1357298"/>
            <a:chExt cx="8201988" cy="4828756"/>
          </a:xfrm>
        </p:grpSpPr>
        <p:sp>
          <p:nvSpPr>
            <p:cNvPr id="11" name="Овал 10"/>
            <p:cNvSpPr/>
            <p:nvPr/>
          </p:nvSpPr>
          <p:spPr bwMode="auto">
            <a:xfrm>
              <a:off x="3571868" y="3000372"/>
              <a:ext cx="2071702" cy="128588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800" b="1" dirty="0" smtClean="0">
                  <a:latin typeface="Times New Roman" pitchFamily="18" charset="0"/>
                  <a:cs typeface="Times New Roman" pitchFamily="18" charset="0"/>
                </a:rPr>
                <a:t>Напрямки</a:t>
              </a:r>
            </a:p>
            <a:p>
              <a:pPr algn="ctr"/>
              <a:r>
                <a:rPr lang="uk-UA" sz="2800" b="1" dirty="0" smtClean="0">
                  <a:latin typeface="Times New Roman" pitchFamily="18" charset="0"/>
                  <a:cs typeface="Times New Roman" pitchFamily="18" charset="0"/>
                </a:rPr>
                <a:t> діяльності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Блок-схема: альтернативный процесс 14"/>
            <p:cNvSpPr/>
            <p:nvPr/>
          </p:nvSpPr>
          <p:spPr bwMode="auto">
            <a:xfrm>
              <a:off x="6201692" y="1357298"/>
              <a:ext cx="2428892" cy="1428760"/>
            </a:xfrm>
            <a:prstGeom prst="flowChartAlternateProcess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Виміри ефективності </a:t>
              </a:r>
              <a:br>
                <a:rPr lang="uk-UA" sz="20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і  успішності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діяльності закладу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Блок-схема: альтернативный процесс 15"/>
            <p:cNvSpPr/>
            <p:nvPr/>
          </p:nvSpPr>
          <p:spPr bwMode="auto">
            <a:xfrm>
              <a:off x="3390892" y="1357298"/>
              <a:ext cx="2428892" cy="1428760"/>
            </a:xfrm>
            <a:prstGeom prst="flowChartAlternateProcess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Піклування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про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шкільне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середовище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 bwMode="auto">
            <a:xfrm>
              <a:off x="6201692" y="2944810"/>
              <a:ext cx="2428892" cy="1428760"/>
            </a:xfrm>
            <a:prstGeom prst="flowChartAlternateProcess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Залучення громади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до партнерської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взаємодії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Блок-схема: альтернативный процесс 17"/>
            <p:cNvSpPr/>
            <p:nvPr/>
          </p:nvSpPr>
          <p:spPr bwMode="auto">
            <a:xfrm>
              <a:off x="6201692" y="4714884"/>
              <a:ext cx="2428892" cy="1428760"/>
            </a:xfrm>
            <a:prstGeom prst="flowChartAlternateProcess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Співпраця із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міжнародними і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 національними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організаціями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та установами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Блок-схема: альтернативный процесс 18"/>
            <p:cNvSpPr/>
            <p:nvPr/>
          </p:nvSpPr>
          <p:spPr bwMode="auto">
            <a:xfrm>
              <a:off x="3390892" y="4757294"/>
              <a:ext cx="2428892" cy="1428760"/>
            </a:xfrm>
            <a:prstGeom prst="flowChartAlternateProcess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Організація навчання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на основі розвитку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життєвих навичок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Блок-схема: альтернативный процесс 19"/>
            <p:cNvSpPr/>
            <p:nvPr/>
          </p:nvSpPr>
          <p:spPr bwMode="auto">
            <a:xfrm>
              <a:off x="428596" y="1357298"/>
              <a:ext cx="2428892" cy="1428760"/>
            </a:xfrm>
            <a:prstGeom prst="flowChartAlternateProcess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Підтримка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ефективної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взаємодії НВП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Блок-схема: альтернативный процесс 20"/>
            <p:cNvSpPr/>
            <p:nvPr/>
          </p:nvSpPr>
          <p:spPr bwMode="auto">
            <a:xfrm>
              <a:off x="428596" y="2944810"/>
              <a:ext cx="2428892" cy="1428760"/>
            </a:xfrm>
            <a:prstGeom prst="flowChartAlternateProcess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Забезпечення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навчально-методичної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підготовки вчителів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Блок-схема: альтернативный процесс 21"/>
            <p:cNvSpPr/>
            <p:nvPr/>
          </p:nvSpPr>
          <p:spPr bwMode="auto">
            <a:xfrm>
              <a:off x="428596" y="4743912"/>
              <a:ext cx="2428892" cy="1428760"/>
            </a:xfrm>
            <a:prstGeom prst="flowChartAlternateProcess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Включення питань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розвитку здоров'я  у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виховну програму </a:t>
              </a:r>
            </a:p>
            <a:p>
              <a:pPr algn="ctr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комплексу 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Соединительная линия уступом 25"/>
            <p:cNvCxnSpPr>
              <a:stCxn id="11" idx="2"/>
              <a:endCxn id="20" idx="3"/>
            </p:cNvCxnSpPr>
            <p:nvPr/>
          </p:nvCxnSpPr>
          <p:spPr bwMode="auto">
            <a:xfrm rot="10800000">
              <a:off x="2857488" y="2071678"/>
              <a:ext cx="714380" cy="157163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Соединительная линия уступом 27"/>
            <p:cNvCxnSpPr>
              <a:stCxn id="11" idx="2"/>
            </p:cNvCxnSpPr>
            <p:nvPr/>
          </p:nvCxnSpPr>
          <p:spPr bwMode="auto">
            <a:xfrm rot="10800000">
              <a:off x="2857488" y="3643314"/>
              <a:ext cx="714380" cy="158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Соединительная линия уступом 29"/>
            <p:cNvCxnSpPr>
              <a:stCxn id="11" idx="2"/>
              <a:endCxn id="22" idx="3"/>
            </p:cNvCxnSpPr>
            <p:nvPr/>
          </p:nvCxnSpPr>
          <p:spPr bwMode="auto">
            <a:xfrm rot="10800000" flipV="1">
              <a:off x="2857488" y="3643314"/>
              <a:ext cx="714380" cy="181497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Соединительная линия уступом 31"/>
            <p:cNvCxnSpPr>
              <a:stCxn id="11" idx="6"/>
              <a:endCxn id="15" idx="1"/>
            </p:cNvCxnSpPr>
            <p:nvPr/>
          </p:nvCxnSpPr>
          <p:spPr bwMode="auto">
            <a:xfrm flipV="1">
              <a:off x="5643570" y="2071678"/>
              <a:ext cx="558122" cy="157163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Прямая со стрелкой 38"/>
            <p:cNvCxnSpPr>
              <a:stCxn id="11" idx="4"/>
              <a:endCxn id="19" idx="0"/>
            </p:cNvCxnSpPr>
            <p:nvPr/>
          </p:nvCxnSpPr>
          <p:spPr bwMode="auto">
            <a:xfrm rot="5400000">
              <a:off x="4371010" y="4520585"/>
              <a:ext cx="471038" cy="238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Соединительная линия уступом 40"/>
            <p:cNvCxnSpPr>
              <a:stCxn id="11" idx="6"/>
              <a:endCxn id="18" idx="1"/>
            </p:cNvCxnSpPr>
            <p:nvPr/>
          </p:nvCxnSpPr>
          <p:spPr bwMode="auto">
            <a:xfrm>
              <a:off x="5643570" y="3643314"/>
              <a:ext cx="558122" cy="178595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Прямая со стрелкой 42"/>
            <p:cNvCxnSpPr>
              <a:stCxn id="11" idx="6"/>
            </p:cNvCxnSpPr>
            <p:nvPr/>
          </p:nvCxnSpPr>
          <p:spPr bwMode="auto">
            <a:xfrm>
              <a:off x="5643570" y="3643314"/>
              <a:ext cx="571504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Прямая со стрелкой 44"/>
            <p:cNvCxnSpPr>
              <a:stCxn id="11" idx="0"/>
              <a:endCxn id="16" idx="2"/>
            </p:cNvCxnSpPr>
            <p:nvPr/>
          </p:nvCxnSpPr>
          <p:spPr bwMode="auto">
            <a:xfrm rot="16200000" flipV="1">
              <a:off x="4499372" y="2892024"/>
              <a:ext cx="214314" cy="238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15287" cy="1357322"/>
          </a:xfrm>
        </p:spPr>
        <p:txBody>
          <a:bodyPr/>
          <a:lstStyle/>
          <a:p>
            <a:pPr algn="ctr"/>
            <a:r>
              <a:rPr lang="uk-UA" sz="4000" b="1" dirty="0" smtClean="0"/>
              <a:t>Структурна модель превентивної освіти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sz="4000" i="1" dirty="0"/>
          </a:p>
        </p:txBody>
      </p:sp>
      <p:pic>
        <p:nvPicPr>
          <p:cNvPr id="4" name="Picture 3" descr="D:\DCIM\101SSCAM\SDC11589 - копия (2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2428892" cy="1684554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0" y="1571612"/>
            <a:ext cx="2214578" cy="1911364"/>
            <a:chOff x="428596" y="3214686"/>
            <a:chExt cx="2214578" cy="1911364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474634" y="4110042"/>
              <a:ext cx="2143140" cy="101600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Різновікові групи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Програма “ Впевнений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старт“</a:t>
              </a:r>
              <a:r>
                <a:rPr kumimoji="0" lang="uk-UA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Фізичний розвиток</a:t>
              </a:r>
              <a:endPara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Блок-схема: знак завершения 5"/>
            <p:cNvSpPr/>
            <p:nvPr/>
          </p:nvSpPr>
          <p:spPr bwMode="auto">
            <a:xfrm>
              <a:off x="428596" y="3214686"/>
              <a:ext cx="2214578" cy="857256"/>
            </a:xfrm>
            <a:prstGeom prst="flowChartTerminator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Дошкільний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підрозділ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00760" y="1643050"/>
            <a:ext cx="2214578" cy="2571768"/>
            <a:chOff x="428596" y="3214686"/>
            <a:chExt cx="2214578" cy="2571768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474634" y="4110042"/>
              <a:ext cx="2143140" cy="16764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Спортивні гуртки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uk-UA" sz="2000" dirty="0" err="1" smtClean="0">
                  <a:latin typeface="Times New Roman" pitchFamily="18" charset="0"/>
                  <a:cs typeface="Times New Roman" pitchFamily="18" charset="0"/>
                </a:rPr>
                <a:t>Історико-краєзнавчий</a:t>
              </a: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  гурток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Філіал музичної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школи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Блок-схема: знак завершения 9"/>
            <p:cNvSpPr/>
            <p:nvPr/>
          </p:nvSpPr>
          <p:spPr bwMode="auto">
            <a:xfrm>
              <a:off x="428596" y="3214686"/>
              <a:ext cx="2214578" cy="857256"/>
            </a:xfrm>
            <a:prstGeom prst="flowChartTerminator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Позакласна робота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42976" y="4071942"/>
            <a:ext cx="2214578" cy="2928958"/>
            <a:chOff x="428596" y="3214686"/>
            <a:chExt cx="2214578" cy="2928958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474634" y="4110042"/>
              <a:ext cx="2143140" cy="203360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Основи здоров'я: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1-4 класи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5-9 класи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Курс “ Формування здорового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способу життя та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профілактика ВІЛ/</a:t>
              </a:r>
              <a:r>
                <a:rPr lang="uk-UA" sz="2000" dirty="0" err="1" smtClean="0">
                  <a:latin typeface="Times New Roman" pitchFamily="18" charset="0"/>
                  <a:cs typeface="Times New Roman" pitchFamily="18" charset="0"/>
                </a:rPr>
                <a:t>СНІДу”</a:t>
              </a: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Блок-схема: знак завершения 12"/>
            <p:cNvSpPr/>
            <p:nvPr/>
          </p:nvSpPr>
          <p:spPr bwMode="auto">
            <a:xfrm>
              <a:off x="428596" y="3214686"/>
              <a:ext cx="2214578" cy="857256"/>
            </a:xfrm>
            <a:prstGeom prst="flowChartTerminator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Школа І-ІІІ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ступенів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Соединительная линия уступом 14"/>
          <p:cNvCxnSpPr>
            <a:stCxn id="4" idx="2"/>
            <a:endCxn id="6" idx="3"/>
          </p:cNvCxnSpPr>
          <p:nvPr/>
        </p:nvCxnSpPr>
        <p:spPr bwMode="auto">
          <a:xfrm rot="5400000" flipH="1">
            <a:off x="2693888" y="1520930"/>
            <a:ext cx="1184488" cy="2143108"/>
          </a:xfrm>
          <a:prstGeom prst="bentConnector4">
            <a:avLst>
              <a:gd name="adj1" fmla="val -19299"/>
              <a:gd name="adj2" fmla="val 7833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Соединительная линия уступом 18"/>
          <p:cNvCxnSpPr>
            <a:stCxn id="4" idx="2"/>
            <a:endCxn id="13" idx="3"/>
          </p:cNvCxnSpPr>
          <p:nvPr/>
        </p:nvCxnSpPr>
        <p:spPr bwMode="auto">
          <a:xfrm rot="5400000">
            <a:off x="3199699" y="3342583"/>
            <a:ext cx="1315842" cy="100013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Соединительная линия уступом 20"/>
          <p:cNvCxnSpPr>
            <a:stCxn id="4" idx="2"/>
            <a:endCxn id="10" idx="1"/>
          </p:cNvCxnSpPr>
          <p:nvPr/>
        </p:nvCxnSpPr>
        <p:spPr bwMode="auto">
          <a:xfrm rot="5400000" flipH="1" flipV="1">
            <a:off x="4622698" y="1806666"/>
            <a:ext cx="1113050" cy="1643074"/>
          </a:xfrm>
          <a:prstGeom prst="bentConnector4">
            <a:avLst>
              <a:gd name="adj1" fmla="val -20538"/>
              <a:gd name="adj2" fmla="val 8695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6" name="Группа 15"/>
          <p:cNvGrpSpPr/>
          <p:nvPr/>
        </p:nvGrpSpPr>
        <p:grpSpPr>
          <a:xfrm>
            <a:off x="5072066" y="4071942"/>
            <a:ext cx="2214578" cy="2571768"/>
            <a:chOff x="428596" y="3214686"/>
            <a:chExt cx="2214578" cy="2571768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474634" y="4110042"/>
              <a:ext cx="2143140" cy="16764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Тренінг для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старшокласників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Тренінг для педагогів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Тренінг для батьків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Блок-схема: знак завершения 17"/>
            <p:cNvSpPr/>
            <p:nvPr/>
          </p:nvSpPr>
          <p:spPr bwMode="auto">
            <a:xfrm>
              <a:off x="428596" y="3214686"/>
              <a:ext cx="2214578" cy="857256"/>
            </a:xfrm>
            <a:prstGeom prst="flowChartTerminator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Тренінги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2" name="Shape 21"/>
          <p:cNvCxnSpPr>
            <a:stCxn id="4" idx="2"/>
            <a:endCxn id="18" idx="1"/>
          </p:cNvCxnSpPr>
          <p:nvPr/>
        </p:nvCxnSpPr>
        <p:spPr bwMode="auto">
          <a:xfrm rot="16200000" flipH="1">
            <a:off x="4056955" y="3485459"/>
            <a:ext cx="1315842" cy="71438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Форми і методи роботи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000660"/>
          </a:xfrm>
        </p:spPr>
        <p:txBody>
          <a:bodyPr/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Круглий стіл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Диспут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Виховні години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Бесіди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Тренінги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Спортивні змагання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Виставки учнівських робі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Рольові ігри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Батьківські збори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М/о класних керівників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Анкетування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Зустрічі з фахівцями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Превентивна робота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2000" b="1" i="1" dirty="0" smtClean="0"/>
              <a:t>Турбота про здоров</a:t>
            </a:r>
            <a:r>
              <a:rPr lang="en-US" sz="2000" b="1" i="1" dirty="0" smtClean="0"/>
              <a:t>’</a:t>
            </a:r>
            <a:r>
              <a:rPr lang="uk-UA" sz="2000" b="1" i="1" dirty="0" smtClean="0"/>
              <a:t>я – найважливіша  праця вихователя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складові                                              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В.О. Сухомлинський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здорового способу життя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побут;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повноцінне харчування;</a:t>
            </a: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спосіб життя; </a:t>
            </a: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умови праці;</a:t>
            </a: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інформованість;</a:t>
            </a: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«рухова активність»;</a:t>
            </a: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відсутність шкідливих звичок, </a:t>
            </a: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установка на пріоритетну цінність здоров'я;</a:t>
            </a: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рівень культури, місце здоров'я в ієрархії потреб;</a:t>
            </a:r>
          </a:p>
          <a:p>
            <a:pPr marL="8890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мотивація збереження і зміцнення здоров'я.</a:t>
            </a:r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15288" cy="914400"/>
          </a:xfrm>
        </p:spPr>
        <p:txBody>
          <a:bodyPr/>
          <a:lstStyle/>
          <a:p>
            <a:pPr eaLnBrk="1" hangingPunct="1"/>
            <a:r>
              <a:rPr lang="ru-RU" sz="3600" b="1" smtClean="0"/>
              <a:t/>
            </a:r>
            <a:br>
              <a:rPr lang="ru-RU" sz="3600" b="1" smtClean="0"/>
            </a:br>
            <a:r>
              <a:rPr lang="uk-UA" sz="3600" b="1" smtClean="0"/>
              <a:t>Здоровий спосіб життя</a:t>
            </a:r>
            <a:r>
              <a:rPr lang="uk-UA" sz="3600" smtClean="0"/>
              <a:t> </a:t>
            </a:r>
            <a:br>
              <a:rPr lang="uk-UA" sz="3600" smtClean="0"/>
            </a:br>
            <a:endParaRPr lang="uk-UA" smtClean="0"/>
          </a:p>
        </p:txBody>
      </p:sp>
      <p:pic>
        <p:nvPicPr>
          <p:cNvPr id="4" name="Рисунок 3" descr="C:\Users\Ирочка\AppData\Local\Microsoft\Windows\Temporary Internet Files\Content.Word\IMG_150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571744"/>
            <a:ext cx="3643338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Напрямки діяльності закладу</a:t>
            </a:r>
            <a:r>
              <a:rPr lang="ru-RU" sz="3600" dirty="0" smtClean="0"/>
              <a:t>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3471863"/>
          </a:xfrm>
        </p:spPr>
        <p:txBody>
          <a:bodyPr/>
          <a:lstStyle/>
          <a:p>
            <a:pPr marL="88900" indent="-317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2000" b="1" dirty="0" smtClean="0"/>
              <a:t>щодо формування, збереження й зміцнення здоров'я всіх учасників навчально-виховного процесу:</a:t>
            </a:r>
          </a:p>
          <a:p>
            <a:pPr marL="88900" indent="-3175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Підтримка валеологічнонасиченого,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здоров'я зберігаючого простору школи.</a:t>
            </a:r>
          </a:p>
          <a:p>
            <a:pPr marL="88900" indent="-3175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Підвищення ефективності навчання здоровому способу життя  закладу.</a:t>
            </a:r>
          </a:p>
          <a:p>
            <a:pPr marL="88900" indent="-3175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Підвищення професійної компетентності педагогічного колективу. </a:t>
            </a:r>
          </a:p>
          <a:p>
            <a:pPr marL="88900" indent="-3175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Пошук та апробація  адаптаційних, здоров'яформуючих та здоров'язберігаючих технологій.</a:t>
            </a:r>
          </a:p>
          <a:p>
            <a:pPr marL="88900" indent="-3175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Тісна співпраця всіх учасників навчально-виховного процесу: учнів, батьків, учителів, медиків,громадськості.</a:t>
            </a:r>
          </a:p>
          <a:p>
            <a:pPr marL="88900" indent="-3175" eaLnBrk="1" hangingPunct="1"/>
            <a:endParaRPr lang="ru-RU" sz="2200" dirty="0" smtClean="0"/>
          </a:p>
        </p:txBody>
      </p:sp>
      <p:pic>
        <p:nvPicPr>
          <p:cNvPr id="8" name="Рисунок 7" descr="550д-1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422" y="5072074"/>
            <a:ext cx="1920000" cy="1440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550д-1 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845" y="5072074"/>
            <a:ext cx="1920000" cy="1440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 descr="550д-1 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5288825"/>
            <a:ext cx="1913502" cy="143512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 descr="550д-1 1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4711" y="5286387"/>
            <a:ext cx="1920000" cy="1440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>1</a:t>
            </a:r>
            <a:r>
              <a:rPr lang="ru-RU" sz="2800" b="1" dirty="0" smtClean="0"/>
              <a:t>. Підтримка валеологічнонасиченого, здоров'язберігаючого простору школи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428750"/>
            <a:ext cx="4500591" cy="4286266"/>
          </a:xfrm>
        </p:spPr>
        <p:txBody>
          <a:bodyPr/>
          <a:lstStyle/>
          <a:p>
            <a:pPr marL="176213" indent="-176213">
              <a:lnSpc>
                <a:spcPct val="150000"/>
              </a:lnSpc>
              <a:buBlip>
                <a:blip r:embed="rId2"/>
              </a:buBlip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Педагогічний колектив активно впроваджує в життя   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здоровзберігаючі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технології,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якї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передбачають постійний моніторинг освітньої діяльності і моніторинг оздоровчої функції,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валеологізацію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навчально-виховного процесу, медичну діагностику , проведення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медико-оздоровчих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заходів, санітарно-гігієнічну просвіту батьків та учнів.</a:t>
            </a:r>
          </a:p>
          <a:p>
            <a:pPr eaLnBrk="1" hangingPunct="1">
              <a:defRPr/>
            </a:pPr>
            <a:endParaRPr lang="uk-UA" sz="1800" dirty="0"/>
          </a:p>
        </p:txBody>
      </p:sp>
      <p:pic>
        <p:nvPicPr>
          <p:cNvPr id="5" name="Рисунок 4" descr="550д-1 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195124"/>
            <a:ext cx="3550501" cy="2662876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550д-1 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590" y="1428736"/>
            <a:ext cx="3552000" cy="266400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Підтримка валеологічнонасиченого, здоров'язберігаючого простору школи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5176838" cy="492920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1800" b="1" dirty="0" smtClean="0"/>
              <a:t>Практична діяльність школи з питань </a:t>
            </a:r>
            <a:r>
              <a:rPr lang="uk-UA" sz="1800" b="1" dirty="0" err="1" smtClean="0"/>
              <a:t>здоров'ятворення</a:t>
            </a:r>
            <a:r>
              <a:rPr lang="uk-UA" sz="1800" b="1" dirty="0" smtClean="0"/>
              <a:t>:</a:t>
            </a:r>
            <a:endParaRPr lang="ru-RU" sz="1800" dirty="0" smtClean="0"/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освітлен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контроль стану повітряного середовища;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гігієна школярів;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дотримання  режиму шкільного дня;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щоранкова зарядка;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проведення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фізкультхвилинок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поділ учнів по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медгрупах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фіз.заняттях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вологе прибирання приміщень;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профілактика порушень осанки та ОРА;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загартування учнів(проведення занять на свіжому повітрі);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гаряче харчування учнів;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проведення систематичних медоглядів;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відслідковування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та обмеження контактів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дітей (у разі інфекційних захворювань)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50д-1 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4380" y="4214818"/>
            <a:ext cx="3168000" cy="237600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550д-1 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8801" y="1500174"/>
            <a:ext cx="3168000" cy="237600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епнянська ЗШ">
  <a:themeElements>
    <a:clrScheme name="Округлени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Округлени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руглени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руглени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руглени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руглени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руглени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руглени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руглени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руглени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руглени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руглени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Степнянська ЗШ</Template>
  <TotalTime>585</TotalTime>
  <Words>990</Words>
  <Application>Microsoft Office PowerPoint</Application>
  <PresentationFormat>Экран (4:3)</PresentationFormat>
  <Paragraphs>197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Степнянська ЗШ</vt:lpstr>
      <vt:lpstr>Нововасилівський навчально-виховний комплекс  </vt:lpstr>
      <vt:lpstr>   “Впровадження здоров’язберігаючих освітніх технологій”</vt:lpstr>
      <vt:lpstr>Слайд 3</vt:lpstr>
      <vt:lpstr>Структурна модель превентивної освіти </vt:lpstr>
      <vt:lpstr>       Форми і методи роботи</vt:lpstr>
      <vt:lpstr> Здоровий спосіб життя  </vt:lpstr>
      <vt:lpstr>Напрямки діяльності закладу </vt:lpstr>
      <vt:lpstr>  1. Підтримка валеологічнонасиченого, здоров'язберігаючого простору школи </vt:lpstr>
      <vt:lpstr> Підтримка валеологічнонасиченого, здоров'язберігаючого простору школи </vt:lpstr>
      <vt:lpstr> Підтримка валеологічнонасиченого, здоров'язберігаючого простору школи </vt:lpstr>
      <vt:lpstr> 2. Підвищення ефективності навчання здоров'ю учнів у закладі </vt:lpstr>
      <vt:lpstr> Підвищення ефективності навчання здоров'ю учнів у школі </vt:lpstr>
      <vt:lpstr> Підвищення ефективності навчання здоров'ю учнів у школі </vt:lpstr>
      <vt:lpstr>  Спорт-спільна турбота </vt:lpstr>
      <vt:lpstr> Підвищення ефективності навчання здоров'ю учнів у школі </vt:lpstr>
      <vt:lpstr>   Підвищення ефективності навчання здоров'ю учнів у школі   </vt:lpstr>
      <vt:lpstr> Підвищення ефективності навчання здоров'ю учнів у школі </vt:lpstr>
      <vt:lpstr>Тренінги для педагогічного колективу</vt:lpstr>
      <vt:lpstr> 3. Підвищення професійної компетентності педколективу щодо здоров'я та здорового способу життя </vt:lpstr>
      <vt:lpstr>  4. Пошук та апробація  адаптаційних, здоров'яформуючих та здоров'язберігаючих технологій   </vt:lpstr>
      <vt:lpstr>  5. Організація тісної співпраці всіх учасників навчально-виховного процесу: учнів, батьків, учителів, лікарів, громадськості  </vt:lpstr>
      <vt:lpstr>Слайд 22</vt:lpstr>
      <vt:lpstr>“Ні” алкоголю,  “Ні” наркотикам!</vt:lpstr>
      <vt:lpstr>Як ми приймаємо рішення Правило світлофора</vt:lpstr>
      <vt:lpstr>Учень - тренер</vt:lpstr>
      <vt:lpstr>Батьки - учасники тренінгу</vt:lpstr>
      <vt:lpstr>Сайт закладу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діяльності  СТЕПНЯНСЬКОЇ ЗАГАЛЬНООСВІТНЬОЇ ШКОЛИ  І-ІІІ СТУПЕНІВ як Школи сприяння здоров'ю </dc:title>
  <dc:creator>Эльвира</dc:creator>
  <cp:lastModifiedBy>Admin</cp:lastModifiedBy>
  <cp:revision>73</cp:revision>
  <dcterms:created xsi:type="dcterms:W3CDTF">2012-10-08T10:31:07Z</dcterms:created>
  <dcterms:modified xsi:type="dcterms:W3CDTF">2014-06-16T18:18:53Z</dcterms:modified>
</cp:coreProperties>
</file>