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98" r:id="rId4"/>
    <p:sldId id="281" r:id="rId5"/>
    <p:sldId id="299" r:id="rId6"/>
    <p:sldId id="296" r:id="rId7"/>
    <p:sldId id="300" r:id="rId8"/>
    <p:sldId id="304" r:id="rId9"/>
    <p:sldId id="274" r:id="rId10"/>
    <p:sldId id="301" r:id="rId11"/>
    <p:sldId id="302" r:id="rId12"/>
    <p:sldId id="287" r:id="rId13"/>
    <p:sldId id="286" r:id="rId14"/>
    <p:sldId id="295" r:id="rId15"/>
    <p:sldId id="293" r:id="rId16"/>
    <p:sldId id="288" r:id="rId17"/>
    <p:sldId id="294" r:id="rId18"/>
    <p:sldId id="290" r:id="rId19"/>
    <p:sldId id="291" r:id="rId20"/>
    <p:sldId id="292" r:id="rId21"/>
    <p:sldId id="260" r:id="rId22"/>
    <p:sldId id="277" r:id="rId23"/>
    <p:sldId id="271" r:id="rId24"/>
    <p:sldId id="261" r:id="rId25"/>
    <p:sldId id="303" r:id="rId26"/>
    <p:sldId id="266" r:id="rId27"/>
    <p:sldId id="262" r:id="rId28"/>
    <p:sldId id="259" r:id="rId29"/>
    <p:sldId id="267" r:id="rId30"/>
    <p:sldId id="276" r:id="rId3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76" autoAdjust="0"/>
  </p:normalViewPr>
  <p:slideViewPr>
    <p:cSldViewPr>
      <p:cViewPr>
        <p:scale>
          <a:sx n="55" d="100"/>
          <a:sy n="55" d="100"/>
        </p:scale>
        <p:origin x="-180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8B1AC-C285-4BB0-BF9C-AF5FC39BE03C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89AE-36E6-4AC8-98E2-249340387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67903-307A-4693-926D-8577D9D8260B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BC3A9-0C09-44BA-B361-312FA0237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C3A9-0C09-44BA-B361-312FA0237F4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C05E7-6E5D-4038-81D4-AE2731E94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F758BE-DB9F-4CC5-9AF3-4A1E25DA3553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81E0E9-32A7-49AA-8B97-4F0BCEBBA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package" Target="../embeddings/______Microsoft_Office_PowerPoint1.sld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50-5008_IM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1285860"/>
            <a:ext cx="7572428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2852"/>
            <a:ext cx="7406640" cy="1000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</a:rPr>
              <a:t>Управління освіти і науки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200" dirty="0" smtClean="0">
                <a:solidFill>
                  <a:schemeClr val="accent1">
                    <a:lumMod val="50000"/>
                  </a:schemeClr>
                </a:solidFill>
              </a:rPr>
              <a:t>Новоград-Волинської  міської ради</a:t>
            </a:r>
            <a:r>
              <a:rPr lang="uk-UA" sz="2200" dirty="0" smtClean="0"/>
              <a:t/>
            </a:r>
            <a:br>
              <a:rPr lang="uk-UA" sz="220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643050"/>
            <a:ext cx="6643734" cy="153828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превентивної освіти</a:t>
            </a: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Новоград-Волинської </a:t>
            </a: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загальноосвітньої школи І-ІІІ ступенів № 3</a:t>
            </a: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Школа, дружня до дитини ”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Фотографії\2011-2012\СНІД\PC0106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7" y="928671"/>
            <a:ext cx="3429024" cy="2621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395" name="Picture 3" descr="D:\Фотографії\2011-2012\СНІД\PC0106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7" y="3786190"/>
            <a:ext cx="3429024" cy="257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396" name="Picture 4" descr="D:\Фотографії\2011-2012\СНІД\PC0105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5" y="962756"/>
            <a:ext cx="3500436" cy="25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397" name="Picture 5" descr="D:\Фотографії\2011-2012\СНІД\PC0106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6" y="3714752"/>
            <a:ext cx="3524249" cy="264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42976" y="1"/>
            <a:ext cx="64294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Заходи </a:t>
            </a:r>
            <a:r>
              <a:rPr lang="uk-UA" sz="2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Всесвітнього дня</a:t>
            </a:r>
          </a:p>
          <a:p>
            <a:pPr algn="ctr">
              <a:defRPr/>
            </a:pPr>
            <a:r>
              <a:rPr lang="uk-UA" sz="240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боротьби  зі  </a:t>
            </a:r>
            <a:r>
              <a:rPr lang="uk-UA" sz="2400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СНІДом</a:t>
            </a:r>
            <a:endParaRPr lang="ru-RU" sz="24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ії\2012-2013\1 грудня\PB29109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142852"/>
            <a:ext cx="60007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В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ипуск учнівського вісника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«Калейдоскоп шкільних новин»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Фотографії\2012-2013\Толерантність\PB16106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21442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 descr="D:\Фотографії\2013-2014\вибори\P10120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214818"/>
            <a:ext cx="3492496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1509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142976" y="928670"/>
            <a:ext cx="350046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AM_1510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071538" y="3857628"/>
            <a:ext cx="342902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AM_1508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5429256" y="928670"/>
            <a:ext cx="325437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1504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5467882" y="3863894"/>
            <a:ext cx="3169135" cy="2348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 rot="20776485">
            <a:off x="1905938" y="2742138"/>
            <a:ext cx="463609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ru-RU" sz="2400" b="1" kern="1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Виховна</a:t>
            </a:r>
            <a:r>
              <a:rPr lang="ru-RU" sz="24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 година</a:t>
            </a:r>
          </a:p>
          <a:p>
            <a:pPr algn="ctr" rtl="0"/>
            <a:r>
              <a:rPr lang="ru-RU" sz="2400" b="1" kern="1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Кл.кер</a:t>
            </a:r>
            <a:r>
              <a:rPr lang="ru-RU" sz="24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. </a:t>
            </a:r>
            <a:r>
              <a:rPr lang="ru-RU" sz="2400" b="1" kern="1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Кучинська</a:t>
            </a:r>
            <a:r>
              <a:rPr lang="ru-RU" sz="24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 А.М.</a:t>
            </a:r>
          </a:p>
          <a:p>
            <a:pPr algn="ctr" rtl="0"/>
            <a:r>
              <a:rPr lang="ru-RU" sz="24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« Як </a:t>
            </a:r>
            <a:r>
              <a:rPr lang="ru-RU" sz="2400" b="1" kern="1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протистояти</a:t>
            </a:r>
            <a:endParaRPr lang="ru-RU" sz="2400" b="1" kern="1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  <a:p>
            <a:pPr algn="ctr" rtl="0"/>
            <a:r>
              <a:rPr lang="ru-RU" sz="2400" b="1" kern="1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насильству</a:t>
            </a:r>
            <a:r>
              <a:rPr lang="ru-RU" sz="24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?» 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57256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2438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Цього літа учні, які завершили курс «Захисти себе від ВІЛ» пройшли успішне навчання « Маршруту безпеки ».</a:t>
            </a:r>
          </a:p>
          <a:p>
            <a:pPr indent="452438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вересня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фасилітатори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проводитимуть мандрівку найважливішими питаннями репродуктивного здоров’я та профілактики ВІЛ /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, ІПСШ для однолітків та учнів шкіл міста.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52"/>
            <a:ext cx="76676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</a:rPr>
              <a:t>«Маршрут </a:t>
            </a:r>
            <a:r>
              <a:rPr lang="ru-RU" sz="5400" b="1" dirty="0" err="1" smtClean="0">
                <a:ln/>
                <a:solidFill>
                  <a:srgbClr val="C00000"/>
                </a:solidFill>
              </a:rPr>
              <a:t>Безпеки</a:t>
            </a:r>
            <a:r>
              <a:rPr lang="ru-RU" sz="5400" b="1" dirty="0" smtClean="0">
                <a:ln/>
                <a:solidFill>
                  <a:srgbClr val="C00000"/>
                </a:solidFill>
              </a:rPr>
              <a:t>»</a:t>
            </a:r>
            <a:endParaRPr lang="ru-RU" sz="5400" b="1" dirty="0">
              <a:ln/>
              <a:solidFill>
                <a:srgbClr val="C00000"/>
              </a:solidFill>
            </a:endParaRPr>
          </a:p>
        </p:txBody>
      </p:sp>
      <p:pic>
        <p:nvPicPr>
          <p:cNvPr id="47106" name="Picture 2" descr="H:\АВ\IMAG0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000372"/>
            <a:ext cx="3571900" cy="238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107" name="Picture 3" descr="H:\АВ\IMAG0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4000504"/>
            <a:ext cx="3857620" cy="257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itd0.mycdn.me/getImage?photoId=565192336668&amp;photoType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4813104" y="3330772"/>
            <a:ext cx="2732502" cy="3643338"/>
          </a:xfrm>
          <a:prstGeom prst="rect">
            <a:avLst/>
          </a:prstGeom>
          <a:noFill/>
        </p:spPr>
      </p:pic>
      <p:pic>
        <p:nvPicPr>
          <p:cNvPr id="86020" name="Picture 4" descr="http://ia100.mycdn.me/getImage?photoId=565192336156&amp;photoType=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904847" y="3738569"/>
            <a:ext cx="2428868" cy="32384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1" y="357166"/>
            <a:ext cx="550072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Тренінгова</a:t>
            </a:r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робота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6024" name="Picture 8" descr="http://itd0.mycdn.me/getImage?photoId=565192342044&amp;photoType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1285860"/>
            <a:ext cx="2071690" cy="2762255"/>
          </a:xfrm>
          <a:prstGeom prst="rect">
            <a:avLst/>
          </a:prstGeom>
          <a:noFill/>
        </p:spPr>
      </p:pic>
      <p:pic>
        <p:nvPicPr>
          <p:cNvPr id="86026" name="Picture 10" descr="http://ia100.mycdn.me/getImage?photoId=565192343324&amp;photoType=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357166"/>
            <a:ext cx="2623751" cy="3498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4819656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sz="29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Тренінгові, ігрові, проектні технології дозволяють формувати компетентну, соціально зрілу, творчу особистість, яка поважає права і свободи людини, здатна зрозуміти і вдосконалити себе, бере активну участь у соціальному житті країни.</a:t>
            </a:r>
            <a:endParaRPr lang="ru-RU" sz="29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5" name="Picture 5" descr="P32116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45133">
            <a:off x="5437028" y="2216634"/>
            <a:ext cx="2879385" cy="2160001"/>
          </a:xfrm>
          <a:prstGeom prst="star10">
            <a:avLst/>
          </a:prstGeom>
          <a:noFill/>
        </p:spPr>
      </p:pic>
      <p:pic>
        <p:nvPicPr>
          <p:cNvPr id="97286" name="Picture 6" descr="P32016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52400"/>
            <a:ext cx="2879384" cy="2160000"/>
          </a:xfrm>
          <a:prstGeom prst="star10">
            <a:avLst/>
          </a:prstGeom>
          <a:noFill/>
        </p:spPr>
      </p:pic>
      <p:pic>
        <p:nvPicPr>
          <p:cNvPr id="97288" name="Picture 8" descr="P32016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9273">
            <a:off x="5070942" y="4416523"/>
            <a:ext cx="2879384" cy="2160000"/>
          </a:xfrm>
          <a:prstGeom prst="star10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8143932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4988" algn="just"/>
            <a:r>
              <a:rPr lang="uk-UA" sz="2400" dirty="0" smtClean="0"/>
              <a:t>Рольові ігри сприяють кращому розумінню цих ситуацій, а також формуванню співучості щодо тих, про кого йдеться у грі. Ефективний метод апробації різних моделей поведінки </a:t>
            </a:r>
            <a:r>
              <a:rPr lang="uk-UA" sz="2400" dirty="0" err="1" smtClean="0"/>
              <a:t>“під</a:t>
            </a:r>
            <a:r>
              <a:rPr lang="uk-UA" sz="2400" dirty="0" smtClean="0"/>
              <a:t> </a:t>
            </a:r>
            <a:r>
              <a:rPr lang="uk-UA" sz="2400" dirty="0" err="1" smtClean="0"/>
              <a:t>маскою”</a:t>
            </a:r>
            <a:r>
              <a:rPr lang="uk-UA" sz="2400" dirty="0" smtClean="0"/>
              <a:t>. Чудова нагода відпрацювати навички.</a:t>
            </a:r>
          </a:p>
          <a:p>
            <a:pPr indent="534988" algn="just"/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85728"/>
            <a:ext cx="437651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Рольові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ігри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9634" name="Picture 2" descr="http://itd0.mycdn.me/getImage?photoId=565192341276&amp;photoType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4000504"/>
            <a:ext cx="1928814" cy="2571753"/>
          </a:xfrm>
          <a:prstGeom prst="rect">
            <a:avLst/>
          </a:prstGeom>
          <a:noFill/>
        </p:spPr>
      </p:pic>
      <p:pic>
        <p:nvPicPr>
          <p:cNvPr id="69636" name="Picture 4" descr="http://itd0.mycdn.me/getImage?photoId=565192339228&amp;photoType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536546" y="2964653"/>
            <a:ext cx="1928825" cy="2571768"/>
          </a:xfrm>
          <a:prstGeom prst="rect">
            <a:avLst/>
          </a:prstGeom>
          <a:noFill/>
        </p:spPr>
      </p:pic>
      <p:pic>
        <p:nvPicPr>
          <p:cNvPr id="69638" name="Picture 6" descr="http://itd0.mycdn.me/getImage?photoId=565192337180&amp;photoType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910803" y="2946793"/>
            <a:ext cx="2035984" cy="271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7" name="Picture 9" descr="2013-11-27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2754315" cy="206529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4218" name="Picture 10" descr="2013-11-27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57165"/>
            <a:ext cx="3000396" cy="225077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4219" name="Picture 11" descr="n 0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214818"/>
            <a:ext cx="3071834" cy="230289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4220" name="Picture 12" descr="n 0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4143380"/>
            <a:ext cx="2986090" cy="223861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2819400" y="1752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                                                                                                                                                       </a:t>
            </a:r>
            <a:endParaRPr lang="ru-RU"/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285852" y="2786058"/>
            <a:ext cx="6635739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Корекційно-розвивальні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</a:rPr>
              <a:t>заняття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</a:rPr>
              <a:t>з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Comic Sans MS" pitchFamily="66" charset="0"/>
              </a:rPr>
              <a:t>молодшими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 школярами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Содержимое 7" descr="P32116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557304" y="3500438"/>
            <a:ext cx="3229538" cy="2571768"/>
          </a:xfrm>
          <a:effectLst>
            <a:softEdge rad="112500"/>
          </a:effec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86280" cy="53340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uk-UA" sz="2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 метою активізації пізнавальної активності учнів, пропагандою навичок конструктивного спілкування, розвитком творчості учнів, вмінням висловлювати власну думку, розкривати творчий потенціал школярів, допомогти дітям краще пізнати один одного проводиться тиждень психології.</a:t>
            </a:r>
            <a:endParaRPr lang="ru-RU" sz="26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P32116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2755" y="0"/>
            <a:ext cx="2001245" cy="26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P32116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1214422"/>
            <a:ext cx="2965454" cy="222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40" name="Picture 8" descr="P32116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3906918"/>
            <a:ext cx="2214578" cy="295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4786346" cy="32861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благополучного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настрою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емоцій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8308" name="Picture 4" descr="P32016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67325" y="1149350"/>
            <a:ext cx="2947988" cy="2211388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5143504" y="571480"/>
            <a:ext cx="3637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“Мій</a:t>
            </a:r>
            <a:r>
              <a:rPr lang="uk-UA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настрій </a:t>
            </a:r>
            <a:r>
              <a:rPr lang="uk-UA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сьогодні”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8310" name="Picture 6" descr="100_38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214818"/>
            <a:ext cx="2965450" cy="2222500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8311" name="Picture 7" descr="100_38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214818"/>
            <a:ext cx="2965450" cy="2222500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5143504" y="3643314"/>
            <a:ext cx="3764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“З любов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‘</a:t>
            </a:r>
            <a:r>
              <a:rPr lang="uk-UA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ю до </a:t>
            </a:r>
            <a:r>
              <a:rPr lang="uk-UA" sz="24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вчителя”</a:t>
            </a:r>
            <a:endParaRPr lang="en-US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500034" y="3714752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“З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‘</a:t>
            </a: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єднаймо наші </a:t>
            </a:r>
            <a:r>
              <a:rPr lang="uk-UA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серця”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7858125" cy="8397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defTabSz="912813">
              <a:defRPr/>
            </a:pPr>
            <a:r>
              <a:rPr lang="uk-UA" sz="3600" b="1" i="1" dirty="0">
                <a:solidFill>
                  <a:srgbClr val="FF0000"/>
                </a:solidFill>
              </a:rPr>
              <a:t>Виховні проблеми сьогодення: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3063"/>
            <a:ext cx="6429375" cy="3571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корозія ціннісних орієнтирів;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не сформованість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життєвих навичок;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погіршення стану здоров’я учнів;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соціальна апатія;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агресія і насильство;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збільшення проявів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девіантної та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адиктивної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поведінки;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безпека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інтернет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мережі.</a:t>
            </a:r>
          </a:p>
        </p:txBody>
      </p:sp>
      <p:pic>
        <p:nvPicPr>
          <p:cNvPr id="23554" name="Picture 2" descr="https://encrypted-tbn1.gstatic.com/images?q=tbn:ANd9GcS6xmXHCKinKwC1LtBb7pIyE7-jz-Q8aJ-UDSPFlpLxj6VAv7Sfew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70" y="3714752"/>
            <a:ext cx="2500330" cy="3143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643042" y="2000240"/>
            <a:ext cx="3328990" cy="25003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4400" b="1" dirty="0" err="1" smtClean="0">
                <a:solidFill>
                  <a:srgbClr val="0070C0"/>
                </a:solidFill>
                <a:latin typeface="Comic Sans MS" pitchFamily="66" charset="0"/>
              </a:rPr>
              <a:t>“Емоційне</a:t>
            </a:r>
            <a:r>
              <a:rPr lang="uk-UA" sz="4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4400" b="1" dirty="0" smtClean="0">
                <a:solidFill>
                  <a:srgbClr val="0070C0"/>
                </a:solidFill>
                <a:latin typeface="Comic Sans MS" pitchFamily="66" charset="0"/>
              </a:rPr>
              <a:t>вигорання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4400" b="1" dirty="0" err="1" smtClean="0">
                <a:solidFill>
                  <a:srgbClr val="0070C0"/>
                </a:solidFill>
                <a:latin typeface="Comic Sans MS" pitchFamily="66" charset="0"/>
              </a:rPr>
              <a:t>педагога”</a:t>
            </a:r>
            <a:r>
              <a:rPr lang="uk-UA" sz="4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4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5334000" cy="11398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uk-UA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Тренінг для вчителів: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60" name="Picture 4" descr="P32817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571480"/>
            <a:ext cx="2465388" cy="1849438"/>
          </a:xfrm>
          <a:prstGeom prst="round2Diag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96261" name="Picture 5" descr="P32816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643182"/>
            <a:ext cx="2465388" cy="1849438"/>
          </a:xfrm>
          <a:prstGeom prst="round2Diag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96262" name="Picture 6" descr="P32817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4786322"/>
            <a:ext cx="2465388" cy="1849438"/>
          </a:xfrm>
          <a:prstGeom prst="round2Diag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146" name="Picture 2" descr="C:\Documents and Settings\Tanya\Мои документы\Downloads\images (4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4071942"/>
            <a:ext cx="1512168" cy="2171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ії\2011-2012\Проти пожежна безпека1-4клас\P208010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214422"/>
            <a:ext cx="3171828" cy="241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381000"/>
            <a:ext cx="88582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Безпека життєдіяльності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72066" y="1357298"/>
          <a:ext cx="3286148" cy="2740571"/>
        </p:xfrm>
        <a:graphic>
          <a:graphicData uri="http://schemas.openxmlformats.org/presentationml/2006/ole">
            <p:oleObj spid="_x0000_s18434" name="Слайд" r:id="rId4" imgW="4568900" imgH="3425883" progId="PowerPoint.Slide.12">
              <p:embed/>
            </p:oleObj>
          </a:graphicData>
        </a:graphic>
      </p:graphicFrame>
      <p:pic>
        <p:nvPicPr>
          <p:cNvPr id="6" name="Рисунок 5" descr="D:\Фотографії\2011-2012\семінар біологів\PB15034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929066"/>
            <a:ext cx="342902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Фотографії\2011-2012\семінар біологів\PB15033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4357670"/>
            <a:ext cx="307183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Фотографії\2013-2014\Новая папка (2)\P1012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1142984"/>
            <a:ext cx="278608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357166"/>
            <a:ext cx="57438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Акції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«Ми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маємо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добрі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серця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7108" name="Picture 4" descr="D:\Фотографії\2013-2014\Караоке\P10121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000108"/>
            <a:ext cx="3333773" cy="2500330"/>
          </a:xfrm>
          <a:prstGeom prst="rect">
            <a:avLst/>
          </a:prstGeom>
          <a:noFill/>
        </p:spPr>
      </p:pic>
      <p:pic>
        <p:nvPicPr>
          <p:cNvPr id="47109" name="Picture 5" descr="D:\Фотографії\2013-2014\Караоке\P10121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3714752"/>
            <a:ext cx="3349620" cy="2512215"/>
          </a:xfrm>
          <a:prstGeom prst="rect">
            <a:avLst/>
          </a:prstGeom>
          <a:noFill/>
        </p:spPr>
      </p:pic>
      <p:pic>
        <p:nvPicPr>
          <p:cNvPr id="47110" name="Picture 6" descr="D:\Фотографії\2012-2013\Діти дітям\PB0808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500438"/>
            <a:ext cx="2214562" cy="295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Фотографії\2012-2013\Батьківські збори_23жовтня\PA2307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928802"/>
            <a:ext cx="2928957" cy="220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7" name="Picture 3" descr="D:\Фотографії\2012-2013\Батьківські збори_23жовтня\PA2307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92906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8" name="Picture 4" descr="D:\Фотографії\2012-2013\Батьківські збори_23жовтня\PA2307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785926"/>
            <a:ext cx="3071835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07249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ЗАГАЛЬНОШКІЛЬНІ БАТЬКІВСЬКІ ЗБОРИ </a:t>
            </a:r>
            <a:endParaRPr lang="uk-UA" sz="2800" b="1" dirty="0" smtClean="0">
              <a:ln w="5080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800" b="1" dirty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тему: “ БЕЗПЕКА ДІТЕЙ “</a:t>
            </a:r>
            <a:endParaRPr lang="ru-RU" sz="2800" b="1" dirty="0">
              <a:ln w="5080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28600"/>
            <a:ext cx="7239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Робота з батьками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J:\збори 6-А\PC0606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2598763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8" name="Picture 2" descr="D:\Виховна\Іванюк\Збори\P11404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071678"/>
            <a:ext cx="26416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699" name="Picture 3" descr="D:\Фотографії\Відкриті двері\P3170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78619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0" name="Picture 4" descr="D:\Фотографії\Захід в музеї\Леся Українка (музей) 0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1571612"/>
            <a:ext cx="2714644" cy="2114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1" name="Picture 5" descr="D:\Фотографії\Збори  6Б\P12105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3857628"/>
            <a:ext cx="2552262" cy="2147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2" name="Picture 6" descr="D:\Фотографії\Збори  6Б\P12104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4214818"/>
            <a:ext cx="2667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ії\2011-2012\супер бабуся 2012\ooo 0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350046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3571876"/>
            <a:ext cx="221457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Супер</a:t>
            </a:r>
            <a:r>
              <a:rPr lang="uk-UA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бабуся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472191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Виховання у батьківській любові</a:t>
            </a:r>
            <a:endParaRPr lang="ru-RU" sz="40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 descr="D:\Фотографії\2011-2012\Добрик_2клас\PB21044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214422"/>
            <a:ext cx="371477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186" name="Picture 2" descr="D:\Фотографії\2012-2013\день народження 20112\SDC126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143380"/>
            <a:ext cx="2762237" cy="20716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6143644"/>
            <a:ext cx="22860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школи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" name="Picture 3" descr="P5200289"/>
          <p:cNvPicPr>
            <a:picLocks noChangeAspect="1" noChangeArrowheads="1"/>
          </p:cNvPicPr>
          <p:nvPr/>
        </p:nvPicPr>
        <p:blipFill>
          <a:blip r:embed="rId5" cstate="email">
            <a:lum bright="24000" contrast="12000"/>
          </a:blip>
          <a:srcRect/>
          <a:stretch>
            <a:fillRect/>
          </a:stretch>
        </p:blipFill>
        <p:spPr bwMode="auto">
          <a:xfrm>
            <a:off x="5643570" y="3643314"/>
            <a:ext cx="2744787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00562" y="5786454"/>
            <a:ext cx="292895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“Родина</a:t>
            </a:r>
            <a:r>
              <a:rPr lang="uk-UA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 зірка </a:t>
            </a:r>
            <a:r>
              <a:rPr lang="uk-UA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єдина”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714752"/>
            <a:ext cx="292895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“Добрик-Всесвіт”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:\DCIM\Camera\2014-03-31 08.43.2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929066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:\DCIM\Camera\2014-03-31 08.45.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000108"/>
            <a:ext cx="3041650" cy="229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:\DCIM\Camera\2014-02-10 09.31.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214422"/>
            <a:ext cx="3143271" cy="21431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14290"/>
            <a:ext cx="8033546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Співпраця зі службами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143248"/>
            <a:ext cx="292895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Лекція з лікарем </a:t>
            </a:r>
          </a:p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гінекологом </a:t>
            </a:r>
            <a:r>
              <a:rPr lang="uk-UA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Голояд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І.Р.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3500438"/>
            <a:ext cx="37147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Лекція студентів економіко-гуманітарного коледжу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929330"/>
            <a:ext cx="40005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Інформаційна сторінка студентів медичного коледжу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D:\Фотографії\2013-2014\Новая папка (2)\P10121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4286256"/>
            <a:ext cx="2920992" cy="219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381000"/>
            <a:ext cx="7543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Співпраця з соціальними службами</a:t>
            </a:r>
            <a:endParaRPr lang="ru-RU" sz="2800" b="1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Фотографії\співпраця зі службами\PA1115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85860"/>
            <a:ext cx="2870200" cy="215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3" name="Picture 3" descr="D:\Фотографії\співпраця зі службами\PA1816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214422"/>
            <a:ext cx="3109938" cy="2332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4" name="Picture 4" descr="D:\Фотографії\співпраця зі службами\PA1115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929066"/>
            <a:ext cx="2928958" cy="220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Фотографії\Бібліотека\P218018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3857628"/>
            <a:ext cx="2819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flipH="1">
            <a:off x="1785918" y="5857892"/>
            <a:ext cx="2133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+mn-lt"/>
              </a:rPr>
              <a:t>Служба </a:t>
            </a:r>
            <a:r>
              <a:rPr lang="uk-UA" sz="2000" b="1" dirty="0" smtClean="0">
                <a:solidFill>
                  <a:schemeClr val="tx1"/>
                </a:solidFill>
                <a:latin typeface="+mn-lt"/>
              </a:rPr>
              <a:t>у справах дітей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3286124"/>
            <a:ext cx="264320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Співпраця з ТМО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6172200"/>
            <a:ext cx="350046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+mn-lt"/>
              </a:rPr>
              <a:t>Співпраця з бібліотекою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1260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357298"/>
            <a:ext cx="371477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2" descr="P1260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714488"/>
            <a:ext cx="3650692" cy="2652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6386" name="Object 18"/>
          <p:cNvGraphicFramePr>
            <a:graphicFrameLocks noChangeAspect="1"/>
          </p:cNvGraphicFramePr>
          <p:nvPr/>
        </p:nvGraphicFramePr>
        <p:xfrm>
          <a:off x="2071670" y="4143380"/>
          <a:ext cx="3286148" cy="2465453"/>
        </p:xfrm>
        <a:graphic>
          <a:graphicData uri="http://schemas.openxmlformats.org/presentationml/2006/ole">
            <p:oleObj spid="_x0000_s16386" name="Слайд" r:id="rId5" imgW="4572180" imgH="3428972" progId="PowerPoint.Slide.8">
              <p:embed/>
            </p:oleObj>
          </a:graphicData>
        </a:graphic>
      </p:graphicFrame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928662" y="0"/>
            <a:ext cx="7743825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1600" kern="1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Участь </a:t>
            </a:r>
            <a:r>
              <a:rPr lang="ru-RU" sz="1600" kern="1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 </a:t>
            </a:r>
            <a:r>
              <a:rPr lang="ru-RU" sz="1600" kern="1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школи</a:t>
            </a:r>
            <a:r>
              <a:rPr lang="ru-RU" sz="1600" kern="1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 у  </a:t>
            </a:r>
            <a:r>
              <a:rPr lang="ru-RU" sz="1600" kern="1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міському</a:t>
            </a:r>
            <a:r>
              <a:rPr lang="ru-RU" sz="1600" kern="1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  </a:t>
            </a:r>
            <a:r>
              <a:rPr lang="ru-RU" sz="1600" kern="1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фестивалі</a:t>
            </a:r>
            <a:r>
              <a:rPr lang="ru-RU" sz="1600" kern="1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  </a:t>
            </a:r>
            <a:r>
              <a:rPr lang="ru-RU" sz="1600" kern="1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учнівських</a:t>
            </a:r>
            <a:r>
              <a:rPr lang="ru-RU" sz="1600" kern="1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  </a:t>
            </a:r>
            <a:r>
              <a:rPr lang="ru-RU" sz="1600" kern="1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проектів</a:t>
            </a:r>
            <a:endParaRPr lang="ru-RU" sz="1600" kern="1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Impact"/>
            </a:endParaRPr>
          </a:p>
          <a:p>
            <a:pPr algn="ctr"/>
            <a:r>
              <a:rPr lang="ru-RU" sz="1600" kern="1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"</a:t>
            </a:r>
            <a:r>
              <a:rPr lang="ru-RU" sz="1600" kern="1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Школа </a:t>
            </a:r>
            <a:r>
              <a:rPr lang="ru-RU" sz="1600" kern="1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лідера</a:t>
            </a:r>
            <a:r>
              <a:rPr lang="ru-RU" sz="1600" kern="1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 </a:t>
            </a:r>
            <a:r>
              <a:rPr lang="ru-RU" sz="1600" kern="1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крок</a:t>
            </a:r>
            <a:r>
              <a:rPr lang="ru-RU" sz="1600" kern="1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 у </a:t>
            </a:r>
            <a:r>
              <a:rPr lang="ru-RU" sz="1600" kern="1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майбутнє</a:t>
            </a:r>
            <a:r>
              <a:rPr lang="ru-RU" sz="1600" kern="1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Impact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6072205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Ціннісне ставлення </a:t>
            </a:r>
            <a:br>
              <a:rPr lang="uk-UA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</a:br>
            <a:r>
              <a:rPr lang="uk-UA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 до себе</a:t>
            </a:r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2776" name="Picture 8" descr="D:\Фотографії\2013-2014\Новая папка (2)\PB2500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336875"/>
            <a:ext cx="3429024" cy="2449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7" name="Picture 9" descr="D:\Фотографії\2013-2014\Новая папка (2)\PB250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786190"/>
            <a:ext cx="364333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9" name="Picture 11" descr="D:\Фотографії\2013-2014\Новая папка (2)\PB2500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714752"/>
            <a:ext cx="4429156" cy="284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0" name="Picture 12" descr="D:\Фотографії\2013-2014\Новая папка (2)\PB2500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1071546"/>
            <a:ext cx="1955320" cy="235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ьная выноска 26"/>
          <p:cNvSpPr/>
          <p:nvPr/>
        </p:nvSpPr>
        <p:spPr>
          <a:xfrm>
            <a:off x="0" y="3571876"/>
            <a:ext cx="1714512" cy="928694"/>
          </a:xfrm>
          <a:prstGeom prst="wedgeEllipseCallout">
            <a:avLst>
              <a:gd name="adj1" fmla="val 223797"/>
              <a:gd name="adj2" fmla="val -10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Консультації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0" y="4929198"/>
            <a:ext cx="1714512" cy="928694"/>
          </a:xfrm>
          <a:prstGeom prst="wedgeEllipseCallout">
            <a:avLst>
              <a:gd name="adj1" fmla="val 227822"/>
              <a:gd name="adj2" fmla="val -1608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Індивідуальна робота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7286644" y="5857892"/>
            <a:ext cx="1643074" cy="785818"/>
          </a:xfrm>
          <a:prstGeom prst="wedgeEllipseCallout">
            <a:avLst>
              <a:gd name="adj1" fmla="val -177199"/>
              <a:gd name="adj2" fmla="val -3007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Діалоги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Овальная выноска 23"/>
          <p:cNvSpPr/>
          <p:nvPr/>
        </p:nvSpPr>
        <p:spPr>
          <a:xfrm>
            <a:off x="928662" y="5857892"/>
            <a:ext cx="1771656" cy="1000108"/>
          </a:xfrm>
          <a:prstGeom prst="wedgeEllipseCallout">
            <a:avLst>
              <a:gd name="adj1" fmla="val 181887"/>
              <a:gd name="adj2" fmla="val -2641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Організація зустрічей з фахівцями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3993648" cy="654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</a:rPr>
              <a:t>Модель превентивної освіти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8794" y="1071546"/>
            <a:ext cx="185738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Батьки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32" y="2214554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2060"/>
                </a:solidFill>
              </a:rPr>
              <a:t>Громадськість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884" y="2143116"/>
            <a:ext cx="17859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Школа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1071546"/>
            <a:ext cx="171451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Учні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286248" y="857232"/>
            <a:ext cx="1428760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 flipV="1">
            <a:off x="4286248" y="2571744"/>
            <a:ext cx="1428760" cy="5000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400000">
            <a:off x="7258460" y="1814110"/>
            <a:ext cx="1556566" cy="5000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5400000" flipH="1" flipV="1">
            <a:off x="892943" y="1893083"/>
            <a:ext cx="1357322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xQPEBUUEBQUFRQVFBQUFRcVFhQVFBcUFBUWGBUXGBQYHCggGBolHRQVIjEjJSkuLi4uFx81ODMsNygtLisBCgoKDg0OGhAQGy8lICQvLCwxNCwsNC80LDcsLCwsLi8sLCwsLCwsLCwsLCwsLCwsLCwsLCwsLCwsLCwsLCwsLP/AABEIAP0AxwMBIgACEQEDEQH/xAAcAAABBQEBAQAAAAAAAAAAAAAAAQQFBgcDAgj/xABHEAACAQMCAwQHBAcGAwkBAAABAgMABBEFEgYhMRNBUWEHFCIycYGRI0JSoRUzQ2KCscEkNFNyktGTsvAXY2Rzg6LS4fFU/8QAGQEBAAMBAQAAAAAAAAAAAAAAAAIDBAEF/8QALREAAgICAQIEBAYDAAAAAAAAAAECEQMhMQQSEyJBUTJhcfAFFEKBkbFSodH/2gAMAwEAAhEDEQA/ANxooooAooooApM021C/jt4zJM6oi9WY4HkPM+VVifV7i8/U7raA/tGA9YceKoeUQ82yfIVCeSMFcmdjFvgnNa4ggswO2fDN7kagtK/+WNeZquya9f3J+whjtY+57gmSYjx7FCAvzauthpscBJjX22952JaRj4s55mndYMnWt/Ci+OFepEz6bdSHLalcjyjjgRfoVJ/Omc2j3Q93VbwHzWBh/wAoqwOcU1keqPzOX/IsWKPsQ3rGrQn2LyCYDumgKE/xI1dI+PL6A/2rTxIve9rLu+fZuAfzp1K9M5Xrq67Iudkvy8WS+m+k7T5m2ySm3f8ADcKYjn4nlVttrpJVDRurqehUhh9RWV3sSSjEiq48GAP86r8vD0cbb7R5LWQcw0DFR806EVoh+IQfxKiEukl+lm85orIuH/SPPZSLDq+GiYhUu0GAD/3q93xrWopQwBUgggEEHIIPQgjqK3RmpK0ZZRcXTOlFJS1I4FFFFAJS0UUAUlLSUAtFFFAFFFFAFR2uatHZwtLKeQwFA953bkqKO8k1IVEalokU8yTXHtLCCY0b9WjY9qRh3tjkM9BQFasbWS8lFxcgu45xoP7tbjyY8nkx1bnjmBipC2u1l3GMllBwHx7LkdSh+8ueWa4Xd8dQO2PK2YOMj2TcEeHhDn/Vjw6vFUAAAAAAAAdAB0AFeV1Ljdcs0406FoJorlI9ZS48SvTOV69yvTSV6rbLIo5yvTSV69yvTSV6g2WpHiV6ayPXqVqayvUS5I4XkayKVcBlIwQelR1lxFLp1vJZvJJ2R2vZyjO6GVWH2bHvUg9DT6R6bz2SzoUkGVP/AFkedX9P1DxS+TIZsCyR+ZrfAvEZv4G7TAnhbs5QOQJwCrgdwYH+dWWsb4A1qCyvrw3EoQdlbgDmWZhuzhRzJ6VcIvSTbSMRDFcS469nHux8QDmvcxZO6Kb5aPIyQqTS4LrRUZo2tx3akosqEdVljeJx8mHMfCpLNWlYtFFFAFFFFAFFFFAFFFFAITVH1LUDqcjRxk+pRttkYcvWJFPONT/hKfePeRjpmu3GWpvNKun27FXkXfcyKecVuTjAPc74IHgMmu9rbrEixxqFRAFUDoAKx9Vn7F2x5LsUL2zoq4AAAAAwAOgA6DFeqK8sa8w0HmRqayvXuV6ZyvUWyaR4lemcr10lemcr1Wy5I8SvTSV69yvTWR6iWpHiR6aSvXuV6bMcmolsUCjJqQtYa420VTNjbUSOTlREarYhGEgABbkTjnkedMYLNTnaFVj0OO/xOCDVm4mKpCqZ9ssGx+6O+oSxWpd0oy0yMalDaO2hT6jHKY7aVe1A3JE8jGOdB12iXPMd4DAjrWh8IcWtds0F1byW12i7njcHay/ijfow51T3sO2QbWKSIQ8Ug6xyD3WHl3Ed4Jq7cF8Q+vRsJVCXUDdlcJ+FuoZT3owwR8a9zpM/iR3yjyeox9stcFlooorWZwooooAooooAprqd2IIZJW6RxvIfEhFLH+VOq5XUCyIyOMq6lWHirDBH0NAZ5wgPYMs7A3V3/aZBnmIzyjUfuquB8c1YqzSfRbvT9QRAC7xQsLN8nbcQIxZrV+4SbCQM/hBq+6Nqsd5CssJ9k5BB5MjDkyMO5geWK8nqcUovufqasck9IemuLvzr1I9NJJKyNlyRXuFNXFxA4LFnhllick5b2XbaT8qkDMGGQQQeYI6EVnNrb3Nhq101uvaRn7Z4QcM8TkksgPIspz9a96Nd3MU7raFbi2cmSONm2SDJy6Ju6Mp6qa0z6dydxfzOQyVyXqV6aSvUd+n487Zg8D/gmUpz8m91vkacGUNzUgjyIP8AKsc4SjyjVFp8HmR6aSPXSRqaStVRekeJHr3BHmuJYDm3IeJ6fWnltcRDrIg+LCuqLfodlJIkLO3qxada1EWV5AOs0Q/jX/epqbWIIIi+9XHghDE/IGrYwa2zJOfc6RWOMVxc+WxcfnTPTxTfUtW9amZ9rDPIAqQAB05mnmnrVTXmNK1BFh09aacQ7tPmj1OAE9mBHdoP2luTjcR3shIOaf6eKm+xDoVYAqwKsD0IPIitOCbxyUkYcy7tFksLxJ4kliYMjqHVh0KsMg04rNuALptOu30yU5ibdNYsT1jJy8WfFSenhWkV70ZKStHntVoWiiiunAooooAooooDnJCGxuAODkZAOCO8eBql8TcKSxzNeaWVWY47aBjthuAO8/hkx0bv76vFFccU1TOp0ZppfEsdwxicNBcLyeCX2ZAfFe518xTyV6s3EPC9tqC4uYgxHuuPZlQ+KyDmKp9xwXfW390uUuYx0jusrIB4CdQc/wAQ+dedl6F8wZpx51+ohuJLVyY7i2/vEBJUdO0jPvxH493mKR9GtdVjW4gZ4XfmXi9lw69zr03qeWete76+ntv73Z3EQHV0Ami/1JzA+IqvLr0VnKbq2kR4XIFzErYOeglRT98d476rxRyR8slXt/wucoPaZetLs7kfY3ghuosY7UgB8f8AeRMMH4g/KuNpwrpV2XNuiZRtr+ryMm1vAhDiqX6QuNxPaiPTpGZXJ7eREkG1ABy3YwAc86lvRXb6daY7G633MqjdvLRAg9yRtgEeda4xfbbKZSV0hv6Q7Sz0eOPAupHlJ2r6zIFCr1JPzrPZuK4j0gm+d3LW4ekDh231OBUnmWFoiZFfKkhce3lSeYIFZ5w5odvO7JpNkt3sO1rm9fERI/DCvUfKrIKNXRByn7lX0fWRc3EcKwv9o6p/eZu88z9M1s8PC0cGAkkhVeW2TZKuB3ZdScfOq7c+jW/a5ju1ksI5YcbUjjeOLC/iwMcgTzp/PxbLbZN9HE0QOGuLNzMit3dohAZAfHnUckW15TuOSvzEzNbRIrMYo8KCx9hOgGfCsx0mQz7rqQDfN7oUAKkYJ2qoHTzq1XXpA05lZTOcMrLyRu8YqgcPa7DHAI5JAChZRyOCufZIrFlx5PDdJ8mzHOHiK2izipfTxVZtdSFxIsVptllfOBkhVA6s57gPKrfb8OGNN1xdPy67MRRj4Hr9TWOHTz/Vr79jRPLHhbJzT1qbQcqpCM6vizuu0faWENwDtkUddkuAfnzqf4Z4gS9RvZMc0TFJomxuRh596nuNXPDKKsxzls8cX6S1zAGgO25gYTW7d4kXqufwsMgirPwdxAuo2kc68mI2yp3pKvJ1PzzVA9I88kptbK2cpPPOHDDOUSIE7uXdnFO/QfG7JezMu1Jbn2fAuoxKw8i2a9Ho1JQ3wZMtWahRSUVrKhaKKKAKKKKAKKKKAKSlooBrqV2IIZJTzEaM5HjtBOK+ZoNGutRPrk0MMhvpHjhDOUKlclmCqPdUAczX05fWwmjeNvddWQ/Bhg/zrFWt5dIjitbjaj2szy2U75FvcRyZEkEj/snIxgnvrjutHVzs4cHrPw8P7U0c1jK4SUxncIHbkHYEe6ehHlVv4m4TS8w86AW6SwxW6R4AET4DSgr3lnGPAL51n3FWoRXXq0WmusBZJYLmJyuFQkHMre6wXnhuvhViXXxCkNnaak11NhYo4xFCybl6FpT7qjGe84HjVcXXPJOSvgpfFvCENvHGg3+seti2kZnLdfdYDuBUg1pVpwxFJcmFCYfVbS3WKWElJFkcsSxxyYchyOc5NNuIeEJrizkLSCW+MiXG/btRpIgAI1XPIYGB51HcN8UXs00jx21t2pVIpIpLho5VMWRkoVzzzVfdfBZXozQbCO6ltpLe6VTKpVe1XKxXEWQdw6lGIBBXuNP7XSQ6zeson232ZQYZRCo2qmcDzPzqv2Wr6ozANaWiL3sbiRsD/KE51La1xLDYw9pdSKgA6Z5s2Oir1NWd64K3BmN8G8N2y399Z3EKSmCQmNmyTs3EY+hWpXib0fxtiWxjjV1Uq0RGEkU+B+648aq9nd3TSXWpYkhS5k9lgufZZuQ8fwjOOdWvhzUJ5MMJjKpPfhgfEeRrNmnKMrXB6XT9NGeK+5X7epVhNbWsTGaK5s7qNTtCDasrdAUfHs57+eKnNW4VkvdMSQXMs1wEEq5Y7G5Z2BByz4HrmtEYBh7QBHgQCPzqFvOJbe2ufVpiIsRCVXYhYyCSCo8CMVFZG9xWyl40tSejhBayXVvYy+7NEY5DvyGxt2yL8wTyqrXvEMen8QTyYZg0ARo4xlpJii7FwO/pU1fcdLK/YaZG13cNyXaD2a/vE94H0q3ejvgIWINxebZb6Vi7vjPZ5+6hP86txYm77lopzZIrUTl6P+GZjO+paiMXEy7YouoghPRf8xGKvtvbrGoWNVVRnAUAAZOTyFdKK1JJKkZW7FoopK6BaKKKAKKKKAKKKKAKSiloAqg8fcQu8n6OtERppI900kg3RQRHluK/ec88Dyq/VTOLuH5RMb2z2GXs9k8T8lmjTJXD/cdctjuOedRldPt5JRq98GcaJoWndslpHbiRtpPb3CuElK++I+5yPLlV6uOHIhaSxW0aRMULRmNQpWZRmNh5hgKiNO1S01eNRHJtljIdACFnicctyg8iOo5ZBFTFrcXsBxKiXKdzxfZTAecTHax+BHwrJbb2amlWigaF6ZTEpj1C3ZpEJUvEQCSOR3I3Q8u6rfo62vEMJnmsiiA7YpXYCVsdSrJggA+dMNY0nRLi57e8xBLyLJKWtw5HeyEYb4g86tsWtKVVLK3lmAACbEMcAHd9q+Fx8M1dSfCKdrlkS3AUI5LcXyjwFy5/nzqra5p2lafKAyPd3bEBImkaeQt3ZzyX51Ydfvp8iKd8Sye5aWhPaN+9JOfaWMd7ALTfg3giLTcyv9pcvks5JYJuOSqE8z5seZrk04LzMlBqfwo76dprkrLd7e1A9iJf1UA8FH3nxyLfTFdLXRkiuZJ48qZVAdB7hdT+s/zY5VKv1qD1nim2tDtkkDSd0ceHkPyHT51j23SNlJLZNVRINBj1/W23gvaWsQR2Q4VpMk7Q468zzx4Vyk1iS+fFyJIbQ9Y7ZkM8n7ruxG0Edy1onDvFGmW8SwwkWqjkElQxAnx3NyY+ea1YMfa+5szZ5tqqLJo2h29kmy1iSJe8KACfiepqQrxBOsi7kZWU9CpDA/MV7rUZBaKKKAKKKKASloooAopKhdZ4rtLM7ZplD4yI1y8p+EaZagJuiqPc+kZAMx2tyw8WCxfk5z+VNl9JR77OTHlJGf61B5Ir1K3lgtNo0AmqpecaBmZbGI3JVirybgkCkHBAkPvnPL2Qajrj0jQyL2K29w1xKpCQgDLZ5ElwcKozzJr3wrpUkFnFFOqK6ArhDuULkleeOZweZ8qjkyUvKX4lGe/QfwcbxqwW8je23EBZHw0BPh2q8l/ixXn0o3xi0i5eNgC0e0NnucgEg/A17ubIMpVlBUjBBGQR4EVlvF+keokdoZZbF/YRSzOLd+5QpONh7j3YxUIZm9PksliXKehtNp3awRrbW8soRQEdI2UDA6rMcD5g0WHEGr2I+0RZIx92dk3Bf/MDDHzzXnQbi9sQxSb7FRkQP9ou0cyM/cOPCpKOa31C2klmmjV5XeOMM3KK3zgvHEObSlc4J7zULT4K1neRuONrXqTdnx9BNFEb+AwJOCEaUJJC2OvtDO0fECpuLRVXDWdxPbqRnbC6vCQR1CSBgP4cVRNXgtbwQtKClvAvZW8Lh4lx07SeUrhSeWFH9a9cL2KwTPaNLOm4GW3aKVgjpjLRhTkZXy6inHDok80U6ki5f2XSo3lllwznMk0zBppW8M9/kqjAqMuOLzLEslrHkOMgynaMdx2rzP5VUeM7KOMFIg011KCE7RzI4X7zZbkox4YqoHVpSkcEhdIowEdY8LJheRyT31xRUlbLOnyeI2oLj+Sd4l4jmkykl224/s7cBR8MDLfU1TDyfaVIJ55PvfOrPFqFlEhEIKHHPep3H+LvNVoMXZnbqx5DwHcKktJmzCpOS/39skNLDl8IzKO/B/3q62NvPt5SKw8JF/qOX5VDcO2HefjVulmS3iLyHaqjJP8AQeJqtbJZ5K9EDd6x+jTuPaW7nmpt2xu8TtOUPzFWzSvSPf26q13amaFgrZXC3Sq3u74wcE4G7oMDmcVSI86g2+dfZz9kvQooPI5/EetTd/LLFA7SSJLGFcss2ULFugaVMFhnHs454A6Cr8cktNmHNBvaRr3DHGNpqa5tZlZsZaM+zKvxQ8/nU/XxNb3bxSCSJjG4OQUJUj4Ed1b16IvSg95ItnfEGYj7KXGO0wPdcD72Oee+rzPRr9FFFDgtFJRQFL4+4geKSCzt22S3G5nkHWKBPfZc8t5JwPDmaa2FrbwJiJACeZb3nY+LOebHzJpr6VtIlEkF/ArP2CPFMi827Fzneo78HqPA1V01YyxZiYEMp2kHlkjlWTqJST+RmzZex74JXUI3uf1G0ISVDtgliDg7FPXB5Zqq6nZMk626b7i6cZEe8qFX8TlcBVxXHQYpLjsxKyKsO1fePbR7feQL3Z5nd+9mnOnapDCzztLGL+O5n3pK23t7d8AKHIwCFClfhjvqCgrdEoYMc57f1LtwBww1kHluCjTy4HsZKxoP2as3M8+ZNXZcVU+G+J4L5N0Dgke8h5Op7wV/qKktR1GWJN0MXbY5sgba5X9zPInyOK6pb2el4aSqPA4utQEcojlG1ZDiJ8+yz4yUP4X5HHcarHpD1WCG0limIZ5UZI4hzd2PTCjoAcc6qGv8QnVgO0Bit0l+zjTd27zLkDcRzDDn7I7++vOiaEzXfZLDIkxUO8tw25hHnqCSST+6PnXWkZn1L2oRb9PkPfR7oa3lqsl5JvYFkEO7YF2HH2gBDMx8+VaBb6THEAI40QDptVRXmLhCz9ktbxu6gDeyjefMsKmIrRY1CoMKOg5nH1rko3svxJQVJJfQh7m2DAqwDKQQVPMEHqCKyvXtM9SvI4u2aKEky2jYBMcnRoyxB9nwB5c61yc7mxjpVF9JcR7bTgnOQ3Qx47eW75YqvF8VehPqIqePfIxtdIKkvku782kY7mf5jkB5DlUBxVwzI7rLEBkkLIOnLub5d9WTi+49UnWOxyLmZwEiXBiOTzZ4zyA8xg1N6khysbbSyqO0K8lMmPaC57gc0fdHzHjR7sMvFi9mN6rpklqVEoHt52kHIOOo8jSaXbdo/kK1LVNAS7iMcg81Ye8rdxFVG00lrKYQ3GBuP2Ug9yTy/dbyNST7ke30n4g5w7cnxE7pNrtAqtcV6h6zci3U/ZxEF/3pO4fAVZtbvxZ2zyd4GEHi55LVE4egJJZubMck+JPWpryxstiu+W+Fst+jwchVb471QzSerxn7OMjefxP1x8qtLy9hAzD3sBUHi7Hao+pqu32mYZLaFTNdSdEHUs3NmY9w60x2uCM3Fvz8FNS0LMqRqWdjhVUZZie4AV9D+iT0bjTVFzdAG6deS8iIVPMr4F/E089G3o3j0xRNPiS7Yc26rHnqsf8A8q0AVrSrkxZJqT8vAUUUV0rCiiigEIzVH1n0Z28sjS2jvauxywjw0TE95ibkPlirzRXGr5ONJqmZNeeiq4kOfWYdw5CRUkRx8drYPwNMZPQhJOwa6vgxHLKQgMR5knnW0V5Y8jiuKKXBGMIx4R8ovobWt3OLSR8QzNGkmdrnZ1J28uuatMGuajJYtI1wirhhuEQ7YgHaMNnGT44rnE2LS5kYe2Jbtj4hu0apyXTxHpVuB0ItAfPe6k/zrNkfm/c0Z8jjCChogNStWsYrYW4zN26um45y4BZyT58x861Hh3VIr+JJlUblOCCBvikHJlz3VQeMIXbUoYowMxwPJz6AuwUH6VG6EZ4Ypby2kKyBpe0QjMUojYjDJ3HAOCOdQS1v7szYMvheV8P+2biknh1pg8rucE/IdKx//tXuzjEUIH8Z/rVp0P0lWpGLppFfl0gbaOX7rNkcjzrkoylo9Rx8NXJF8hhrGte4viuNdRmaQW9sHjR4j7SvtO6XzXP5Ctht9etWtWulmRrdASzg8hjqpH4u7FZPYaYk1xJe9gsKyZEEIXbtjPIuy/ibJPzqyKWOLbMXUZaiSegwo95PcrJ2zKNkcz4O6RlGWG3ACqMKMedOeH9Q9YaRJF2zRPtlXORnuZT3qaq3Dc8qSXENsqNFHKdoZiuC3NlGAeWc05ttNma6ea5E8QdRGRaMGDKvP22B3fQVXJW2mYfiezQYgoIUsoY9BkZPyrpqmhR3cLRTLlT0I5MrDoynuIrhoFjBEu6GMKT1Zge0P+Zn9qrBHIMVyKS4JpIwLjy0ubeSK2uTuRSzRy/4q9F3fvDoac6DbYArR/SbZJPp0xbAaJe1jY9VZfA+fSqNwwe0iR/xAH51ZJ2kz1elzXBx9TnxPqfq5gUDc+S6J+J/djH1bPyrV/RjwV6hF29zh72cbpXPMoG5iNfDljNQPo30+K7vrt5o0k7DsEj3qG2soL7lz0OT+VaxWnHGoozZZXJhS0lFTKwooooBaKKKAKSlooApKWigM6449HTXJkmsGWOSTPaxPkQykjBbI9x/PGD31VDeyW2lNaX8bQ3NuqmIv+rmELBl2SdC2B061t9cbu0SZCkqK6EYKsAwPyNRcUw9qmYvrWoxrqkdycmKXT96bQCTtIYgefOn/o8gint5VQZXtZGwRgmOcl0OPgSPlUBxTo0unyrbk47OVptNmPuFSctbOT0PdjvFS11xbDsivoAVkXFvcW4XBI67GA90qclT05kd9USgipxTZn2pcPGyvZbZ/unfGfxRMfZI8cdPlTm0iVGmLY3CNUjGMsd4OdoHMknA5VoHElpFq0KyQMFmiJMbEYKnvikXqAfA1V7BRJIAwaG6hPccSIfxI33kP0qD27NnivPi8JvaGvDvCr2FuJ74O291MdruIQv3STA+zkdcc+lWHXtZ7CObtVUPEEACHcrNIMoqnA58xkV3mv7l0KTpDdRnqH+zf58ipPnyqp39rKZ1kmWKCKMkxRnc0IYj3pJF6P5kYpKLnK2ZsuGTTtErwva9hCA/6xyZJD+83Mj5dKs9vPVNvb6eGPtGW2KdzrcZB+A25qFl4zuQMrCqZ6E7jy+dVPHKTsxYsGbJJ0rNeguaaaxxXb2a5nlAPci+05+CisXfiG8upBG0zAHuT2B+XOk1y2SOdY0HNEBdupZ28SasWKntnoYujm67ny6LNrfEkurMEwYrYHOzPtyEdN5Hd5VPaTAEUAAADoB0AFVnQbfAFXGBMIfgf5GuXZ6LxRxLtiTXoIbtI76X8d1j5KorVKzf0C2+3Sy/+JcTN9CF/oa0itx5zEpaSihwKKKKAKKKKAWiiigCiiigCiiigGOr6VDeRNFcRrJG3VWGefcR4HzrMtY9D7iQSWF2Y2HQSqWbA6KZAfaH+YGtP1fUo7SF5p2CRxqWYnwHcPE1XdNhvNQxNcO9pCecdvFgTFe4zSnoSMeyoGPE1yhRktrLfupne23skkkLS2zBZC0LbWDxHk4zTe/1M3DJHNazPLk9mUR4p1I5naTy+hq+8XcHXNkstzplxJtJMs8EgEobveRM892B076oEN1eXM6faxCSP+0QMkRYSJjBI9oeJBFVeC3LSKZRp2P9DF7LJJHFH2nY7d/rBWGRdwyo3LkNy78U4vzcpkPay+ZQo6/XI/lUFb6vdRXzO8xjeWMoxjiX2thyBtZiAeZ505t7eS/ujHNcylOz3qJWGWI98BI9q8uRq38nkfKo7Hre2knbK9cyRtPiKFxPnICKN2fEr0rvd3V2GEbdkzHPJgjMMddxXkDVlFhDFI9ugb2EV2xhVIckAEL16d9RWqIE2bQAFdcAchg8j/OtuL8Pi1cnZVm/EpxdJU2MODdP7a4aV8ZBwQAAAQeeBTPVbJxeymRSu99y+aDkD+VX70XWUV3LqFlKuN6rPHIvJ0b3SVbqOZBqR/7KLyedTcXMQVE2doiFnkwTg7CQFPjzNeflwyjKUV9D1Om6qLUZv2v+UVrRoOQqdnO2Jz4Ix/8AaamE9GF3H+qvoiP37Y/zElc7/g3UY42yLa5BGGWMvC5U8jjdkZ8qpWKSJSzxkT/oVt9mi2/75lf/AFSNV6qheiDSbyztHivQUQSH1eNirOkfXBI8zV8rUYwooooAooooBaKSloAopKKAWiikoBaKKSgKRxARfaxbWbc4reM3sq9zSBgsAYd4BLN8R5Vds1n/AA/Nu4g1In7sFsg+HtGrv2tdo5Y4JzWB65pLWtzeRxZD2Ti/tx4wSc5ox+771bp2lZ/xmoj1nTpCBtuY7iyk81ceyD8z+dFocma8RLvMc8ZG0hZU9ndzI6cj07qkNK4bvrxElkkjtMHfEEjzJ0wCefLIPTzpOFtMjnhMJn+2tpZU7F9uwojkKGAAYqfEHlV/s7rcgLKUYcip7iOXI948DXoOXiJfTZgjj8Nv66M9tLVrO4lhumL3Ev2glPuyoOQC+BHeKYa82EP+ZP8AmFXD0hWgms2dB9rARLG3f7J9ofAjNUuJ/XXtlXrIVkceCr1/OrcU6i4P7spz43KcZr33+xcPRBFt1i58rVM/NhW1186cGauf0veCGQxvKrxwuMEAxEcsHkQcVd31u8jthd27u0irvkt5vaRwv6xV5BkbkcEH5VgnFzk5L5noY2oRjB+yNUoqvcKcZWupxq0Eg3lcmNjhwfvDB648qsNUFwUtJRQBRRRQBRRRQBRRRQC0lLRQBRRRQBSUtFAZwv8AZ+I5weQubNHU+LRNhgPrVu7WoD0lW3Y+r345G0kxJ528vsyD5Ha3yNPRcA9DkHmD4juqcSEiR7aqF6UJcT6Uw6jUIvoWXNWv1iqP6RpN9xpi/wDjUf5IVJo1oJ7My1DUzBqshTkyX0hyPwM+GU/nWuPcjqSAOuTyAFYFrdxvu55B96eRh83JFak6TXVuiEOUdELewqsy4B2mTdtwe8gZxV+CfKKs0OGOda4jXsnWNe0yjDJO1OY7u8jzAqpcFzLaWU923VQUTPex5Ko+uatFxB6lYzyS7dxDHl0G4bUQE8zgYFUbh+3e6gSLG23gZppXYhVLnkoyevKrJPzpetFaj5W3xdkro8vYpYKF+19ZMjN94iRTuB8ulab6x1z0wc/DFUvh3Se2mW5bOxMiEYxuPQyc+7wp7xnrAtLZgD9rKCkajmcnkWx4DNTfbC2uPv8Asri5zS7ufv8Aoz7hLVDBc7EfZufMTj9nMD9mw8jyBHeDX1Dwjrgv7RJuj80lX8EqcnX6/wAxXx2CUPeCpz4EEV9C+iHU8Xc8X3biCG8X/Pjs5P8AlWvP9Df6ms0UlFcOi0UlFALSUUUAUUUUAUUtJQC0UUUAUlLSUBX/AEgW3a6XdpjOYJPyGapfDF/vsrds5zDH+SgVqF1AJEZG91lKn4MMGsV0pH09jY3HsvEW7EnpLAT7DIe8gYBHdU4ckJ8Fs9Zqg8ealtvoD/8Az29xMe8ZZSqfnVkuLwRqWdgqgZJJwABWf2Fjc69eTC1jPZvsjMzDEccKHJz4k+A51KdJEIbZRILN5CuB7zqg82Y45ePWt77WK17GCVlVmjOMkABYl9pmJ6Dlj4mobV+FJNJlidLS3mlY7YWWWQIrBebmF+SnAzyJpnbcIy3V16xezq8h7hGGRcdAqtywPMVLHLtXlE13PzDPjW4l1Pbb6dHJPGG3SOikRsR0UOcAgeNTmhcLXPZqo0u3UjBw91kbse9t9oZq66Zw9IVA9duAMcgq26qPgBHUinDV1Ed0OoSk/hmigkQ/Haqt9DXJT3fqIx1XoUvWbXU4IiVsI2YdNlwrgfw4Un4VTLBYFuBcX2pvBdr9w2j/AGee4B0K8ufMCtX1HV76DldWyyoP2lo2448Whkww+AzVY4i1LStSiKXUgjbB2tLHJFKjeIJXn8OlRyReWFd1BVCXBjfF4T1yRorj1lXw5l27NxI5grgYPyrTPRsxTUtNHebKUN8OZH8qzGy4cmnmKRDcgYgy8xHtB9/J7sc62H0S6d6zqUl0o+wtYhaxN3M494r+f1quMe2NFrds2ikopaHQopKKAWikooAopaKAKb30rIhMabz+HOKcUlAVqfVrv7sAHyJpo+q334QP/TNXGkoCl/pW9/6joGtXg7h/wzVrvbkxjkM1GSXjt97HwAoCHPEF0OoT5qR/WmWq3RvFC3MFvKFOV3pkg+IOcg/CpmSDccsST5868+qLQFUOi2re/ZROOuGaUr/pLYqx2GtGBAkVvFGg6KnsqPkBTlbNTTiPSlPf+VAReqaot0mye3Vlzke0QynxVhzU+YqsTaO4OYJ7iPyZklH1dc1oH6GX8X5V5bR1Hf8Al/8Adds5RSrebUIvdukb/wAy3U/8pFPl13UQMb7UnzikX8g9WCTT1H/5XqLKchtx5qprlnaKrcarft1Fqf8Air/vUTPbXcpywth/xH/mBWkJdAdUQ/wgU/gRH/Zp9B/tXVJnO1GQS8PSzDbcTkp3xwr2SMPBmyWI+dW3TdQe1hWG2iiijToqg48z15nzq8epx/gX/SKT1KP8Cf6RRuwlRF6br6tGO2ID9+AceVPhq0J/aD866+ox/gX6CkNhF/hr9BXDp4/SsP8AiLSfpeH/ABB+ddPUIv8ADX6ClFhF/hp9BQHD9Mw/jH50q6vCf2g/Ou4so/wJ9BSi1QdEX/SKA7CijFL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hQQEBQUEBQVFRQUFxcVFRYWFxgXIBUUFxgVFRcWGRUXHSYfFxwlGhcWHy8gJicpLCwsFx8xNTAqNSYsLSkBCQoKDgwOGg8PGiwkHyQsLywpKjQsKSwsLCosLCkpLywvLCwsLCosLCksKSwsLCwpKSktKSksLCksKSksLCwpKf/AABEIAKYBMAMBIgACEQEDEQH/xAAcAAEAAQUBAQAAAAAAAAAAAAAABgIDBAUHAQj/xABIEAACAQMCAwUFBAYHBwMFAAABAgMABBESIQUGMRMiQVFhBzJxgZEUI0KhUmKCkrHBM0NyorLR8CRzk7PC0uEVU6MWFzRUY//EABsBAAIDAQEBAAAAAAAAAAAAAAAEAQIDBQYH/8QAMhEAAgEDAwEGBAYCAwAAAAAAAAECAwQREiExQQUTIjJRYRRxgZFCobHR4fBSwQYVI//aAAwDAQACEQMRAD8A7jSlKAFKVRJKFGWIAHUk4A+ZoAqzVBetdNzJbL1uIflIpP0BzWnvObdUqJbkBWyO1kicqXyoRF7yHfLd7pkAdSKQubpU+XjBpGDfCJPmqXkA6kD47VEn4rd3R7GLTbsrFJpcahkAN9zq65UqfMZ3II3uw+z2EnVM8kznqzlck/HSW+rGl41FNaovJOMckpEgPQg/ClRO95FRBrtHeORckYbGr9XUBlc+e481YbVtOVeLG5tlZ93U6WOANWysr4GwyjKSPAk1OfUjBuaA1RHMGzjwOKrojLqgaLmqo03G7i51NZLH2S5CySBm7Ur4qFZdKZ2BySeuAME5PN85Fo6LnVL90pGwBfbvv+BD7pYb97A3IFX+Xr5ZIQFXRoGkp00lTpK4HkQR8ttiK60N45MW98Gfw+67WKOQDAdFfHlqUNj86yK1fLm1uE/9ppIvlG7Iv90KfnW0oLClKUAKUpQApSlAClKUAKUpQApStJzDxR1KQW+e2lycgA9nGuA0mDtnJCrq2ycnIUgw3gD3i3MPZsYoVEkwxkE4WLO4MjDODjcIMsfQd4Ry44Z2+Tdsbgn8L7Rr6JADpA9W1N+savWaIq6Y/dBI1Zzrb8Taju+Wzlz7xBO4wTcmfArl1q8pPC2HadJJZNBd8s2gOUt40bwaIdkw+DRaT+dWYuI3dqf9nunZR/V3P36/ASEiVf3j8KzruatRcy1lGtOPDGO5jLlEm4L7T1MixX0X2dnIVJVbXEznopcgNGT4Bhj1qdA1wi+UOpVgCrDBB8RUg5D56lW4gs7hi66TEsjdWG5hYt1LbNE2euI28TnoUK+vZ8ite30bx4OsUrwGvaaFBSlKAFKUoAVAfaZcHMMf4MNIR4FgyKpPngFvmQfKp4zVGOdOXmuog0WO1jyVBOA6nGpCfDOlSD5qPAmkruTlTcI8sYt5RjUjKXBCeV70pIYc4VwXTG2lxuwGPAjvfFT51uZbNp2EUfvvg6jkiNFYEytuCe8MAZGT5YJGs4PyxctPGUjaLRqLvMhATKsmFUH7097wOnbdt8HoPD+ELbIezGp2wXdz3pCNskgbYGwAAAGwArzcLByqqtPhdOra/v1Ojc3EYtxp9Ty34T2cRUMWcsZC52zITnOPAYAUDwAArJF33A2OpAI8iTpNVwysfeUr8wf4VC+avaVBZa44k7STcruNGvO+cHUQD5DBIIz1x2KVCdV/+K6cY+32OTKpGCxIkXMfGuxTRHlp5AViVdzk7asenr5eQJFngnCTbQJAD3270hHQbBSB6ABUB8dOa5xwf2pQQs0skUk1xJjW5IUAfoINJwv5n0GAM2T24LnKWu/Tdz0/dp2XZ1zNY0v+P5Mviaa6nUIJhqKKNlGCfAHy+NZNRvkrj8t7C00lv2KMcxnOe0Hi2nqBnofHw9d6bv8AVf8AdpJrufDUe5qnq3RdmgWRWRwGVgQwO4IOxBHwqDJK3DL0LK33EmMSscbDCKzsdtQ7kbE9cQt4tU3juAT4j4gj+NabmuQH7Ou2rtS49BHHIdWfABim/mRT9C4ioMq6ep4MI8ydg9wY0EsXaI+tX2JlSIdnGFDGWQsS2AAO+MEnYSqzu1lRXjOVYZBwRt8CMg+h3rjFxxWS37SeS3uAlvpjdojEqi6OVleMt3ollyrdoqau+dxmpHwnmq9W1jjtOHSvhe68jDQASSAuGOpVB0gl8kKM71sp+pt3LfH6o6TmvahnKMfFHmaS/MUaE/0a944wdKqqnTGMnJYl2bAGwFTOtDFrDwKUpQQKUpQApSlAClKUAKjfMN7mQwRbMygzuNisXe0xhh0Zu/8A2V1HYlc7ji/EltoJJXyQi5wOrHoqD1ZiFHqRUUsoGVSZCDK5LysPGRsZx+qAAi/qotLXFXRHblmtKGpl9VAAAAAAwANsAbAAeArBvJqybiYKNz12HqfL47GtRdTVyToRRiXUtaq4krJuZa1lxJUjCRjzPVcGuMxyx6dUUiSDUCR3T5Ag+XiOlW0XUa3SwBIJGbppIHxOw/M1ZNxeUTNJrDMng3tFuY5VN20kqEtlYokIxgn3RGGBABPvnYHY11HhnE4rmJJYHWSNxlXU5BH8jnYjqCK4zwqHVsCVOQVYdUYHKuPUMAflXU+Tr1JbcsqJHJrYXCoAB9oGA7YH6Q0uD4qymunb1daw+Tl3NJQe3BvqUpTIqK8avatuapOWlZJRSTSlUu2AT5VzW+rL4PGTyOK8APnn5VgW3Fu1YiJQcBWJJx3XzpbbrnSfpUH9oHPMmt7OxR3l92QojMQcDKgKOmCN/HPl1m2h8RPEfvukVqPu1uee0T2kLEDBbNljszA+HQgHy9R16DzrlP2GSU65GwT57n028NvCsq+5du4As9zC6KXGO0KqXbrgJnV0BPTAArGDSysETLOxACL3epx/PqTXq6FxZWEcZ1P2/cWpdm3l5mpHEUuW+PkjEubbQ2kEN69NPofX4VJPZ3y0t3fpHOuuJVaRwuQO7jSHP6Jbbbr06ZrZ8B9mk0kifa4wsIJLL2gLMR0B0k4BPU5zU+iROGkG2ijRJVMbfhVZI9cqvIRliOz7UbZJKqPHI5VftWtWm1B6V6e3zOtOytbelpS1z28XCz7IlrzdngBGwNhpAwAOgwOlXIJw42BHxGKweCcUabUsihZE0k4zhlcEqwDbjowKncFT12NbMmuLpnqzq2FXhdDGvuJxQBTNIkYY6VLsFBbBbGT6An5VEpM3ky5BH2nuhTsUsY8M+fIykqD6SqOqGtH7SOOpc/doVaKPYkd7XIwIZQRthVIz6t6VIPZrKZYHkmbVOpELZ6iNAGTr4sH1k+Jb0rpVbGpTt413w2K0buE6kqa5X9f2K+E2kf2q+tSi9izIOzxhdEltECMfFG+GRWmt/ZrGHeKCea1mTBzGx0yxHIWQLkEHbSwDYDDoAwzuEfs+JTOejSiM/EQWsg+HdWWrHH+eYGlhW0Dz3Ik0wmMDSxO0iFid4yBhmAIUhW/DWunMU/Y1p1ZQbwzZcp8oz2b5muzcjBGXWXVkkfieZlA9AgqWVTGdhkYPl5VVUhyKUpQApSlAClKUAKUpQBFvaNI8dn2qDUIJFmcHONKBtLMBuVWQxyH0QnwrA4feiWJXG2chlPVXUlXQ+oYEfKps6AggjIOxB8R5YqHcf5ee3Yz2SakIAnt16nSoVZYQdtYUBSn4wox3h3lbijrWVybUp6Xhkb514g0UHaxgsYpYnKjcsusKyj4qxFaiHmaOV2QnSc/dsdhKjAMpVjtqwcFeoIPy2tzdR3UThW1I4KNjYqTsVIO6MPIgEEVh8J4WJyzgqJh93dROoaKc9Q7IfdLg6w46FmyCdWU4Ri1plyPbp5RjXEla6Z63cVlYT2t1PZmYi2EmUilcKzRoXwgkDDSfAgDp0rmg4/cSxPNHbSmJPfk1SFV3A3YAL1I29aurZvqS7qMeUT/hlmWI2P0rc8xMkNroYgO5XSpODgHJOPLb86rtOT4IlUMus4XOsKcHAzghQSM+efjUJt5e0Gs/iZmUeCLqIVFB6AAD55PjWMqeN8mqbk0SHga7ipbwi4+y30Z6RXiiJ/S5jBaFv24w6fFIxUS4FcprC601dNOpc58tOc5qU8bhVrWTW4j0rrEh/qnQh0k/ZdVb5VNKThNMxuFqWCfiva1nLXGReWkU4GkuveX9GRSVkX1w6sM+lbOuwcsVZbrV41ZNK3D2SLIVo+YOL6QYkbSxXMjgFuxjORqAAJLtghRjwLHZSDuzUF4rd9kznW0ZaW6zIHYESKqtF3N1l7oVAh8ANO+crwWWXSyyvlPjY7XQsTL2zd3UcMsEaFYjoIOYwIwpJIIdyCM9ZbbSlmYjZBsPUjqf5VpuS7L7prhx97cO7Ng6lCiRwqx7e7+LP4iSfEY2HMc7RWshjOlsBQw/DrZULj4BiflVKi1TWHhLn3A557QZRNxm1glXXEqL3CTgmXtCzYHjhF/d9a3NvwuBNISJF0kMAqhe8BgE497Gc75wcHqBWrl4TGl2kjRGN1bso3MplM2pHzlWOVIXU2rJ6MKxeF8RKcUuYZTqykLI52CatWIh+iDtv4sPNgDrpytjsQlGNOMX8vqbK95mlK3K2seZrZhqV2Choz2mG1PhV3VWO57h2OTtIGhjvLcoSpSUDDDDBWU5RxnY6XAO/lvVLQB10uMg4yDv0OR9DvRrhImjiUZLZwAfdRR3pGJ8M4GfEsKwckn4UYThymzO5TgPZtJIczMdEoA0rG0RZDGq5OFB1EEkk6s9MAU86cZNtbdzTrkPZrqOAMqxZ9t+6oJ+VXOFyabiQeEiLL+2p7Jz81EWf/Ncr5p5ga5uHkDHScrHncLF0XA8NQGsnrhh4Cux2ZYu7rpLhbs892hXdGDXVmrvZstgHKJ3Ux5DYH41PvZfI7O5Hudmqyf21Y9n8ToL59NNRnljlZrtwAdgAzt1EanoT5ucHC/M7DB6/wAJ4THbRCOIYUfUnzJ8TXd7cvaCpfDQ3a/I5PZttNzVXhL8zS8X5Qa5MytIqxzSJKcKS4KRpFpB1acEKc5ByGwRWdy/yjb2RZokzI+dcznW75OTlzuBnwGB6VuaV5DvZcZPSaUXRXtUoaqp+LyslBSlKsApSlAClKUAKUpQApilKANFxnky2umLuhSUjHbRExv6ZZffHowI9K4hxOadL2ZIWne2RpLeaVIMyPbIdMz5C9k2htYBADbnYZr6MrjvOllJw530xvIs7z/Z2i3dZZe0mUaQdWqOR5WBwVKONwyANSUVzgvGT4yUq91wu3CWhguLVUyjyr2W2gyll7EYkUqVXUdy5O+KucrcIS40ScRt0uBLoCnBKWzSRJMlutue5Gml1UOBkscN1BNHL1rJNHDazNcLAsRGmeOKPtiCrMsKBBIkaMVbDHJAUAYBr3hfFLvhw7K4lt4dOlRJJBOyyKiJErrKkgUkpGpKnBBztjes8rOxqotrctcz8DubNLdrKb7PHPOIGjaMskbMPu2RJdTICyuu2ARoOAckw664Pc2swimnjEbksrkdksmTreNZf6p92GDjAxjwFTfnHmVr9II7XLrDLHPJOUeNGePPZxRagS7s52AzjA36kZHB2aeN1uBqwxR0kCtpcYJBG6sMEEHcEEEdayqTS6DNCnqi/FujUw3zyARC1jjha3W4iiGmQSqHQPG3dAU6XBGN8sDnwrM4ZcNe54bkyMty8czE5IsYXSQtIfNgVhGd2OT4Gqo+MyvPJZ2NoXliIRW2WGJGRGVpHHugZPcAydO1dD5P5UTh8GkYeaQl7ibGDNKxJLH0BJAHgPnVqdPVu0ZV5pbJ5Zlcs8DFlaxW6sWEYOWO2pmYuzY8Msx2raUpTQmeGrRq6atUpc9CyFQ7jsQ1TiQZjWWGaQbjVCyxrJnHh91Ix+FTGo/zCVikWWTAjdGikJ6DTmRM+hAlX4uopePoi6eHk3kMYVQqgAAAAAYAA2AAHQUngV1KuAysCGBGQQdiDXOOQ+cNC6bqSQpJo7HUC/Z5d0CFwO6AvZDfxyfE10oGta9CdGWmaMKVaNVZgyL8W5YjiheSPtHkj0yJrd5NKxsrsiaicZVSPM7DNcl5+4o3DuMQ3SqskU0Ch0O6zRZKuh8N1CEHwOk19BVyv2j8lK0aa0Z4YmZo2TrEkgw8TfqqdLoTthShx3Sa0pYkNRbktGTCi54gvSlvwhrtZ5Mf0ukpboN3c69TPgZAXOCSOnSpzY8NSHOnJZsa3clmcjYFmPz2GwycAVCfZvyYtpNNOiuEeOOOMuCC34pWAbfSSExkeJ6gVNry90d1QXkIysYIBPqSdkX9Y7fE7VSu8yxEapwcM6maPmTjYR3iVsO0Gk4/Akr/AHjk+HciwPVhjxqDcN4XJe3AihA1PvnG0cYwC7fqgYAHicD4YFzxZ52d5CRJL38E90nGFC+YAwo8fTrXY/Z1waKGyjkjId51WSR8YySNkA8FTJXHnk9Sa9ZGX/U2eY7zn9keYnH425cpeWPT1NzwHgcdnAsUI2G5J6u5952PiT+WwGwFbGvK9ryUpOTcpcnYSSWEKUpUElSGve2XzH1FUNEGUg7gjB+Br5m9sHBpOHcQxE8ixSoroAxABHdcAA4G4B2/SroUvIijPpwSjzH1p2y+Y+orgPsP4mJnaGV21BwxOd5I2BXQzHcqHAGP/wCgra2HKivxaY27N2aOI4gWbQroqtPNozghSQoHTUT5VqQdpkmCjLEAepxVIu0K6gy4G5ORj618ucx89SS8SH2nXLbW0hjWFm2ZY8pqYHZ2yNXe+HSp6OH2XFOHT/8Ap1wyT9kS0ShYWYgZ0NFHgMpIxuG67HzAO0RyhgCpBB3BHiKrqP8AJH/4x/3jj+FSCgBSlKAFKV4TQB7XOed+GsbwtLI8YmjWK3lGMIw1M8OT7rO2lz0LqukHu4rdXnM1wZX+zxx9nG7RkSFg0rIcNgrtEuQQCQxPXAGMwr2i80Q3htYsiPS0vbJOCqwylFVO0cKynutJgjIwynIBBrOTUk1k2gnBqTWxd5o4ab22SLX9iuYXV4XYlELgFSI5l2wQTgbOMDK1t+FXS2Np2Znku5UBeaUuWAYjJMkzErCgA2BOcDIUmodbcTvLHXHJJFdwqkjujBmCpGgfQJjnUTqjUKwb+kTpkZ3Vtxq0aFWUXCqrahZ6ZMLMhIx2JGldLZ2yIwQDgEZGK2W/BdyUvFFmRwy3nmc3N6QGORBENQWGI7ayGwTI46kjIBxgZIFPGOYY7Y6dmlbGIwemdtUhAPZp5sR0GwNRHjftAmuEUQ5jLrq0R4LAHO7zHZBjyAPqag1sHMjbnVq3YE5J8ct+I+tZuG+qX2G4z20x+59LchWcUduxjnjuJJZDNPJGQV7VgBpC5JRVVVUA74XJ3NSevmx5ZLaPtkdjIuAuDock+CyJg+uN84NTbg3tee0aFOJsksUo7tzED3GAXUsgXZwNQ7y4bGCV3puEso59SGl7s67SrVtdLKivGwdHAZWUghlO4II2Iq7VzM8NWqumrVKXHKLIVyL2v8bM1zFZJ7kWmeb1Y/0an4DJ/aHlXXDXEeZOXLxbmeea3kPayM+uP70afdQdzLABAo3A6U72PTpTuU6rSS336it7OcaT0LLNUt6QFB3C6tskZ1eo3HxqT8C54eBX1St3yp0lWmII1ZKmSQBcgrnJ/DsN81DGmUHfIPkQR+RFBKD7uT8FY/wFe7uba0uY4m190eaoutRlqgmdL/8AugU7rLDIRtrV5EDjwbs+zbRtjK6jg53qzJ7VXPuxxD49o3/b/CoXa8BuZRlLeXH6TL2aj9qXSKk3DfZVcvgzSRxA+C5kbH91R9TXCq2vZFv55ZfpnP6HRjO/q7rb6I1HFuYpJwewWO33yzQF42bPmmoqBnx6k46Zrc8o8wRL3AvZuxBYamYTEADUpckrJt7pOG8MHro+J8NFt2ye8YZmjDHYuuM7jp7rAbeRrUOm+Bvnp5nxHz3/AI01Hsuzr0dMY4Ut0+ovHtG4p1Hl5w8NHl9brrlQEMiySAEHYgO2kg/CuheyDjJ0zWkhyYz2sR/Sjc4f6Sbn/eVCuI8QMoRZSpkjUjK++V8BI2dOx6Z729ecr8Ua1vYJmICh9DgD+qkwjEk9cZVv2KtfWvxFlo5lFc9Nv4NLW4018/hf+zv9K8Fe18+PSCvQtBVytqVJT3ZDYArl/t/5c7fh4nUZe2bUf923db+R+VdQBrF4tw5biCSFxlZEZD8GBFPJY4KHyNyRxeS1vY3iUuzExhM41F9kGfR9B/Zr6O5E4V9nt3mPeIUorH8eklpJP25SzVBuAexSS0uBIut2GVUsIlVS3d7TaQk4UsQMdceVdj+wBLfsoxgBNC/TAzUgfP8Azb7OzxBTxDhy4EwWSSIkbM6q5KP031b6sDIO/hXN4pJrKcEa4Zom9VKkeY8vyINfQXKfK9/w2302rMVBIZJ0DBjkksiBlaNck4GWz1xuc6yX2Zz3179qu01v3QqGMQRKF6ZXUzyDxxtn4bUATfgPN1vDaobqSG3JOAGKx5JVXOBtuNWD8KlUE6uoZCGUjIIOQR8a5Nz97G2uzFJHLIXRND4VW1ZZnLBS643Y+J8PjUw9nfL0llb9m+oIqqqK5BbbUWcgEhclsAZ2CgeFAEtqiaUIpZiAqgkk9ABuSflVdWby2WWN433V1ZGHmrAqfyNAEAv+My3cYmM0kUb4McMRKEq3ua3Xvs7ZHdUqBnGDjJijC57dYoO0SV8HIllZooydJmkbWFAG+AdWojAzvVHH7Sa1QW0zFHjK9m5wFnjUFdUbMQpYqd0JBDDHQhq0tpzzDY3H3avKDpV2UgnsQkaBWU4KOjq5A6ESEbbEK+JsxpxU5+N4OwW9jHbQnSDpGWY7szE7vI56sx95j161Cec7WM3tpoCPNNlNDHYqBrjlbr7ragDgk6yBuBV/i/OwliiFlOhMx0MoGZFUjLOFJ7hUAjvrjvDG+M+cmcqxka5I4mhkjjZBkyhgy7B2kJJ0DAAxjfI6VT3Z0Kjy+7Sz6+xk2nKJijVXlc6WZgFVEALMWxurNgEggE7FVPUA1HtEyyXFqCoB0M7A6WKldPaJEBhS6BEJzhWjYgbgV0iaNEQRxAADYKo2UfyqA8zSql3cFV1yLb28cajIP2h5JmXDj3cKwJ3zhvGqxbbaK3VOPdZSwyDcZ4HLaySdirrCAHBXoqk40tnrpbPXOxFWOX7LL/D+PUmup/Ye0TRIRKNAjdsACTu6XbA2AY5O3gahd/w4cMLhsldLPCx/GB1jJ/TBI+IIPniVmTwZ2tzlaJcrhmDNN21zpHuQ90f2/wAZ+Wy/XzqN83z9rPhQAI+5kDdm/Fv1ODt8q3fBFKRlzu2C3xc/5sfzqfeyvkBJpBezrqijOLYH+sdTg3DDxGoHT65byraGW9hmo0luTD2Q8uT2PDI47lm1szSCM/1KvgiP49WI8CxFTWvBXtMCR4atVdNWqUuOUWQrzFe0pUseYqxd3ixKWc4A/wBYApeXixKWb4AeJPgAPE1qbq0eRS8igs3dVT7sSnqzeZxWNWtJLEeTSnTTeZcHvDLwXUjM4OEOVXGw8mJ8W/hW6RwRkEEelRibuwAJlY+i+DTN5k+C1veEwaIEUEHA6jcZ6n86wtqkm9MucZbNq8EvEuOEjlHPK/7Tc46CcE/tQwn/ADqNo66d9WobADYEHO5PXbJ+tb3m+bM05/8AcuJD8o8RD/BUcr672bSUrSCl6Hz+tLNabX+TLUo0lSB0ONvJtv46TVx49QKnxBH12qicZRvgfy3FVq2QD5jP1roqKTcejBttKXodz5K4qbmwt5G94oFf/eJ92/8AeUn51vKgHsgvM288Wf6ObUPRZVDf4lep1cXKxqWcgAeJr5Tf0u4rzi+E2ewoT7yEWupdBrClvmkYpB4bO/gnmB+k3pWBPdtNgtqjiJwAPfl9AOoFbu2t1RQEAUAbAUtbzdXKjx+bGZRUN3ye20OhQMk48Sck/E1epSukljZGApSlSApSlAClKUAKUpQBRLCrDDAEHwIBH0NQ32n2yrw1kRQoklgQ6QBsZUO+PDbHzqa1icU4ZHcwvDMupHGGHT1BBG4IIBBG4IBqGSnh5OF2NoIbPtFG/Z30gPmUYRJv6Aj61lcG5vPDIdMsTNCJGjiVSuqNlALo2ogFSdTAg7ZIx0ra8ycpzcPtjEpE0D/aI45DgOjXA1JHIo2OZlQBx4yYIG1a294V9t4fN3V7UsL2BUOQ8b+AJ/EQJFI8GZR40vKGCkJOFTV68kq5Y5vtb1gqyKkrk4hY4bpnbIAY432JqETqUu5rqOSSSK4vFCLt96i5VGA2GFcAodsomfxVpeC8GinZBK6ogbtlJYp250BUiD/h31E5IOG7uTnTvlvDJcIkmlTbAOy9xcSMgRUCqSO6DKdugMed81TGlbfUtdVZPb0Nny6ZTLIn9DGZGdFaMlyrAFgp3iVdesjBY97otb/mvgkd3ZyRtjOkshP4JFBKN9dj6E1opeare3GZZo19NWon9lck/So1zBz491m3gVo42ADu2zurD3VUe4COpO+D4VEcvcWoxlN7Is8tcIF6IICzItyyqWXGVXS0pxnx7mK+i7O0WKNI4wFRFCKo6KqjAA+AAriPIsOOJWCgYAM748gtvIo/x13SmafA/WfiFKUrQxPDVo1dNWjStx0LIUpSlCxaktlZlZgCVzpJ8M1bvLTtAFJIXILD9IDw+FZNKq4p5yTlkc41aHBkl3x3I1GcKDtrbH+ulbyzthEiqvRQB/5ry+tBLGyE4z4+VWuL3HZW8zn8Ebt+6pP8qyo0NNVtdS86rcEn0OG8Wu+1YEfrN83ZnP8AirAqmIYUA+QH5Cva+z29NU6UYLojwM/M/mVCrVv7if2V/wAIq6tWbU/dr/ZH+VX/AB/T9iy8j+ZMfZrxRobyRFUsZoe6o8XjcEZ8hiRt/SuhSKTINeJp+oQe5F6n/M71yflC47PiNo3nIYz8JEZf44+ldvs7JYlwo9SepJ8yfE181/5LbP4zV0ayer7KrLuMdUW7Sw0nVIdch/F4KP0VHgK2K9Kt1cTpXMtkovCHJtvdlVKUp8oKUpQApSlAClKUAKUpQApSlAGJxThiXMLwyrqSQFWHT5gjcEHBBG4IBrkPGuU73hsqOha4h1skRjbS6PKdbaoGwjhim6hhuSV0bBex3t2sUbySHCRqzsfJVBYn6A1HF5aF7AXvtZeYBwgdl+zDZkWPSQBIuxL9SwP4cKIayQ1k49PPqkbsoJAXK9pC0bquuVtIKsygIWf8Ld0nJBG+cPjcTWw3haHJwA8CSIWPiFwyFvVTn49Ku8WsZonuopbiVpIDjJdhrSNww3BGNzG48R2w32NUW95A0p3Ms0jxhCWeTCn+kUuxOCFVmwWPvdNjVoW7aTbKd84rS1kjEvCwzoohMZLKCxcHJOWwVxkNgHY9K2dtakXUuoY75wD+iMBf7oB+dSK0Oi/tcAY7e3XGBjS0piYY6Y0ysPnXS4vY5ZKWOq4JJ7p7YjQoGAg0gAgADdsn1qK9DTLSmMW9zqWWiLcgQ54rb/qw3Df8hf8AqrslQvhfszS2vIbiO4mIiDjQ+kltalSDIoU6fdOkg7qDkVNKrFYWCJy1PIpSlWKCqClV0qsoKWzAoCV6RVVeNUaVFAWqUpXNNEKi3tLugnDZRneQxxj11OuR+6GqU1zP2u8Qy1vAD01zN/y0/jJ9Ke7Oo99dQh7/AKC9zPRSlL2OemmKyYLIsNTd1B1Zth8vOrL8wJG2iDfoNQAJOehLHYCvqE7iMNsnjIxlN4islOmrVt7g/wBeJqS2XBJ7zs2EEzHBUnSEUlWIJMrd3GQRtk7dDUo4b7IUC/7RO+SSdMWkKoJJwGdSzdeu3wFcuv21bUWtTy/Rbj1vZ1qscYx8yG8o2bS31toUtolSRsfhRTksT4Afn0613YVrOBcuQWSFYExq3ZiSzOR0LMdzjwHQeAraV4rtS/8Aja2tLCSwj0Nnb/Dw05FVx1RVcdIUPMNyK6UpT5QUpSgBSlKAFKUoAUpSgBSlKAI77QJMcOn/AFtCH+zJLHG35Ma2L3W5+JrF50sGn4fcogy5iZkHm6d9B+8orURcWEih1OzgMPgw1D8iKtFZKyeCF8/xKt8zalTX9nYu2cDtY7q3YnGCBqt7b6CqxwxDZ/ZwNBxtjGVmU5EmR1OsBs+IPyrR+1299/B3MMA/+ef+WqvLXjbPFbrH78iJliDsdIPiNzsx8dh6imaL5izCquGjUW3Fx2lvcHAxNaA+QcSNK4PoAgz6Guw8H9oQ7aOK90RGYExMNQHaKQGhbUThtwVbIDDOwI34ZZSFoQid4qJ84x3prh2hQfHQCfg9bD2kcT0C3GcsJGfHmoAU59Dkj61FRak5MmD0vSj6YFe1HPZ/xo3fD4XY5ZQY3PmYzpDH1ZQrftVI6VGBSlKAFKUoAVS9VVQ9UqeVkooryvaVzS5jXd4IwPEk4VR1Y+QrSXXJsNzL210uZCAvcZlAUZwMqRq6nf1rN4rxCC2dZJWOt+5GgBdmxuRHGu58yegHUgVDOa/abGbeaKFkikZSoLSoWXOzYWHtAH05AyRg4zir0Y1NepPH5EygqkdOnJzTnC8jmvZFtgexRhHHl2fXpODJlic6mzj0C1gcaAE7qOiBYh+woU/nk/Osayuo0kRgX7rKQDGD0I22cZq7xC3ZGJn1IzvJkNG3vq5DgYJ6Nsa9rSr0YqK1J490cadtWU/I19Gd59mN72liAeqMfpIFlH5ual9cM9mPO6W0jRvqdWjGMBE7yMSu8kig5DsMde6Nj4dYg5xtWZUeURO/upMGiLei9oAH/ZJryd5BKtJx3WTpUIyjTSmsM3dK8DV7SZtkVXHVKrVwCmqFNp5ZVs9pSlNlRSlKAFKUoAUpSgBSlKAFKx7ziEcIzK6oD0LEDPwz1rVvzraD+uB+Cuf4LQBuzXHuF3miPsyf6N5ovgI5pIwPkFA+VdGHOlmf64fNXH/TXOeYLFftMslpLFJHMxl0l+zaORt3HfABUtls5yCxGOlXg8MpNZWxAPaZfmSUoP0YR+59oc/lIprfWIEFqsMSF7wW8eIkQly0iZBbA2A6knAG3iRW94HyHCyTzXd3D9qlB7FUlUpAQBpDFhiQ5VM5Ugadt96weC21vbyv9rSR2ZsvIwecSN+kWhLKfpt6VeE0m2iso5SRRy5yPcwW6t9kkLICxDTwD7wjDMAMZONhqJwDgeOYVzlEpjZ7iSNbvUn+zmO4V4ou8NAdgI3GTqLYOcd042PYbzifDkjza3BtnPXR2iAn9eGRezb5rnyIrnfNz/8AqPZrIY3MROJLeOTW6EbppJKqM4OS2AfjUSeqOMgliR0X2FSk2Mqn8Mkf1a2tya6VUG9lsMVtbCHtEaeRmnkRCWCZCqqBsYOlFRfiDU5rI1FKUoAUpSgBVD0pWdTyslFOK9CV5SlqcE3uS2Qnnr2dScRlV0umhTQI5EC6taqzMMEMP0jscjYeVRYewNP/ANx/+Ev/AHV5Sm9EfQ0jWnGOEzdWPsVso9OsPMRvl5CAdvFUCjH+t62d37MbKZAhhVQCWGh5FwxABbY41HAySDnApSplFYI7yTeWyLcU9gqMc2twY/1ZB2gz/aGkj861K+zLiNn3Entmjb3o3LtGw/WieMqfj19aUrBJF43NR7NnReQ+X7m2DdtIoiZVCQI8kqxuCdTRtKoaNCMDs8sAcnPhUwC0pWqiuTGT3KsUpSrlRSlKAFKUoAUpSgBSlKAFKUoAtT2qSDEiqw8mAP8AGsG44JbBSxgj2BPuLSlAEeu7CN9khiQHxC5P16flVmDlLX0K/PP+VKUAZQ5D82X6Gh5C8mX6GlKAPV5YSMd+NH9Q8in8tvyrKteXLWXI7NgR+ux/nSlAGSvJtuDkKwPmHYfnV4cuR+Dzf8V/869pQB5/9NR+LS/8V/8AOsyy4csIOjVv11MzfTUTil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klasnaocinka.com.ua/uploads/editor/53/340377/blog_/images/cke_64_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285860"/>
            <a:ext cx="1045144" cy="1323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Лента лицом вниз 15"/>
          <p:cNvSpPr/>
          <p:nvPr/>
        </p:nvSpPr>
        <p:spPr>
          <a:xfrm>
            <a:off x="1428728" y="3214686"/>
            <a:ext cx="7000924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Колективні та індивідуальні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форми  роботи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1000100" y="4000504"/>
            <a:ext cx="1928826" cy="928694"/>
          </a:xfrm>
          <a:prstGeom prst="wedgeEllipseCallout">
            <a:avLst>
              <a:gd name="adj1" fmla="val 170464"/>
              <a:gd name="adj2" fmla="val -605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Семінари для працівників школи, батьків,  учнів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1285852" y="4929198"/>
            <a:ext cx="1771656" cy="898400"/>
          </a:xfrm>
          <a:prstGeom prst="wedgeEllipseCallout">
            <a:avLst>
              <a:gd name="adj1" fmla="val 142924"/>
              <a:gd name="adj2" fmla="val -1622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Тренінги,</a:t>
            </a:r>
          </a:p>
          <a:p>
            <a:pPr algn="ctr"/>
            <a:r>
              <a:rPr lang="uk-UA" sz="1200" b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роектна діяльність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2571736" y="5572140"/>
            <a:ext cx="2000264" cy="826962"/>
          </a:xfrm>
          <a:prstGeom prst="wedgeEllipseCallout">
            <a:avLst>
              <a:gd name="adj1" fmla="val 68832"/>
              <a:gd name="adj2" fmla="val -24827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Позаурочна освіта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7000892" y="4857760"/>
            <a:ext cx="1771656" cy="1143008"/>
          </a:xfrm>
          <a:prstGeom prst="wedgeEllipseCallout">
            <a:avLst>
              <a:gd name="adj1" fmla="val -171812"/>
              <a:gd name="adj2" fmla="val -1323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Ситуаційне моделювання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5643570" y="5643578"/>
            <a:ext cx="1857388" cy="928694"/>
          </a:xfrm>
          <a:prstGeom prst="wedgeEllipseCallout">
            <a:avLst>
              <a:gd name="adj1" fmla="val -95242"/>
              <a:gd name="adj2" fmla="val -2378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</a:rPr>
              <a:t>Виставки малюнків, плакатів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7215206" y="3857628"/>
            <a:ext cx="1557374" cy="1184152"/>
          </a:xfrm>
          <a:prstGeom prst="wedgeEllipseCallout">
            <a:avLst>
              <a:gd name="adj1" fmla="val -202225"/>
              <a:gd name="adj2" fmla="val -474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Рольові ігри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4286248" y="5786454"/>
            <a:ext cx="1643074" cy="826962"/>
          </a:xfrm>
          <a:prstGeom prst="wedgeEllipseCallout">
            <a:avLst>
              <a:gd name="adj1" fmla="val -19455"/>
              <a:gd name="adj2" fmla="val -27212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Реалізація</a:t>
            </a:r>
          </a:p>
          <a:p>
            <a:pPr algn="ctr"/>
            <a:r>
              <a:rPr lang="uk-UA" sz="12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uk-UA" sz="1200" b="1" dirty="0" smtClean="0">
                <a:solidFill>
                  <a:schemeClr val="accent6">
                    <a:lumMod val="50000"/>
                  </a:schemeClr>
                </a:solidFill>
              </a:rPr>
              <a:t>світніх програм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графії\2012-2013\Толерантність\PB16106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4214818"/>
            <a:ext cx="2928958" cy="220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графії\2012-2013\Толерантність\PB1610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572008"/>
            <a:ext cx="278511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графії\2012-2013\Толерантність\PB16105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571612"/>
            <a:ext cx="2428892" cy="23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285728"/>
            <a:ext cx="742955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толерантності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45720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варто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вчити</a:t>
            </a:r>
            <a:r>
              <a:rPr lang="ru-RU" sz="2400" dirty="0" smtClean="0"/>
              <a:t> не просто бути «такими як </a:t>
            </a:r>
            <a:r>
              <a:rPr lang="ru-RU" sz="2400" dirty="0" err="1" smtClean="0"/>
              <a:t>всі</a:t>
            </a:r>
            <a:r>
              <a:rPr lang="ru-RU" sz="2400" dirty="0" smtClean="0"/>
              <a:t>», а, </a:t>
            </a:r>
            <a:r>
              <a:rPr lang="ru-RU" sz="2400" dirty="0" err="1" smtClean="0"/>
              <a:t>поважаючи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, </a:t>
            </a:r>
            <a:r>
              <a:rPr lang="ru-RU" sz="2400" dirty="0" err="1" smtClean="0"/>
              <a:t>висловлювати</a:t>
            </a:r>
            <a:r>
              <a:rPr lang="ru-RU" sz="2400" dirty="0" smtClean="0"/>
              <a:t> свою точку </a:t>
            </a:r>
            <a:r>
              <a:rPr lang="ru-RU" sz="2400" dirty="0" err="1" smtClean="0"/>
              <a:t>зору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відстоювати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позицію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742955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1950" algn="just"/>
            <a:r>
              <a:rPr lang="uk-UA" sz="2400" dirty="0" smtClean="0"/>
              <a:t>Мета превентивного виховання полягає у розвитку почуття соціальної відповідальності підлітків за свою поведінку, сприяє не лише усвідомленню своїх прав, а й обов'язків.</a:t>
            </a:r>
            <a:endParaRPr lang="ru-RU" sz="2400" dirty="0"/>
          </a:p>
        </p:txBody>
      </p:sp>
      <p:pic>
        <p:nvPicPr>
          <p:cNvPr id="50179" name="Picture 3" descr="D:\Фотографії\2013-2014\Новая папка (2)\P1012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2643182"/>
            <a:ext cx="4778380" cy="3583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конечная звезда 2"/>
          <p:cNvSpPr/>
          <p:nvPr/>
        </p:nvSpPr>
        <p:spPr>
          <a:xfrm>
            <a:off x="0" y="1285860"/>
            <a:ext cx="9144000" cy="48489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642918"/>
            <a:ext cx="34211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ДІАГНОСТИЧНА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31438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РеАБІЛІТУЮЧА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0885" y="2714620"/>
            <a:ext cx="34131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КООРДИНУЮЧА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6072206"/>
            <a:ext cx="3554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ПРОГНОСТИЧНА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000372"/>
            <a:ext cx="5556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ФУНКЦІЇ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ПРЕВЕНТИВНОГО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ВИХОВАННЯ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7042" name="Picture 2" descr="https://encrypted-tbn3.gstatic.com/images?q=tbn:ANd9GcS84MlZfWgraGtfwqukavhTIJky3lTNMrqiFHi5AlDXgSfR5xy4Rqsrz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642918"/>
            <a:ext cx="1714512" cy="1714514"/>
          </a:xfrm>
          <a:prstGeom prst="rect">
            <a:avLst/>
          </a:prstGeom>
          <a:noFill/>
        </p:spPr>
      </p:pic>
      <p:pic>
        <p:nvPicPr>
          <p:cNvPr id="87044" name="Picture 4" descr="https://encrypted-tbn1.gstatic.com/images?q=tbn:ANd9GcQYfaxskPCCH_Id9sNY-LnWKcZZUeUGRfcDk_ynhV_2yotbVAedWn4WcA9S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929066"/>
            <a:ext cx="3051948" cy="2286016"/>
          </a:xfrm>
          <a:prstGeom prst="rect">
            <a:avLst/>
          </a:prstGeom>
          <a:noFill/>
        </p:spPr>
      </p:pic>
      <p:pic>
        <p:nvPicPr>
          <p:cNvPr id="87046" name="Picture 6" descr="http://west-express.info/uploads/thumbs/promincuku_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4071942"/>
            <a:ext cx="1716425" cy="2428903"/>
          </a:xfrm>
          <a:prstGeom prst="rect">
            <a:avLst/>
          </a:prstGeom>
          <a:noFill/>
        </p:spPr>
      </p:pic>
      <p:pic>
        <p:nvPicPr>
          <p:cNvPr id="87048" name="Picture 8" descr="http://slobidka-oxrim.ucoz.ua/shkola/shkolniki-1-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7EBF4"/>
              </a:clrFrom>
              <a:clrTo>
                <a:srgbClr val="E7EB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00042"/>
            <a:ext cx="2057428" cy="2057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551304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Сутність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методи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превентивного виховання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школярів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D:\Фотографії\2012-2013\Тиждень психології\P32016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2285992"/>
            <a:ext cx="352359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2143116"/>
            <a:ext cx="4143404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263" algn="just"/>
            <a:r>
              <a:rPr lang="uk-UA" dirty="0" smtClean="0"/>
              <a:t>Система виховних заходів  школи має бути спрямована на вдосконалення способу життя учнів. Дитина має почувати себе комфортно у школі, особливо в класі, між однолітками та із своїми вчителями і вихователями. Якщо так є, то воно обирає для себе правильну соціальну орієнтацію.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http://jpg.st.klumba-ua.com/img/users/avatars/original/348/avatar-348056-201307011719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928802"/>
            <a:ext cx="3038475" cy="28575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 rot="690632">
            <a:off x="4442403" y="1060503"/>
            <a:ext cx="4559076" cy="16242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Поведінка: уважність на уроках,старанність у виконанні завдань. Виховання відповідальності за доручені справи.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0" y="1071546"/>
            <a:ext cx="4500562" cy="19288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Поведінка в сім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ї: виявляє інтерес до сімейних справ, проблем у родині, переживає разом з іншими членами родини радощі й негаразди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3042" y="285728"/>
            <a:ext cx="521497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ПРЕВЕНТИВНОГО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0" y="3000372"/>
            <a:ext cx="3786182" cy="18573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Ставлення до старших: ввічливість у спілкуванні, надання першої медичної допомоги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21312077">
            <a:off x="-9634" y="4564811"/>
            <a:ext cx="4716278" cy="2301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Поведінка в громадських місцях: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дотримання  правил вуличного руху, збереження природи, дотримання чистоти в громадських місцях, у транспорті , на вулиці.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 rot="1194959">
            <a:off x="4651946" y="4732431"/>
            <a:ext cx="4151335" cy="20371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Ставлення до самого себе: охайність, гігієна,адекватна оцінка своєї поведінка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 rot="1083372">
            <a:off x="5339017" y="2836203"/>
            <a:ext cx="3847923" cy="18729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Ставлення до ровесників: активна участь у спільній діяльності. Прагнення ділитися успіхами та невдачами.  Безкорислива допомога людям.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6" name="AutoShape 4" descr="data:image/jpeg;base64,/9j/4AAQSkZJRgABAQAAAQABAAD/2wCEAAkGBxQSEhUUEhQVFRUWGBcXGBUVFxUXFRYXFBcXFhcUGBQeHCggGBolHRQXITEhJSksLi4vFx8zODMtNygtLisBCgoKDg0OGxAQGywlICQsLCwsLCwsLCwsLCwsLCwsLCwsLCwsLCwsLCwsLCwsLCwsLCwsLCwsLCwsLCwsLCwsLP/AABEIAN4A4wMBEQACEQEDEQH/xAAcAAABBQEBAQAAAAAAAAAAAAAGAAMEBQcCAQj/xABGEAABAgMFBQUFBgMGBQUAAAABAgMABBEFBhIhMUFRYXGBBxMiMpFCUqGxwSNicoKS0RSisjNDU9Lh8BYkg6PCFWPD4vH/xAAbAQABBQEBAAAAAAAAAAAAAAAAAgMEBQYBB//EADwRAAEDAgQCCAYBAwQBBQEAAAEAAgMEEQUSITFBURMiMmFxgZHRBqGxweHwFBUjQlJicvEzQ2OCkqIk/9oADAMBAAIRAxEAPwDcYEJQISgQlAhKBCUCEoEJQIXlYEKHaFqMsDE86hsfeUATyGp6R0AnZOxQSTG0bSfAITtLtLlkZNJceO8DAn1Vn8IdER4q1hwGodrIQ35n5aIdne06YV/ZttNjjiWfWoHwhYhHFWcXw/AO24n0HuqlV9Z90+F9XJttGXomsKyMCl/0mhYOs0eZPvZef+pWmr25w8kufQQZWI6DDm8Geo90v421B7U6Oj37QWYjo8O/9v1b7pf8TWi3q88mnvpBpzxJjlo75dLo/p9BJsxp8D7FTZPtInE+YtOfiRQ+qSB8IDC1MyYDSu7OYfP6j7q/kO1JByeYUni2oL64TT5mEGHkVXy/Dzx/43g+Isiqyr1ykxQNvJxH2F+BVdwCqV6VhssIVTPh1TBq9htzGo9QrqsIUNewIXsCEoEJQISgQlAhKBCUCEoEJQISgQlAhKBCUCEoELwmBCpbevPLyg+1XVdKhtPicP5dg4mghTWF2ymUtBPUnqDTmdv3uCzi2+0SZeJSzRhByGHxOH8xyHIDrD4iaN1pKbA4I9ZesfQem/qoVnXPnZo41JKQrVx8qBPQ1WfSnGOuka1PTYrSU4ytN+5u3si+zOzBlNC+6tw7kUQn6k+ohszHgqibH5Xf+Job37n2+SJZG6km15JdvLaoY1fqVUw2XuPFVkuIVMvakP0+QVu20E5JAA4ACOKISTqV1SOLlkzOTKWkKWs0SkVPTZzhD3hjS48EpkZe4NbuVm9k3mKZtTztSlzwke6mow0G2lPiYoIa3LUGR2x08uC0k+Hg04jZuNfPijx6y5aYSFKaZcSRUKKEmoO0KpWNEyS4zNKoWzzwmwc4Ed5VDaHZxJueQLZP3FEj9Kq/CkOiZwVhDjlUztEO8R9xZCVrdm0w3UsqQ8nd5F+h8J9RDglHFW1Pj0DtJAWnnuPf5KskbxT0irAVLTT+6fBIpwBzA/CaQota5SpaGjrG5hbxaR87ffVH13+0Nh+iXvsF71GrZ5L2fmpzMMuiI2VBV4JPDrH1h3b+nsjJKq6Q0qbZeiBC9gQlAhKBCUCEoEJQISgQlAhKBCUCEoEJmYmEtpK1qCUpFSpRAAG8mO2Smtc4hrRclZnertFUqrcn4U7XiPEfwJPlHE58ofZFxK01DgYFn1Gp/wBPv7BU137mTE4e8cJbbVmXHKla67UpOauZy5wp0gbsplXisFKMjOsRwGw7idvIBabYN05aUALaMS/8RdFL6HRPIUhhzyd1mKrEZ6ntnTkNB+fNOXtf7uVdVWhpQbDVRoPnFdiBtTm3d9UmhZnnaEL3fvqpFETFVJ2ODNQ/EPa5684gU2JFvVl25+6tarCg7rQ6Hlw8kdysylxIUhQUk6EGoi6Y9rxdpuqFzHMNnCxT0LSUoEIFv/aZKhLp0FFL4n2Unlr1EUeK1GoiHifZXeFU+hlPgPdBwRFNdXd0QXZvAZY4FVU0dRtSd6fqInUVcYDZ2rVXVtEJxmb2vr4rQ5OcQ6kLbUFJO0fIjYeEaOOVkgzMNws7JG6N2VwsU/SHLpCi2jZzT6MDzaXE7lCtOIOoPER0EjZORTPhdmYSD3LO7xdmxFVyaiof4KznyQvbyV6w+2XmtFR48CQ2oH/yH3H3Hoh+wr0TMgvu1BRQk0Uw5UFP4a5o+XCFuY12ysKrD6esbnabE/5D78/qtYu/eFmcRiaVmPMg5LRzG7iMojOaW7rJ1dHLSuyyDwPA+Ct4Soq9gQlAhKBCUCEoEJQISgQlAheQIUG17Vblm1OuqwpHqTsSkbSYU1pJsE9BTyTvyRi5/dSsdvBeGYtF1LaQrCVUbYTnU7Cr3lcdB6mJLWhoutjSUUFDGXuOvFx/dPv8ka3SuAhmjsyA47qEatt/51cdN2+Gnyk7KkxDGXzdSK4bz4n2COhDKo17AhAvaFaFSlgbPGrn7I+vpFFis93CMcNSrzCILXlPgPugvu4qLq7urSxLWcllVQapPmQT4VfseMP09VJAbt25cFFqqZlQ2zt+a0mx7XbmEYkHMeZJ8yTx4cY0tPUsnbdvoszUUz4HWd5FT1rABJ0GZ5CHybC5TIF9AsctGfLzq3D7SieQ2D0pGQmcZJC/mVsYIejjDOQUYuw3lTuVIOwZV3KplmWs4wrE2ojePZVwIh6GaSF2Zh/KjzUzJm2ePwtSsS1UTLQcTyUnalW0RpqedszMwWWqKd0EhY5T6xITCUcQqa8d22JxNHU0UPK4nJaeu0cDlC2vI2UukrpqV12HTiOBWTWrZMzZj6VBRTn9m8jyq+6RsO9J+MSQ5rxZa6CpgxCItI8Wnh+81pFzL4onBgXRD4GadiwNVI+o1HLOGHsss1iOGPpXZm6s58u4+/FFdYbVWvYEJQISgQlAhKBCUCEoEKDa9pNyzSnXTRKR1J2JA2k7oU0XNk7DC+Z4jYNT+6rGbVtGYtSZASkkkkNtDyoTtJPxKv8ASJIAYFtIIIMPgJJ8TxJ7vsFqN0bqtySK5KdUPG5T+VO5Pz2ww95cstX4hJVu10aNh796IobVelAhR56aDTalq0SCT+0NyyCNheeCXGwvcGjismnJguLUtealEk/tGPkkdI8uPFa6KMMYGN4KKtcJAToCaLkLypVlIs601sOJcQcx6KG1J4Q9C90Tw9qblp2zMLHbIyvLeptUkC2fE+CnDXNAFO8ryrTjWLuoqmug6u7v0qjosPeKqz9m6+PJZ0Xopsi0uVc99Hci7lXvfRzIjKuw7CSxJLbIlufeRqV70OE0VhoBnmK1ruyMT6GQwh2l77eKz2OyRMDS9wFr+PopMz2gurJDSEtjerxK/YQ7UVs7RpYfNQsKbSV2bKXG3kuW75TXvJPNA+kQ/wCp1A4j0VwcLp+R9VJavpMbQ2fyn944cUqO70/KaOFQ8L+v4TdpXkW+2ptxDakKGYKSeozyPGD+rVI2IHgEuKgjieHtJuO9B9pNd0EraGApUCFJqCk0yOLWLPCKqaeVwlcTp91cxO6UlkmoI2K0y417hOI7tygfQMxoFge2kfMbOsW72ZSsvieGmldmbqw7d3cfsiwQ2qpewISgQlAhKBCUCE284EgqUQAASScgANSTugXQCTYLFb3W+u0JgJaCi2FYWUDVROWMjedm4dYlMblGq2uH0TaKIvfvu48u793K0i5d10yTVVUU8sfaKGz/ANtJ90fE57gGXvzLNYlXuq5NOyNh9/FEsNquSgQlAhCvaBOYWUoGq1VP4UivzIipxZ9ogzmforTCo80pdyCztx2KINWjAUZbsOBidATK3YdDUoNTZchYaEvKuSuFWXQE2pcKDbpuaZkLDJIbALptsqIBzrs2f6w/kDRcrzqt+K6iaTJTdVt/MrhZw1B1Bp6ZQza+q9BpJRJCx/MBWFiWU7Nud2yATqVHyoG8n6Q5FCZDYBJrqgU8Rfx4eKJ5js4eSUhtxCqg4lKBSEnYNpVE80zho1eX1tDPUS9I59yefDwVfeK76pMNlS2ziGEBJOKupNCMxxivq6dzNXHdaz4Zp+ha9nh4KrQ7FcWLTlqeQ5DZakEJ9LkJskEItubZaHkP96kKQsBuh2+0eRHhoYusGYQXSeSpsSndG5gYbEaoHvBY71mzKShRoDjZd3gHyniK0I2g8Y07XBwV7SVUVfAWuHc4fcfZaxdO30zjAcGSx4XEe6r/ACnUf6GI725TZZKuo3UspYduB5j93V2IQoa9gQlAhKBC8MCFm/aleKg/hGzrRTpG7VLfXU8Kb4fiZxK0eB0OY/yH7f4/c+Sd7MbtYEibdHiUPsgfZQcivmrZw5xyV/BIxuvzu6Bh0G/eeXgPqtDhlZ9KBC8JjiFCmLXYRkt1sHcVCvpDLqiJvacPVPNp5XdlpPkg3tHOLuHUnEghQBBqNiga8R8oq8TbmyPGyucH0L4zoUBuOxXtYr8NTClw6Gpdk2VQqyUvASSAMydBvMKsm5pmQsL3mwXrzZTr5to57By/eHA27brK0PxM2fEDC7Rh0BPNXt27pvzSzUFpCdVqB27Ep2n5Q7SMEty0hc+J81QGQMdpufsiez+zshxXeOeBKvDQDEsU1OxOfPSJX8QuNidFkocKyvu46cFPYuNKpmAopcWmlSlYq2VVyqoAbq0h1tMwEBWDYMrwQ51hwubK3m5tqWVRCG2yfDWgTUDOlMqxT1+MOgeYoGXI3J2/KtGMdI273aeKmWRaIfSogpVhVhJTmK0BpzzETsKq5qmIumbY39UxI1rT1SnLVQ13alPNhxIGYwYzTgmlYsXhpHWSRK6LrNJHgsZtx5jvVGWxJb2JUNDuG0CsUskLXOJGycp/iiWSZsDW5iTa5TLbkV7mrbFpUhC4aIsmyFrV1pHuZZCTko+JXNWdOgoOkaahhMULQd9/VZKumEsziNtvRe3lsRE4wppeR1QrahY0UPkRtBMTmuym6TSVT6aUSN8xzHJZFYFpuWbOEOAgJPdvI3pr5hvI8wO0HjElwD26LX1dPHX0wLN92+PL7H8LcGXQpIUkghQBBGhBzBERFiCCDYpyBcSgQlAhVtvWomVYceV7AyHvKOSU9SQIU1tzZP00Dp5Wxt4/TmseuxZa7QnPtSSCS68reK1w9TlyruiS9wa1bGuqG0VNZmh7Lffy+q0q8NtPSq0pQhvuykYSQcqZFORpll6xnq+smgf1QLHmszR0sVQ0lxN1Xovc/tS36K/eK/8ArMwOw+alHDIuBPyXM1e94iiUoSd+Z9Kx1+MTOFmtA+f1shmGRg6kn5IfnrUdc87i1cCcvTSIb6iaTtuJ/e5WMVPEzstCqXXISGqWAmnZ9fd91iODFiw6gKzzG7WJTc2XKdkpsLM/SW1VctUOAKQAuSqFWSrLsMKKcWidKnIE+6N5jgcM2TiolZXwUjC+V2y7kfCcW2n+xEh7BlyheX4njktdOTswbD94ryZJzNc9eusLaARZUmZzZQ7je62uzZlDcu0QcWJCVAjKuIVrwGcIfVU2FwiMm53sN9VuAHTnMp0nNhyuVCNnOJOHYnHWgloItuCkyRFnmpJiyTSzHtDtB9SkocYDaAThXULKvzDIcor6luZ4JFrKlxKpmb1bWHNEHZg0RJkkEY3VqFa5iiUgjh4Yl046im4aD0AJ4qTP31l2FqbeDiFpNKYahW0FJGtRSB07GmxUuMukfkY1xPcPusntqcQ9MOONpwIUoqSnaOJ659Yq5ZMxNlocHwBtPKamUdY7Dl+Uy25ERzVpC1E9zrGVNOio+zQQVnYdoRzPyhylpTLJ3DdVWI1TYI7f5Hb3WuCNAskvYELO+1WwcSBNNjNFEu02oJ8K+hNOR4RIhdwK0OBVmV5p3HQ6jx5eac7KrcxtqllnxNeJuu1snNP5SfRQ3RyZut0jHaTI8TN2dv4/laBDKoV7AheGBCy3tatfEtuWSckDvF/iNQgdBU/mESIW8VqPh+ms10x46Dw4ol7NrG/h5RK1DxvUcO8JPkT6Z81GG5HXNlWYvVdNUFo2boPuVcXjs/vmSB5k+JPMajqKiK3EKfpoSBuNQodHN0UoPDis+IpGPBJK0ajOrh0BONCgvrh1oT7QoLrsSWtT7WqItdYfAToCbJhQXURWRYIIC39NQjfxV+0VVVXkHJF6qBPV65Y/VTkWK9POlLQCGWvDiUKIB20AzUf2i0wqlPR5+LtysFjTZquo6Np6rdz3qwsy4B/iCl1WJpvCSoAjGSK4ANnE8otBTuLrHZVcWFWk65uB80fy1nNNpwobQkbgkfHfExsbWjQK4EbRoAq+0JNSiSEGg0ApnTcK6RjsVw+rnqnSRxm235VjBK1jbXUuyJUoBKvMrZ7oGgi6wbDzSRXd2nbpqeQONm7BOWlaTcunG6SlGhVhUQOdBlFyXAC5UR8gYLuQzbNot2i2ZaVq4VFOJ3CQ2yK1xkmlVZGgGtYZc4PGUKI8x1TCxuo5riy7ytyz5kSghKFBtpScxmAaKGtak5wkztjuHbBJhqWib+PbbQK3thhuYBStIUmm3fvB2GKepqmSSAt5K+pnPhIc02Ky2813FSpxJqpo6K2p+6r946DcLVUdc2cWOjvqqVJhJU0q/sq9Eww2G2lhKRU+VJzOpJIhQnlYLMNgq+fD4JX53gk+Ks2b5zf+IDzQj9oSa6oH+XyCiuwul/0/Mq2kr8vV+0QhQ4VSfqI63FZW9oA/JRZMIiPZJHjqiGXt+WmklpfhxgpKF6EKFCMWkWMGJwvIF7HvVa+ingIe3hrcLKmVrs2fzqe5XQ/fbVt6oVXnyi70e1atwbX0en+Q9D/38lubTgUAQaggEHeDmDESywpFjYpyBC4dcCQScgBUncBqYF0C5sFhcog2jaArWjzpUeDYzp0QmkSz1WrcvP8ACotP8RbzP5K3RCaaaboiFYXdemOIQDe2z+5cxAeFeY3BW0fWMtiVL0UuYDQ6+60FBN0jMp3CF31RCarRoUB5USGhPtChOGJLQngmiYWEtEFhyCGwH3yBXyJV/VTbwitq5pJD0MIvzI+iq6+tYwZS4AcSiWyZNc5VTdUt186wQD+EamFU2DTP30VQMRgtdmqMJUJlmkIoKgaJ2narqc+sXlRWw4dA1rtTbQc1WkGV5cFw1aSioAgUJplWufHbFPS/EM0tQ1hYLE270s04DSVaiNcoq5DgOhB5GO2QvH3koSVKICRmSdAN54RzZcJsuXEpcQQQFIUKHaCD84N1wgOHcslNtrs915qVUnugogBQxAEZVBrroOkVzXvjc4DZZ19W+CQsi1HJWFz7IcU6Zp+oUalIUKKUVeZZB01yinr6wf8AjadTurXCqKQOM8u5RkIgteFfLh1pLiShYqlQoQdoibC+xSmucwhzd1ld5rFMq7hzLas0KO73TxETCOK1NFVCdl+I3VYgwgqUVNZVEZ4TLlMaVEchMlWNnMF1aUD2iByrqegz6RyOIyPDBxNlHmeI2F54KZ2rWOEdw8gZYe5V+UVbJ6Yh0EbqmAa3IOCYwGqLs8Z/5D7/AGRP2a2l30kgE+Jklo8k5o/lIHQwmUWcqrGIOiqiRs7X3+aK4bVWhztAne5kXiDmsBsf9Q4T/KSekLjF3BWGFRdLVsHLX01Qd2QyGJ554jyICBzWanqAgfqh2Y8Fc/EE1mNi5m58tvqtUiOsslAhQ7UkEvtqQrbodqTsUIYnhbMwsd+lOwyuieHt/QsoteUUy4ptYzT6EbFDgYyz4XRPLHbrW08rZWBzVTPqh1gUxoURRh8J0LuWwg1UKgbN52A8N/CFZS7QcVWYxiTKCmMh3OgHennHlOrxOVVUioGWQp4UjZlD8UbIRlaF5LPWTVcmaQ312W6WcB3SMKC2nCKIIAKRsFBpFw21tFp47ZRYWCp7QBK1BQNa5UBNQNKR59ijKiStddpJvppwVnDoAQpVmWeQQtYpTyp2jieMXmDYO6F3TTDXgE3PMCMrfMq3jUKGqC8F1WZgFSR3T2dHEeE13Kp5gYbkjzDTdR6iDpBoSDzCztu2X2AtpTzhpjQULONOXhI8Vd0VhmmBsFUCsdECx5udVGuo+4ZlDQdWG1BYUkKUMsByoDSvGIuIVD4aZz2HXRLwg558uttdEbS1hy7ZxJaTiG01UeeZMZGXE6mQWc7RaWKigjOZjRdTy5EcTPspmVNzOJQ8CsJHxh8VZ0BSowAesE5JvkpqsUI13cxFpS1IeUmRgB02Ua8FmJmmCj2h4kHcoDLodOsXMbrhOUs5p5Q7hxWTKBSSDkQaEbQRkYUQtYLEXCkMKhl4Tbgp7RiK4JhyMez+VxPKWfYTlzXl8gYn4VFmlLjwH1VLi0mWMN5n6Ihv3Id9IvJpUpT3id9Wzi+IBHWNLGbOVbhk3RVTHHibHz0QT2RT2GYdark4gLHNs0+S/hD0w0ur34ghvEyTkbev/S1eIyyazzthmaNMN+8tSz/004f/AJIehGpWi+Ho7yvfyFvX/pWPZVK4ZLFtccWr9NGx/R8Y5Keso2OSZqrLyAH3+6MoaVOmn3koGJRCQNpNBCHvawXcbBKa1zjZouVQzV8WEVpjXTcAAepIiudisA0Fz5KfHhc797DzQfeu30TQFGilSdFlQJKfdIw/WIFVVsqLWba3G/2VxQUT6cm7rg8Lfe6EXznT4DM+kNsGis3SsjF3kBcOyqxqMPxPpD7A08Vm8Q+KoYLthbmPPgpdh2U7Mu902MRoVZqAAApU6bchEpsWbRu6xlRXVGLygSnbhwCMrtXVWiaT3zSkpR46kgpKhSgqDQ5mv5YXBBKJP7myegoQyS5C0ZJB0iyVqlSBCUdQqi9M64wwp5qhLZCilWik1oocNa14Q3I4tbcKPUyOjjL262QivtMOHKXGLeV+GvLDWGP5Wmyq/wCs9Xsa+KAp2bU4tS1ZrWSo7qk1PLWI1rm5VO9xkcXu4ovuPYxQC+vIqFEDbQnNRGzQAcIy+N1zZCIWcN1rMGonRN6V+52CLKxnVeppcLCWFz3lIVZKy3USYtIJUoE5BFeqjRI5xZ0DCBfv+iMmisLPeyCdcKQCeIEXsZsUzI3igG/ln93MYxkHRi/MMlfQ9Yk3BK0GFzZ4cp3CoWjDbgp7gp7JiI8KO5aT2dM0ZcV7y6dEpH+Yxc4Sy0bncys1jDryhvIIrcbCgQdCCDyOsWwVUCQbhYhdBZl7RaST5XVMnjXE386RLfq1bfEB01C53cD9CtxiIsPosp7XnazDKfdaJ/Uv/wCsSIRotX8Pt/tPdzI+X/aOrktYZCWG9tKv1+L6w1J2iqHEX5qqQ95XNsXiS3VDdFr2n2U/uYpK/FGwdWPV3yC7T0LpOs7QfVB9oTa3DVaio/AchoIzzp5Jjmebq6iiZHo0WVS9CmqW1QHjD7An2hQHVkZjqN4/eJsJA0Kpsewo11PePtN27+4qRIpW8tDaaqUshKRXacv98olNj1s1eY5JTL0Twb7WK1OwLmNS5Cypa3BtxFIG8AClRziwigDDc7q/p6FkOupPipVqzBxKGLDTTZs14xjMbqqg1RZcho2A081eQMFgbXU+YnkMy5dWfChANd+WQHExtKdwEDT3BQJXBlyVLbcCkgjQgEciKiH731QDcXQY/e0sTz6FgqlwUArGfdLwDLiDQ5cDEcz5X2KrnVvRyuDuyLa96m2hb8tNIUw2ouY0+IpBASnLMkjU6RAxavEEF2bnZT6YxVd2g3HFUTV15cU8BNPeUo+orGRdjFSeI8gpDMIo2m+VeSV12G6Epxmtc/KOSRl61jk+L1Eoy3sPqlQ4XTxvzhtyr7FFUp9lyVQWSgFwTCgugKO60O7Lrq1IaBwpSineOHTInIDI+lco2WC4E2ZgklF77Du5lQqzEW0zdFm8ze+RLwKVTATi8RUQtCtlQqgUKdRFzUYVAGERHXwXKfE5nAdIwC/fr8lp8rMtpQnAQUkApI2hQqDxrWKSmp5C6xGylhpfqEOX6UHGUq2oX8FZftFhJTGMZlaYYCyQjmEFNxHcrpyI7vWE7NK8Aoja4fKP3PAQiOlfMbDbmq2srI4B1t+Xutcs6TSy2ltA8KRTid5PExoYomxsDW8FkZZXSvL3blSYcTaw28I7m1HD7swlfqpLn1iW3Vi3FIekw8D/AGkfULcYirD3sse7WFf88ODKP6nDEmHsrY4CP/5j/wAj9kfMWe67Iy6Gne6+xaB8NSr7NOWKtUjlFbWRSStIY6yzxmjjqnue3N1j9ULztluS5CXAKbFDNJ5GMlV00lO6zxvx4eqtoqhkwu1Q3VZRGYE+FXvmJAT7VXzCgNYkxi+ycdI2NuZ5AHepFi2C9OKIaTkPMtRolPCudTwET46V79Aq5uP0brhhJtyCP7vXXZk8K3aKfSpRC0k0IUKeU7hv213w/NV09A0dMdeQ1Ko6zJWVHTNbY/NFrLmIV36ct8WME4mjEjQbHmopbY2XqkjaB1hTo2O1cAfFcuQsYt+8Tj2JCnCW8alAVoKFRw5bgKRXPc9ziL6clm6+rc9xjGwVvZF7JtmV/ssTaClAfUFeAL8vhy7ymVKcBElkrms1Ck01TUti6zLjnx9OKluzTC5NbEshx1101W6tsoBcriLi1HTTICtMhEWpr6aKPrH3U/8AjmoiMcbTrzFvNO2HZaZdFMipXmVv3DkIxddWOqX32A2CuaGgbSx5G78SrgxW2UpcFUKypQBSxRyyLJtbkLDUsNUdcxkabjDgZql5Co1+ZtbMow4yKlDKlJFARiCEkZbcq/GPW6OwhJbyCyGIXM7AdiT6r56OJ1ZNCpSyTRI1KjU0A5wz2irFjCSGtC1i5cq8WG23DhwAilcwmpwj0yhTGAa2V9GXQQhrhqpd4VFKFIrUZH4iGasDoSp9Ac77obQYoCrYosuxeZ2Wonzte4dldSk7OWkEVY+HTcclUVtBHP1tnc/3dajZdotvoC2zUaEbUmlcJGw5xeQzMlbmaVl5oXwuyvCmQ8mlh3aJlaEwRvbP/abMS4+yFuMI1o237/qVtyDkOQiKsQd1kPawn/nhxZR/U4Ikxdla/ADemI/3H7LTrtrxSksd7LX9CYjOGpWXqxad4/3H6qVPSaXUFCxUH1B3jjDE0LZWFjxoU1HI5jszVm9qyamVqQrUbd4OhEY+aB0MhY79C00EolaHhVD8DVLaqnu1LUfkcqDlFtFkjaOa8++IJ6yonLLERjbl4961q4llrYlgHDms48FB4a7ztJyMXFO0hmqKGB0MQBUyfs9a1GlCDTMkinSM1X4LVVFUZARlPyCuIp2sarVpNABuAHpGoiZ0bGs5Cyik3N1R3atITSJitFAPOopqMFaJ6FP1hTXh11HhlEl7cDZU14ZyXkZloGXaLS0krCW0YkkEALGWeWVOENPc1jhpuotTUx08jQ5uhVzOWwy9L1aUFhYomgOw7RTKlIqsYroBA6MO6x4BXVGwvc147O91UtGMM5WjgokyugNPGk6gGi0neBEmJl7cD8ili6cu+tUwV4lUZaHjcoUrJ1wU2ZZkjhvi+oMFZM7O8acr3uolVM2Ftxuqm9l62JNCVCWBQskIUQorXTMmuIYepjWHCqNjLPYPIBZ9tfUzO/taDmfYKHdi/DM0vuxVCjohevRVTiHWsZLGcFjgb01P2eI5K3pKiRxySgX4EbFXk05nFAxquI26JuXllrzSkmHwwu0aLpT5GN3KmTJJliw6hRUk1aVsHBR2AVI4ig1jX4Xiwiis8WLdLcwqGuw9tU7qnv8AAoD/APRmpevdIAJqSrbma0G5O4Q5SYj0sxzaA7LRUFKyBoA35p6UnFI8ppF4pE1MHpm0nypJJ2kRCrngR5eadpohG5VrYijJU0qwl4hvUdyLrj2j3TwQT4XaJ5K9k/TrEnDqjo5cp2P1VPicHSR5xuPotJjSLNrDu0LxWhMDigf9pAiZH2QtxhPVomnx+pW4IGQ5REWHO6yztfao+wr3m1D9Kq/+cSIditX8PO/tvbyI+aN7ivY5CWO5sJ/QSn6Q1J2iqLEmZauQd9/XVX0NqCqe8FiiYSKHCtOith+6eEQa6iFQ3keal0lUYHdyzi05JbSihxJSfnxB2iM3JE+J2V4sVpYJWSNzMOiqnk1hyNxGyfdGyQZXi4Wp3StNbst3z6k+ZWwJSlKPD9CesaalkL4g5yymIQshmyM2sruafDaFLOiUlR5JFT8okaBQiQBcrhmbQ40HEHEhScQI2gisFwRcLgIc244rHrEt5ckurVFhQ8aVVoraDvBFT6xVQyvDi5Z3+X/GlOTW+6atKfdn5jEoCpAAArhQkcepPGEVVUGNMj/JdhimxKpAtoN+4IuYbCEhKcgkAAcoxMji95ceK9DYwMAaNgnm1Q0QuuC7fl0L8yQTxgZNIzskhN6p8NhMhMhsAUUSQN1EVP6flHoXw1JnhbmOtyqDGs3RvPcsCvvNOKm3ErUcKcOBJJwhJQnMCtBXbSLmoJzkFRqLL0LSFTWdMFDzakHxJcQRQ51xDLrp1iJM0GNwdsQVNYbOFl9AuqSF1VpHnMTbmy0YBLdERS1tspRkRGhpcSgp2ZWs18FXPpJXO1VXO2wHSaDKlP8AWKqsqnyvzAWUuKl6MalUE7JEprCYZwCFOjkAKp0SCiYuRikrG2upfSiyZt1GAIRt8x+QhNPUPnJe4pdMc13KuZEOuKkOKsWExDeVHcVZySilSVDVJChzBB+kMh+Uhw4EFRZAHNIPFa7LPhaEqTooAjrGzjeHtDhxWQc0tcWngsRtk99aixrimUo9Fpb+kTm6MW2px0WHi/BhPqCfutxiIsMgHtflasMue44Unk4mvzQPWHoTqVoPh+S0z2cxf0P5UrsnmsUmUf4bqh0XRY+KlekcmHWTWOx5anN/qAP2RtDSpUoEKNOSTboo4hKh94Vpy3Q1JEyQWeLpccr4zdpIWV3ql2W31IYBwpyNSSMW0DgMh6xnKpsTJS2PYfVaugfK+IOl3O3gqU2y4GCwF0bUoqI47ByyBpE2AuazLfRYn4glqpqosjY62moadUQWtfxT8oWQ2UuLThW5Xw02lI1qfhEqSrGXKN1ZUGFVFWwdO0sbx5nwVtZE8pySSlpXdjAUEJAyIFFGmyuvWMvPX1VNNYOOUqfPQRxuMdtOHghZ6wQk5rURyA+MSWYo540aB5qsZ8MUxdme4lT5BlLeSRTedp4kxDqZHSauKvoKSGBuWIWCt2l5RWOC6Rqui4ExzLm0QG3UYzxUaJi8oMFdP1n6BKMYaLletTj7IXhAKXBRQUKjnSutCRGvo6KOlZljUWeKnnFnIWfs5srC1oStYFMSwFGgJNN22JkhMhu5P0eG0kLMsbPXVFVhPtkYcCBwCUj6RmsUp3tBsdCkz04ZqApc9JYuRjItc6F1jwXI5bKrbu+rF5jTdEn+bmFgNVKNW22ylWgtqVR4yAdiBmo9PrHW0dRN1iNE1FnndZo81zJyyiMaz4l0JSNANiYYmlDeozYfNde8A5W7BSS0lAJNKa+kMBznmyRmLtAgC05rvXVL2E0A3AaRqKeLoogxXkLOjYGpMJgeUOKsGREVxTDipzAhkphxRfdq3A0ktuHwiqkq3akpPxpFthVdlIgefD2VNW0Ze7Ozfj7oCuO0X7RZUc/Gp1XQKVX9REa2TRtlfYmRDROaOQatviIsQqK/Eh30k+kCpCcaebZx060I6wuM2cp2GzdFVMd328jogTsktDDMONHR1GIfibP+VSv0w9MNLq+x+HNE2TkbeRWsxGWTSgQolqzXdMrc91JI56D4wxUSdHE5/IJ2GPpJA3msgmBXM6xkQSTqtgywFgoDwiSwp9qhuCJAKfBV3dG0+6cLazRDm3cvQHrp6RAxGn6WPMNwoNdBnaHjcfRE04zUxSRPIVfG7RVyk0MT2uDgpF7hONOwy+JJISn1kpygpwM+qIxZyq5CcwKzj0Cjt0YsnaiLMzRXcxbKMOVKxLsqpsDrodmZzFHCQNSreCEt1KsbuJzKtwjOYpiEfYSKraymys5NJBohtdTXNSh8IoGSUzXXddMPihda5I8FWWreKcQcK0hoHQoH/maxcUrqVwvGApMNFTOF2m/iq2zrOXMrxKKiK1Us1z4AnNRjldWRQsLQRmUiWZsLcrfIfuiOoyO6pkM3stWg7pBzPnO4e7FxhtLc9I7yVjRQXOcoYaRXSLglWRNgprbdNRTnEZ5TLnX2VhLtk6AnlWI5udlHe4DdXFn2S8vytrPEig9TC2Us0nZafooctTEztOCdt+z1ykuXncOqUpRWpJVsrSgyBPSJ9Pgszz13AeCRSVDKiYRs8b+C47JpTG++/hoEpCE7gVnEqnIJT+qNOWlkbWE3txXcflyxsiv3/b3Wnw2swuVJrrpugQsLfBs60DStGXaji0rMeqFUiZ2mrdttW0X/ACH/AOh+QtyZcCkhSTUKAIOwgioMRFhSC02PBORxcQ9fZdJenvLSPSp+kVWLOtBbmQrDDB/fvyCzx5EZxpWjaVBdRDzSngVDeTElpTzSoqoeCdCL7vWx3gDbh8Y0J9ofvFFXUfRnpGbH5KpqqfIczdlbPy9dIgskyqM19lBUyREoSghPZgVyoZR1pF0cVSzsuUmo0jQ4bX9H1X7KZG8EWUQkxf8A82HLfMlhrb3T0tLEmKatxPMC1i454CIJJsAUjLVDiXKE83KsW3aRELVHLbp2gOucIzEbJO2y6oI5clcVPb1tBkYUULh2e7xMWFFRGU5ndlSqamMhudkFklRJJqTmSdY0Fg0WCuNGiwUqXSQQRkRmCNQdhhpz0y+zhYrXrrWmmbYBWElxPhWKDM7FU3EfWLykmE8eu43WQrac08tm7HZXaWwNAByFIl2A2Cgk33XVI7ZCyvtatTE63Lg5NjGv8S/KDySK/niTC3S61Xw/T2Y6Y8dB4Df97kX9ntl9xJN1FFOVdVvqvyjokJENyOu5U2K1HTVTiNhoPL83RPDarl4YELNe1qyP7OaSNPs3PiUK9ajqIkQu4LSYBVWLoHeI+4Vr2XWz30t3Kj42KJHFs+Q9M09BCJW2N1Exul6KfpBs768fdGsNKmQpfl/+zRzV6ZD5mKHG5NGM8/srXC26ud5INdTFGFdAqE8mHQU+0qE6iHmuToKiOIiQ1yeBTWYNdDvhehCVoRZFNiXlGSH+QXsP4t3OKarw09uL0VZUURBzR+iJFtBQqKEHdFTct3VeHEJhUnChKnBKojkjWJDaghOCQKKqQA2Q8Ki6dEqQaA2QvpLrhdddAmOODdyuKUwDEV5CQ4qanIVJAA1JyEMWJNgmSUO2veQCqWMztWdB+EbecW1Nhx7Unop8FETq/wBEMElRqSSTqTFxYNFgNFZaDQJ9tuGnOTbnKW23DBcmiUXXAmMEwUbHEkdU+IfDFE3CpcsxaeKp8WjzRB3I/VaNGjWdUW0p1LLS3VmiUJKjyA0HHZHQLmyXHG6V4Y3crFbGlV2jPjvP7xZcc3BCcynlSiBzESnHK1bepe2hpOrwFh4nj91uaU0iIsKuoEJQIUO1ZBD7S2l+VaSk7xXQjiDQ9I6DY3TsMropA9u4N1itlzblmTvjBq2oocA9ts6kcxRQ6RKNntW1njZiFL1eIuO48vsVuDD6VpStJBSoBQUNCCKgxEOm6w7mlpLSNQs1vDaYemVqSapHhHEJ1PrWMniEolmJGw0Wlo6cxwgHc6qHWsQLWT9rJlxEKBS2lRFtVOWsONOtk6HWF0xNSqkGiklJ3EEHPPSH9WmxTjJA4XBuoTjUOtcng5MlMOApQKmWfarrHkVl7pzT6bIZnpY5u0PdNSwMl7SI5O9yDQOpUninxD01EVUuEvGrCD47qvfhzxqw3VszarC/K6jkThPoYhuop27tUV0Erd2lO+A6KT0IhoskbuCk3cOCZdQ2NVJHNQH1hTBIeB9EtpeeBUB+fl0aup5Jqo/CJLKed2zfVPtilds0qBM3oQnJpsk715D9IiXHhbibyO8gn2ULnds+iop60nXj41VHujJI6RZRU8cI6oUyOFkXZCjobhwuThcn22oac9ILlKbbhlzk0XKU2iGSU2SraxHMDzaty0/E0PzhymkyTNd3hQ6pueJw7lqUbILKrMu1S38REog5AhbpG/VDfTzH8sSIm/5LTYFR71Dh3N+5/e9XPZjYXcsF9Yo49QiuqWx5R1ri9N0Jldc2UPG6zppujbs35nj7I2hlUq9gQlAheGBCAu067hdR/Etiq2xRYGqm9a805nkTuEPRPtor3Ba7on9C/su28fyqns5vCCkyTyiErBDSq0pi8zVdlcyOo3QTxZgVLxmiLXfyYxqO0Pv7os/4IlthcH5h+0U5wuDv9VU/1Wfu9Pyu27msD2nD+Yf5YQMJg7/VcOJzHgPT8qYzdqWT/d1/ESfrDzcNp2/438dU06vqHf5KdLSDbf8AZtoT+FIB9YlMhjj7DQPJR3yyP7TifNZre9o/xbtdpBHLCKRm664qHXWlw5w/jtsqBbcRw5WIco7jUPByWHJhbUOByczLgoheZduvMEF124SwwXRovMMdvzQl3cczBF12lqEl64XK0u/IJdmGm11wrVhNMjQ10MKis+RrTsVEq53Rwue3cBWlu3VdllGgU43qFpBNBuUBoeOkKqaV8R5jmotLiMc7ddHclToSIry5TSpDKK6CEXvsm3OsFYNyLlK92um/CqnrSAxyf6T6FMGZm1x6rtPhpsI+Yhm5B04Lh6wRreS8yJWVS6KFxxI7tO9RFan7orU+m2N3T/3GhyoKOgdUT9HwB1Pd+eCza5thqn5kqdqptJ7x5R9sk1wV3qOvCvCJb3ZRotNiVW2jgDI9CdG9w5/vFbYkUERFil1AhKBCUCEoELlQgQscv7dcyjvfMghlaqjD/dL1w12Dak9N1ZUb7iy2OE4gKlnRSHrD5j93RpcK9omkBp00fQOXeJHtjjvHXkzIzLqFS4phppnZ2DqH5d3sjCG1UJQISgQgu/sj4kOgbMCjyzTX4xQ4xEbtkHgrrCpdDH5oMW3FMCroFMLahYclhyaU1Cw5Lumy3Cw9Kuk5LEeYEVAIruOYMLJI3XBIDqD3LjuY5nSsyQagzozL3u45mRmXoRHMy5dXV02SZtmgrRdctgAzMPUZJnbbmoVe4CnffktdpGnWQTX8Mj3U+ghORvJKzO5ldpbA0AHICO5RyXLk8V1SOriprzLlkMqcmQMKdPfKjolBGdTDUlLHNo5t1LoxO+QMh3Pp59yx4B60JhDaASaYEJJqG2xtJ3DUnaegibBGIIwy+y2X9qihL3eJ7ytou/YzcoylpvZmpW1ajqo/7yFBshpzrm6xVVUvqZTI/wAu5WkJUdKBCUCEoEJQIXlIEJidlEOoU24kKQoUUk6EGOg2S2SOjcHtNiFjF6Luu2c8FtlXd4qtOjVJ1CVHYoeh9QJTXBw1Wzoa2OujLH2vbUc+8fuiPrlXzTNgNO0Q+BpolyntJ470+mUMvjtqs/iWFupjnZqz6eKLwYaVSvYEJiblkuIKFiqVChH1huWNsjS12xSmPLHBzdws1teziw4UKz2g70nQxkamB0EhafVaennErMwVcpuGAVJumlNQq6UHK4uvYP8AEOVUPs0eb7x2I/fhE+hpjO+57I371Cr6zoWWHaO3d3q+v5Y4U2l5AzbGFQA9jYeh+cWOJwXYJG8N/D8KvwqpyvMbuO3j+UBKRFFdaAFcER26Vdc0jt11PyUmt1YQ2kqUdAPnwHGFta6R2VouU3LKyNuZxsFpt1bvCVRVVC6rzEaJHug/M7Y0NHSCBt3dorMV1Yah1h2Rt7q/icoCUCEoEKttu2WpVsuPKoNABmpR2JSNp/8A3SFNaSbBSKalkqX5Ixc/TxWPWvasxacwlKUk1NG2hogbSTv3qMSQ0MC2NPTwYfCXOPiefh9gtSufdhEk1TJTqqd4vf8AdTuSPjrEd78xWVxCufVvvs0bD94ohEIUBewISgQlAhKBCUCEoELykCFHnZRDqFNuJCkKFCk6Ef72x0GxuEqOR0bg5hsQshvdc1yTJdZxLZBqFDztU0xU2DYodabZDJA7QrYYfisdS3o5dHcuB8PZXV0u0OlGpw8EvgeneAf1DrvhL4uIUKvwQ6vp/wD6+3stIZdCgFJIUCKggggg7QRrDKzZBabEWKcji4qC99nd6yVjzN1UOKfaHwr0itxGm6WLMNwp2Hz9HLlOx0Wd/wAQIzOVaTIbK2sSx1zKsskA+JZ05DeYl0tG+d2mjeJUSpq2045nktEs+SQygIQKAepO0k7408MLYmBjdlnJZXSOLnbp9aAQQRUHIg7YdIBFikAkHRZjemxjLOeEfZr8p3b0nl8ozFbSGB+nZO3stNQ1YnZY7jf3VJgrEIXvop5NhdE1kXJccop492n3Rms/RMWtPhj36yaD5qrqMWYzSMXPyRvZdlNS6cLSabzqo8zFzDBHCLMCo5qiSY3eVOh9MpQIXkCEM3pvmzJgpH2j2xtJ8vFavZ5awtrC5WVDhc1Sb7N5n7c1mKRN2rMe+v0baSf6R6k8YkdVgWoJpsOh5D1Lv30C1a6t2GpJFE+JxVMbhGauAHsp4etYjueXLJ11fJVvu7QcB+8Vf0hCgr2BCUCEoEJQISgQlAhKBCUCEoELlSaikCFn96uztLlXJSjatS0cm1fhPsHhpyh5kvAq/ocbdGMk+o58R7oNs22ZuzXC3RSKHxMug4DxA2V95J9YdLWvV1NSUtezONf9w38/YrRLBv8Ayz9EuHuHNzhGAn7rmnrQwy6MhZyqwaohuW9Zvdv5hEloDEy4BnVCqUzrVJ03xGlF2EdyrIjaQX5hA13bkrVRcySga92D4z+I+zyGfKKiDDb6y+ivqvFmjqw6nnw8kfy0ultISgBKRkANBFwxjWjKAqBzi43cblOwtJSgQo09JIeQUOJCknYfmDsMNSxMkblcLhLjlfG7Mw2KprLum0y8XKlVPIlVPAdprtO6IkGHxxSZxry7lNmxGSWPJtzI4+yIYnqvXsdQvKwIVTbd5JaVH2zgCtiE+Jw/kGfU0EKawnZSqainqD/bb58PVZveLtCefqhgFhs5VB+1V+YeX8ufGH2xAbrS0eBxRWdL1j8h7+encubs3CemSHH8TLZzz/tV12gHy13q9DA6QN0C7W4zFAMkPWPyH73eq1SyrLal2w2ygISN2pO9R1J4mGC4nUrKTzyTPzyG5U2EppewISgQlAhKBCUCEoEJQISgQlAhKBCUCF4RAhQbVshmZRgebSsbK6jilWqTxBhQcRsnoKiWB2aN1is9tzsyUKqlXMQ/w3MlcgvQ9QOcPNm5rQ02Pg6Tt8x9x+fJDTU5PWcqlXWfurFWjyBqk80wuzXKzdFRVwuLO7xo73RJZnagsUEwyFfeaOE/oVUH1EIMI4Ksm+HmnWJ/kff8Imku0KSc1cU2dziFD+YVHxhvonKtkwarZs2/gQrmWvBKueSYZVwDiK+lawgtI3ChPpJ2dpjh5FTm30q8qknkQYExYrpSwNSBHEWUV+1WEed5pP4loHzMdsU42CR/ZaT4Aqqm77SLeswlXBsKWf5QYUI3HgpceFVb/wD0yPHT6oetHtQaFQwytZ3rIQnnQVJ+ELEJ4qwh+H5Cf7jgPDU/YIUtG+s7MnAlZRiyCGAQo8MWaj0MOCNoVtFhNJAMzhfvcdPZP2NcCbfOJwdyk5lTmbhrtwVrX8REBlaNkioxqmi6sfW7hsPP2C0S79zJaUopKe8cH945QqH4Ronpnxhh0hKzlXidRU6ONhyH34lEQEIVevYEJQISgQlAhKBCUCEoEJQISgQlAhKBCUCEoEJQISgQvKQIXDjIUKKAUDqCAQekC6CQbhDlo3Dknc+67s72iUfy+X4Q4JHBWMOL1cema/jr+UNznZaK/ZTB5OIB/mSR8oc6bmrNnxEbf3I/Q/Yg/VUdo9n8w1qtlQ5rB9MEKEosp0WNwP2Dh6e6HJyzVNmisJ5VP0hQcCrOOoEguL/vmmGZfEaCnWO7Jbn5d1eSNz33fKpkc1L+iIT0gUCbFYou1m+XuiGV7LnTTvJhCfwIUr5lMIM3cq5/xDGNGRnzNvoCr+z+zaURm4XHT95WFPomh9TCDK47Kvlx2pfo2zfAe6KLPstlgUZaQ2PupArzOphskndVcs8kpvI4nxKmUjiaXsCEoEJQISgQlAhKBCUCEoEJQ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https://encrypted-tbn0.gstatic.com/images?q=tbn:ANd9GcRG7SztiCFklCl8eJ9lcjkz1Rw6_j92FhCRAZXjgBSNVMZ1lF_Bg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5857892"/>
            <a:ext cx="857256" cy="816434"/>
          </a:xfrm>
          <a:prstGeom prst="roundRect">
            <a:avLst>
              <a:gd name="adj" fmla="val 445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0118" name="AutoShape 6" descr="data:image/jpeg;base64,/9j/4AAQSkZJRgABAQAAAQABAAD/2wCEAAkGBxQSEhUUEhQVFRUWGBcXGBUVFxUXFRYXFBcXFhcUGBQeHCggGBolHRQXITEhJSksLi4vFx8zODMtNygtLisBCgoKDg0OGxAQGywlICQsLCwsLCwsLCwsLCwsLCwsLCwsLCwsLCwsLCwsLCwsLCwsLCwsLCwsLCwsLCwsLCwsLP/AABEIAN4A4wMBEQACEQEDEQH/xAAcAAABBQEBAQAAAAAAAAAAAAAGAAMEBQcCAQj/xABGEAABAgMFBQUFBgMGBQUAAAABAgMABBEFBhIhMUFRYXGBBxMiMpFCUqGxwSNicoKS0RSisjNDU9Lh8BYkg6PCFWPD4vH/xAAbAQABBQEBAAAAAAAAAAAAAAAAAgMEBQYBB//EADwRAAEDAgQCCAYBAwQBBQEAAAEAAgMEEQUSITFBURMiMmFxgZHRBqGxweHwFBUjQlJicvEzQ2OCkqIk/9oADAMBAAIRAxEAPwDcYEJQISgQlAhKBCUCEoEJQIXlYEKHaFqMsDE86hsfeUATyGp6R0AnZOxQSTG0bSfAITtLtLlkZNJceO8DAn1Vn8IdER4q1hwGodrIQ35n5aIdne06YV/ZttNjjiWfWoHwhYhHFWcXw/AO24n0HuqlV9Z90+F9XJttGXomsKyMCl/0mhYOs0eZPvZef+pWmr25w8kufQQZWI6DDm8Geo90v421B7U6Oj37QWYjo8O/9v1b7pf8TWi3q88mnvpBpzxJjlo75dLo/p9BJsxp8D7FTZPtInE+YtOfiRQ+qSB8IDC1MyYDSu7OYfP6j7q/kO1JByeYUni2oL64TT5mEGHkVXy/Dzx/43g+Isiqyr1ykxQNvJxH2F+BVdwCqV6VhssIVTPh1TBq9htzGo9QrqsIUNewIXsCEoEJQISgQlAhKBCUCEoEJQISgQlAhKBCUCEoELwmBCpbevPLyg+1XVdKhtPicP5dg4mghTWF2ymUtBPUnqDTmdv3uCzi2+0SZeJSzRhByGHxOH8xyHIDrD4iaN1pKbA4I9ZesfQem/qoVnXPnZo41JKQrVx8qBPQ1WfSnGOuka1PTYrSU4ytN+5u3si+zOzBlNC+6tw7kUQn6k+ohszHgqibH5Xf+Job37n2+SJZG6km15JdvLaoY1fqVUw2XuPFVkuIVMvakP0+QVu20E5JAA4ACOKISTqV1SOLlkzOTKWkKWs0SkVPTZzhD3hjS48EpkZe4NbuVm9k3mKZtTztSlzwke6mow0G2lPiYoIa3LUGR2x08uC0k+Hg04jZuNfPijx6y5aYSFKaZcSRUKKEmoO0KpWNEyS4zNKoWzzwmwc4Ed5VDaHZxJueQLZP3FEj9Kq/CkOiZwVhDjlUztEO8R9xZCVrdm0w3UsqQ8nd5F+h8J9RDglHFW1Pj0DtJAWnnuPf5KskbxT0irAVLTT+6fBIpwBzA/CaQota5SpaGjrG5hbxaR87ffVH13+0Nh+iXvsF71GrZ5L2fmpzMMuiI2VBV4JPDrH1h3b+nsjJKq6Q0qbZeiBC9gQlAhKBCUCEoEJQISgQlAhKBCUCEoEJmYmEtpK1qCUpFSpRAAG8mO2Smtc4hrRclZnertFUqrcn4U7XiPEfwJPlHE58ofZFxK01DgYFn1Gp/wBPv7BU137mTE4e8cJbbVmXHKla67UpOauZy5wp0gbsplXisFKMjOsRwGw7idvIBabYN05aUALaMS/8RdFL6HRPIUhhzyd1mKrEZ6ntnTkNB+fNOXtf7uVdVWhpQbDVRoPnFdiBtTm3d9UmhZnnaEL3fvqpFETFVJ2ODNQ/EPa5684gU2JFvVl25+6tarCg7rQ6Hlw8kdysylxIUhQUk6EGoi6Y9rxdpuqFzHMNnCxT0LSUoEIFv/aZKhLp0FFL4n2Unlr1EUeK1GoiHifZXeFU+hlPgPdBwRFNdXd0QXZvAZY4FVU0dRtSd6fqInUVcYDZ2rVXVtEJxmb2vr4rQ5OcQ6kLbUFJO0fIjYeEaOOVkgzMNws7JG6N2VwsU/SHLpCi2jZzT6MDzaXE7lCtOIOoPER0EjZORTPhdmYSD3LO7xdmxFVyaiof4KznyQvbyV6w+2XmtFR48CQ2oH/yH3H3Hoh+wr0TMgvu1BRQk0Uw5UFP4a5o+XCFuY12ysKrD6esbnabE/5D78/qtYu/eFmcRiaVmPMg5LRzG7iMojOaW7rJ1dHLSuyyDwPA+Ct4Soq9gQlAhKBCUCEoEJQISgQlAheQIUG17Vblm1OuqwpHqTsSkbSYU1pJsE9BTyTvyRi5/dSsdvBeGYtF1LaQrCVUbYTnU7Cr3lcdB6mJLWhoutjSUUFDGXuOvFx/dPv8ka3SuAhmjsyA47qEatt/51cdN2+Gnyk7KkxDGXzdSK4bz4n2COhDKo17AhAvaFaFSlgbPGrn7I+vpFFis93CMcNSrzCILXlPgPugvu4qLq7urSxLWcllVQapPmQT4VfseMP09VJAbt25cFFqqZlQ2zt+a0mx7XbmEYkHMeZJ8yTx4cY0tPUsnbdvoszUUz4HWd5FT1rABJ0GZ5CHybC5TIF9AsctGfLzq3D7SieQ2D0pGQmcZJC/mVsYIejjDOQUYuw3lTuVIOwZV3KplmWs4wrE2ojePZVwIh6GaSF2Zh/KjzUzJm2ePwtSsS1UTLQcTyUnalW0RpqedszMwWWqKd0EhY5T6xITCUcQqa8d22JxNHU0UPK4nJaeu0cDlC2vI2UukrpqV12HTiOBWTWrZMzZj6VBRTn9m8jyq+6RsO9J+MSQ5rxZa6CpgxCItI8Wnh+81pFzL4onBgXRD4GadiwNVI+o1HLOGHsss1iOGPpXZm6s58u4+/FFdYbVWvYEJQISgQlAhKBCUCEoEKDa9pNyzSnXTRKR1J2JA2k7oU0XNk7DC+Z4jYNT+6rGbVtGYtSZASkkkkNtDyoTtJPxKv8ASJIAYFtIIIMPgJJ8TxJ7vsFqN0bqtySK5KdUPG5T+VO5Pz2ww95cstX4hJVu10aNh796IobVelAhR56aDTalq0SCT+0NyyCNheeCXGwvcGjismnJguLUtealEk/tGPkkdI8uPFa6KMMYGN4KKtcJAToCaLkLypVlIs601sOJcQcx6KG1J4Q9C90Tw9qblp2zMLHbIyvLeptUkC2fE+CnDXNAFO8ryrTjWLuoqmug6u7v0qjosPeKqz9m6+PJZ0Xopsi0uVc99Hci7lXvfRzIjKuw7CSxJLbIlufeRqV70OE0VhoBnmK1ruyMT6GQwh2l77eKz2OyRMDS9wFr+PopMz2gurJDSEtjerxK/YQ7UVs7RpYfNQsKbSV2bKXG3kuW75TXvJPNA+kQ/wCp1A4j0VwcLp+R9VJavpMbQ2fyn944cUqO70/KaOFQ8L+v4TdpXkW+2ptxDakKGYKSeozyPGD+rVI2IHgEuKgjieHtJuO9B9pNd0EraGApUCFJqCk0yOLWLPCKqaeVwlcTp91cxO6UlkmoI2K0y417hOI7tygfQMxoFge2kfMbOsW72ZSsvieGmldmbqw7d3cfsiwQ2qpewISgQlAhKBCUCE284EgqUQAASScgANSTugXQCTYLFb3W+u0JgJaCi2FYWUDVROWMjedm4dYlMblGq2uH0TaKIvfvu48u793K0i5d10yTVVUU8sfaKGz/ANtJ90fE57gGXvzLNYlXuq5NOyNh9/FEsNquSgQlAhCvaBOYWUoGq1VP4UivzIipxZ9ogzmforTCo80pdyCztx2KINWjAUZbsOBidATK3YdDUoNTZchYaEvKuSuFWXQE2pcKDbpuaZkLDJIbALptsqIBzrs2f6w/kDRcrzqt+K6iaTJTdVt/MrhZw1B1Bp6ZQza+q9BpJRJCx/MBWFiWU7Nud2yATqVHyoG8n6Q5FCZDYBJrqgU8Rfx4eKJ5js4eSUhtxCqg4lKBSEnYNpVE80zho1eX1tDPUS9I59yefDwVfeK76pMNlS2ziGEBJOKupNCMxxivq6dzNXHdaz4Zp+ha9nh4KrQ7FcWLTlqeQ5DZakEJ9LkJskEItubZaHkP96kKQsBuh2+0eRHhoYusGYQXSeSpsSndG5gYbEaoHvBY71mzKShRoDjZd3gHyniK0I2g8Y07XBwV7SVUVfAWuHc4fcfZaxdO30zjAcGSx4XEe6r/ACnUf6GI725TZZKuo3UspYduB5j93V2IQoa9gQlAhKBC8MCFm/aleKg/hGzrRTpG7VLfXU8Kb4fiZxK0eB0OY/yH7f4/c+Sd7MbtYEibdHiUPsgfZQcivmrZw5xyV/BIxuvzu6Bh0G/eeXgPqtDhlZ9KBC8JjiFCmLXYRkt1sHcVCvpDLqiJvacPVPNp5XdlpPkg3tHOLuHUnEghQBBqNiga8R8oq8TbmyPGyucH0L4zoUBuOxXtYr8NTClw6Gpdk2VQqyUvASSAMydBvMKsm5pmQsL3mwXrzZTr5to57By/eHA27brK0PxM2fEDC7Rh0BPNXt27pvzSzUFpCdVqB27Ep2n5Q7SMEty0hc+J81QGQMdpufsiez+zshxXeOeBKvDQDEsU1OxOfPSJX8QuNidFkocKyvu46cFPYuNKpmAopcWmlSlYq2VVyqoAbq0h1tMwEBWDYMrwQ51hwubK3m5tqWVRCG2yfDWgTUDOlMqxT1+MOgeYoGXI3J2/KtGMdI273aeKmWRaIfSogpVhVhJTmK0BpzzETsKq5qmIumbY39UxI1rT1SnLVQ13alPNhxIGYwYzTgmlYsXhpHWSRK6LrNJHgsZtx5jvVGWxJb2JUNDuG0CsUskLXOJGycp/iiWSZsDW5iTa5TLbkV7mrbFpUhC4aIsmyFrV1pHuZZCTko+JXNWdOgoOkaahhMULQd9/VZKumEsziNtvRe3lsRE4wppeR1QrahY0UPkRtBMTmuym6TSVT6aUSN8xzHJZFYFpuWbOEOAgJPdvI3pr5hvI8wO0HjElwD26LX1dPHX0wLN92+PL7H8LcGXQpIUkghQBBGhBzBERFiCCDYpyBcSgQlAhVtvWomVYceV7AyHvKOSU9SQIU1tzZP00Dp5Wxt4/TmseuxZa7QnPtSSCS68reK1w9TlyruiS9wa1bGuqG0VNZmh7Lffy+q0q8NtPSq0pQhvuykYSQcqZFORpll6xnq+smgf1QLHmszR0sVQ0lxN1Xovc/tS36K/eK/8ArMwOw+alHDIuBPyXM1e94iiUoSd+Z9Kx1+MTOFmtA+f1shmGRg6kn5IfnrUdc87i1cCcvTSIb6iaTtuJ/e5WMVPEzstCqXXISGqWAmnZ9fd91iODFiw6gKzzG7WJTc2XKdkpsLM/SW1VctUOAKQAuSqFWSrLsMKKcWidKnIE+6N5jgcM2TiolZXwUjC+V2y7kfCcW2n+xEh7BlyheX4njktdOTswbD94ryZJzNc9eusLaARZUmZzZQ7je62uzZlDcu0QcWJCVAjKuIVrwGcIfVU2FwiMm53sN9VuAHTnMp0nNhyuVCNnOJOHYnHWgloItuCkyRFnmpJiyTSzHtDtB9SkocYDaAThXULKvzDIcor6luZ4JFrKlxKpmb1bWHNEHZg0RJkkEY3VqFa5iiUgjh4Yl046im4aD0AJ4qTP31l2FqbeDiFpNKYahW0FJGtRSB07GmxUuMukfkY1xPcPusntqcQ9MOONpwIUoqSnaOJ659Yq5ZMxNlocHwBtPKamUdY7Dl+Uy25ERzVpC1E9zrGVNOio+zQQVnYdoRzPyhylpTLJ3DdVWI1TYI7f5Hb3WuCNAskvYELO+1WwcSBNNjNFEu02oJ8K+hNOR4RIhdwK0OBVmV5p3HQ6jx5eac7KrcxtqllnxNeJuu1snNP5SfRQ3RyZut0jHaTI8TN2dv4/laBDKoV7AheGBCy3tatfEtuWSckDvF/iNQgdBU/mESIW8VqPh+ms10x46Dw4ol7NrG/h5RK1DxvUcO8JPkT6Z81GG5HXNlWYvVdNUFo2boPuVcXjs/vmSB5k+JPMajqKiK3EKfpoSBuNQodHN0UoPDis+IpGPBJK0ajOrh0BONCgvrh1oT7QoLrsSWtT7WqItdYfAToCbJhQXURWRYIIC39NQjfxV+0VVVXkHJF6qBPV65Y/VTkWK9POlLQCGWvDiUKIB20AzUf2i0wqlPR5+LtysFjTZquo6Np6rdz3qwsy4B/iCl1WJpvCSoAjGSK4ANnE8otBTuLrHZVcWFWk65uB80fy1nNNpwobQkbgkfHfExsbWjQK4EbRoAq+0JNSiSEGg0ApnTcK6RjsVw+rnqnSRxm235VjBK1jbXUuyJUoBKvMrZ7oGgi6wbDzSRXd2nbpqeQONm7BOWlaTcunG6SlGhVhUQOdBlFyXAC5UR8gYLuQzbNot2i2ZaVq4VFOJ3CQ2yK1xkmlVZGgGtYZc4PGUKI8x1TCxuo5riy7ytyz5kSghKFBtpScxmAaKGtak5wkztjuHbBJhqWib+PbbQK3thhuYBStIUmm3fvB2GKepqmSSAt5K+pnPhIc02Ky2813FSpxJqpo6K2p+6r946DcLVUdc2cWOjvqqVJhJU0q/sq9Eww2G2lhKRU+VJzOpJIhQnlYLMNgq+fD4JX53gk+Ks2b5zf+IDzQj9oSa6oH+XyCiuwul/0/Mq2kr8vV+0QhQ4VSfqI63FZW9oA/JRZMIiPZJHjqiGXt+WmklpfhxgpKF6EKFCMWkWMGJwvIF7HvVa+ingIe3hrcLKmVrs2fzqe5XQ/fbVt6oVXnyi70e1atwbX0en+Q9D/38lubTgUAQaggEHeDmDESywpFjYpyBC4dcCQScgBUncBqYF0C5sFhcog2jaArWjzpUeDYzp0QmkSz1WrcvP8ACotP8RbzP5K3RCaaaboiFYXdemOIQDe2z+5cxAeFeY3BW0fWMtiVL0UuYDQ6+60FBN0jMp3CF31RCarRoUB5USGhPtChOGJLQngmiYWEtEFhyCGwH3yBXyJV/VTbwitq5pJD0MIvzI+iq6+tYwZS4AcSiWyZNc5VTdUt186wQD+EamFU2DTP30VQMRgtdmqMJUJlmkIoKgaJ2narqc+sXlRWw4dA1rtTbQc1WkGV5cFw1aSioAgUJplWufHbFPS/EM0tQ1hYLE270s04DSVaiNcoq5DgOhB5GO2QvH3koSVKICRmSdAN54RzZcJsuXEpcQQQFIUKHaCD84N1wgOHcslNtrs915qVUnugogBQxAEZVBrroOkVzXvjc4DZZ19W+CQsi1HJWFz7IcU6Zp+oUalIUKKUVeZZB01yinr6wf8AjadTurXCqKQOM8u5RkIgteFfLh1pLiShYqlQoQdoibC+xSmucwhzd1ld5rFMq7hzLas0KO73TxETCOK1NFVCdl+I3VYgwgqUVNZVEZ4TLlMaVEchMlWNnMF1aUD2iByrqegz6RyOIyPDBxNlHmeI2F54KZ2rWOEdw8gZYe5V+UVbJ6Yh0EbqmAa3IOCYwGqLs8Z/5D7/AGRP2a2l30kgE+Jklo8k5o/lIHQwmUWcqrGIOiqiRs7X3+aK4bVWhztAne5kXiDmsBsf9Q4T/KSekLjF3BWGFRdLVsHLX01Qd2QyGJ554jyICBzWanqAgfqh2Y8Fc/EE1mNi5m58tvqtUiOsslAhQ7UkEvtqQrbodqTsUIYnhbMwsd+lOwyuieHt/QsoteUUy4ptYzT6EbFDgYyz4XRPLHbrW08rZWBzVTPqh1gUxoURRh8J0LuWwg1UKgbN52A8N/CFZS7QcVWYxiTKCmMh3OgHennHlOrxOVVUioGWQp4UjZlD8UbIRlaF5LPWTVcmaQ312W6WcB3SMKC2nCKIIAKRsFBpFw21tFp47ZRYWCp7QBK1BQNa5UBNQNKR59ijKiStddpJvppwVnDoAQpVmWeQQtYpTyp2jieMXmDYO6F3TTDXgE3PMCMrfMq3jUKGqC8F1WZgFSR3T2dHEeE13Kp5gYbkjzDTdR6iDpBoSDzCztu2X2AtpTzhpjQULONOXhI8Vd0VhmmBsFUCsdECx5udVGuo+4ZlDQdWG1BYUkKUMsByoDSvGIuIVD4aZz2HXRLwg558uttdEbS1hy7ZxJaTiG01UeeZMZGXE6mQWc7RaWKigjOZjRdTy5EcTPspmVNzOJQ8CsJHxh8VZ0BSowAesE5JvkpqsUI13cxFpS1IeUmRgB02Ua8FmJmmCj2h4kHcoDLodOsXMbrhOUs5p5Q7hxWTKBSSDkQaEbQRkYUQtYLEXCkMKhl4Tbgp7RiK4JhyMez+VxPKWfYTlzXl8gYn4VFmlLjwH1VLi0mWMN5n6Ihv3Id9IvJpUpT3id9Wzi+IBHWNLGbOVbhk3RVTHHibHz0QT2RT2GYdark4gLHNs0+S/hD0w0ur34ghvEyTkbev/S1eIyyazzthmaNMN+8tSz/004f/AJIehGpWi+Ho7yvfyFvX/pWPZVK4ZLFtccWr9NGx/R8Y5Keso2OSZqrLyAH3+6MoaVOmn3koGJRCQNpNBCHvawXcbBKa1zjZouVQzV8WEVpjXTcAAepIiudisA0Fz5KfHhc797DzQfeu30TQFGilSdFlQJKfdIw/WIFVVsqLWba3G/2VxQUT6cm7rg8Lfe6EXznT4DM+kNsGis3SsjF3kBcOyqxqMPxPpD7A08Vm8Q+KoYLthbmPPgpdh2U7Mu902MRoVZqAAApU6bchEpsWbRu6xlRXVGLygSnbhwCMrtXVWiaT3zSkpR46kgpKhSgqDQ5mv5YXBBKJP7myegoQyS5C0ZJB0iyVqlSBCUdQqi9M64wwp5qhLZCilWik1oocNa14Q3I4tbcKPUyOjjL262QivtMOHKXGLeV+GvLDWGP5Wmyq/wCs9Xsa+KAp2bU4tS1ZrWSo7qk1PLWI1rm5VO9xkcXu4ovuPYxQC+vIqFEDbQnNRGzQAcIy+N1zZCIWcN1rMGonRN6V+52CLKxnVeppcLCWFz3lIVZKy3USYtIJUoE5BFeqjRI5xZ0DCBfv+iMmisLPeyCdcKQCeIEXsZsUzI3igG/ln93MYxkHRi/MMlfQ9Yk3BK0GFzZ4cp3CoWjDbgp7gp7JiI8KO5aT2dM0ZcV7y6dEpH+Yxc4Sy0bncys1jDryhvIIrcbCgQdCCDyOsWwVUCQbhYhdBZl7RaST5XVMnjXE386RLfq1bfEB01C53cD9CtxiIsPosp7XnazDKfdaJ/Uv/wCsSIRotX8Pt/tPdzI+X/aOrktYZCWG9tKv1+L6w1J2iqHEX5qqQ95XNsXiS3VDdFr2n2U/uYpK/FGwdWPV3yC7T0LpOs7QfVB9oTa3DVaio/AchoIzzp5Jjmebq6iiZHo0WVS9CmqW1QHjD7An2hQHVkZjqN4/eJsJA0Kpsewo11PePtN27+4qRIpW8tDaaqUshKRXacv98olNj1s1eY5JTL0Twb7WK1OwLmNS5Cypa3BtxFIG8AClRziwigDDc7q/p6FkOupPipVqzBxKGLDTTZs14xjMbqqg1RZcho2A081eQMFgbXU+YnkMy5dWfChANd+WQHExtKdwEDT3BQJXBlyVLbcCkgjQgEciKiH731QDcXQY/e0sTz6FgqlwUArGfdLwDLiDQ5cDEcz5X2KrnVvRyuDuyLa96m2hb8tNIUw2ouY0+IpBASnLMkjU6RAxavEEF2bnZT6YxVd2g3HFUTV15cU8BNPeUo+orGRdjFSeI8gpDMIo2m+VeSV12G6Epxmtc/KOSRl61jk+L1Eoy3sPqlQ4XTxvzhtyr7FFUp9lyVQWSgFwTCgugKO60O7Lrq1IaBwpSineOHTInIDI+lco2WC4E2ZgklF77Du5lQqzEW0zdFm8ze+RLwKVTATi8RUQtCtlQqgUKdRFzUYVAGERHXwXKfE5nAdIwC/fr8lp8rMtpQnAQUkApI2hQqDxrWKSmp5C6xGylhpfqEOX6UHGUq2oX8FZftFhJTGMZlaYYCyQjmEFNxHcrpyI7vWE7NK8Aoja4fKP3PAQiOlfMbDbmq2srI4B1t+Xutcs6TSy2ltA8KRTid5PExoYomxsDW8FkZZXSvL3blSYcTaw28I7m1HD7swlfqpLn1iW3Vi3FIekw8D/AGkfULcYirD3sse7WFf88ODKP6nDEmHsrY4CP/5j/wAj9kfMWe67Iy6Gne6+xaB8NSr7NOWKtUjlFbWRSStIY6yzxmjjqnue3N1j9ULztluS5CXAKbFDNJ5GMlV00lO6zxvx4eqtoqhkwu1Q3VZRGYE+FXvmJAT7VXzCgNYkxi+ycdI2NuZ5AHepFi2C9OKIaTkPMtRolPCudTwET46V79Aq5uP0brhhJtyCP7vXXZk8K3aKfSpRC0k0IUKeU7hv213w/NV09A0dMdeQ1Ko6zJWVHTNbY/NFrLmIV36ct8WME4mjEjQbHmopbY2XqkjaB1hTo2O1cAfFcuQsYt+8Tj2JCnCW8alAVoKFRw5bgKRXPc9ziL6clm6+rc9xjGwVvZF7JtmV/ssTaClAfUFeAL8vhy7ymVKcBElkrms1Ck01TUti6zLjnx9OKluzTC5NbEshx1101W6tsoBcriLi1HTTICtMhEWpr6aKPrH3U/8AjmoiMcbTrzFvNO2HZaZdFMipXmVv3DkIxddWOqX32A2CuaGgbSx5G78SrgxW2UpcFUKypQBSxRyyLJtbkLDUsNUdcxkabjDgZql5Co1+ZtbMow4yKlDKlJFARiCEkZbcq/GPW6OwhJbyCyGIXM7AdiT6r56OJ1ZNCpSyTRI1KjU0A5wz2irFjCSGtC1i5cq8WG23DhwAilcwmpwj0yhTGAa2V9GXQQhrhqpd4VFKFIrUZH4iGasDoSp9Ac77obQYoCrYosuxeZ2Wonzte4dldSk7OWkEVY+HTcclUVtBHP1tnc/3dajZdotvoC2zUaEbUmlcJGw5xeQzMlbmaVl5oXwuyvCmQ8mlh3aJlaEwRvbP/abMS4+yFuMI1o237/qVtyDkOQiKsQd1kPawn/nhxZR/U4Ikxdla/ADemI/3H7LTrtrxSksd7LX9CYjOGpWXqxad4/3H6qVPSaXUFCxUH1B3jjDE0LZWFjxoU1HI5jszVm9qyamVqQrUbd4OhEY+aB0MhY79C00EolaHhVD8DVLaqnu1LUfkcqDlFtFkjaOa8++IJ6yonLLERjbl4961q4llrYlgHDms48FB4a7ztJyMXFO0hmqKGB0MQBUyfs9a1GlCDTMkinSM1X4LVVFUZARlPyCuIp2sarVpNABuAHpGoiZ0bGs5Cyik3N1R3atITSJitFAPOopqMFaJ6FP1hTXh11HhlEl7cDZU14ZyXkZloGXaLS0krCW0YkkEALGWeWVOENPc1jhpuotTUx08jQ5uhVzOWwy9L1aUFhYomgOw7RTKlIqsYroBA6MO6x4BXVGwvc147O91UtGMM5WjgokyugNPGk6gGi0neBEmJl7cD8ili6cu+tUwV4lUZaHjcoUrJ1wU2ZZkjhvi+oMFZM7O8acr3uolVM2Ftxuqm9l62JNCVCWBQskIUQorXTMmuIYepjWHCqNjLPYPIBZ9tfUzO/taDmfYKHdi/DM0vuxVCjohevRVTiHWsZLGcFjgb01P2eI5K3pKiRxySgX4EbFXk05nFAxquI26JuXllrzSkmHwwu0aLpT5GN3KmTJJliw6hRUk1aVsHBR2AVI4ig1jX4Xiwiis8WLdLcwqGuw9tU7qnv8AAoD/APRmpevdIAJqSrbma0G5O4Q5SYj0sxzaA7LRUFKyBoA35p6UnFI8ppF4pE1MHpm0nypJJ2kRCrngR5eadpohG5VrYijJU0qwl4hvUdyLrj2j3TwQT4XaJ5K9k/TrEnDqjo5cp2P1VPicHSR5xuPotJjSLNrDu0LxWhMDigf9pAiZH2QtxhPVomnx+pW4IGQ5REWHO6yztfao+wr3m1D9Kq/+cSIditX8PO/tvbyI+aN7ivY5CWO5sJ/QSn6Q1J2iqLEmZauQd9/XVX0NqCqe8FiiYSKHCtOith+6eEQa6iFQ3keal0lUYHdyzi05JbSihxJSfnxB2iM3JE+J2V4sVpYJWSNzMOiqnk1hyNxGyfdGyQZXi4Wp3StNbst3z6k+ZWwJSlKPD9CesaalkL4g5yymIQshmyM2sruafDaFLOiUlR5JFT8okaBQiQBcrhmbQ40HEHEhScQI2gisFwRcLgIc244rHrEt5ckurVFhQ8aVVoraDvBFT6xVQyvDi5Z3+X/GlOTW+6atKfdn5jEoCpAAArhQkcepPGEVVUGNMj/JdhimxKpAtoN+4IuYbCEhKcgkAAcoxMji95ceK9DYwMAaNgnm1Q0QuuC7fl0L8yQTxgZNIzskhN6p8NhMhMhsAUUSQN1EVP6flHoXw1JnhbmOtyqDGs3RvPcsCvvNOKm3ErUcKcOBJJwhJQnMCtBXbSLmoJzkFRqLL0LSFTWdMFDzakHxJcQRQ51xDLrp1iJM0GNwdsQVNYbOFl9AuqSF1VpHnMTbmy0YBLdERS1tspRkRGhpcSgp2ZWs18FXPpJXO1VXO2wHSaDKlP8AWKqsqnyvzAWUuKl6MalUE7JEprCYZwCFOjkAKp0SCiYuRikrG2upfSiyZt1GAIRt8x+QhNPUPnJe4pdMc13KuZEOuKkOKsWExDeVHcVZySilSVDVJChzBB+kMh+Uhw4EFRZAHNIPFa7LPhaEqTooAjrGzjeHtDhxWQc0tcWngsRtk99aixrimUo9Fpb+kTm6MW2px0WHi/BhPqCfutxiIsMgHtflasMue44Unk4mvzQPWHoTqVoPh+S0z2cxf0P5UrsnmsUmUf4bqh0XRY+KlekcmHWTWOx5anN/qAP2RtDSpUoEKNOSTboo4hKh94Vpy3Q1JEyQWeLpccr4zdpIWV3ql2W31IYBwpyNSSMW0DgMh6xnKpsTJS2PYfVaugfK+IOl3O3gqU2y4GCwF0bUoqI47ByyBpE2AuazLfRYn4glqpqosjY62moadUQWtfxT8oWQ2UuLThW5Xw02lI1qfhEqSrGXKN1ZUGFVFWwdO0sbx5nwVtZE8pySSlpXdjAUEJAyIFFGmyuvWMvPX1VNNYOOUqfPQRxuMdtOHghZ6wQk5rURyA+MSWYo540aB5qsZ8MUxdme4lT5BlLeSRTedp4kxDqZHSauKvoKSGBuWIWCt2l5RWOC6Rqui4ExzLm0QG3UYzxUaJi8oMFdP1n6BKMYaLletTj7IXhAKXBRQUKjnSutCRGvo6KOlZljUWeKnnFnIWfs5srC1oStYFMSwFGgJNN22JkhMhu5P0eG0kLMsbPXVFVhPtkYcCBwCUj6RmsUp3tBsdCkz04ZqApc9JYuRjItc6F1jwXI5bKrbu+rF5jTdEn+bmFgNVKNW22ylWgtqVR4yAdiBmo9PrHW0dRN1iNE1FnndZo81zJyyiMaz4l0JSNANiYYmlDeozYfNde8A5W7BSS0lAJNKa+kMBznmyRmLtAgC05rvXVL2E0A3AaRqKeLoogxXkLOjYGpMJgeUOKsGREVxTDipzAhkphxRfdq3A0ktuHwiqkq3akpPxpFthVdlIgefD2VNW0Ze7Ozfj7oCuO0X7RZUc/Gp1XQKVX9REa2TRtlfYmRDROaOQatviIsQqK/Eh30k+kCpCcaebZx060I6wuM2cp2GzdFVMd328jogTsktDDMONHR1GIfibP+VSv0w9MNLq+x+HNE2TkbeRWsxGWTSgQolqzXdMrc91JI56D4wxUSdHE5/IJ2GPpJA3msgmBXM6xkQSTqtgywFgoDwiSwp9qhuCJAKfBV3dG0+6cLazRDm3cvQHrp6RAxGn6WPMNwoNdBnaHjcfRE04zUxSRPIVfG7RVyk0MT2uDgpF7hONOwy+JJISn1kpygpwM+qIxZyq5CcwKzj0Cjt0YsnaiLMzRXcxbKMOVKxLsqpsDrodmZzFHCQNSreCEt1KsbuJzKtwjOYpiEfYSKraymys5NJBohtdTXNSh8IoGSUzXXddMPihda5I8FWWreKcQcK0hoHQoH/maxcUrqVwvGApMNFTOF2m/iq2zrOXMrxKKiK1Us1z4AnNRjldWRQsLQRmUiWZsLcrfIfuiOoyO6pkM3stWg7pBzPnO4e7FxhtLc9I7yVjRQXOcoYaRXSLglWRNgprbdNRTnEZ5TLnX2VhLtk6AnlWI5udlHe4DdXFn2S8vytrPEig9TC2Us0nZafooctTEztOCdt+z1ykuXncOqUpRWpJVsrSgyBPSJ9Pgszz13AeCRSVDKiYRs8b+C47JpTG++/hoEpCE7gVnEqnIJT+qNOWlkbWE3txXcflyxsiv3/b3Wnw2swuVJrrpugQsLfBs60DStGXaji0rMeqFUiZ2mrdttW0X/ACH/AOh+QtyZcCkhSTUKAIOwgioMRFhSC02PBORxcQ9fZdJenvLSPSp+kVWLOtBbmQrDDB/fvyCzx5EZxpWjaVBdRDzSngVDeTElpTzSoqoeCdCL7vWx3gDbh8Y0J9ofvFFXUfRnpGbH5KpqqfIczdlbPy9dIgskyqM19lBUyREoSghPZgVyoZR1pF0cVSzsuUmo0jQ4bX9H1X7KZG8EWUQkxf8A82HLfMlhrb3T0tLEmKatxPMC1i454CIJJsAUjLVDiXKE83KsW3aRELVHLbp2gOucIzEbJO2y6oI5clcVPb1tBkYUULh2e7xMWFFRGU5ndlSqamMhudkFklRJJqTmSdY0Fg0WCuNGiwUqXSQQRkRmCNQdhhpz0y+zhYrXrrWmmbYBWElxPhWKDM7FU3EfWLykmE8eu43WQrac08tm7HZXaWwNAByFIl2A2Cgk33XVI7ZCyvtatTE63Lg5NjGv8S/KDySK/niTC3S61Xw/T2Y6Y8dB4Df97kX9ntl9xJN1FFOVdVvqvyjokJENyOu5U2K1HTVTiNhoPL83RPDarl4YELNe1qyP7OaSNPs3PiUK9ajqIkQu4LSYBVWLoHeI+4Vr2XWz30t3Kj42KJHFs+Q9M09BCJW2N1Exul6KfpBs768fdGsNKmQpfl/+zRzV6ZD5mKHG5NGM8/srXC26ud5INdTFGFdAqE8mHQU+0qE6iHmuToKiOIiQ1yeBTWYNdDvhehCVoRZFNiXlGSH+QXsP4t3OKarw09uL0VZUURBzR+iJFtBQqKEHdFTct3VeHEJhUnChKnBKojkjWJDaghOCQKKqQA2Q8Ki6dEqQaA2QvpLrhdddAmOODdyuKUwDEV5CQ4qanIVJAA1JyEMWJNgmSUO2veQCqWMztWdB+EbecW1Nhx7Unop8FETq/wBEMElRqSSTqTFxYNFgNFZaDQJ9tuGnOTbnKW23DBcmiUXXAmMEwUbHEkdU+IfDFE3CpcsxaeKp8WjzRB3I/VaNGjWdUW0p1LLS3VmiUJKjyA0HHZHQLmyXHG6V4Y3crFbGlV2jPjvP7xZcc3BCcynlSiBzESnHK1bepe2hpOrwFh4nj91uaU0iIsKuoEJQIUO1ZBD7S2l+VaSk7xXQjiDQ9I6DY3TsMropA9u4N1itlzblmTvjBq2oocA9ts6kcxRQ6RKNntW1njZiFL1eIuO48vsVuDD6VpStJBSoBQUNCCKgxEOm6w7mlpLSNQs1vDaYemVqSapHhHEJ1PrWMniEolmJGw0Wlo6cxwgHc6qHWsQLWT9rJlxEKBS2lRFtVOWsONOtk6HWF0xNSqkGiklJ3EEHPPSH9WmxTjJA4XBuoTjUOtcng5MlMOApQKmWfarrHkVl7pzT6bIZnpY5u0PdNSwMl7SI5O9yDQOpUninxD01EVUuEvGrCD47qvfhzxqw3VszarC/K6jkThPoYhuop27tUV0Erd2lO+A6KT0IhoskbuCk3cOCZdQ2NVJHNQH1hTBIeB9EtpeeBUB+fl0aup5Jqo/CJLKed2zfVPtilds0qBM3oQnJpsk715D9IiXHhbibyO8gn2ULnds+iop60nXj41VHujJI6RZRU8cI6oUyOFkXZCjobhwuThcn22oac9ILlKbbhlzk0XKU2iGSU2SraxHMDzaty0/E0PzhymkyTNd3hQ6pueJw7lqUbILKrMu1S38REog5AhbpG/VDfTzH8sSIm/5LTYFR71Dh3N+5/e9XPZjYXcsF9Yo49QiuqWx5R1ri9N0Jldc2UPG6zppujbs35nj7I2hlUq9gQlAheGBCAu067hdR/Etiq2xRYGqm9a805nkTuEPRPtor3Ba7on9C/su28fyqns5vCCkyTyiErBDSq0pi8zVdlcyOo3QTxZgVLxmiLXfyYxqO0Pv7os/4IlthcH5h+0U5wuDv9VU/1Wfu9Pyu27msD2nD+Yf5YQMJg7/VcOJzHgPT8qYzdqWT/d1/ESfrDzcNp2/438dU06vqHf5KdLSDbf8AZtoT+FIB9YlMhjj7DQPJR3yyP7TifNZre9o/xbtdpBHLCKRm664qHXWlw5w/jtsqBbcRw5WIco7jUPByWHJhbUOByczLgoheZduvMEF124SwwXRovMMdvzQl3cczBF12lqEl64XK0u/IJdmGm11wrVhNMjQ10MKis+RrTsVEq53Rwue3cBWlu3VdllGgU43qFpBNBuUBoeOkKqaV8R5jmotLiMc7ddHclToSIry5TSpDKK6CEXvsm3OsFYNyLlK92um/CqnrSAxyf6T6FMGZm1x6rtPhpsI+Yhm5B04Lh6wRreS8yJWVS6KFxxI7tO9RFan7orU+m2N3T/3GhyoKOgdUT9HwB1Pd+eCza5thqn5kqdqptJ7x5R9sk1wV3qOvCvCJb3ZRotNiVW2jgDI9CdG9w5/vFbYkUERFil1AhKBCUCEoELlQgQscv7dcyjvfMghlaqjD/dL1w12Dak9N1ZUb7iy2OE4gKlnRSHrD5j93RpcK9omkBp00fQOXeJHtjjvHXkzIzLqFS4phppnZ2DqH5d3sjCG1UJQISgQgu/sj4kOgbMCjyzTX4xQ4xEbtkHgrrCpdDH5oMW3FMCroFMLahYclhyaU1Cw5Lumy3Cw9Kuk5LEeYEVAIruOYMLJI3XBIDqD3LjuY5nSsyQagzozL3u45mRmXoRHMy5dXV02SZtmgrRdctgAzMPUZJnbbmoVe4CnffktdpGnWQTX8Mj3U+ghORvJKzO5ldpbA0AHICO5RyXLk8V1SOriprzLlkMqcmQMKdPfKjolBGdTDUlLHNo5t1LoxO+QMh3Pp59yx4B60JhDaASaYEJJqG2xtJ3DUnaegibBGIIwy+y2X9qihL3eJ7ytou/YzcoylpvZmpW1ajqo/7yFBshpzrm6xVVUvqZTI/wAu5WkJUdKBCUCEoEJQIXlIEJidlEOoU24kKQoUUk6EGOg2S2SOjcHtNiFjF6Luu2c8FtlXd4qtOjVJ1CVHYoeh9QJTXBw1Wzoa2OujLH2vbUc+8fuiPrlXzTNgNO0Q+BpolyntJ470+mUMvjtqs/iWFupjnZqz6eKLwYaVSvYEJiblkuIKFiqVChH1huWNsjS12xSmPLHBzdws1teziw4UKz2g70nQxkamB0EhafVaennErMwVcpuGAVJumlNQq6UHK4uvYP8AEOVUPs0eb7x2I/fhE+hpjO+57I371Cr6zoWWHaO3d3q+v5Y4U2l5AzbGFQA9jYeh+cWOJwXYJG8N/D8KvwqpyvMbuO3j+UBKRFFdaAFcER26Vdc0jt11PyUmt1YQ2kqUdAPnwHGFta6R2VouU3LKyNuZxsFpt1bvCVRVVC6rzEaJHug/M7Y0NHSCBt3dorMV1Yah1h2Rt7q/icoCUCEoEKttu2WpVsuPKoNABmpR2JSNp/8A3SFNaSbBSKalkqX5Ixc/TxWPWvasxacwlKUk1NG2hogbSTv3qMSQ0MC2NPTwYfCXOPiefh9gtSufdhEk1TJTqqd4vf8AdTuSPjrEd78xWVxCufVvvs0bD94ohEIUBewISgQlAhKBCUCEoELykCFHnZRDqFNuJCkKFCk6Ef72x0GxuEqOR0bg5hsQshvdc1yTJdZxLZBqFDztU0xU2DYodabZDJA7QrYYfisdS3o5dHcuB8PZXV0u0OlGpw8EvgeneAf1DrvhL4uIUKvwQ6vp/wD6+3stIZdCgFJIUCKggggg7QRrDKzZBabEWKcji4qC99nd6yVjzN1UOKfaHwr0itxGm6WLMNwp2Hz9HLlOx0Wd/wAQIzOVaTIbK2sSx1zKsskA+JZ05DeYl0tG+d2mjeJUSpq2045nktEs+SQygIQKAepO0k7408MLYmBjdlnJZXSOLnbp9aAQQRUHIg7YdIBFikAkHRZjemxjLOeEfZr8p3b0nl8ozFbSGB+nZO3stNQ1YnZY7jf3VJgrEIXvop5NhdE1kXJccop492n3Rms/RMWtPhj36yaD5qrqMWYzSMXPyRvZdlNS6cLSabzqo8zFzDBHCLMCo5qiSY3eVOh9MpQIXkCEM3pvmzJgpH2j2xtJ8vFavZ5awtrC5WVDhc1Sb7N5n7c1mKRN2rMe+v0baSf6R6k8YkdVgWoJpsOh5D1Lv30C1a6t2GpJFE+JxVMbhGauAHsp4etYjueXLJ11fJVvu7QcB+8Vf0hCgr2BCUCEoEJQISgQlAhKBCUCEoELlSaikCFn96uztLlXJSjatS0cm1fhPsHhpyh5kvAq/ocbdGMk+o58R7oNs22ZuzXC3RSKHxMug4DxA2V95J9YdLWvV1NSUtezONf9w38/YrRLBv8Ayz9EuHuHNzhGAn7rmnrQwy6MhZyqwaohuW9Zvdv5hEloDEy4BnVCqUzrVJ03xGlF2EdyrIjaQX5hA13bkrVRcySga92D4z+I+zyGfKKiDDb6y+ivqvFmjqw6nnw8kfy0ultISgBKRkANBFwxjWjKAqBzi43cblOwtJSgQo09JIeQUOJCknYfmDsMNSxMkblcLhLjlfG7Mw2KprLum0y8XKlVPIlVPAdprtO6IkGHxxSZxry7lNmxGSWPJtzI4+yIYnqvXsdQvKwIVTbd5JaVH2zgCtiE+Jw/kGfU0EKawnZSqainqD/bb58PVZveLtCefqhgFhs5VB+1V+YeX8ufGH2xAbrS0eBxRWdL1j8h7+encubs3CemSHH8TLZzz/tV12gHy13q9DA6QN0C7W4zFAMkPWPyH73eq1SyrLal2w2ygISN2pO9R1J4mGC4nUrKTzyTPzyG5U2EppewISgQlAhKBCUCEoEJQISgQlAhKBCUCF4RAhQbVshmZRgebSsbK6jilWqTxBhQcRsnoKiWB2aN1is9tzsyUKqlXMQ/w3MlcgvQ9QOcPNm5rQ02Pg6Tt8x9x+fJDTU5PWcqlXWfurFWjyBqk80wuzXKzdFRVwuLO7xo73RJZnagsUEwyFfeaOE/oVUH1EIMI4Ksm+HmnWJ/kff8Imku0KSc1cU2dziFD+YVHxhvonKtkwarZs2/gQrmWvBKueSYZVwDiK+lawgtI3ChPpJ2dpjh5FTm30q8qknkQYExYrpSwNSBHEWUV+1WEed5pP4loHzMdsU42CR/ZaT4Aqqm77SLeswlXBsKWf5QYUI3HgpceFVb/wD0yPHT6oetHtQaFQwytZ3rIQnnQVJ+ELEJ4qwh+H5Cf7jgPDU/YIUtG+s7MnAlZRiyCGAQo8MWaj0MOCNoVtFhNJAMzhfvcdPZP2NcCbfOJwdyk5lTmbhrtwVrX8REBlaNkioxqmi6sfW7hsPP2C0S79zJaUopKe8cH945QqH4Ronpnxhh0hKzlXidRU6ONhyH34lEQEIVevYEJQISgQlAhKBCUCEoEJQISgQlAhKBCUCEoEJQISgQvKQIXDjIUKKAUDqCAQekC6CQbhDlo3Dknc+67s72iUfy+X4Q4JHBWMOL1cema/jr+UNznZaK/ZTB5OIB/mSR8oc6bmrNnxEbf3I/Q/Yg/VUdo9n8w1qtlQ5rB9MEKEosp0WNwP2Dh6e6HJyzVNmisJ5VP0hQcCrOOoEguL/vmmGZfEaCnWO7Jbn5d1eSNz33fKpkc1L+iIT0gUCbFYou1m+XuiGV7LnTTvJhCfwIUr5lMIM3cq5/xDGNGRnzNvoCr+z+zaURm4XHT95WFPomh9TCDK47Kvlx2pfo2zfAe6KLPstlgUZaQ2PupArzOphskndVcs8kpvI4nxKmUjiaXsCEoEJQISgQlAhKBCUCEoEJQ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0"/>
            <a:ext cx="5500726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Денний пришкільний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оздоровчий табір 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організованого дозвілля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 школярів 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9" name="Picture 7" descr="C:\Documents and Settings\Администратор\Рабочий стол\Новая папка (4)\P6030503.JP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285720" y="4143380"/>
            <a:ext cx="3786214" cy="262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Documents and Settings\Администратор\Рабочий стол\Табір 1\P60908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964785"/>
            <a:ext cx="3897311" cy="270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C:\Documents and Settings\Администратор\Рабочий стол\Табір фото\IMG_00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1" y="1357298"/>
            <a:ext cx="378836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Documents and Settings\Администратор\Рабочий стол\Табір 1\P61008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1357298"/>
            <a:ext cx="3381424" cy="253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2000232" y="3857628"/>
            <a:ext cx="5214938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18900000" scaled="1"/>
                </a:gradFill>
                <a:latin typeface="Arial"/>
                <a:cs typeface="Arial"/>
              </a:rPr>
              <a:t>"</a:t>
            </a: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18900000" scaled="1"/>
                </a:gradFill>
                <a:latin typeface="Arial"/>
                <a:cs typeface="Arial"/>
              </a:rPr>
              <a:t>ВЕСЕЛКА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18900000" scaled="1"/>
                </a:gradFill>
                <a:latin typeface="Arial"/>
                <a:cs typeface="Arial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Рисунок 6" descr="D:\Фотографії\Подгальська\P42301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643050"/>
            <a:ext cx="3429024" cy="2143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5" name="Рисунок 4" descr="P31542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71612"/>
            <a:ext cx="323276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Рисунок 3" descr="D:\Виховна\СНІД\IMG_12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071942"/>
            <a:ext cx="3130081" cy="234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00100" y="285728"/>
            <a:ext cx="692948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Просвітницька робота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учнями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672</Words>
  <Application>Microsoft Office PowerPoint</Application>
  <PresentationFormat>Экран (4:3)</PresentationFormat>
  <Paragraphs>112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Открытая</vt:lpstr>
      <vt:lpstr>Слайд</vt:lpstr>
      <vt:lpstr> Управління освіти і науки  Новоград-Волинської  міської ради </vt:lpstr>
      <vt:lpstr>Виховні проблеми сьогодення:</vt:lpstr>
      <vt:lpstr>Модель превентивної освіти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Тренінгові, ігрові, проектні технології дозволяють формувати компетентну, соціально зрілу, творчу особистість, яка поважає права і свободи людини, здатна зрозуміти і вдосконалити себе, бере активну участь у соціальному житті країни.</vt:lpstr>
      <vt:lpstr>Слайд 16</vt:lpstr>
      <vt:lpstr>Слайд 17</vt:lpstr>
      <vt:lpstr>З метою активізації пізнавальної активності учнів, пропагандою навичок конструктивного спілкування, розвитком творчості учнів, вмінням висловлювати власну думку, розкривати творчий потенціал школярів, допомогти дітям краще пізнати один одного проводиться тиждень психології.</vt:lpstr>
      <vt:lpstr>Для формування благополучного психологічного настрою і позитивних емоцій для учнів проводяться різноманітні акції:</vt:lpstr>
      <vt:lpstr>Тренінг для вчителів: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Ціннісне ставлення   до себе</vt:lpstr>
      <vt:lpstr>Слайд 30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освіти і науки  Новоград-Волинської  міської ради</dc:title>
  <dc:creator>Дмитрий Каленюк</dc:creator>
  <cp:lastModifiedBy>Sony</cp:lastModifiedBy>
  <cp:revision>59</cp:revision>
  <dcterms:created xsi:type="dcterms:W3CDTF">2014-06-04T13:17:56Z</dcterms:created>
  <dcterms:modified xsi:type="dcterms:W3CDTF">2014-08-25T19:24:57Z</dcterms:modified>
</cp:coreProperties>
</file>