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9" r:id="rId3"/>
    <p:sldId id="261" r:id="rId4"/>
    <p:sldId id="265" r:id="rId5"/>
    <p:sldId id="266" r:id="rId6"/>
    <p:sldId id="264" r:id="rId7"/>
    <p:sldId id="262" r:id="rId8"/>
    <p:sldId id="283" r:id="rId9"/>
    <p:sldId id="282" r:id="rId10"/>
    <p:sldId id="281" r:id="rId11"/>
    <p:sldId id="280" r:id="rId12"/>
    <p:sldId id="284" r:id="rId13"/>
    <p:sldId id="285" r:id="rId14"/>
    <p:sldId id="286" r:id="rId15"/>
    <p:sldId id="279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87" r:id="rId29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7FFF"/>
    <a:srgbClr val="FF9E1D"/>
    <a:srgbClr val="F7E289"/>
    <a:srgbClr val="6F4001"/>
    <a:srgbClr val="CC9900"/>
    <a:srgbClr val="D68B1C"/>
    <a:srgbClr val="D0962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6370338" cy="1563703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Адміністрація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Вчителі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2.9899999999999998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Учні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3.63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Батьки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3.4499999999999997</c:v>
                </c:pt>
              </c:numCache>
            </c:numRef>
          </c:val>
        </c:ser>
        <c:dLbls/>
        <c:shape val="cylinder"/>
        <c:axId val="116112768"/>
        <c:axId val="116524160"/>
        <c:axId val="0"/>
      </c:bar3DChart>
      <c:catAx>
        <c:axId val="116112768"/>
        <c:scaling>
          <c:orientation val="minMax"/>
        </c:scaling>
        <c:delete val="1"/>
        <c:axPos val="b"/>
        <c:tickLblPos val="none"/>
        <c:crossAx val="116524160"/>
        <c:crosses val="autoZero"/>
        <c:auto val="1"/>
        <c:lblAlgn val="ctr"/>
        <c:lblOffset val="100"/>
      </c:catAx>
      <c:valAx>
        <c:axId val="116524160"/>
        <c:scaling>
          <c:orientation val="minMax"/>
        </c:scaling>
        <c:axPos val="l"/>
        <c:majorGridlines/>
        <c:numFmt formatCode="General" sourceLinked="1"/>
        <c:tickLblPos val="nextTo"/>
        <c:crossAx val="116112768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Адміністрація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Вчителі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3.07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Учні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3.61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Батьки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3.58</c:v>
                </c:pt>
              </c:numCache>
            </c:numRef>
          </c:val>
        </c:ser>
        <c:dLbls/>
        <c:shape val="cylinder"/>
        <c:axId val="116581504"/>
        <c:axId val="116583040"/>
        <c:axId val="0"/>
      </c:bar3DChart>
      <c:catAx>
        <c:axId val="116581504"/>
        <c:scaling>
          <c:orientation val="minMax"/>
        </c:scaling>
        <c:delete val="1"/>
        <c:axPos val="b"/>
        <c:tickLblPos val="none"/>
        <c:crossAx val="116583040"/>
        <c:crosses val="autoZero"/>
        <c:auto val="1"/>
        <c:lblAlgn val="ctr"/>
        <c:lblOffset val="100"/>
      </c:catAx>
      <c:valAx>
        <c:axId val="116583040"/>
        <c:scaling>
          <c:orientation val="minMax"/>
        </c:scaling>
        <c:axPos val="l"/>
        <c:majorGridlines/>
        <c:numFmt formatCode="General" sourceLinked="1"/>
        <c:tickLblPos val="nextTo"/>
        <c:crossAx val="116581504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Адміністрація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Вчителі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3.06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Учні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3.46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Батьки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3.4499999999999997</c:v>
                </c:pt>
              </c:numCache>
            </c:numRef>
          </c:val>
        </c:ser>
        <c:dLbls/>
        <c:shape val="cylinder"/>
        <c:axId val="116836992"/>
        <c:axId val="116846976"/>
        <c:axId val="0"/>
      </c:bar3DChart>
      <c:catAx>
        <c:axId val="116836992"/>
        <c:scaling>
          <c:orientation val="minMax"/>
        </c:scaling>
        <c:delete val="1"/>
        <c:axPos val="b"/>
        <c:tickLblPos val="none"/>
        <c:crossAx val="116846976"/>
        <c:crosses val="autoZero"/>
        <c:auto val="1"/>
        <c:lblAlgn val="ctr"/>
        <c:lblOffset val="100"/>
      </c:catAx>
      <c:valAx>
        <c:axId val="116846976"/>
        <c:scaling>
          <c:orientation val="minMax"/>
        </c:scaling>
        <c:axPos val="l"/>
        <c:majorGridlines/>
        <c:numFmt formatCode="General" sourceLinked="1"/>
        <c:tickLblPos val="nextTo"/>
        <c:crossAx val="11683699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Адміністрація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Вчителі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3.46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Учні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Батьки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3.64</c:v>
                </c:pt>
              </c:numCache>
            </c:numRef>
          </c:val>
        </c:ser>
        <c:dLbls/>
        <c:shape val="cylinder"/>
        <c:axId val="116982144"/>
        <c:axId val="116983680"/>
        <c:axId val="0"/>
      </c:bar3DChart>
      <c:catAx>
        <c:axId val="116982144"/>
        <c:scaling>
          <c:orientation val="minMax"/>
        </c:scaling>
        <c:delete val="1"/>
        <c:axPos val="b"/>
        <c:tickLblPos val="none"/>
        <c:crossAx val="116983680"/>
        <c:crosses val="autoZero"/>
        <c:auto val="1"/>
        <c:lblAlgn val="ctr"/>
        <c:lblOffset val="100"/>
      </c:catAx>
      <c:valAx>
        <c:axId val="116983680"/>
        <c:scaling>
          <c:orientation val="minMax"/>
        </c:scaling>
        <c:axPos val="l"/>
        <c:majorGridlines/>
        <c:numFmt formatCode="General" sourceLinked="1"/>
        <c:tickLblPos val="nextTo"/>
        <c:crossAx val="116982144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Адміністрація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Вчителі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3.3699999999999997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Учні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3.67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Батьки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3.64</c:v>
                </c:pt>
              </c:numCache>
            </c:numRef>
          </c:val>
        </c:ser>
        <c:dLbls/>
        <c:shape val="cylinder"/>
        <c:axId val="117073792"/>
        <c:axId val="117075328"/>
        <c:axId val="0"/>
      </c:bar3DChart>
      <c:catAx>
        <c:axId val="117073792"/>
        <c:scaling>
          <c:orientation val="minMax"/>
        </c:scaling>
        <c:delete val="1"/>
        <c:axPos val="b"/>
        <c:tickLblPos val="none"/>
        <c:crossAx val="117075328"/>
        <c:crosses val="autoZero"/>
        <c:auto val="1"/>
        <c:lblAlgn val="ctr"/>
        <c:lblOffset val="100"/>
      </c:catAx>
      <c:valAx>
        <c:axId val="117075328"/>
        <c:scaling>
          <c:orientation val="minMax"/>
        </c:scaling>
        <c:axPos val="l"/>
        <c:majorGridlines/>
        <c:numFmt formatCode="General" sourceLinked="1"/>
        <c:tickLblPos val="nextTo"/>
        <c:crossAx val="11707379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Адміністрація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Вчителі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3.05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Учні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3.52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Батьки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3.68</c:v>
                </c:pt>
              </c:numCache>
            </c:numRef>
          </c:val>
        </c:ser>
        <c:dLbls/>
        <c:shape val="cylinder"/>
        <c:axId val="117128576"/>
        <c:axId val="117150848"/>
        <c:axId val="0"/>
      </c:bar3DChart>
      <c:catAx>
        <c:axId val="117128576"/>
        <c:scaling>
          <c:orientation val="minMax"/>
        </c:scaling>
        <c:delete val="1"/>
        <c:axPos val="b"/>
        <c:tickLblPos val="none"/>
        <c:crossAx val="117150848"/>
        <c:crosses val="autoZero"/>
        <c:auto val="1"/>
        <c:lblAlgn val="ctr"/>
        <c:lblOffset val="100"/>
      </c:catAx>
      <c:valAx>
        <c:axId val="117150848"/>
        <c:scaling>
          <c:orientation val="minMax"/>
        </c:scaling>
        <c:axPos val="l"/>
        <c:majorGridlines/>
        <c:numFmt formatCode="General" sourceLinked="1"/>
        <c:tickLblPos val="nextTo"/>
        <c:crossAx val="117128576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Адміністрація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Вчителі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3.65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Учні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3.67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Батьки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3.9699999999999998</c:v>
                </c:pt>
              </c:numCache>
            </c:numRef>
          </c:val>
        </c:ser>
        <c:dLbls/>
        <c:shape val="cylinder"/>
        <c:axId val="117191808"/>
        <c:axId val="117193344"/>
        <c:axId val="0"/>
      </c:bar3DChart>
      <c:catAx>
        <c:axId val="117191808"/>
        <c:scaling>
          <c:orientation val="minMax"/>
        </c:scaling>
        <c:delete val="1"/>
        <c:axPos val="b"/>
        <c:tickLblPos val="none"/>
        <c:crossAx val="117193344"/>
        <c:crosses val="autoZero"/>
        <c:auto val="1"/>
        <c:lblAlgn val="ctr"/>
        <c:lblOffset val="100"/>
      </c:catAx>
      <c:valAx>
        <c:axId val="117193344"/>
        <c:scaling>
          <c:orientation val="minMax"/>
        </c:scaling>
        <c:axPos val="l"/>
        <c:majorGridlines/>
        <c:numFmt formatCode="General" sourceLinked="1"/>
        <c:tickLblPos val="nextTo"/>
        <c:crossAx val="117191808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Адміністрація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Вчителі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Учні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3.65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Батьки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3.71</c:v>
                </c:pt>
              </c:numCache>
            </c:numRef>
          </c:val>
        </c:ser>
        <c:dLbls/>
        <c:shape val="cylinder"/>
        <c:axId val="117295744"/>
        <c:axId val="117309824"/>
        <c:axId val="0"/>
      </c:bar3DChart>
      <c:catAx>
        <c:axId val="117295744"/>
        <c:scaling>
          <c:orientation val="minMax"/>
        </c:scaling>
        <c:delete val="1"/>
        <c:axPos val="b"/>
        <c:tickLblPos val="none"/>
        <c:crossAx val="117309824"/>
        <c:crosses val="autoZero"/>
        <c:auto val="1"/>
        <c:lblAlgn val="ctr"/>
        <c:lblOffset val="100"/>
      </c:catAx>
      <c:valAx>
        <c:axId val="117309824"/>
        <c:scaling>
          <c:orientation val="minMax"/>
        </c:scaling>
        <c:axPos val="l"/>
        <c:majorGridlines/>
        <c:numFmt formatCode="General" sourceLinked="1"/>
        <c:tickLblPos val="nextTo"/>
        <c:crossAx val="11729574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Адміністрація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3.05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Вчителі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3.3299999999999996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Учні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3.66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Батьки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3.65</c:v>
                </c:pt>
              </c:numCache>
            </c:numRef>
          </c:val>
        </c:ser>
        <c:dLbls/>
        <c:shape val="cylinder"/>
        <c:axId val="117367168"/>
        <c:axId val="117368704"/>
        <c:axId val="0"/>
      </c:bar3DChart>
      <c:catAx>
        <c:axId val="117367168"/>
        <c:scaling>
          <c:orientation val="minMax"/>
        </c:scaling>
        <c:axPos val="b"/>
        <c:tickLblPos val="nextTo"/>
        <c:crossAx val="117368704"/>
        <c:crosses val="autoZero"/>
        <c:auto val="1"/>
        <c:lblAlgn val="ctr"/>
        <c:lblOffset val="100"/>
      </c:catAx>
      <c:valAx>
        <c:axId val="117368704"/>
        <c:scaling>
          <c:orientation val="minMax"/>
        </c:scaling>
        <c:axPos val="l"/>
        <c:majorGridlines/>
        <c:numFmt formatCode="General" sourceLinked="1"/>
        <c:tickLblPos val="nextTo"/>
        <c:crossAx val="117367168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537929-1FD8-4F48-95C6-2E315A1BA5DD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17C86F-2A29-43EE-AD19-2043C74D28CF}">
      <dgm:prSet phldrT="[Текст]" custT="1"/>
      <dgm:spPr/>
      <dgm:t>
        <a:bodyPr/>
        <a:lstStyle/>
        <a:p>
          <a:r>
            <a:rPr lang="uk-UA" sz="4000" b="1" dirty="0" smtClean="0">
              <a:solidFill>
                <a:srgbClr val="FFFF00"/>
              </a:solidFill>
            </a:rPr>
            <a:t>Учні</a:t>
          </a:r>
          <a:endParaRPr lang="ru-RU" sz="4000" b="1" dirty="0">
            <a:solidFill>
              <a:srgbClr val="FFFF00"/>
            </a:solidFill>
          </a:endParaRPr>
        </a:p>
      </dgm:t>
    </dgm:pt>
    <dgm:pt modelId="{C092BCC9-AA91-4493-BFCE-26165814EDB1}" type="parTrans" cxnId="{B63E1849-0C2A-42C9-962A-679984F43C54}">
      <dgm:prSet/>
      <dgm:spPr/>
      <dgm:t>
        <a:bodyPr/>
        <a:lstStyle/>
        <a:p>
          <a:endParaRPr lang="ru-RU"/>
        </a:p>
      </dgm:t>
    </dgm:pt>
    <dgm:pt modelId="{16288397-2823-495E-B0D5-4D428696E734}" type="sibTrans" cxnId="{B63E1849-0C2A-42C9-962A-679984F43C54}">
      <dgm:prSet/>
      <dgm:spPr/>
      <dgm:t>
        <a:bodyPr/>
        <a:lstStyle/>
        <a:p>
          <a:endParaRPr lang="ru-RU"/>
        </a:p>
      </dgm:t>
    </dgm:pt>
    <dgm:pt modelId="{6DA1C17F-C371-430F-957D-71B417213F37}">
      <dgm:prSet phldrT="[Текст]" custT="1"/>
      <dgm:spPr/>
      <dgm:t>
        <a:bodyPr/>
        <a:lstStyle/>
        <a:p>
          <a:r>
            <a:rPr lang="uk-UA" sz="2000" dirty="0" smtClean="0"/>
            <a:t>Педагогічний колектив</a:t>
          </a:r>
          <a:endParaRPr lang="ru-RU" sz="2000" dirty="0"/>
        </a:p>
      </dgm:t>
    </dgm:pt>
    <dgm:pt modelId="{3E2C2CEC-EA56-4B44-B530-488F9051D0E9}" type="parTrans" cxnId="{ED1CFD3F-0626-4CAA-90AC-AAB78182138D}">
      <dgm:prSet/>
      <dgm:spPr/>
      <dgm:t>
        <a:bodyPr/>
        <a:lstStyle/>
        <a:p>
          <a:endParaRPr lang="ru-RU"/>
        </a:p>
      </dgm:t>
    </dgm:pt>
    <dgm:pt modelId="{21633857-A495-4EFC-996B-917A427B1E11}" type="sibTrans" cxnId="{ED1CFD3F-0626-4CAA-90AC-AAB78182138D}">
      <dgm:prSet/>
      <dgm:spPr/>
      <dgm:t>
        <a:bodyPr/>
        <a:lstStyle/>
        <a:p>
          <a:endParaRPr lang="ru-RU"/>
        </a:p>
      </dgm:t>
    </dgm:pt>
    <dgm:pt modelId="{7579352C-2E32-411E-9231-90C3465BBD55}">
      <dgm:prSet custT="1"/>
      <dgm:spPr/>
      <dgm:t>
        <a:bodyPr/>
        <a:lstStyle/>
        <a:p>
          <a:r>
            <a:rPr lang="uk-UA" sz="2000" dirty="0" smtClean="0"/>
            <a:t>Громадські організації</a:t>
          </a:r>
          <a:endParaRPr lang="ru-RU" sz="2000" dirty="0"/>
        </a:p>
      </dgm:t>
    </dgm:pt>
    <dgm:pt modelId="{8C61A0E4-EEC6-4545-92CC-56ABC527356D}" type="sibTrans" cxnId="{3AFBE804-1287-459C-A72D-F126B2407A32}">
      <dgm:prSet/>
      <dgm:spPr/>
      <dgm:t>
        <a:bodyPr/>
        <a:lstStyle/>
        <a:p>
          <a:endParaRPr lang="ru-RU"/>
        </a:p>
      </dgm:t>
    </dgm:pt>
    <dgm:pt modelId="{44EAE4FC-C876-4799-A390-7F5D98663CEF}" type="parTrans" cxnId="{3AFBE804-1287-459C-A72D-F126B2407A32}">
      <dgm:prSet/>
      <dgm:spPr/>
      <dgm:t>
        <a:bodyPr/>
        <a:lstStyle/>
        <a:p>
          <a:endParaRPr lang="ru-RU"/>
        </a:p>
      </dgm:t>
    </dgm:pt>
    <dgm:pt modelId="{E321790A-CF8D-4A76-9FAE-FDDB066D9F3A}">
      <dgm:prSet/>
      <dgm:spPr/>
      <dgm:t>
        <a:bodyPr/>
        <a:lstStyle/>
        <a:p>
          <a:endParaRPr lang="ru-RU"/>
        </a:p>
      </dgm:t>
    </dgm:pt>
    <dgm:pt modelId="{696ACC72-C016-4FD4-BA7A-CCC0A6E9667A}" type="parTrans" cxnId="{9E2781E1-9D85-4120-A15C-65D1C2CD3A3E}">
      <dgm:prSet/>
      <dgm:spPr/>
      <dgm:t>
        <a:bodyPr/>
        <a:lstStyle/>
        <a:p>
          <a:endParaRPr lang="ru-RU"/>
        </a:p>
      </dgm:t>
    </dgm:pt>
    <dgm:pt modelId="{DCCDB3F1-A1ED-4C1A-A754-3A496C991743}" type="sibTrans" cxnId="{9E2781E1-9D85-4120-A15C-65D1C2CD3A3E}">
      <dgm:prSet/>
      <dgm:spPr/>
      <dgm:t>
        <a:bodyPr/>
        <a:lstStyle/>
        <a:p>
          <a:endParaRPr lang="ru-RU"/>
        </a:p>
      </dgm:t>
    </dgm:pt>
    <dgm:pt modelId="{D33F999F-CC8A-4144-A6CD-5D144CAF5773}" type="pres">
      <dgm:prSet presAssocID="{71537929-1FD8-4F48-95C6-2E315A1BA5DD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81C37E-DC0D-4282-96EA-FCD29D0C7CFF}" type="pres">
      <dgm:prSet presAssocID="{9F17C86F-2A29-43EE-AD19-2043C74D28CF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71606B-F7C9-43CE-A384-0D5D9A0BEF59}" type="pres">
      <dgm:prSet presAssocID="{9F17C86F-2A29-43EE-AD19-2043C74D28CF}" presName="gear1srcNode" presStyleLbl="node1" presStyleIdx="0" presStyleCnt="3"/>
      <dgm:spPr/>
      <dgm:t>
        <a:bodyPr/>
        <a:lstStyle/>
        <a:p>
          <a:endParaRPr lang="ru-RU"/>
        </a:p>
      </dgm:t>
    </dgm:pt>
    <dgm:pt modelId="{51B73C76-FA02-4550-9F48-6CAD1DBE33E9}" type="pres">
      <dgm:prSet presAssocID="{9F17C86F-2A29-43EE-AD19-2043C74D28CF}" presName="gear1dstNode" presStyleLbl="node1" presStyleIdx="0" presStyleCnt="3"/>
      <dgm:spPr/>
      <dgm:t>
        <a:bodyPr/>
        <a:lstStyle/>
        <a:p>
          <a:endParaRPr lang="ru-RU"/>
        </a:p>
      </dgm:t>
    </dgm:pt>
    <dgm:pt modelId="{3C973C42-1701-4D8F-A023-B85DABF3C91E}" type="pres">
      <dgm:prSet presAssocID="{6DA1C17F-C371-430F-957D-71B417213F37}" presName="gear2" presStyleLbl="node1" presStyleIdx="1" presStyleCnt="3" custAng="338021" custScaleX="131400" custScaleY="124744" custLinFactNeighborX="-43428" custLinFactNeighborY="3221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3476E1-55D6-49D1-960B-D9A336F7D53F}" type="pres">
      <dgm:prSet presAssocID="{6DA1C17F-C371-430F-957D-71B417213F37}" presName="gear2srcNode" presStyleLbl="node1" presStyleIdx="1" presStyleCnt="3"/>
      <dgm:spPr/>
      <dgm:t>
        <a:bodyPr/>
        <a:lstStyle/>
        <a:p>
          <a:endParaRPr lang="ru-RU"/>
        </a:p>
      </dgm:t>
    </dgm:pt>
    <dgm:pt modelId="{2ACD21FB-CCAB-4868-9BFC-90D7121488D1}" type="pres">
      <dgm:prSet presAssocID="{6DA1C17F-C371-430F-957D-71B417213F37}" presName="gear2dstNode" presStyleLbl="node1" presStyleIdx="1" presStyleCnt="3"/>
      <dgm:spPr/>
      <dgm:t>
        <a:bodyPr/>
        <a:lstStyle/>
        <a:p>
          <a:endParaRPr lang="ru-RU"/>
        </a:p>
      </dgm:t>
    </dgm:pt>
    <dgm:pt modelId="{735309EC-3BC1-4AA0-9D9C-9B8E6C36FA10}" type="pres">
      <dgm:prSet presAssocID="{7579352C-2E32-411E-9231-90C3465BBD55}" presName="gear3" presStyleLbl="node1" presStyleIdx="2" presStyleCnt="3" custAng="20191370" custScaleX="155220" custScaleY="158110" custLinFactNeighborX="-18234" custLinFactNeighborY="-9630"/>
      <dgm:spPr/>
      <dgm:t>
        <a:bodyPr/>
        <a:lstStyle/>
        <a:p>
          <a:endParaRPr lang="ru-RU"/>
        </a:p>
      </dgm:t>
    </dgm:pt>
    <dgm:pt modelId="{5687C167-6AED-47E9-B36D-8A996159ED83}" type="pres">
      <dgm:prSet presAssocID="{7579352C-2E32-411E-9231-90C3465BBD55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F902C8-F80E-4D9E-ABAA-71AB72C1DA22}" type="pres">
      <dgm:prSet presAssocID="{7579352C-2E32-411E-9231-90C3465BBD55}" presName="gear3srcNode" presStyleLbl="node1" presStyleIdx="2" presStyleCnt="3"/>
      <dgm:spPr/>
      <dgm:t>
        <a:bodyPr/>
        <a:lstStyle/>
        <a:p>
          <a:endParaRPr lang="ru-RU"/>
        </a:p>
      </dgm:t>
    </dgm:pt>
    <dgm:pt modelId="{FB06B34F-F30B-4388-8B4A-483EC8A06CED}" type="pres">
      <dgm:prSet presAssocID="{7579352C-2E32-411E-9231-90C3465BBD55}" presName="gear3dstNode" presStyleLbl="node1" presStyleIdx="2" presStyleCnt="3"/>
      <dgm:spPr/>
      <dgm:t>
        <a:bodyPr/>
        <a:lstStyle/>
        <a:p>
          <a:endParaRPr lang="ru-RU"/>
        </a:p>
      </dgm:t>
    </dgm:pt>
    <dgm:pt modelId="{D30220DD-5D94-4B3B-A343-FAF00DB297E9}" type="pres">
      <dgm:prSet presAssocID="{16288397-2823-495E-B0D5-4D428696E734}" presName="connector1" presStyleLbl="sibTrans2D1" presStyleIdx="0" presStyleCnt="3" custAng="5063856" custLinFactNeighborX="-3275" custLinFactNeighborY="4067"/>
      <dgm:spPr/>
      <dgm:t>
        <a:bodyPr/>
        <a:lstStyle/>
        <a:p>
          <a:endParaRPr lang="ru-RU"/>
        </a:p>
      </dgm:t>
    </dgm:pt>
    <dgm:pt modelId="{7FE2F576-CF99-454D-B688-25FF01550ACD}" type="pres">
      <dgm:prSet presAssocID="{21633857-A495-4EFC-996B-917A427B1E11}" presName="connector2" presStyleLbl="sibTrans2D1" presStyleIdx="1" presStyleCnt="3" custLinFactNeighborX="-44171" custLinFactNeighborY="20756"/>
      <dgm:spPr/>
      <dgm:t>
        <a:bodyPr/>
        <a:lstStyle/>
        <a:p>
          <a:endParaRPr lang="ru-RU"/>
        </a:p>
      </dgm:t>
    </dgm:pt>
    <dgm:pt modelId="{807785BE-7BC9-4A72-B7A7-F8B5ADF50668}" type="pres">
      <dgm:prSet presAssocID="{8C61A0E4-EEC6-4545-92CC-56ABC527356D}" presName="connector3" presStyleLbl="sibTrans2D1" presStyleIdx="2" presStyleCnt="3" custAng="20545098" custLinFactNeighborX="-47094" custLinFactNeighborY="-4161"/>
      <dgm:spPr/>
      <dgm:t>
        <a:bodyPr/>
        <a:lstStyle/>
        <a:p>
          <a:endParaRPr lang="ru-RU"/>
        </a:p>
      </dgm:t>
    </dgm:pt>
  </dgm:ptLst>
  <dgm:cxnLst>
    <dgm:cxn modelId="{ED1CFD3F-0626-4CAA-90AC-AAB78182138D}" srcId="{71537929-1FD8-4F48-95C6-2E315A1BA5DD}" destId="{6DA1C17F-C371-430F-957D-71B417213F37}" srcOrd="1" destOrd="0" parTransId="{3E2C2CEC-EA56-4B44-B530-488F9051D0E9}" sibTransId="{21633857-A495-4EFC-996B-917A427B1E11}"/>
    <dgm:cxn modelId="{8ABA7766-7232-4C56-83A7-A4AA94757241}" type="presOf" srcId="{7579352C-2E32-411E-9231-90C3465BBD55}" destId="{ADF902C8-F80E-4D9E-ABAA-71AB72C1DA22}" srcOrd="2" destOrd="0" presId="urn:microsoft.com/office/officeart/2005/8/layout/gear1"/>
    <dgm:cxn modelId="{DE3760F1-3ED1-4E3F-8DA5-6F3B825AAF31}" type="presOf" srcId="{6DA1C17F-C371-430F-957D-71B417213F37}" destId="{2ACD21FB-CCAB-4868-9BFC-90D7121488D1}" srcOrd="2" destOrd="0" presId="urn:microsoft.com/office/officeart/2005/8/layout/gear1"/>
    <dgm:cxn modelId="{A13E4CE5-430F-46F8-84BB-60F79F7E79A1}" type="presOf" srcId="{6DA1C17F-C371-430F-957D-71B417213F37}" destId="{3C973C42-1701-4D8F-A023-B85DABF3C91E}" srcOrd="0" destOrd="0" presId="urn:microsoft.com/office/officeart/2005/8/layout/gear1"/>
    <dgm:cxn modelId="{669BC3EE-BE32-4488-B1E9-51F5B6F46463}" type="presOf" srcId="{6DA1C17F-C371-430F-957D-71B417213F37}" destId="{293476E1-55D6-49D1-960B-D9A336F7D53F}" srcOrd="1" destOrd="0" presId="urn:microsoft.com/office/officeart/2005/8/layout/gear1"/>
    <dgm:cxn modelId="{28E1A8F7-EFBE-4ECF-8AD4-0851136CC54C}" type="presOf" srcId="{9F17C86F-2A29-43EE-AD19-2043C74D28CF}" destId="{9681C37E-DC0D-4282-96EA-FCD29D0C7CFF}" srcOrd="0" destOrd="0" presId="urn:microsoft.com/office/officeart/2005/8/layout/gear1"/>
    <dgm:cxn modelId="{3AFBE804-1287-459C-A72D-F126B2407A32}" srcId="{71537929-1FD8-4F48-95C6-2E315A1BA5DD}" destId="{7579352C-2E32-411E-9231-90C3465BBD55}" srcOrd="2" destOrd="0" parTransId="{44EAE4FC-C876-4799-A390-7F5D98663CEF}" sibTransId="{8C61A0E4-EEC6-4545-92CC-56ABC527356D}"/>
    <dgm:cxn modelId="{9AD4EF57-3201-4AD1-9D28-8EA72D54F69D}" type="presOf" srcId="{71537929-1FD8-4F48-95C6-2E315A1BA5DD}" destId="{D33F999F-CC8A-4144-A6CD-5D144CAF5773}" srcOrd="0" destOrd="0" presId="urn:microsoft.com/office/officeart/2005/8/layout/gear1"/>
    <dgm:cxn modelId="{A1039156-B188-481A-9520-CF225F9F334D}" type="presOf" srcId="{16288397-2823-495E-B0D5-4D428696E734}" destId="{D30220DD-5D94-4B3B-A343-FAF00DB297E9}" srcOrd="0" destOrd="0" presId="urn:microsoft.com/office/officeart/2005/8/layout/gear1"/>
    <dgm:cxn modelId="{9E2781E1-9D85-4120-A15C-65D1C2CD3A3E}" srcId="{71537929-1FD8-4F48-95C6-2E315A1BA5DD}" destId="{E321790A-CF8D-4A76-9FAE-FDDB066D9F3A}" srcOrd="3" destOrd="0" parTransId="{696ACC72-C016-4FD4-BA7A-CCC0A6E9667A}" sibTransId="{DCCDB3F1-A1ED-4C1A-A754-3A496C991743}"/>
    <dgm:cxn modelId="{B44C8F34-BA72-495C-9BE1-28FB23F77C9A}" type="presOf" srcId="{7579352C-2E32-411E-9231-90C3465BBD55}" destId="{5687C167-6AED-47E9-B36D-8A996159ED83}" srcOrd="1" destOrd="0" presId="urn:microsoft.com/office/officeart/2005/8/layout/gear1"/>
    <dgm:cxn modelId="{BB4CFC52-D681-4EF8-AEF2-0DB76EBDF630}" type="presOf" srcId="{9F17C86F-2A29-43EE-AD19-2043C74D28CF}" destId="{51B73C76-FA02-4550-9F48-6CAD1DBE33E9}" srcOrd="2" destOrd="0" presId="urn:microsoft.com/office/officeart/2005/8/layout/gear1"/>
    <dgm:cxn modelId="{F0D4F2F9-90D5-4A5A-8A16-C8E6D81A86B2}" type="presOf" srcId="{7579352C-2E32-411E-9231-90C3465BBD55}" destId="{FB06B34F-F30B-4388-8B4A-483EC8A06CED}" srcOrd="3" destOrd="0" presId="urn:microsoft.com/office/officeart/2005/8/layout/gear1"/>
    <dgm:cxn modelId="{9C3B8A8B-083B-4697-A85E-B7188C4833E7}" type="presOf" srcId="{7579352C-2E32-411E-9231-90C3465BBD55}" destId="{735309EC-3BC1-4AA0-9D9C-9B8E6C36FA10}" srcOrd="0" destOrd="0" presId="urn:microsoft.com/office/officeart/2005/8/layout/gear1"/>
    <dgm:cxn modelId="{8CF21880-14FF-4631-8A5D-17C796ED8DCC}" type="presOf" srcId="{21633857-A495-4EFC-996B-917A427B1E11}" destId="{7FE2F576-CF99-454D-B688-25FF01550ACD}" srcOrd="0" destOrd="0" presId="urn:microsoft.com/office/officeart/2005/8/layout/gear1"/>
    <dgm:cxn modelId="{B63E1849-0C2A-42C9-962A-679984F43C54}" srcId="{71537929-1FD8-4F48-95C6-2E315A1BA5DD}" destId="{9F17C86F-2A29-43EE-AD19-2043C74D28CF}" srcOrd="0" destOrd="0" parTransId="{C092BCC9-AA91-4493-BFCE-26165814EDB1}" sibTransId="{16288397-2823-495E-B0D5-4D428696E734}"/>
    <dgm:cxn modelId="{621A6422-470F-4AE5-B9F8-64714A19BF6D}" type="presOf" srcId="{9F17C86F-2A29-43EE-AD19-2043C74D28CF}" destId="{CC71606B-F7C9-43CE-A384-0D5D9A0BEF59}" srcOrd="1" destOrd="0" presId="urn:microsoft.com/office/officeart/2005/8/layout/gear1"/>
    <dgm:cxn modelId="{34599E2B-8ED5-4466-8EB1-6D6B64F45797}" type="presOf" srcId="{8C61A0E4-EEC6-4545-92CC-56ABC527356D}" destId="{807785BE-7BC9-4A72-B7A7-F8B5ADF50668}" srcOrd="0" destOrd="0" presId="urn:microsoft.com/office/officeart/2005/8/layout/gear1"/>
    <dgm:cxn modelId="{F1E78603-28E9-41F7-ACDA-301AE2B90EE4}" type="presParOf" srcId="{D33F999F-CC8A-4144-A6CD-5D144CAF5773}" destId="{9681C37E-DC0D-4282-96EA-FCD29D0C7CFF}" srcOrd="0" destOrd="0" presId="urn:microsoft.com/office/officeart/2005/8/layout/gear1"/>
    <dgm:cxn modelId="{1DC357E3-89A7-4C5B-BFAF-BF2D170EFF16}" type="presParOf" srcId="{D33F999F-CC8A-4144-A6CD-5D144CAF5773}" destId="{CC71606B-F7C9-43CE-A384-0D5D9A0BEF59}" srcOrd="1" destOrd="0" presId="urn:microsoft.com/office/officeart/2005/8/layout/gear1"/>
    <dgm:cxn modelId="{974EEE30-4B15-4937-933F-8ADEA618BC18}" type="presParOf" srcId="{D33F999F-CC8A-4144-A6CD-5D144CAF5773}" destId="{51B73C76-FA02-4550-9F48-6CAD1DBE33E9}" srcOrd="2" destOrd="0" presId="urn:microsoft.com/office/officeart/2005/8/layout/gear1"/>
    <dgm:cxn modelId="{45538094-037A-4ECA-A89A-C091B70A16F5}" type="presParOf" srcId="{D33F999F-CC8A-4144-A6CD-5D144CAF5773}" destId="{3C973C42-1701-4D8F-A023-B85DABF3C91E}" srcOrd="3" destOrd="0" presId="urn:microsoft.com/office/officeart/2005/8/layout/gear1"/>
    <dgm:cxn modelId="{18C35069-ECE1-4E5A-B371-B413E59E56B0}" type="presParOf" srcId="{D33F999F-CC8A-4144-A6CD-5D144CAF5773}" destId="{293476E1-55D6-49D1-960B-D9A336F7D53F}" srcOrd="4" destOrd="0" presId="urn:microsoft.com/office/officeart/2005/8/layout/gear1"/>
    <dgm:cxn modelId="{4876C160-4079-4F74-A35A-078FA102C3B9}" type="presParOf" srcId="{D33F999F-CC8A-4144-A6CD-5D144CAF5773}" destId="{2ACD21FB-CCAB-4868-9BFC-90D7121488D1}" srcOrd="5" destOrd="0" presId="urn:microsoft.com/office/officeart/2005/8/layout/gear1"/>
    <dgm:cxn modelId="{42CB87F9-E8B4-4E5E-938F-FB69692DDD67}" type="presParOf" srcId="{D33F999F-CC8A-4144-A6CD-5D144CAF5773}" destId="{735309EC-3BC1-4AA0-9D9C-9B8E6C36FA10}" srcOrd="6" destOrd="0" presId="urn:microsoft.com/office/officeart/2005/8/layout/gear1"/>
    <dgm:cxn modelId="{16042945-1B8E-466C-BBFE-22566766A173}" type="presParOf" srcId="{D33F999F-CC8A-4144-A6CD-5D144CAF5773}" destId="{5687C167-6AED-47E9-B36D-8A996159ED83}" srcOrd="7" destOrd="0" presId="urn:microsoft.com/office/officeart/2005/8/layout/gear1"/>
    <dgm:cxn modelId="{7509660C-74BA-4B2F-A42B-76F483E53064}" type="presParOf" srcId="{D33F999F-CC8A-4144-A6CD-5D144CAF5773}" destId="{ADF902C8-F80E-4D9E-ABAA-71AB72C1DA22}" srcOrd="8" destOrd="0" presId="urn:microsoft.com/office/officeart/2005/8/layout/gear1"/>
    <dgm:cxn modelId="{E7C47E14-B7B2-4081-A62E-1F36E62D9D2E}" type="presParOf" srcId="{D33F999F-CC8A-4144-A6CD-5D144CAF5773}" destId="{FB06B34F-F30B-4388-8B4A-483EC8A06CED}" srcOrd="9" destOrd="0" presId="urn:microsoft.com/office/officeart/2005/8/layout/gear1"/>
    <dgm:cxn modelId="{20A75E38-D318-4F8F-B7D9-DB06A6C54038}" type="presParOf" srcId="{D33F999F-CC8A-4144-A6CD-5D144CAF5773}" destId="{D30220DD-5D94-4B3B-A343-FAF00DB297E9}" srcOrd="10" destOrd="0" presId="urn:microsoft.com/office/officeart/2005/8/layout/gear1"/>
    <dgm:cxn modelId="{259CBAAA-8940-4955-AE41-50B831B1D9BE}" type="presParOf" srcId="{D33F999F-CC8A-4144-A6CD-5D144CAF5773}" destId="{7FE2F576-CF99-454D-B688-25FF01550ACD}" srcOrd="11" destOrd="0" presId="urn:microsoft.com/office/officeart/2005/8/layout/gear1"/>
    <dgm:cxn modelId="{0C921E0B-76C6-42EC-9072-ECDA85151B9B}" type="presParOf" srcId="{D33F999F-CC8A-4144-A6CD-5D144CAF5773}" destId="{807785BE-7BC9-4A72-B7A7-F8B5ADF50668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81C37E-DC0D-4282-96EA-FCD29D0C7CFF}">
      <dsp:nvSpPr>
        <dsp:cNvPr id="0" name=""/>
        <dsp:cNvSpPr/>
      </dsp:nvSpPr>
      <dsp:spPr>
        <a:xfrm>
          <a:off x="3000613" y="2142718"/>
          <a:ext cx="2267505" cy="2267505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>
              <a:solidFill>
                <a:srgbClr val="FFFF00"/>
              </a:solidFill>
            </a:rPr>
            <a:t>Учні</a:t>
          </a:r>
          <a:endParaRPr lang="ru-RU" sz="4000" b="1" kern="1200" dirty="0">
            <a:solidFill>
              <a:srgbClr val="FFFF00"/>
            </a:solidFill>
          </a:endParaRPr>
        </a:p>
      </dsp:txBody>
      <dsp:txXfrm>
        <a:off x="3000613" y="2142718"/>
        <a:ext cx="2267505" cy="2267505"/>
      </dsp:txXfrm>
    </dsp:sp>
    <dsp:sp modelId="{3C973C42-1701-4D8F-A023-B85DABF3C91E}">
      <dsp:nvSpPr>
        <dsp:cNvPr id="0" name=""/>
        <dsp:cNvSpPr/>
      </dsp:nvSpPr>
      <dsp:spPr>
        <a:xfrm rot="338021">
          <a:off x="706259" y="1933976"/>
          <a:ext cx="2166911" cy="2057147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Педагогічний колектив</a:t>
          </a:r>
          <a:endParaRPr lang="ru-RU" sz="2000" kern="1200" dirty="0"/>
        </a:p>
      </dsp:txBody>
      <dsp:txXfrm rot="338021">
        <a:off x="706259" y="1933976"/>
        <a:ext cx="2166911" cy="2057147"/>
      </dsp:txXfrm>
    </dsp:sp>
    <dsp:sp modelId="{735309EC-3BC1-4AA0-9D9C-9B8E6C36FA10}">
      <dsp:nvSpPr>
        <dsp:cNvPr id="0" name=""/>
        <dsp:cNvSpPr/>
      </dsp:nvSpPr>
      <dsp:spPr>
        <a:xfrm rot="19291370">
          <a:off x="1806593" y="-199523"/>
          <a:ext cx="2490916" cy="257179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Громадські організації</a:t>
          </a:r>
          <a:endParaRPr lang="ru-RU" sz="2000" kern="1200" dirty="0"/>
        </a:p>
      </dsp:txBody>
      <dsp:txXfrm rot="20191370">
        <a:off x="2348127" y="369343"/>
        <a:ext cx="1407849" cy="1434061"/>
      </dsp:txXfrm>
    </dsp:sp>
    <dsp:sp modelId="{D30220DD-5D94-4B3B-A343-FAF00DB297E9}">
      <dsp:nvSpPr>
        <dsp:cNvPr id="0" name=""/>
        <dsp:cNvSpPr/>
      </dsp:nvSpPr>
      <dsp:spPr>
        <a:xfrm rot="5063856">
          <a:off x="2730421" y="1919042"/>
          <a:ext cx="2902407" cy="2902407"/>
        </a:xfrm>
        <a:prstGeom prst="circularArrow">
          <a:avLst>
            <a:gd name="adj1" fmla="val 4688"/>
            <a:gd name="adj2" fmla="val 299029"/>
            <a:gd name="adj3" fmla="val 2514530"/>
            <a:gd name="adj4" fmla="val 15864804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E2F576-CF99-454D-B688-25FF01550ACD}">
      <dsp:nvSpPr>
        <dsp:cNvPr id="0" name=""/>
        <dsp:cNvSpPr/>
      </dsp:nvSpPr>
      <dsp:spPr>
        <a:xfrm>
          <a:off x="457815" y="1679886"/>
          <a:ext cx="2108780" cy="210878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7785BE-7BC9-4A72-B7A7-F8B5ADF50668}">
      <dsp:nvSpPr>
        <dsp:cNvPr id="0" name=""/>
        <dsp:cNvSpPr/>
      </dsp:nvSpPr>
      <dsp:spPr>
        <a:xfrm rot="20545098">
          <a:off x="1160481" y="20838"/>
          <a:ext cx="2273690" cy="227369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FD97C94C-FA53-4320-A8C2-26130FEFC143}" type="datetime1">
              <a:rPr lang="ru-RU" smtClean="0"/>
              <a:pPr/>
              <a:t>22.08.2014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23288611-2704-4E14-9245-22B642BF5B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98796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C7303C59-B74F-4A19-8C7C-F435A9C10150}" type="datetime1">
              <a:rPr lang="ru-RU" smtClean="0"/>
              <a:pPr/>
              <a:t>22.08.2014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FC34D98D-9B27-4210-9C44-06E6A065E3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316719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537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13885" y="4650640"/>
            <a:ext cx="4428445" cy="15270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1530" y="3581705"/>
            <a:ext cx="6400800" cy="106893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5168-323A-4EFF-B41D-F47A06F2E30C}" type="datetime1">
              <a:rPr lang="en-US" smtClean="0"/>
              <a:pPr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5A74-46CD-412B-B305-E8AF62D76646}" type="datetime1">
              <a:rPr lang="en-US" smtClean="0"/>
              <a:pPr/>
              <a:t>8/22/2014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B498-8E48-4EED-BBF6-B2CFF0102B03}" type="datetime1">
              <a:rPr lang="en-US" smtClean="0"/>
              <a:pPr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96765-96B1-4994-A082-DED0E459378A}" type="datetime1">
              <a:rPr lang="en-US" smtClean="0"/>
              <a:pPr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138425"/>
            <a:ext cx="656631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901949"/>
            <a:ext cx="6413610" cy="412303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458CF-4558-402B-AA8B-379FB1ACCD26}" type="datetime1">
              <a:rPr lang="en-US" smtClean="0"/>
              <a:pPr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8488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443835"/>
            <a:ext cx="7016195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C6E1-A37B-412E-B26F-2DB9862F180A}" type="datetime1">
              <a:rPr lang="en-US" smtClean="0"/>
              <a:pPr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F94A4-2538-4C62-B435-E0212E2360F7}" type="datetime1">
              <a:rPr lang="en-US" smtClean="0"/>
              <a:pPr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6ADE-0DAC-4B2C-A5E1-DCEF1C94DB35}" type="datetime1">
              <a:rPr lang="en-US" smtClean="0"/>
              <a:pPr/>
              <a:t>8/22/2014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291130"/>
            <a:ext cx="6244435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0" y="1901950"/>
            <a:ext cx="3817625" cy="773424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0" y="2665475"/>
            <a:ext cx="381762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410" y="1901950"/>
            <a:ext cx="3817625" cy="773424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410" y="2665475"/>
            <a:ext cx="381762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CF346-DCA9-42F7-B420-FC2450B3127A}" type="datetime1">
              <a:rPr lang="en-US" smtClean="0"/>
              <a:pPr/>
              <a:t>8/22/2014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CC28-8DE5-413A-89E8-5DDB4AD096B5}" type="datetime1">
              <a:rPr lang="en-US" smtClean="0"/>
              <a:pPr/>
              <a:t>8/22/2014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E4140-AA65-49B7-93EB-D665462C94C8}" type="datetime1">
              <a:rPr lang="en-US" smtClean="0"/>
              <a:pPr/>
              <a:t>8/22/2014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BAB8-B134-42C6-90EF-18A6A63DB6AF}" type="datetime1">
              <a:rPr lang="en-US" smtClean="0"/>
              <a:pPr/>
              <a:t>8/22/2014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D9AE6-4B5D-4E76-B009-834B4FFF7F22}" type="datetime1">
              <a:rPr lang="en-US" smtClean="0"/>
              <a:pPr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6590" y="3123590"/>
            <a:ext cx="4724705" cy="1527050"/>
          </a:xfrm>
        </p:spPr>
        <p:txBody>
          <a:bodyPr>
            <a:noAutofit/>
          </a:bodyPr>
          <a:lstStyle/>
          <a:p>
            <a:r>
              <a:rPr lang="uk-UA" sz="6600" dirty="0" smtClean="0"/>
              <a:t>Обери </a:t>
            </a:r>
            <a:br>
              <a:rPr lang="uk-UA" sz="6600" dirty="0" smtClean="0"/>
            </a:br>
            <a:r>
              <a:rPr lang="uk-UA" sz="6600" dirty="0" smtClean="0"/>
              <a:t>своє майбутнє!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6835" y="5566870"/>
            <a:ext cx="6400800" cy="1068935"/>
          </a:xfrm>
        </p:spPr>
        <p:txBody>
          <a:bodyPr>
            <a:normAutofit/>
          </a:bodyPr>
          <a:lstStyle/>
          <a:p>
            <a:r>
              <a:rPr lang="uk-UA" dirty="0"/>
              <a:t>Модель превентивної освіти </a:t>
            </a:r>
            <a:endParaRPr lang="uk-UA" dirty="0" smtClean="0"/>
          </a:p>
          <a:p>
            <a:r>
              <a:rPr lang="uk-UA" dirty="0" smtClean="0"/>
              <a:t> </a:t>
            </a:r>
            <a:r>
              <a:rPr lang="uk-UA" dirty="0"/>
              <a:t>ЗНВК № 109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72" y="0"/>
            <a:ext cx="9068828" cy="679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24705" y="4650640"/>
            <a:ext cx="42757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Переможці районного етапу агітбригад</a:t>
            </a:r>
          </a:p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 «За здоровий спосіб життя»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6682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9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08474" y="5108755"/>
            <a:ext cx="50392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FFFF00"/>
                </a:solidFill>
              </a:rPr>
              <a:t>Тренінгове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заняття</a:t>
            </a:r>
            <a:r>
              <a:rPr lang="ru-RU" sz="2800" b="1" dirty="0" smtClean="0">
                <a:solidFill>
                  <a:srgbClr val="FFFF00"/>
                </a:solidFill>
              </a:rPr>
              <a:t> факультативу «</a:t>
            </a:r>
            <a:r>
              <a:rPr lang="ru-RU" sz="2800" b="1" dirty="0" err="1" smtClean="0">
                <a:solidFill>
                  <a:srgbClr val="FFFF00"/>
                </a:solidFill>
              </a:rPr>
              <a:t>Захисти</a:t>
            </a:r>
            <a:r>
              <a:rPr lang="ru-RU" sz="2800" b="1" dirty="0" smtClean="0">
                <a:solidFill>
                  <a:srgbClr val="FFFF00"/>
                </a:solidFill>
              </a:rPr>
              <a:t> себе </a:t>
            </a:r>
            <a:r>
              <a:rPr lang="ru-RU" sz="2800" b="1" dirty="0" err="1" smtClean="0">
                <a:solidFill>
                  <a:srgbClr val="FFFF00"/>
                </a:solidFill>
              </a:rPr>
              <a:t>від</a:t>
            </a:r>
            <a:r>
              <a:rPr lang="ru-RU" sz="2800" b="1" dirty="0" smtClean="0">
                <a:solidFill>
                  <a:srgbClr val="FFFF00"/>
                </a:solidFill>
              </a:rPr>
              <a:t> ВІЛ»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1785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D:\Олеся\работа\класний кервник\портфолыо класу\4. класна година без насильства\DSC013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554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6015" y="6024985"/>
            <a:ext cx="6719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FF00"/>
                </a:solidFill>
              </a:rPr>
              <a:t>Тренінгові заняття «Захисти себе від ВІЛ»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6338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965" y="1901949"/>
            <a:ext cx="3359510" cy="4123035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/>
              <a:t>Організація активного відпочинку учнів</a:t>
            </a:r>
            <a:endParaRPr lang="ru-RU" b="1" dirty="0"/>
          </a:p>
        </p:txBody>
      </p:sp>
      <p:pic>
        <p:nvPicPr>
          <p:cNvPr id="7170" name="Picture 2" descr="D:\Олеся\работа\класний кервник\портфолыо класу\14.Хортица 10 б 24.05\DSC0199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2329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4657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9218" name="Picture 2" descr="D:\Олеся\работа\класний кервник\портфолыо класу\7. тиждень самоврядування\новый коллаж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9489"/>
            <a:ext cx="9305855" cy="678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78125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670" y="680310"/>
            <a:ext cx="916230" cy="5650085"/>
          </a:xfrm>
        </p:spPr>
        <p:txBody>
          <a:bodyPr vert="vert270">
            <a:normAutofit/>
          </a:bodyPr>
          <a:lstStyle/>
          <a:p>
            <a:r>
              <a:rPr lang="uk-UA" b="1" dirty="0" smtClean="0"/>
              <a:t>Участь у конкурсах</a:t>
            </a:r>
            <a:endParaRPr lang="ru-RU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4160" y="-388625"/>
            <a:ext cx="7329840" cy="7668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95187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6566315" cy="61082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Превентивна </a:t>
            </a:r>
            <a:r>
              <a:rPr lang="ru-RU" b="1" dirty="0" err="1">
                <a:solidFill>
                  <a:schemeClr val="tx1"/>
                </a:solidFill>
              </a:rPr>
              <a:t>допомога</a:t>
            </a:r>
            <a:r>
              <a:rPr lang="ru-RU" b="1" dirty="0">
                <a:solidFill>
                  <a:schemeClr val="tx1"/>
                </a:solidFill>
              </a:rPr>
              <a:t> і </a:t>
            </a:r>
            <a:r>
              <a:rPr lang="ru-RU" b="1" dirty="0" err="1" smtClean="0">
                <a:solidFill>
                  <a:schemeClr val="tx1"/>
                </a:solidFill>
              </a:rPr>
              <a:t>корекція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965" y="1901949"/>
            <a:ext cx="7635250" cy="4123035"/>
          </a:xfrm>
        </p:spPr>
        <p:txBody>
          <a:bodyPr>
            <a:normAutofit/>
          </a:bodyPr>
          <a:lstStyle/>
          <a:p>
            <a:r>
              <a:rPr lang="uk-UA" dirty="0" smtClean="0"/>
              <a:t>Засідання Ради профілактики правопорушень;</a:t>
            </a:r>
          </a:p>
          <a:p>
            <a:r>
              <a:rPr lang="uk-UA" dirty="0" err="1" smtClean="0"/>
              <a:t>Співпрація</a:t>
            </a:r>
            <a:r>
              <a:rPr lang="uk-UA" dirty="0" smtClean="0"/>
              <a:t> з КМДМ, бесіди з дітьми девіантної поведінки;</a:t>
            </a:r>
          </a:p>
          <a:p>
            <a:r>
              <a:rPr lang="uk-UA" dirty="0" smtClean="0"/>
              <a:t>Працює куточок психолога (телефон довіри, </a:t>
            </a:r>
            <a:r>
              <a:rPr lang="uk-UA" dirty="0" err="1" smtClean="0"/>
              <a:t>корегуючих</a:t>
            </a:r>
            <a:r>
              <a:rPr lang="uk-UA" dirty="0" smtClean="0"/>
              <a:t> організацій), скринька довіри;</a:t>
            </a:r>
          </a:p>
          <a:p>
            <a:r>
              <a:rPr lang="uk-UA" dirty="0" smtClean="0"/>
              <a:t>Робота соціального педагога з різними категоріями дітей, а також з батьками.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9930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965" y="1901950"/>
            <a:ext cx="3512215" cy="61082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err="1" smtClean="0">
                <a:solidFill>
                  <a:schemeClr val="tx1"/>
                </a:solidFill>
              </a:rPr>
              <a:t>Адаптація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реабілітація</a:t>
            </a:r>
            <a:r>
              <a:rPr lang="ru-RU" b="1" dirty="0">
                <a:solidFill>
                  <a:schemeClr val="tx1"/>
                </a:solidFill>
              </a:rPr>
              <a:t> і </a:t>
            </a:r>
            <a:r>
              <a:rPr lang="ru-RU" b="1" dirty="0" err="1">
                <a:solidFill>
                  <a:schemeClr val="tx1"/>
                </a:solidFill>
              </a:rPr>
              <a:t>ресоціалізація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6260" y="3348078"/>
            <a:ext cx="3664920" cy="2137870"/>
          </a:xfrm>
        </p:spPr>
        <p:txBody>
          <a:bodyPr/>
          <a:lstStyle/>
          <a:p>
            <a:r>
              <a:rPr lang="uk-UA" dirty="0" smtClean="0"/>
              <a:t>Співпраця зі </a:t>
            </a:r>
            <a:r>
              <a:rPr lang="uk-UA" dirty="0" err="1" smtClean="0"/>
              <a:t>СуСД</a:t>
            </a:r>
            <a:endParaRPr lang="ru-RU" dirty="0"/>
          </a:p>
        </p:txBody>
      </p:sp>
      <p:pic>
        <p:nvPicPr>
          <p:cNvPr id="8194" name="Picture 2" descr="H:\захисти себе снід\Події за вересень\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295" y="-17392"/>
            <a:ext cx="4581150" cy="671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1096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5195" y="2207360"/>
            <a:ext cx="6566315" cy="213787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err="1" smtClean="0"/>
              <a:t>Анал</a:t>
            </a:r>
            <a:r>
              <a:rPr lang="uk-UA" sz="4800" b="1" dirty="0" smtClean="0"/>
              <a:t>із зведених результатів опитування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xmlns="" val="195588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965" y="1138425"/>
            <a:ext cx="6566315" cy="122164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Забезпечення дружньої, заохочувальної, сприятливої атмосфери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71835090"/>
              </p:ext>
            </p:extLst>
          </p:nvPr>
        </p:nvGraphicFramePr>
        <p:xfrm>
          <a:off x="448965" y="2360065"/>
          <a:ext cx="6413500" cy="4122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951764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17900" y="1749245"/>
            <a:ext cx="7321605" cy="4733855"/>
          </a:xfrm>
        </p:spPr>
        <p:txBody>
          <a:bodyPr>
            <a:normAutofit/>
          </a:bodyPr>
          <a:lstStyle/>
          <a:p>
            <a:pPr lvl="0"/>
            <a:r>
              <a:rPr lang="ru-RU" dirty="0" err="1">
                <a:solidFill>
                  <a:prstClr val="white"/>
                </a:solidFill>
              </a:rPr>
              <a:t>Формування</a:t>
            </a:r>
            <a:r>
              <a:rPr lang="ru-RU" dirty="0">
                <a:solidFill>
                  <a:prstClr val="white"/>
                </a:solidFill>
              </a:rPr>
              <a:t>  </a:t>
            </a:r>
            <a:r>
              <a:rPr lang="ru-RU" dirty="0" err="1">
                <a:solidFill>
                  <a:prstClr val="white"/>
                </a:solidFill>
              </a:rPr>
              <a:t>гуманістично</a:t>
            </a:r>
            <a:r>
              <a:rPr lang="ru-RU" dirty="0">
                <a:solidFill>
                  <a:prstClr val="white"/>
                </a:solidFill>
              </a:rPr>
              <a:t> – </a:t>
            </a:r>
            <a:r>
              <a:rPr lang="ru-RU" dirty="0" err="1">
                <a:solidFill>
                  <a:prstClr val="white"/>
                </a:solidFill>
              </a:rPr>
              <a:t>орієнованої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зі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сталою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громадянською</a:t>
            </a:r>
            <a:r>
              <a:rPr lang="ru-RU" dirty="0">
                <a:solidFill>
                  <a:prstClr val="white"/>
                </a:solidFill>
              </a:rPr>
              <a:t> і </a:t>
            </a:r>
            <a:r>
              <a:rPr lang="ru-RU" dirty="0" err="1">
                <a:solidFill>
                  <a:prstClr val="white"/>
                </a:solidFill>
              </a:rPr>
              <a:t>національною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свідомістю</a:t>
            </a:r>
            <a:r>
              <a:rPr lang="ru-RU" dirty="0">
                <a:solidFill>
                  <a:prstClr val="white"/>
                </a:solidFill>
              </a:rPr>
              <a:t>, </a:t>
            </a:r>
            <a:r>
              <a:rPr lang="ru-RU" dirty="0" err="1">
                <a:solidFill>
                  <a:prstClr val="white"/>
                </a:solidFill>
              </a:rPr>
              <a:t>професійно-компетентної</a:t>
            </a:r>
            <a:r>
              <a:rPr lang="ru-RU" dirty="0">
                <a:solidFill>
                  <a:prstClr val="white"/>
                </a:solidFill>
              </a:rPr>
              <a:t>, </a:t>
            </a:r>
            <a:r>
              <a:rPr lang="ru-RU" dirty="0" err="1">
                <a:solidFill>
                  <a:prstClr val="white"/>
                </a:solidFill>
              </a:rPr>
              <a:t>здатної</a:t>
            </a:r>
            <a:r>
              <a:rPr lang="ru-RU" dirty="0">
                <a:solidFill>
                  <a:prstClr val="white"/>
                </a:solidFill>
              </a:rPr>
              <a:t> до </a:t>
            </a:r>
            <a:r>
              <a:rPr lang="ru-RU" dirty="0" err="1">
                <a:solidFill>
                  <a:prstClr val="white"/>
                </a:solidFill>
              </a:rPr>
              <a:t>самореалізації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 smtClean="0">
                <a:solidFill>
                  <a:prstClr val="white"/>
                </a:solidFill>
              </a:rPr>
              <a:t>особистості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smtClean="0">
                <a:solidFill>
                  <a:prstClr val="white"/>
                </a:solidFill>
              </a:rPr>
              <a:t>; </a:t>
            </a:r>
            <a:r>
              <a:rPr lang="ru-RU" dirty="0" err="1" smtClean="0"/>
              <a:t>досягнення</a:t>
            </a:r>
            <a:r>
              <a:rPr lang="uk-UA" dirty="0" smtClean="0"/>
              <a:t> </a:t>
            </a:r>
            <a:r>
              <a:rPr lang="ru-RU" dirty="0" err="1"/>
              <a:t>сталої</a:t>
            </a:r>
            <a:r>
              <a:rPr lang="ru-RU" dirty="0"/>
              <a:t> </a:t>
            </a:r>
            <a:r>
              <a:rPr lang="ru-RU" dirty="0" err="1"/>
              <a:t>відповідальної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, </a:t>
            </a:r>
            <a:r>
              <a:rPr lang="ru-RU" dirty="0" err="1"/>
              <a:t>сформованості</a:t>
            </a:r>
            <a:r>
              <a:rPr lang="uk-UA" dirty="0"/>
              <a:t> </a:t>
            </a:r>
            <a:r>
              <a:rPr lang="ru-RU" dirty="0" err="1"/>
              <a:t>імунітету</a:t>
            </a:r>
            <a:r>
              <a:rPr lang="ru-RU" dirty="0"/>
              <a:t> до </a:t>
            </a:r>
            <a:r>
              <a:rPr lang="ru-RU" dirty="0" err="1"/>
              <a:t>негативних</a:t>
            </a:r>
            <a:r>
              <a:rPr lang="ru-RU" dirty="0"/>
              <a:t> </a:t>
            </a:r>
            <a:r>
              <a:rPr lang="ru-RU" dirty="0" err="1"/>
              <a:t>впливів</a:t>
            </a:r>
            <a:r>
              <a:rPr lang="ru-RU" dirty="0"/>
              <a:t> </a:t>
            </a:r>
            <a:r>
              <a:rPr lang="ru-RU" dirty="0" err="1"/>
              <a:t>соціального</a:t>
            </a:r>
            <a:r>
              <a:rPr lang="ru-RU" dirty="0"/>
              <a:t> </a:t>
            </a:r>
            <a:r>
              <a:rPr lang="ru-RU" dirty="0" err="1" smtClean="0"/>
              <a:t>середовища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0605" y="374900"/>
            <a:ext cx="6748463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Забезпечення та дотримання санітарно – гігієнічних  умов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45569537"/>
              </p:ext>
            </p:extLst>
          </p:nvPr>
        </p:nvGraphicFramePr>
        <p:xfrm>
          <a:off x="448965" y="2054655"/>
          <a:ext cx="6413500" cy="4122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552316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Сприяння співпраці та активному навчанню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53826642"/>
              </p:ext>
            </p:extLst>
          </p:nvPr>
        </p:nvGraphicFramePr>
        <p:xfrm>
          <a:off x="601670" y="2054655"/>
          <a:ext cx="6413500" cy="4122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607954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6566315" cy="61082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Відсутність фізичного покарання та насильства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83861449"/>
              </p:ext>
            </p:extLst>
          </p:nvPr>
        </p:nvGraphicFramePr>
        <p:xfrm>
          <a:off x="448965" y="2207360"/>
          <a:ext cx="6413500" cy="4122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2455169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6566315" cy="61082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Недопущення знущання, домагання та дискримінації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58785977"/>
              </p:ext>
            </p:extLst>
          </p:nvPr>
        </p:nvGraphicFramePr>
        <p:xfrm>
          <a:off x="448965" y="2054655"/>
          <a:ext cx="6413500" cy="4122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9853004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6566315" cy="61082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tx1"/>
                </a:solidFill>
              </a:rPr>
              <a:t>Оцінка розвитку творчих видів діяльності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67639611"/>
              </p:ext>
            </p:extLst>
          </p:nvPr>
        </p:nvGraphicFramePr>
        <p:xfrm>
          <a:off x="907080" y="2360065"/>
          <a:ext cx="6413500" cy="3817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0589946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093365" cy="61082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tx1"/>
                </a:solidFill>
              </a:rPr>
              <a:t>Узгодження виховних впливів школи і сім'ї шляхом залучення батьків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1932122"/>
              </p:ext>
            </p:extLst>
          </p:nvPr>
        </p:nvGraphicFramePr>
        <p:xfrm>
          <a:off x="601670" y="2360065"/>
          <a:ext cx="6413500" cy="3817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1195592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965" y="1138425"/>
            <a:ext cx="7787955" cy="61082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tx1"/>
                </a:solidFill>
              </a:rPr>
              <a:t>Сприяння рівним можливостям учнів щодо участі у прийнятті рішень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51751107"/>
              </p:ext>
            </p:extLst>
          </p:nvPr>
        </p:nvGraphicFramePr>
        <p:xfrm>
          <a:off x="601670" y="2207360"/>
          <a:ext cx="6413500" cy="4122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5859187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tx1"/>
                </a:solidFill>
              </a:rPr>
              <a:t>Якісна превентивна освіта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98459579"/>
              </p:ext>
            </p:extLst>
          </p:nvPr>
        </p:nvGraphicFramePr>
        <p:xfrm>
          <a:off x="449263" y="1901825"/>
          <a:ext cx="6413500" cy="4122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7218344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965" y="1138425"/>
            <a:ext cx="7940660" cy="61082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Основні напрямки</a:t>
            </a:r>
            <a:br>
              <a:rPr lang="uk-UA" b="1" dirty="0" smtClean="0"/>
            </a:br>
            <a:r>
              <a:rPr lang="uk-UA" b="1" dirty="0" smtClean="0"/>
              <a:t> превентивної роботу у ЗНВК на майбутнє: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965" y="1901949"/>
            <a:ext cx="8551480" cy="4123035"/>
          </a:xfrm>
        </p:spPr>
        <p:txBody>
          <a:bodyPr>
            <a:normAutofit fontScale="70000" lnSpcReduction="20000"/>
          </a:bodyPr>
          <a:lstStyle/>
          <a:p>
            <a:pPr lvl="0" algn="just">
              <a:lnSpc>
                <a:spcPct val="115000"/>
              </a:lnSpc>
              <a:spcBef>
                <a:spcPts val="1200"/>
              </a:spcBef>
              <a:buFont typeface="Wingdings"/>
              <a:buChar char=""/>
            </a:pPr>
            <a:r>
              <a:rPr lang="uk-UA" dirty="0">
                <a:latin typeface="Times New Roman"/>
                <a:ea typeface="Calibri"/>
                <a:cs typeface="Times New Roman"/>
              </a:rPr>
              <a:t>підвищення загальнокультурного і морального рівнів розвитку учнів </a:t>
            </a:r>
            <a:r>
              <a:rPr lang="uk-UA" dirty="0" smtClean="0">
                <a:latin typeface="Times New Roman"/>
                <a:ea typeface="Calibri"/>
                <a:cs typeface="Times New Roman"/>
              </a:rPr>
              <a:t>школи;</a:t>
            </a:r>
            <a:endParaRPr lang="ru-RU" sz="20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Bef>
                <a:spcPts val="1200"/>
              </a:spcBef>
              <a:buFont typeface="Wingdings"/>
              <a:buChar char=""/>
            </a:pPr>
            <a:r>
              <a:rPr lang="uk-UA" dirty="0">
                <a:latin typeface="Times New Roman"/>
                <a:ea typeface="Calibri"/>
                <a:cs typeface="Times New Roman"/>
              </a:rPr>
              <a:t>свідомий вибір підростаючим поколінням здорової моделі своєї </a:t>
            </a:r>
            <a:r>
              <a:rPr lang="uk-UA" dirty="0" smtClean="0">
                <a:latin typeface="Times New Roman"/>
                <a:ea typeface="Calibri"/>
                <a:cs typeface="Times New Roman"/>
              </a:rPr>
              <a:t>поведінки;</a:t>
            </a:r>
            <a:endParaRPr lang="ru-RU" sz="20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Bef>
                <a:spcPts val="1200"/>
              </a:spcBef>
              <a:buFont typeface="Wingdings"/>
              <a:buChar char=""/>
            </a:pPr>
            <a:r>
              <a:rPr lang="uk-UA" dirty="0" smtClean="0">
                <a:latin typeface="Times New Roman"/>
                <a:ea typeface="Calibri"/>
                <a:cs typeface="Times New Roman"/>
              </a:rPr>
              <a:t>доброзичлива співпраця </a:t>
            </a:r>
            <a:r>
              <a:rPr lang="uk-UA" dirty="0">
                <a:latin typeface="Times New Roman"/>
                <a:ea typeface="Calibri"/>
                <a:cs typeface="Times New Roman"/>
              </a:rPr>
              <a:t>школи і </a:t>
            </a:r>
            <a:r>
              <a:rPr lang="uk-UA" dirty="0" smtClean="0">
                <a:latin typeface="Times New Roman"/>
                <a:ea typeface="Calibri"/>
                <a:cs typeface="Times New Roman"/>
              </a:rPr>
              <a:t>сім'ї;</a:t>
            </a:r>
            <a:endParaRPr lang="ru-RU" sz="20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Bef>
                <a:spcPts val="1200"/>
              </a:spcBef>
              <a:buFont typeface="Wingdings"/>
              <a:buChar char=""/>
            </a:pPr>
            <a:r>
              <a:rPr lang="uk-UA" dirty="0" smtClean="0">
                <a:latin typeface="Times New Roman"/>
                <a:ea typeface="Calibri"/>
                <a:cs typeface="Times New Roman"/>
              </a:rPr>
              <a:t>питання допомоги </a:t>
            </a:r>
            <a:r>
              <a:rPr lang="uk-UA" dirty="0">
                <a:latin typeface="Times New Roman"/>
                <a:ea typeface="Calibri"/>
                <a:cs typeface="Times New Roman"/>
              </a:rPr>
              <a:t>у стресових ситуаціях;</a:t>
            </a:r>
            <a:endParaRPr lang="ru-RU" sz="20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Bef>
                <a:spcPts val="1200"/>
              </a:spcBef>
              <a:buFont typeface="Wingdings"/>
              <a:buChar char=""/>
            </a:pPr>
            <a:r>
              <a:rPr lang="uk-UA" dirty="0">
                <a:latin typeface="Times New Roman"/>
                <a:ea typeface="Calibri"/>
                <a:cs typeface="Times New Roman"/>
              </a:rPr>
              <a:t>продовжувати розвивати творчі здібності і таланти </a:t>
            </a:r>
            <a:r>
              <a:rPr lang="uk-UA" dirty="0" smtClean="0">
                <a:latin typeface="Times New Roman"/>
                <a:ea typeface="Calibri"/>
                <a:cs typeface="Times New Roman"/>
              </a:rPr>
              <a:t>учнів;</a:t>
            </a:r>
            <a:endParaRPr lang="ru-RU" sz="20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Bef>
                <a:spcPts val="1200"/>
              </a:spcBef>
              <a:buFont typeface="Wingdings"/>
              <a:buChar char=""/>
            </a:pPr>
            <a:r>
              <a:rPr lang="uk-UA" dirty="0">
                <a:latin typeface="Times New Roman"/>
                <a:ea typeface="Calibri"/>
                <a:cs typeface="Times New Roman"/>
              </a:rPr>
              <a:t>при матеріальних можливостях організувати кімнати для відпочинку учнів і окремо вчителів;</a:t>
            </a:r>
            <a:endParaRPr lang="ru-RU" sz="20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Font typeface="Wingdings"/>
              <a:buChar char=""/>
            </a:pPr>
            <a:r>
              <a:rPr lang="uk-UA" dirty="0">
                <a:latin typeface="Times New Roman"/>
                <a:ea typeface="Calibri"/>
                <a:cs typeface="Times New Roman"/>
              </a:rPr>
              <a:t>продовжувати роботу у напрямку превентивної освіти молоді і вчителів </a:t>
            </a:r>
            <a:r>
              <a:rPr lang="uk-UA" dirty="0" smtClean="0">
                <a:latin typeface="Times New Roman"/>
                <a:ea typeface="Calibri"/>
                <a:cs typeface="Times New Roman"/>
              </a:rPr>
              <a:t>.</a:t>
            </a:r>
            <a:endParaRPr lang="ru-RU" sz="20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80615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17900" y="985719"/>
            <a:ext cx="7321606" cy="5650085"/>
          </a:xfrm>
        </p:spPr>
        <p:txBody>
          <a:bodyPr>
            <a:normAutofit/>
          </a:bodyPr>
          <a:lstStyle/>
          <a:p>
            <a:pPr lvl="0"/>
            <a:r>
              <a:rPr lang="ru-RU" dirty="0" err="1">
                <a:solidFill>
                  <a:prstClr val="white"/>
                </a:solidFill>
              </a:rPr>
              <a:t>виховувати</a:t>
            </a:r>
            <a:r>
              <a:rPr lang="ru-RU" dirty="0">
                <a:solidFill>
                  <a:prstClr val="white"/>
                </a:solidFill>
              </a:rPr>
              <a:t> в </a:t>
            </a:r>
            <a:r>
              <a:rPr lang="ru-RU" dirty="0" err="1">
                <a:solidFill>
                  <a:prstClr val="white"/>
                </a:solidFill>
              </a:rPr>
              <a:t>учнів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відповідальне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ставлення</a:t>
            </a:r>
            <a:r>
              <a:rPr lang="ru-RU" dirty="0">
                <a:solidFill>
                  <a:prstClr val="white"/>
                </a:solidFill>
              </a:rPr>
              <a:t> до </a:t>
            </a:r>
            <a:r>
              <a:rPr lang="ru-RU" dirty="0" err="1">
                <a:solidFill>
                  <a:prstClr val="white"/>
                </a:solidFill>
              </a:rPr>
              <a:t>особистого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здоров’я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smtClean="0">
                <a:solidFill>
                  <a:prstClr val="white"/>
                </a:solidFill>
              </a:rPr>
              <a:t>;</a:t>
            </a:r>
            <a:endParaRPr lang="ru-RU" dirty="0">
              <a:solidFill>
                <a:prstClr val="white"/>
              </a:solidFill>
            </a:endParaRPr>
          </a:p>
          <a:p>
            <a:pPr lvl="0"/>
            <a:r>
              <a:rPr lang="ru-RU" dirty="0" err="1">
                <a:solidFill>
                  <a:prstClr val="white"/>
                </a:solidFill>
              </a:rPr>
              <a:t>вчити</a:t>
            </a:r>
            <a:r>
              <a:rPr lang="ru-RU" dirty="0">
                <a:solidFill>
                  <a:prstClr val="white"/>
                </a:solidFill>
              </a:rPr>
              <a:t> молодь </a:t>
            </a:r>
            <a:r>
              <a:rPr lang="ru-RU" dirty="0" err="1">
                <a:solidFill>
                  <a:prstClr val="white"/>
                </a:solidFill>
              </a:rPr>
              <a:t>протистояти</a:t>
            </a:r>
            <a:r>
              <a:rPr lang="ru-RU" dirty="0">
                <a:solidFill>
                  <a:prstClr val="white"/>
                </a:solidFill>
              </a:rPr>
              <a:t>  </a:t>
            </a:r>
            <a:r>
              <a:rPr lang="ru-RU" dirty="0" err="1">
                <a:solidFill>
                  <a:prstClr val="white"/>
                </a:solidFill>
              </a:rPr>
              <a:t>шкідливим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звичкам</a:t>
            </a:r>
            <a:r>
              <a:rPr lang="ru-RU" dirty="0">
                <a:solidFill>
                  <a:prstClr val="white"/>
                </a:solidFill>
              </a:rPr>
              <a:t> та </a:t>
            </a:r>
            <a:r>
              <a:rPr lang="ru-RU" dirty="0" err="1">
                <a:solidFill>
                  <a:prstClr val="white"/>
                </a:solidFill>
              </a:rPr>
              <a:t>неадекватній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поведінці</a:t>
            </a:r>
            <a:r>
              <a:rPr lang="ru-RU" dirty="0">
                <a:solidFill>
                  <a:prstClr val="white"/>
                </a:solidFill>
              </a:rPr>
              <a:t>;</a:t>
            </a:r>
          </a:p>
          <a:p>
            <a:pPr lvl="0"/>
            <a:r>
              <a:rPr lang="ru-RU" dirty="0" err="1">
                <a:solidFill>
                  <a:prstClr val="white"/>
                </a:solidFill>
              </a:rPr>
              <a:t>підвищувати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рівень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обізнаності</a:t>
            </a:r>
            <a:r>
              <a:rPr lang="ru-RU" dirty="0">
                <a:solidFill>
                  <a:prstClr val="white"/>
                </a:solidFill>
              </a:rPr>
              <a:t> з </a:t>
            </a:r>
            <a:r>
              <a:rPr lang="ru-RU" dirty="0" err="1">
                <a:solidFill>
                  <a:prstClr val="white"/>
                </a:solidFill>
              </a:rPr>
              <a:t>питань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smtClean="0">
                <a:solidFill>
                  <a:prstClr val="white"/>
                </a:solidFill>
              </a:rPr>
              <a:t>ВІЛ/СНІД;</a:t>
            </a:r>
            <a:endParaRPr lang="ru-RU" dirty="0">
              <a:solidFill>
                <a:prstClr val="white"/>
              </a:solidFill>
            </a:endParaRPr>
          </a:p>
          <a:p>
            <a:r>
              <a:rPr lang="ru-RU" dirty="0" err="1">
                <a:solidFill>
                  <a:prstClr val="white"/>
                </a:solidFill>
              </a:rPr>
              <a:t>сприяти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 smtClean="0">
                <a:solidFill>
                  <a:prstClr val="white"/>
                </a:solidFill>
              </a:rPr>
              <a:t>визначення</a:t>
            </a:r>
            <a:r>
              <a:rPr lang="ru-RU" dirty="0" smtClean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ціннісних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орієнтацій</a:t>
            </a:r>
            <a:r>
              <a:rPr lang="ru-RU" dirty="0">
                <a:solidFill>
                  <a:prstClr val="white"/>
                </a:solidFill>
              </a:rPr>
              <a:t> у </a:t>
            </a:r>
            <a:r>
              <a:rPr lang="ru-RU" dirty="0" err="1" smtClean="0">
                <a:solidFill>
                  <a:prstClr val="white"/>
                </a:solidFill>
              </a:rPr>
              <a:t>житті</a:t>
            </a:r>
            <a:r>
              <a:rPr lang="ru-RU" dirty="0">
                <a:solidFill>
                  <a:prstClr val="white"/>
                </a:solidFill>
              </a:rPr>
              <a:t>;</a:t>
            </a:r>
            <a:endParaRPr lang="ru-RU" dirty="0"/>
          </a:p>
          <a:p>
            <a:r>
              <a:rPr lang="ru-RU" dirty="0" err="1" smtClean="0"/>
              <a:t>формувати</a:t>
            </a:r>
            <a:r>
              <a:rPr lang="ru-RU" dirty="0"/>
              <a:t>  </a:t>
            </a:r>
            <a:r>
              <a:rPr lang="ru-RU" dirty="0" err="1" smtClean="0"/>
              <a:t>правовий</a:t>
            </a:r>
            <a:r>
              <a:rPr lang="ru-RU" dirty="0"/>
              <a:t>  </a:t>
            </a:r>
            <a:r>
              <a:rPr lang="ru-RU" dirty="0" err="1" smtClean="0"/>
              <a:t>світогляд</a:t>
            </a:r>
            <a:r>
              <a:rPr lang="ru-RU" dirty="0" smtClean="0"/>
              <a:t>  </a:t>
            </a:r>
            <a:r>
              <a:rPr lang="ru-RU" dirty="0" err="1" smtClean="0"/>
              <a:t>підлітків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попереджувати</a:t>
            </a:r>
            <a:r>
              <a:rPr lang="ru-RU" dirty="0" smtClean="0"/>
              <a:t> </a:t>
            </a:r>
            <a:r>
              <a:rPr lang="ru-RU" dirty="0" err="1" smtClean="0"/>
              <a:t>випадки</a:t>
            </a:r>
            <a:r>
              <a:rPr lang="ru-RU" dirty="0" smtClean="0"/>
              <a:t> </a:t>
            </a:r>
            <a:r>
              <a:rPr lang="ru-RU" dirty="0" err="1"/>
              <a:t>дитячого</a:t>
            </a:r>
            <a:r>
              <a:rPr lang="ru-RU" dirty="0"/>
              <a:t> травматизму;</a:t>
            </a:r>
          </a:p>
          <a:p>
            <a:pPr lvl="0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1705" y="222194"/>
            <a:ext cx="7778739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8724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AutoShape 2"/>
          <p:cNvSpPr>
            <a:spLocks noGrp="1" noChangeArrowheads="1"/>
          </p:cNvSpPr>
          <p:nvPr>
            <p:ph type="title"/>
          </p:nvPr>
        </p:nvSpPr>
        <p:spPr>
          <a:xfrm>
            <a:off x="448965" y="1291130"/>
            <a:ext cx="6566315" cy="610820"/>
          </a:xfrm>
        </p:spPr>
        <p:txBody>
          <a:bodyPr>
            <a:normAutofit/>
          </a:bodyPr>
          <a:lstStyle/>
          <a:p>
            <a:endParaRPr lang="ru-RU" sz="32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912738" y="1143641"/>
            <a:ext cx="5785374" cy="5334241"/>
            <a:chOff x="912738" y="1143641"/>
            <a:chExt cx="5785374" cy="5334241"/>
          </a:xfrm>
        </p:grpSpPr>
        <p:sp>
          <p:nvSpPr>
            <p:cNvPr id="5" name="Полилиния 4"/>
            <p:cNvSpPr/>
            <p:nvPr/>
          </p:nvSpPr>
          <p:spPr>
            <a:xfrm>
              <a:off x="2708953" y="3810762"/>
              <a:ext cx="664859" cy="1900323"/>
            </a:xfrm>
            <a:custGeom>
              <a:avLst/>
              <a:gdLst>
                <a:gd name="connsiteX0" fmla="*/ 0 w 664859"/>
                <a:gd name="connsiteY0" fmla="*/ 0 h 1900323"/>
                <a:gd name="connsiteX1" fmla="*/ 332429 w 664859"/>
                <a:gd name="connsiteY1" fmla="*/ 0 h 1900323"/>
                <a:gd name="connsiteX2" fmla="*/ 332429 w 664859"/>
                <a:gd name="connsiteY2" fmla="*/ 1900323 h 1900323"/>
                <a:gd name="connsiteX3" fmla="*/ 664859 w 664859"/>
                <a:gd name="connsiteY3" fmla="*/ 1900323 h 1900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4859" h="1900323">
                  <a:moveTo>
                    <a:pt x="0" y="0"/>
                  </a:moveTo>
                  <a:lnTo>
                    <a:pt x="332429" y="0"/>
                  </a:lnTo>
                  <a:lnTo>
                    <a:pt x="332429" y="1900323"/>
                  </a:lnTo>
                  <a:lnTo>
                    <a:pt x="664859" y="1900323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4798" tIns="899830" rIns="294798" bIns="89983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700" kern="1200"/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2708953" y="3810762"/>
              <a:ext cx="664859" cy="633441"/>
            </a:xfrm>
            <a:custGeom>
              <a:avLst/>
              <a:gdLst>
                <a:gd name="connsiteX0" fmla="*/ 0 w 664859"/>
                <a:gd name="connsiteY0" fmla="*/ 0 h 633441"/>
                <a:gd name="connsiteX1" fmla="*/ 332429 w 664859"/>
                <a:gd name="connsiteY1" fmla="*/ 0 h 633441"/>
                <a:gd name="connsiteX2" fmla="*/ 332429 w 664859"/>
                <a:gd name="connsiteY2" fmla="*/ 633441 h 633441"/>
                <a:gd name="connsiteX3" fmla="*/ 664859 w 664859"/>
                <a:gd name="connsiteY3" fmla="*/ 633441 h 633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4859" h="633441">
                  <a:moveTo>
                    <a:pt x="0" y="0"/>
                  </a:moveTo>
                  <a:lnTo>
                    <a:pt x="332429" y="0"/>
                  </a:lnTo>
                  <a:lnTo>
                    <a:pt x="332429" y="633441"/>
                  </a:lnTo>
                  <a:lnTo>
                    <a:pt x="664859" y="633441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2172" tIns="293763" rIns="322172" bIns="293763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2708953" y="3177321"/>
              <a:ext cx="664859" cy="633441"/>
            </a:xfrm>
            <a:custGeom>
              <a:avLst/>
              <a:gdLst>
                <a:gd name="connsiteX0" fmla="*/ 0 w 664859"/>
                <a:gd name="connsiteY0" fmla="*/ 633441 h 633441"/>
                <a:gd name="connsiteX1" fmla="*/ 332429 w 664859"/>
                <a:gd name="connsiteY1" fmla="*/ 633441 h 633441"/>
                <a:gd name="connsiteX2" fmla="*/ 332429 w 664859"/>
                <a:gd name="connsiteY2" fmla="*/ 0 h 633441"/>
                <a:gd name="connsiteX3" fmla="*/ 664859 w 664859"/>
                <a:gd name="connsiteY3" fmla="*/ 0 h 633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4859" h="633441">
                  <a:moveTo>
                    <a:pt x="0" y="633441"/>
                  </a:moveTo>
                  <a:lnTo>
                    <a:pt x="332429" y="633441"/>
                  </a:lnTo>
                  <a:lnTo>
                    <a:pt x="332429" y="0"/>
                  </a:lnTo>
                  <a:lnTo>
                    <a:pt x="664859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2172" tIns="293763" rIns="322172" bIns="293763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2708953" y="1910439"/>
              <a:ext cx="664859" cy="1900323"/>
            </a:xfrm>
            <a:custGeom>
              <a:avLst/>
              <a:gdLst>
                <a:gd name="connsiteX0" fmla="*/ 0 w 664859"/>
                <a:gd name="connsiteY0" fmla="*/ 1900323 h 1900323"/>
                <a:gd name="connsiteX1" fmla="*/ 332429 w 664859"/>
                <a:gd name="connsiteY1" fmla="*/ 1900323 h 1900323"/>
                <a:gd name="connsiteX2" fmla="*/ 332429 w 664859"/>
                <a:gd name="connsiteY2" fmla="*/ 0 h 1900323"/>
                <a:gd name="connsiteX3" fmla="*/ 664859 w 664859"/>
                <a:gd name="connsiteY3" fmla="*/ 0 h 1900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4859" h="1900323">
                  <a:moveTo>
                    <a:pt x="0" y="1900323"/>
                  </a:moveTo>
                  <a:lnTo>
                    <a:pt x="332429" y="1900323"/>
                  </a:lnTo>
                  <a:lnTo>
                    <a:pt x="332429" y="0"/>
                  </a:lnTo>
                  <a:lnTo>
                    <a:pt x="664859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4798" tIns="899829" rIns="294798" bIns="899831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700" kern="1200"/>
            </a:p>
          </p:txBody>
        </p:sp>
        <p:sp>
          <p:nvSpPr>
            <p:cNvPr id="9" name="Полилиния 8"/>
            <p:cNvSpPr/>
            <p:nvPr/>
          </p:nvSpPr>
          <p:spPr>
            <a:xfrm rot="16200000">
              <a:off x="-856275" y="2912654"/>
              <a:ext cx="5334241" cy="1796216"/>
            </a:xfrm>
            <a:custGeom>
              <a:avLst/>
              <a:gdLst>
                <a:gd name="connsiteX0" fmla="*/ 0 w 5334241"/>
                <a:gd name="connsiteY0" fmla="*/ 0 h 1796216"/>
                <a:gd name="connsiteX1" fmla="*/ 5334241 w 5334241"/>
                <a:gd name="connsiteY1" fmla="*/ 0 h 1796216"/>
                <a:gd name="connsiteX2" fmla="*/ 5334241 w 5334241"/>
                <a:gd name="connsiteY2" fmla="*/ 1796216 h 1796216"/>
                <a:gd name="connsiteX3" fmla="*/ 0 w 5334241"/>
                <a:gd name="connsiteY3" fmla="*/ 1796216 h 1796216"/>
                <a:gd name="connsiteX4" fmla="*/ 0 w 5334241"/>
                <a:gd name="connsiteY4" fmla="*/ 0 h 1796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241" h="1796216">
                  <a:moveTo>
                    <a:pt x="0" y="0"/>
                  </a:moveTo>
                  <a:lnTo>
                    <a:pt x="5334241" y="0"/>
                  </a:lnTo>
                  <a:lnTo>
                    <a:pt x="5334241" y="1796216"/>
                  </a:lnTo>
                  <a:lnTo>
                    <a:pt x="0" y="179621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859" tIns="22860" rIns="22860" bIns="22859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3600" b="1" i="1" kern="1200" dirty="0" smtClean="0">
                  <a:solidFill>
                    <a:schemeClr val="tx2">
                      <a:lumMod val="75000"/>
                    </a:schemeClr>
                  </a:solidFill>
                </a:rPr>
                <a:t>Аспекти превентивної освіти в ЗНВК 109</a:t>
              </a:r>
              <a:endParaRPr lang="ru-RU" sz="3600" b="1" i="1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3373813" y="1403686"/>
              <a:ext cx="3324299" cy="1013505"/>
            </a:xfrm>
            <a:custGeom>
              <a:avLst/>
              <a:gdLst>
                <a:gd name="connsiteX0" fmla="*/ 0 w 3324299"/>
                <a:gd name="connsiteY0" fmla="*/ 0 h 1013505"/>
                <a:gd name="connsiteX1" fmla="*/ 3324299 w 3324299"/>
                <a:gd name="connsiteY1" fmla="*/ 0 h 1013505"/>
                <a:gd name="connsiteX2" fmla="*/ 3324299 w 3324299"/>
                <a:gd name="connsiteY2" fmla="*/ 1013505 h 1013505"/>
                <a:gd name="connsiteX3" fmla="*/ 0 w 3324299"/>
                <a:gd name="connsiteY3" fmla="*/ 1013505 h 1013505"/>
                <a:gd name="connsiteX4" fmla="*/ 0 w 3324299"/>
                <a:gd name="connsiteY4" fmla="*/ 0 h 101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24299" h="1013505">
                  <a:moveTo>
                    <a:pt x="0" y="0"/>
                  </a:moveTo>
                  <a:lnTo>
                    <a:pt x="3324299" y="0"/>
                  </a:lnTo>
                  <a:lnTo>
                    <a:pt x="3324299" y="1013505"/>
                  </a:lnTo>
                  <a:lnTo>
                    <a:pt x="0" y="1013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4200" kern="1200" dirty="0" smtClean="0"/>
                <a:t>педагогічний</a:t>
              </a:r>
              <a:endParaRPr lang="ru-RU" sz="4200" kern="1200" dirty="0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3373813" y="2670568"/>
              <a:ext cx="3324299" cy="1013505"/>
            </a:xfrm>
            <a:custGeom>
              <a:avLst/>
              <a:gdLst>
                <a:gd name="connsiteX0" fmla="*/ 0 w 3324299"/>
                <a:gd name="connsiteY0" fmla="*/ 0 h 1013505"/>
                <a:gd name="connsiteX1" fmla="*/ 3324299 w 3324299"/>
                <a:gd name="connsiteY1" fmla="*/ 0 h 1013505"/>
                <a:gd name="connsiteX2" fmla="*/ 3324299 w 3324299"/>
                <a:gd name="connsiteY2" fmla="*/ 1013505 h 1013505"/>
                <a:gd name="connsiteX3" fmla="*/ 0 w 3324299"/>
                <a:gd name="connsiteY3" fmla="*/ 1013505 h 1013505"/>
                <a:gd name="connsiteX4" fmla="*/ 0 w 3324299"/>
                <a:gd name="connsiteY4" fmla="*/ 0 h 101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24299" h="1013505">
                  <a:moveTo>
                    <a:pt x="0" y="0"/>
                  </a:moveTo>
                  <a:lnTo>
                    <a:pt x="3324299" y="0"/>
                  </a:lnTo>
                  <a:lnTo>
                    <a:pt x="3324299" y="1013505"/>
                  </a:lnTo>
                  <a:lnTo>
                    <a:pt x="0" y="1013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4200" kern="1200" dirty="0" smtClean="0"/>
                <a:t>соціальний</a:t>
              </a:r>
              <a:endParaRPr lang="ru-RU" sz="4200" kern="1200" dirty="0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3373813" y="3937450"/>
              <a:ext cx="3324299" cy="1013505"/>
            </a:xfrm>
            <a:custGeom>
              <a:avLst/>
              <a:gdLst>
                <a:gd name="connsiteX0" fmla="*/ 0 w 3324299"/>
                <a:gd name="connsiteY0" fmla="*/ 0 h 1013505"/>
                <a:gd name="connsiteX1" fmla="*/ 3324299 w 3324299"/>
                <a:gd name="connsiteY1" fmla="*/ 0 h 1013505"/>
                <a:gd name="connsiteX2" fmla="*/ 3324299 w 3324299"/>
                <a:gd name="connsiteY2" fmla="*/ 1013505 h 1013505"/>
                <a:gd name="connsiteX3" fmla="*/ 0 w 3324299"/>
                <a:gd name="connsiteY3" fmla="*/ 1013505 h 1013505"/>
                <a:gd name="connsiteX4" fmla="*/ 0 w 3324299"/>
                <a:gd name="connsiteY4" fmla="*/ 0 h 101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24299" h="1013505">
                  <a:moveTo>
                    <a:pt x="0" y="0"/>
                  </a:moveTo>
                  <a:lnTo>
                    <a:pt x="3324299" y="0"/>
                  </a:lnTo>
                  <a:lnTo>
                    <a:pt x="3324299" y="1013505"/>
                  </a:lnTo>
                  <a:lnTo>
                    <a:pt x="0" y="1013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4200" kern="1200" dirty="0" smtClean="0"/>
                <a:t>психологічний</a:t>
              </a:r>
              <a:endParaRPr lang="ru-RU" sz="4200" kern="1200" dirty="0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3373813" y="5204333"/>
              <a:ext cx="3324299" cy="1013505"/>
            </a:xfrm>
            <a:custGeom>
              <a:avLst/>
              <a:gdLst>
                <a:gd name="connsiteX0" fmla="*/ 0 w 3324299"/>
                <a:gd name="connsiteY0" fmla="*/ 0 h 1013505"/>
                <a:gd name="connsiteX1" fmla="*/ 3324299 w 3324299"/>
                <a:gd name="connsiteY1" fmla="*/ 0 h 1013505"/>
                <a:gd name="connsiteX2" fmla="*/ 3324299 w 3324299"/>
                <a:gd name="connsiteY2" fmla="*/ 1013505 h 1013505"/>
                <a:gd name="connsiteX3" fmla="*/ 0 w 3324299"/>
                <a:gd name="connsiteY3" fmla="*/ 1013505 h 1013505"/>
                <a:gd name="connsiteX4" fmla="*/ 0 w 3324299"/>
                <a:gd name="connsiteY4" fmla="*/ 0 h 101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24299" h="1013505">
                  <a:moveTo>
                    <a:pt x="0" y="0"/>
                  </a:moveTo>
                  <a:lnTo>
                    <a:pt x="3324299" y="0"/>
                  </a:lnTo>
                  <a:lnTo>
                    <a:pt x="3324299" y="1013505"/>
                  </a:lnTo>
                  <a:lnTo>
                    <a:pt x="0" y="1013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4200" kern="1200" dirty="0" smtClean="0"/>
                <a:t>правовий</a:t>
              </a:r>
              <a:endParaRPr lang="ru-RU" sz="4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29020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6566315" cy="61082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Суб'єкти превентивної освіти: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10158108"/>
              </p:ext>
            </p:extLst>
          </p:nvPr>
        </p:nvGraphicFramePr>
        <p:xfrm>
          <a:off x="449263" y="1901825"/>
          <a:ext cx="6413500" cy="4122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43640">
            <a:off x="4724705" y="2454929"/>
            <a:ext cx="2119388" cy="211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73579" y="3314568"/>
            <a:ext cx="1221640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n>
                  <a:solidFill>
                    <a:srgbClr val="157FFF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Батьки</a:t>
            </a:r>
            <a:endParaRPr lang="ru-RU" sz="2000" b="1" dirty="0">
              <a:ln>
                <a:solidFill>
                  <a:srgbClr val="157FFF"/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009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33766" y="374900"/>
            <a:ext cx="63282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u="none" strike="noStrike" kern="0" cap="none" spc="0" normalizeH="0" baseline="0" noProof="0" dirty="0" err="1" smtClean="0">
                <a:ln>
                  <a:noFill/>
                </a:ln>
                <a:solidFill>
                  <a:srgbClr val="F7E289"/>
                </a:solidFill>
                <a:effectLst/>
                <a:uLnTx/>
                <a:uFillTx/>
                <a:ea typeface="+mj-ea"/>
                <a:cs typeface="+mj-cs"/>
              </a:rPr>
              <a:t>Свої</a:t>
            </a:r>
            <a:r>
              <a:rPr kumimoji="0" lang="ru-RU" sz="3200" u="none" strike="noStrike" kern="0" cap="none" spc="0" normalizeH="0" baseline="0" noProof="0" dirty="0" smtClean="0">
                <a:ln>
                  <a:noFill/>
                </a:ln>
                <a:solidFill>
                  <a:srgbClr val="F7E289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ru-RU" sz="3200" u="none" strike="noStrike" kern="0" cap="none" spc="0" normalizeH="0" baseline="0" noProof="0" dirty="0" err="1" smtClean="0">
                <a:ln>
                  <a:noFill/>
                </a:ln>
                <a:solidFill>
                  <a:srgbClr val="F7E289"/>
                </a:solidFill>
                <a:effectLst/>
                <a:uLnTx/>
                <a:uFillTx/>
                <a:ea typeface="+mj-ea"/>
                <a:cs typeface="+mj-cs"/>
              </a:rPr>
              <a:t>функції</a:t>
            </a:r>
            <a:r>
              <a:rPr kumimoji="0" lang="ru-RU" sz="3200" u="none" strike="noStrike" kern="0" cap="none" spc="0" normalizeH="0" baseline="0" noProof="0" dirty="0" smtClean="0">
                <a:ln>
                  <a:noFill/>
                </a:ln>
                <a:solidFill>
                  <a:srgbClr val="F7E289"/>
                </a:solidFill>
                <a:effectLst/>
                <a:uLnTx/>
                <a:uFillTx/>
                <a:ea typeface="+mj-ea"/>
                <a:cs typeface="+mj-cs"/>
              </a:rPr>
              <a:t> превентивна </a:t>
            </a:r>
            <a:r>
              <a:rPr kumimoji="0" lang="ru-RU" sz="3200" u="none" strike="noStrike" kern="0" cap="none" spc="0" normalizeH="0" baseline="0" noProof="0" dirty="0" err="1" smtClean="0">
                <a:ln>
                  <a:noFill/>
                </a:ln>
                <a:solidFill>
                  <a:srgbClr val="F7E289"/>
                </a:solidFill>
                <a:effectLst/>
                <a:uLnTx/>
                <a:uFillTx/>
                <a:ea typeface="+mj-ea"/>
                <a:cs typeface="+mj-cs"/>
              </a:rPr>
              <a:t>освіта</a:t>
            </a:r>
            <a:r>
              <a:rPr kumimoji="0" lang="ru-RU" sz="3200" u="none" strike="noStrike" kern="0" cap="none" spc="0" normalizeH="0" baseline="0" noProof="0" dirty="0" smtClean="0">
                <a:ln>
                  <a:noFill/>
                </a:ln>
                <a:solidFill>
                  <a:srgbClr val="F7E289"/>
                </a:solidFill>
                <a:effectLst/>
                <a:uLnTx/>
                <a:uFillTx/>
                <a:ea typeface="+mj-ea"/>
                <a:cs typeface="+mj-cs"/>
              </a:rPr>
              <a:t> в ЗНВК 109 </a:t>
            </a:r>
            <a:r>
              <a:rPr kumimoji="0" lang="ru-RU" sz="3200" u="none" strike="noStrike" kern="0" cap="none" spc="0" normalizeH="0" baseline="0" noProof="0" dirty="0" err="1" smtClean="0">
                <a:ln>
                  <a:noFill/>
                </a:ln>
                <a:solidFill>
                  <a:srgbClr val="F7E289"/>
                </a:solidFill>
                <a:effectLst/>
                <a:uLnTx/>
                <a:uFillTx/>
                <a:ea typeface="+mj-ea"/>
                <a:cs typeface="+mj-cs"/>
              </a:rPr>
              <a:t>здійснює</a:t>
            </a:r>
            <a:r>
              <a:rPr kumimoji="0" lang="uk-UA" sz="3200" u="none" strike="noStrike" kern="0" cap="none" spc="0" normalizeH="0" baseline="0" noProof="0" dirty="0" smtClean="0">
                <a:ln>
                  <a:noFill/>
                </a:ln>
                <a:solidFill>
                  <a:srgbClr val="F7E289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ru-RU" sz="3200" u="none" strike="noStrike" kern="0" cap="none" spc="0" normalizeH="0" baseline="0" noProof="0" dirty="0" smtClean="0">
                <a:ln>
                  <a:noFill/>
                </a:ln>
                <a:solidFill>
                  <a:srgbClr val="F7E289"/>
                </a:solidFill>
                <a:effectLst/>
                <a:uLnTx/>
                <a:uFillTx/>
                <a:ea typeface="+mj-ea"/>
                <a:cs typeface="+mj-cs"/>
              </a:rPr>
              <a:t>на </a:t>
            </a:r>
            <a:r>
              <a:rPr kumimoji="0" lang="ru-RU" sz="3200" u="none" strike="noStrike" kern="0" cap="none" spc="0" normalizeH="0" baseline="0" noProof="0" dirty="0" err="1" smtClean="0">
                <a:ln>
                  <a:noFill/>
                </a:ln>
                <a:solidFill>
                  <a:srgbClr val="F7E289"/>
                </a:solidFill>
                <a:effectLst/>
                <a:uLnTx/>
                <a:uFillTx/>
                <a:ea typeface="+mj-ea"/>
                <a:cs typeface="+mj-cs"/>
              </a:rPr>
              <a:t>трьох</a:t>
            </a:r>
            <a:r>
              <a:rPr kumimoji="0" lang="ru-RU" sz="3200" u="none" strike="noStrike" kern="0" cap="none" spc="0" normalizeH="0" baseline="0" noProof="0" dirty="0" smtClean="0">
                <a:ln>
                  <a:noFill/>
                </a:ln>
                <a:solidFill>
                  <a:srgbClr val="F7E289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ru-RU" sz="3200" u="none" strike="noStrike" kern="0" cap="none" spc="0" normalizeH="0" baseline="0" noProof="0" dirty="0" err="1" smtClean="0">
                <a:ln>
                  <a:noFill/>
                </a:ln>
                <a:solidFill>
                  <a:srgbClr val="F7E289"/>
                </a:solidFill>
                <a:effectLst/>
                <a:uLnTx/>
                <a:uFillTx/>
                <a:ea typeface="+mj-ea"/>
                <a:cs typeface="+mj-cs"/>
              </a:rPr>
              <a:t>рівнях</a:t>
            </a:r>
            <a:r>
              <a:rPr kumimoji="0" lang="ru-RU" sz="3200" u="none" strike="noStrike" kern="0" cap="none" spc="0" normalizeH="0" baseline="0" noProof="0" dirty="0" smtClean="0">
                <a:ln>
                  <a:noFill/>
                </a:ln>
                <a:solidFill>
                  <a:srgbClr val="F7E289"/>
                </a:solidFill>
                <a:effectLst/>
                <a:uLnTx/>
                <a:uFillTx/>
                <a:ea typeface="+mj-ea"/>
                <a:cs typeface="+mj-cs"/>
              </a:rPr>
              <a:t>: </a:t>
            </a:r>
            <a:endParaRPr kumimoji="0" lang="ru-RU" sz="3200" u="none" strike="noStrike" kern="0" cap="none" spc="0" normalizeH="0" baseline="0" noProof="0" dirty="0" smtClean="0">
              <a:ln>
                <a:noFill/>
              </a:ln>
              <a:solidFill>
                <a:srgbClr val="F7E289"/>
              </a:solidFill>
              <a:effectLst/>
              <a:uLnTx/>
              <a:uFillTx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764821" y="1751800"/>
            <a:ext cx="5134561" cy="4270027"/>
            <a:chOff x="2764821" y="1751800"/>
            <a:chExt cx="5134561" cy="4270027"/>
          </a:xfrm>
        </p:grpSpPr>
        <p:sp>
          <p:nvSpPr>
            <p:cNvPr id="6" name="Полилиния 5"/>
            <p:cNvSpPr/>
            <p:nvPr/>
          </p:nvSpPr>
          <p:spPr>
            <a:xfrm>
              <a:off x="2764821" y="1751800"/>
              <a:ext cx="1915761" cy="1553078"/>
            </a:xfrm>
            <a:custGeom>
              <a:avLst/>
              <a:gdLst>
                <a:gd name="connsiteX0" fmla="*/ 0 w 1553077"/>
                <a:gd name="connsiteY0" fmla="*/ 0 h 1915761"/>
                <a:gd name="connsiteX1" fmla="*/ 776539 w 1553077"/>
                <a:gd name="connsiteY1" fmla="*/ 0 h 1915761"/>
                <a:gd name="connsiteX2" fmla="*/ 1553077 w 1553077"/>
                <a:gd name="connsiteY2" fmla="*/ 957881 h 1915761"/>
                <a:gd name="connsiteX3" fmla="*/ 776539 w 1553077"/>
                <a:gd name="connsiteY3" fmla="*/ 1915761 h 1915761"/>
                <a:gd name="connsiteX4" fmla="*/ 0 w 1553077"/>
                <a:gd name="connsiteY4" fmla="*/ 1915761 h 1915761"/>
                <a:gd name="connsiteX5" fmla="*/ 776539 w 1553077"/>
                <a:gd name="connsiteY5" fmla="*/ 957881 h 1915761"/>
                <a:gd name="connsiteX6" fmla="*/ 0 w 1553077"/>
                <a:gd name="connsiteY6" fmla="*/ 0 h 1915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3077" h="1915761">
                  <a:moveTo>
                    <a:pt x="1553077" y="1"/>
                  </a:moveTo>
                  <a:lnTo>
                    <a:pt x="1553077" y="957881"/>
                  </a:lnTo>
                  <a:lnTo>
                    <a:pt x="776538" y="1915760"/>
                  </a:lnTo>
                  <a:lnTo>
                    <a:pt x="0" y="957881"/>
                  </a:lnTo>
                  <a:lnTo>
                    <a:pt x="0" y="1"/>
                  </a:lnTo>
                  <a:lnTo>
                    <a:pt x="776538" y="957881"/>
                  </a:lnTo>
                  <a:lnTo>
                    <a:pt x="1553077" y="1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" tIns="15241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400" kern="1200" dirty="0" smtClean="0">
                  <a:solidFill>
                    <a:srgbClr val="F7E289"/>
                  </a:solidFill>
                </a:rPr>
                <a:t>первинний</a:t>
              </a:r>
              <a:endParaRPr lang="ru-RU" sz="2400" kern="1200" dirty="0">
                <a:solidFill>
                  <a:srgbClr val="F7E289"/>
                </a:solidFill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5088771" y="1751800"/>
              <a:ext cx="2736266" cy="1009501"/>
            </a:xfrm>
            <a:custGeom>
              <a:avLst/>
              <a:gdLst>
                <a:gd name="connsiteX0" fmla="*/ 168253 w 1009500"/>
                <a:gd name="connsiteY0" fmla="*/ 0 h 2736265"/>
                <a:gd name="connsiteX1" fmla="*/ 841247 w 1009500"/>
                <a:gd name="connsiteY1" fmla="*/ 0 h 2736265"/>
                <a:gd name="connsiteX2" fmla="*/ 960220 w 1009500"/>
                <a:gd name="connsiteY2" fmla="*/ 49280 h 2736265"/>
                <a:gd name="connsiteX3" fmla="*/ 1009500 w 1009500"/>
                <a:gd name="connsiteY3" fmla="*/ 168253 h 2736265"/>
                <a:gd name="connsiteX4" fmla="*/ 1009500 w 1009500"/>
                <a:gd name="connsiteY4" fmla="*/ 2736265 h 2736265"/>
                <a:gd name="connsiteX5" fmla="*/ 1009500 w 1009500"/>
                <a:gd name="connsiteY5" fmla="*/ 2736265 h 2736265"/>
                <a:gd name="connsiteX6" fmla="*/ 1009500 w 1009500"/>
                <a:gd name="connsiteY6" fmla="*/ 2736265 h 2736265"/>
                <a:gd name="connsiteX7" fmla="*/ 0 w 1009500"/>
                <a:gd name="connsiteY7" fmla="*/ 2736265 h 2736265"/>
                <a:gd name="connsiteX8" fmla="*/ 0 w 1009500"/>
                <a:gd name="connsiteY8" fmla="*/ 2736265 h 2736265"/>
                <a:gd name="connsiteX9" fmla="*/ 0 w 1009500"/>
                <a:gd name="connsiteY9" fmla="*/ 2736265 h 2736265"/>
                <a:gd name="connsiteX10" fmla="*/ 0 w 1009500"/>
                <a:gd name="connsiteY10" fmla="*/ 168253 h 2736265"/>
                <a:gd name="connsiteX11" fmla="*/ 49280 w 1009500"/>
                <a:gd name="connsiteY11" fmla="*/ 49280 h 2736265"/>
                <a:gd name="connsiteX12" fmla="*/ 168253 w 1009500"/>
                <a:gd name="connsiteY12" fmla="*/ 0 h 273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9500" h="2736265">
                  <a:moveTo>
                    <a:pt x="1009500" y="456053"/>
                  </a:moveTo>
                  <a:lnTo>
                    <a:pt x="1009500" y="2280212"/>
                  </a:lnTo>
                  <a:cubicBezTo>
                    <a:pt x="1009500" y="2401163"/>
                    <a:pt x="1002960" y="2517162"/>
                    <a:pt x="991319" y="2602690"/>
                  </a:cubicBezTo>
                  <a:cubicBezTo>
                    <a:pt x="979677" y="2688217"/>
                    <a:pt x="963889" y="2736264"/>
                    <a:pt x="947426" y="2736264"/>
                  </a:cubicBezTo>
                  <a:lnTo>
                    <a:pt x="0" y="2736264"/>
                  </a:lnTo>
                  <a:lnTo>
                    <a:pt x="0" y="2736264"/>
                  </a:lnTo>
                  <a:lnTo>
                    <a:pt x="0" y="2736264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947426" y="1"/>
                  </a:lnTo>
                  <a:cubicBezTo>
                    <a:pt x="963889" y="1"/>
                    <a:pt x="979677" y="48051"/>
                    <a:pt x="991319" y="133575"/>
                  </a:cubicBezTo>
                  <a:cubicBezTo>
                    <a:pt x="1002960" y="219103"/>
                    <a:pt x="1009500" y="335099"/>
                    <a:pt x="1009500" y="456053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353" tIns="62615" rIns="62615" bIns="62616" numCol="1" spcCol="1270" anchor="ctr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100" kern="1200" dirty="0" err="1" smtClean="0"/>
                <a:t>соціально-педагогічна</a:t>
              </a:r>
              <a:r>
                <a:rPr lang="ru-RU" sz="2100" kern="1200" dirty="0" smtClean="0"/>
                <a:t> </a:t>
              </a:r>
              <a:r>
                <a:rPr lang="ru-RU" sz="2100" kern="1200" dirty="0" err="1" smtClean="0"/>
                <a:t>профілактика</a:t>
              </a:r>
              <a:endParaRPr lang="ru-RU" sz="2100" kern="1200" dirty="0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2764822" y="3110274"/>
              <a:ext cx="1821363" cy="1553078"/>
            </a:xfrm>
            <a:custGeom>
              <a:avLst/>
              <a:gdLst>
                <a:gd name="connsiteX0" fmla="*/ 0 w 1553077"/>
                <a:gd name="connsiteY0" fmla="*/ 0 h 1821363"/>
                <a:gd name="connsiteX1" fmla="*/ 776539 w 1553077"/>
                <a:gd name="connsiteY1" fmla="*/ 0 h 1821363"/>
                <a:gd name="connsiteX2" fmla="*/ 1553077 w 1553077"/>
                <a:gd name="connsiteY2" fmla="*/ 910682 h 1821363"/>
                <a:gd name="connsiteX3" fmla="*/ 776539 w 1553077"/>
                <a:gd name="connsiteY3" fmla="*/ 1821363 h 1821363"/>
                <a:gd name="connsiteX4" fmla="*/ 0 w 1553077"/>
                <a:gd name="connsiteY4" fmla="*/ 1821363 h 1821363"/>
                <a:gd name="connsiteX5" fmla="*/ 776539 w 1553077"/>
                <a:gd name="connsiteY5" fmla="*/ 910682 h 1821363"/>
                <a:gd name="connsiteX6" fmla="*/ 0 w 1553077"/>
                <a:gd name="connsiteY6" fmla="*/ 0 h 1821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3077" h="1821363">
                  <a:moveTo>
                    <a:pt x="1553077" y="0"/>
                  </a:moveTo>
                  <a:lnTo>
                    <a:pt x="1553077" y="910682"/>
                  </a:lnTo>
                  <a:lnTo>
                    <a:pt x="776538" y="1821363"/>
                  </a:lnTo>
                  <a:lnTo>
                    <a:pt x="0" y="910682"/>
                  </a:lnTo>
                  <a:lnTo>
                    <a:pt x="0" y="0"/>
                  </a:lnTo>
                  <a:lnTo>
                    <a:pt x="776538" y="910682"/>
                  </a:lnTo>
                  <a:lnTo>
                    <a:pt x="1553077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" tIns="15241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400" kern="1200" dirty="0" smtClean="0">
                  <a:solidFill>
                    <a:srgbClr val="F7E289"/>
                  </a:solidFill>
                </a:rPr>
                <a:t>вторинний</a:t>
              </a:r>
              <a:endParaRPr lang="ru-RU" sz="2400" kern="1200" dirty="0">
                <a:solidFill>
                  <a:srgbClr val="F7E289"/>
                </a:solidFill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5030100" y="3123590"/>
              <a:ext cx="2869282" cy="1009501"/>
            </a:xfrm>
            <a:custGeom>
              <a:avLst/>
              <a:gdLst>
                <a:gd name="connsiteX0" fmla="*/ 168253 w 1009500"/>
                <a:gd name="connsiteY0" fmla="*/ 0 h 2869281"/>
                <a:gd name="connsiteX1" fmla="*/ 841247 w 1009500"/>
                <a:gd name="connsiteY1" fmla="*/ 0 h 2869281"/>
                <a:gd name="connsiteX2" fmla="*/ 960220 w 1009500"/>
                <a:gd name="connsiteY2" fmla="*/ 49280 h 2869281"/>
                <a:gd name="connsiteX3" fmla="*/ 1009500 w 1009500"/>
                <a:gd name="connsiteY3" fmla="*/ 168253 h 2869281"/>
                <a:gd name="connsiteX4" fmla="*/ 1009500 w 1009500"/>
                <a:gd name="connsiteY4" fmla="*/ 2869281 h 2869281"/>
                <a:gd name="connsiteX5" fmla="*/ 1009500 w 1009500"/>
                <a:gd name="connsiteY5" fmla="*/ 2869281 h 2869281"/>
                <a:gd name="connsiteX6" fmla="*/ 1009500 w 1009500"/>
                <a:gd name="connsiteY6" fmla="*/ 2869281 h 2869281"/>
                <a:gd name="connsiteX7" fmla="*/ 0 w 1009500"/>
                <a:gd name="connsiteY7" fmla="*/ 2869281 h 2869281"/>
                <a:gd name="connsiteX8" fmla="*/ 0 w 1009500"/>
                <a:gd name="connsiteY8" fmla="*/ 2869281 h 2869281"/>
                <a:gd name="connsiteX9" fmla="*/ 0 w 1009500"/>
                <a:gd name="connsiteY9" fmla="*/ 2869281 h 2869281"/>
                <a:gd name="connsiteX10" fmla="*/ 0 w 1009500"/>
                <a:gd name="connsiteY10" fmla="*/ 168253 h 2869281"/>
                <a:gd name="connsiteX11" fmla="*/ 49280 w 1009500"/>
                <a:gd name="connsiteY11" fmla="*/ 49280 h 2869281"/>
                <a:gd name="connsiteX12" fmla="*/ 168253 w 1009500"/>
                <a:gd name="connsiteY12" fmla="*/ 0 h 286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9500" h="2869281">
                  <a:moveTo>
                    <a:pt x="1009500" y="478223"/>
                  </a:moveTo>
                  <a:lnTo>
                    <a:pt x="1009500" y="2391058"/>
                  </a:lnTo>
                  <a:cubicBezTo>
                    <a:pt x="1009500" y="2517889"/>
                    <a:pt x="1003263" y="2639527"/>
                    <a:pt x="992162" y="2729212"/>
                  </a:cubicBezTo>
                  <a:cubicBezTo>
                    <a:pt x="981060" y="2818897"/>
                    <a:pt x="966003" y="2869280"/>
                    <a:pt x="950303" y="2869280"/>
                  </a:cubicBezTo>
                  <a:lnTo>
                    <a:pt x="0" y="2869280"/>
                  </a:lnTo>
                  <a:lnTo>
                    <a:pt x="0" y="2869280"/>
                  </a:lnTo>
                  <a:lnTo>
                    <a:pt x="0" y="286928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950303" y="1"/>
                  </a:lnTo>
                  <a:cubicBezTo>
                    <a:pt x="966003" y="1"/>
                    <a:pt x="981060" y="50386"/>
                    <a:pt x="992162" y="140069"/>
                  </a:cubicBezTo>
                  <a:cubicBezTo>
                    <a:pt x="1003263" y="229754"/>
                    <a:pt x="1009500" y="351389"/>
                    <a:pt x="1009500" y="478223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353" tIns="62615" rIns="62615" bIns="62616" numCol="1" spcCol="1270" anchor="ctr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100" kern="1200" dirty="0" smtClean="0"/>
                <a:t>превентивна </a:t>
              </a:r>
              <a:r>
                <a:rPr lang="ru-RU" sz="2100" kern="1200" dirty="0" err="1" smtClean="0"/>
                <a:t>допомога</a:t>
              </a:r>
              <a:r>
                <a:rPr lang="ru-RU" sz="2100" kern="1200" dirty="0" smtClean="0"/>
                <a:t> і </a:t>
              </a:r>
              <a:r>
                <a:rPr lang="ru-RU" sz="2100" kern="1200" dirty="0" err="1" smtClean="0"/>
                <a:t>корекція</a:t>
              </a:r>
              <a:endParaRPr lang="ru-RU" sz="2100" kern="1200" dirty="0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2764821" y="4468749"/>
              <a:ext cx="1787989" cy="1553078"/>
            </a:xfrm>
            <a:custGeom>
              <a:avLst/>
              <a:gdLst>
                <a:gd name="connsiteX0" fmla="*/ 0 w 1553077"/>
                <a:gd name="connsiteY0" fmla="*/ 0 h 1787988"/>
                <a:gd name="connsiteX1" fmla="*/ 776539 w 1553077"/>
                <a:gd name="connsiteY1" fmla="*/ 0 h 1787988"/>
                <a:gd name="connsiteX2" fmla="*/ 1553077 w 1553077"/>
                <a:gd name="connsiteY2" fmla="*/ 893994 h 1787988"/>
                <a:gd name="connsiteX3" fmla="*/ 776539 w 1553077"/>
                <a:gd name="connsiteY3" fmla="*/ 1787988 h 1787988"/>
                <a:gd name="connsiteX4" fmla="*/ 0 w 1553077"/>
                <a:gd name="connsiteY4" fmla="*/ 1787988 h 1787988"/>
                <a:gd name="connsiteX5" fmla="*/ 776539 w 1553077"/>
                <a:gd name="connsiteY5" fmla="*/ 893994 h 1787988"/>
                <a:gd name="connsiteX6" fmla="*/ 0 w 1553077"/>
                <a:gd name="connsiteY6" fmla="*/ 0 h 1787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3077" h="1787988">
                  <a:moveTo>
                    <a:pt x="1553077" y="1"/>
                  </a:moveTo>
                  <a:lnTo>
                    <a:pt x="1553077" y="893995"/>
                  </a:lnTo>
                  <a:lnTo>
                    <a:pt x="776539" y="1787987"/>
                  </a:lnTo>
                  <a:lnTo>
                    <a:pt x="0" y="893995"/>
                  </a:lnTo>
                  <a:lnTo>
                    <a:pt x="0" y="1"/>
                  </a:lnTo>
                  <a:lnTo>
                    <a:pt x="776539" y="893995"/>
                  </a:lnTo>
                  <a:lnTo>
                    <a:pt x="1553077" y="1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1" tIns="15240" rIns="15240" bIns="15241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400" kern="1200" dirty="0" smtClean="0">
                  <a:solidFill>
                    <a:srgbClr val="F7E289"/>
                  </a:solidFill>
                </a:rPr>
                <a:t>третинний</a:t>
              </a:r>
              <a:endParaRPr lang="ru-RU" sz="2400" kern="1200" dirty="0">
                <a:solidFill>
                  <a:srgbClr val="F7E289"/>
                </a:solidFill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5030107" y="4497934"/>
              <a:ext cx="2853510" cy="1009501"/>
            </a:xfrm>
            <a:custGeom>
              <a:avLst/>
              <a:gdLst>
                <a:gd name="connsiteX0" fmla="*/ 168253 w 1009500"/>
                <a:gd name="connsiteY0" fmla="*/ 0 h 2853510"/>
                <a:gd name="connsiteX1" fmla="*/ 841247 w 1009500"/>
                <a:gd name="connsiteY1" fmla="*/ 0 h 2853510"/>
                <a:gd name="connsiteX2" fmla="*/ 960220 w 1009500"/>
                <a:gd name="connsiteY2" fmla="*/ 49280 h 2853510"/>
                <a:gd name="connsiteX3" fmla="*/ 1009500 w 1009500"/>
                <a:gd name="connsiteY3" fmla="*/ 168253 h 2853510"/>
                <a:gd name="connsiteX4" fmla="*/ 1009500 w 1009500"/>
                <a:gd name="connsiteY4" fmla="*/ 2853510 h 2853510"/>
                <a:gd name="connsiteX5" fmla="*/ 1009500 w 1009500"/>
                <a:gd name="connsiteY5" fmla="*/ 2853510 h 2853510"/>
                <a:gd name="connsiteX6" fmla="*/ 1009500 w 1009500"/>
                <a:gd name="connsiteY6" fmla="*/ 2853510 h 2853510"/>
                <a:gd name="connsiteX7" fmla="*/ 0 w 1009500"/>
                <a:gd name="connsiteY7" fmla="*/ 2853510 h 2853510"/>
                <a:gd name="connsiteX8" fmla="*/ 0 w 1009500"/>
                <a:gd name="connsiteY8" fmla="*/ 2853510 h 2853510"/>
                <a:gd name="connsiteX9" fmla="*/ 0 w 1009500"/>
                <a:gd name="connsiteY9" fmla="*/ 2853510 h 2853510"/>
                <a:gd name="connsiteX10" fmla="*/ 0 w 1009500"/>
                <a:gd name="connsiteY10" fmla="*/ 168253 h 2853510"/>
                <a:gd name="connsiteX11" fmla="*/ 49280 w 1009500"/>
                <a:gd name="connsiteY11" fmla="*/ 49280 h 2853510"/>
                <a:gd name="connsiteX12" fmla="*/ 168253 w 1009500"/>
                <a:gd name="connsiteY12" fmla="*/ 0 h 2853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9500" h="2853510">
                  <a:moveTo>
                    <a:pt x="1009500" y="475594"/>
                  </a:moveTo>
                  <a:lnTo>
                    <a:pt x="1009500" y="2377916"/>
                  </a:lnTo>
                  <a:cubicBezTo>
                    <a:pt x="1009500" y="2504049"/>
                    <a:pt x="1003229" y="2625019"/>
                    <a:pt x="992066" y="2714211"/>
                  </a:cubicBezTo>
                  <a:cubicBezTo>
                    <a:pt x="980903" y="2803403"/>
                    <a:pt x="965763" y="2853509"/>
                    <a:pt x="949976" y="2853509"/>
                  </a:cubicBezTo>
                  <a:lnTo>
                    <a:pt x="0" y="2853509"/>
                  </a:lnTo>
                  <a:lnTo>
                    <a:pt x="0" y="2853509"/>
                  </a:lnTo>
                  <a:lnTo>
                    <a:pt x="0" y="2853509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949976" y="1"/>
                  </a:lnTo>
                  <a:cubicBezTo>
                    <a:pt x="965763" y="1"/>
                    <a:pt x="980903" y="50110"/>
                    <a:pt x="992066" y="139299"/>
                  </a:cubicBezTo>
                  <a:cubicBezTo>
                    <a:pt x="1003229" y="228491"/>
                    <a:pt x="1009500" y="349458"/>
                    <a:pt x="1009500" y="475594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352" tIns="62615" rIns="62615" bIns="62616" numCol="1" spcCol="1270" anchor="ctr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100" kern="1200" dirty="0" err="1" smtClean="0"/>
                <a:t>адаптація</a:t>
              </a:r>
              <a:r>
                <a:rPr lang="ru-RU" sz="2100" kern="1200" dirty="0" smtClean="0"/>
                <a:t>, </a:t>
              </a:r>
              <a:r>
                <a:rPr lang="ru-RU" sz="2100" kern="1200" dirty="0" err="1" smtClean="0"/>
                <a:t>реабілітація</a:t>
              </a:r>
              <a:r>
                <a:rPr lang="ru-RU" sz="2100" kern="1200" dirty="0" smtClean="0"/>
                <a:t> і </a:t>
              </a:r>
              <a:r>
                <a:rPr lang="ru-RU" sz="2100" kern="1200" dirty="0" err="1" smtClean="0"/>
                <a:t>ресоціалізація</a:t>
              </a:r>
              <a:endParaRPr lang="ru-RU" sz="21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35790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375" y="222195"/>
            <a:ext cx="8551480" cy="610820"/>
          </a:xfrm>
        </p:spPr>
        <p:txBody>
          <a:bodyPr>
            <a:normAutofit fontScale="90000"/>
          </a:bodyPr>
          <a:lstStyle/>
          <a:p>
            <a:r>
              <a:rPr lang="ru-RU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Соціально-педагогічна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профілактика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965" y="680310"/>
            <a:ext cx="8399043" cy="6298531"/>
          </a:xfrm>
        </p:spPr>
      </p:pic>
      <p:sp>
        <p:nvSpPr>
          <p:cNvPr id="7" name="TextBox 6"/>
          <p:cNvSpPr txBox="1"/>
          <p:nvPr/>
        </p:nvSpPr>
        <p:spPr>
          <a:xfrm>
            <a:off x="754375" y="5719575"/>
            <a:ext cx="397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FFFF00"/>
                </a:solidFill>
              </a:rPr>
              <a:t>Шкільний День здоров'я</a:t>
            </a:r>
            <a:endParaRPr lang="ru-RU" sz="24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485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675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1755" y="5108755"/>
            <a:ext cx="1852613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5814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53" y="-83215"/>
            <a:ext cx="9128647" cy="6941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03065" y="3276295"/>
            <a:ext cx="18324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</a:rPr>
              <a:t>Оздоровчі уроки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1420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</TotalTime>
  <Words>336</Words>
  <Application>Microsoft Office PowerPoint</Application>
  <PresentationFormat>Экран (4:3)</PresentationFormat>
  <Paragraphs>61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Office Theme</vt:lpstr>
      <vt:lpstr>Обери  своє майбутнє!</vt:lpstr>
      <vt:lpstr>Слайд 2</vt:lpstr>
      <vt:lpstr>Слайд 3</vt:lpstr>
      <vt:lpstr>Слайд 4</vt:lpstr>
      <vt:lpstr>Суб'єкти превентивної освіти:</vt:lpstr>
      <vt:lpstr>Слайд 6</vt:lpstr>
      <vt:lpstr>Соціально-педагогічна профілактика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Участь у конкурсах</vt:lpstr>
      <vt:lpstr>Превентивна допомога і корекція: </vt:lpstr>
      <vt:lpstr>Адаптація, реабілітація і ресоціалізація </vt:lpstr>
      <vt:lpstr>Аналіз зведених результатів опитування</vt:lpstr>
      <vt:lpstr>Забезпечення дружньої, заохочувальної, сприятливої атмосфери</vt:lpstr>
      <vt:lpstr>Забезпечення та дотримання санітарно – гігієнічних  умов</vt:lpstr>
      <vt:lpstr>Сприяння співпраці та активному навчанню</vt:lpstr>
      <vt:lpstr>Відсутність фізичного покарання та насильства</vt:lpstr>
      <vt:lpstr>Недопущення знущання, домагання та дискримінації</vt:lpstr>
      <vt:lpstr>Оцінка розвитку творчих видів діяльності</vt:lpstr>
      <vt:lpstr>Узгодження виховних впливів школи і сім'ї шляхом залучення батьків</vt:lpstr>
      <vt:lpstr>Сприяння рівним можливостям учнів щодо участі у прийнятті рішень</vt:lpstr>
      <vt:lpstr>Якісна превентивна освіта</vt:lpstr>
      <vt:lpstr>Основні напрямки  превентивної роботу у ЗНВК на майбутнє: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Sony</cp:lastModifiedBy>
  <cp:revision>62</cp:revision>
  <cp:lastPrinted>2014-06-05T18:58:31Z</cp:lastPrinted>
  <dcterms:created xsi:type="dcterms:W3CDTF">2013-08-21T19:17:07Z</dcterms:created>
  <dcterms:modified xsi:type="dcterms:W3CDTF">2014-08-22T14:02:02Z</dcterms:modified>
</cp:coreProperties>
</file>