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9" r:id="rId2"/>
    <p:sldId id="282" r:id="rId3"/>
    <p:sldId id="283" r:id="rId4"/>
    <p:sldId id="284" r:id="rId5"/>
    <p:sldId id="263" r:id="rId6"/>
    <p:sldId id="265" r:id="rId7"/>
    <p:sldId id="268" r:id="rId8"/>
    <p:sldId id="269" r:id="rId9"/>
    <p:sldId id="270" r:id="rId10"/>
    <p:sldId id="271" r:id="rId11"/>
    <p:sldId id="272" r:id="rId12"/>
    <p:sldId id="274" r:id="rId13"/>
    <p:sldId id="285" r:id="rId14"/>
    <p:sldId id="286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7" r:id="rId28"/>
    <p:sldId id="308" r:id="rId29"/>
    <p:sldId id="306" r:id="rId30"/>
    <p:sldId id="305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22C16"/>
    <a:srgbClr val="0C788E"/>
    <a:srgbClr val="025198"/>
    <a:srgbClr val="000099"/>
    <a:srgbClr val="1C1C1C"/>
    <a:srgbClr val="660066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12" Type="http://schemas.openxmlformats.org/officeDocument/2006/relationships/image" Target="../media/image71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6" Type="http://schemas.openxmlformats.org/officeDocument/2006/relationships/image" Target="../media/image65.emf"/><Relationship Id="rId11" Type="http://schemas.openxmlformats.org/officeDocument/2006/relationships/image" Target="../media/image70.emf"/><Relationship Id="rId5" Type="http://schemas.openxmlformats.org/officeDocument/2006/relationships/image" Target="../media/image64.emf"/><Relationship Id="rId10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60E7173-5FE1-4858-A2E0-A31E7931D4C2}" type="datetimeFigureOut">
              <a:rPr lang="uk-UA"/>
              <a:pPr>
                <a:defRPr/>
              </a:pPr>
              <a:t>25.07.2014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C8785E-C121-45AB-83CB-2DD688DE06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BAA1BA-B41B-4BDF-A39E-F0D1F9A7660F}" type="slidenum">
              <a:rPr lang="ru-RU" altLang="uk-UA"/>
              <a:pPr/>
              <a:t>30</a:t>
            </a:fld>
            <a:endParaRPr lang="ru-RU" altLang="uk-UA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altLang="uk-UA" smtClean="0"/>
              <a:t>метелики</a:t>
            </a:r>
            <a:endParaRPr lang="ru-RU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7567-CC2F-453A-A164-406133213F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E635-DA1E-4CBE-9A45-C13838988A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B38E9-1F07-4DE9-9975-3488813C73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C575-17B3-4727-9F7F-E768437645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5C30-2E84-41FD-A4E2-9E0E62AFB2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1EB6-3D46-43B9-BFD0-09E91F3D34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2AA7-0A3E-4CA8-8BC5-722F9B4C43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9476-67FB-4994-9070-64C7E3877D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2D99-CB2D-46B3-8DE0-B8ED2B7735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9294-3BEF-450F-B4C7-0B9761064E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BD4A-E380-4BDA-9DC0-1FE71DDDC6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C682216-A103-4D6D-ACDB-48D49D351D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osh_Ostrog3@ukr.n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img.nur.kz/n/seminar1806-3.jpg" TargetMode="Externa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72.jpe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476250"/>
            <a:ext cx="7416800" cy="1525588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altLang="uk-UA" sz="2800" b="1" smtClean="0">
                <a:solidFill>
                  <a:srgbClr val="006600"/>
                </a:solidFill>
              </a:rPr>
              <a:t>Модель превентивної освіти у Школі сприяння здоров'я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altLang="uk-UA" sz="2800" b="1" smtClean="0">
                <a:solidFill>
                  <a:srgbClr val="006600"/>
                </a:solidFill>
              </a:rPr>
              <a:t>       </a:t>
            </a:r>
            <a:endParaRPr lang="ru-RU" altLang="uk-UA" sz="2800" b="1" smtClean="0">
              <a:solidFill>
                <a:srgbClr val="006600"/>
              </a:solidFill>
            </a:endParaRPr>
          </a:p>
        </p:txBody>
      </p:sp>
      <p:pic>
        <p:nvPicPr>
          <p:cNvPr id="5" name="Рисунок 4" descr="http://zosh3ostrog.ucoz.ua/Ialunka/na_sait1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00799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D:\КЛИЧКО\Учнівська Олімпіада 1 день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7" y="807287"/>
            <a:ext cx="3779912" cy="2794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Прямокутник 1"/>
          <p:cNvSpPr>
            <a:spLocks noChangeArrowheads="1"/>
          </p:cNvSpPr>
          <p:nvPr/>
        </p:nvSpPr>
        <p:spPr bwMode="auto">
          <a:xfrm>
            <a:off x="179388" y="53975"/>
            <a:ext cx="537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400" b="1" dirty="0" smtClean="0">
                <a:solidFill>
                  <a:schemeClr val="accent1">
                    <a:lumMod val="50000"/>
                  </a:schemeClr>
                </a:solidFill>
              </a:rPr>
              <a:t>«Тато, мама, я – спортивна сім</a:t>
            </a:r>
            <a:r>
              <a:rPr lang="en-US" altLang="uk-UA" sz="24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alt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я» </a:t>
            </a:r>
            <a:endParaRPr lang="uk-UA" altLang="uk-UA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5893" name="Picture 5" descr="D:\КЛИЧКО\Учнівська Олімпіада 1 день\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01533">
            <a:off x="4225271" y="720112"/>
            <a:ext cx="4645406" cy="3240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4" name="Picture 6" descr="D:\КЛИЧКО\Учнівська Олімпіада 1 день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35">
            <a:off x="5010595" y="3582626"/>
            <a:ext cx="3833363" cy="291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КЛИЧКО\Учнівська Олімпіада 1 день\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0878347">
            <a:off x="1158770" y="3478439"/>
            <a:ext cx="4023278" cy="2911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D:\КЛИЧКО\Учнівська Олімпіада 1 день\0ed8623d185def184aade40356fade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012"/>
            <a:ext cx="4021400" cy="30150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5" name="Picture 3" descr="D:\КЛИЧКО\Учнівська Олімпіада 1 день\c93bdfb53c0efb2e2edac5da9f7979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483" y="1124744"/>
            <a:ext cx="4850589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D:\КЛИЧКО\Учнівська Олімпіада 1 день\v7AeXezZig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450"/>
          <a:stretch/>
        </p:blipFill>
        <p:spPr bwMode="auto">
          <a:xfrm rot="20826179">
            <a:off x="612010" y="2668027"/>
            <a:ext cx="3296212" cy="4247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756767" y="143409"/>
            <a:ext cx="708300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</a:rPr>
              <a:t>Вуличні тренування, або ж </a:t>
            </a:r>
            <a:r>
              <a:rPr lang="en-US" sz="2400" b="1" dirty="0">
                <a:solidFill>
                  <a:srgbClr val="FFFF00"/>
                </a:solidFill>
              </a:rPr>
              <a:t>Street Workout </a:t>
            </a:r>
            <a:r>
              <a:rPr lang="uk-UA" sz="2400" b="1" dirty="0">
                <a:solidFill>
                  <a:srgbClr val="FFFF00"/>
                </a:solidFill>
              </a:rPr>
              <a:t> як альтернатива цигаркам та пиву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D:\КЛИЧКО\Учнівська Олімпіада 1 день\Створити папку (3)\zKFa_1zuvt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832648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3" name="Picture 3" descr="D:\КЛИЧКО\Учнівська Олімпіада 1 день\Створити папку (3)\DMpjUm9HyJ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32" y="2276872"/>
            <a:ext cx="6590680" cy="4397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Прямокутник 1"/>
          <p:cNvSpPr>
            <a:spLocks noChangeArrowheads="1"/>
          </p:cNvSpPr>
          <p:nvPr/>
        </p:nvSpPr>
        <p:spPr bwMode="auto">
          <a:xfrm>
            <a:off x="5867400" y="404813"/>
            <a:ext cx="2832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Олімпійський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тиждень </a:t>
            </a:r>
            <a:endParaRPr lang="uk-UA" alt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9" name="Picture 5" descr="D:\КЛИЧКО\Учнівська Олімпіада 1 день\Створити папку (3)\PsRtog5hni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2697043"/>
            <a:ext cx="2832968" cy="3885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кутник 1"/>
          <p:cNvSpPr>
            <a:spLocks noChangeArrowheads="1"/>
          </p:cNvSpPr>
          <p:nvPr/>
        </p:nvSpPr>
        <p:spPr bwMode="auto">
          <a:xfrm>
            <a:off x="1576388" y="404813"/>
            <a:ext cx="6451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2800" b="1">
                <a:solidFill>
                  <a:srgbClr val="002060"/>
                </a:solidFill>
              </a:rPr>
              <a:t>Психолого – педагогічна просвітницька діяльність</a:t>
            </a:r>
            <a:endParaRPr lang="uk-UA" altLang="uk-UA" sz="2800">
              <a:solidFill>
                <a:srgbClr val="002060"/>
              </a:solidFill>
            </a:endParaRPr>
          </a:p>
        </p:txBody>
      </p:sp>
      <p:pic>
        <p:nvPicPr>
          <p:cNvPr id="15363" name="Picture 2" descr="http://zosh3ostrog.ucoz.ua/zvonuk1/IMG_24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450975"/>
            <a:ext cx="41036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zosh3ostrog.ucoz.ua/zvonuk1/IMG_24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0675" y="3429000"/>
            <a:ext cx="45831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sh3ostrog.ucoz.ua/11/DSC047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414">
            <a:off x="611559" y="1256699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zosh3ostrog.ucoz.ua/11/DSC047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975">
            <a:off x="4331343" y="3363477"/>
            <a:ext cx="3950832" cy="2963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Прямокутник 1"/>
          <p:cNvSpPr>
            <a:spLocks noChangeArrowheads="1"/>
          </p:cNvSpPr>
          <p:nvPr/>
        </p:nvSpPr>
        <p:spPr bwMode="auto">
          <a:xfrm>
            <a:off x="3719513" y="188913"/>
            <a:ext cx="571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2060"/>
                </a:solidFill>
              </a:rPr>
              <a:t>Турнір юних медиків </a:t>
            </a:r>
            <a:endParaRPr lang="uk-U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алуся 0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0"/>
            <a:ext cx="89916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4086225" cy="2271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Просвітницький гурток</a:t>
            </a:r>
          </a:p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"Рівний-рівному"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алла 1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"/>
            <a:ext cx="6426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2590800" y="4191000"/>
            <a:ext cx="62484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Пізнавально-розвиваючий  гурток</a:t>
            </a:r>
          </a:p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"Юне обдарування"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Алочка 0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172450" cy="2271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Гурток </a:t>
            </a:r>
          </a:p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декоративно - прикладного мистецтва</a:t>
            </a:r>
          </a:p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"Барвистий клубок"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uk-UA" sz="4000" smtClean="0">
                <a:cs typeface="Trebuchet MS" pitchFamily="34" charset="0"/>
              </a:rPr>
              <a:t>День відкритих дверей</a:t>
            </a:r>
            <a:endParaRPr lang="ru-RU" sz="4000" smtClean="0">
              <a:cs typeface="Trebuchet MS" pitchFamily="34" charset="0"/>
            </a:endParaRPr>
          </a:p>
        </p:txBody>
      </p:sp>
      <p:pic>
        <p:nvPicPr>
          <p:cNvPr id="20483" name="Picture 4" descr="мпр 0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9906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_775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09913" y="0"/>
            <a:ext cx="6034087" cy="4525963"/>
          </a:xfrm>
          <a:noFill/>
        </p:spPr>
      </p:pic>
      <p:pic>
        <p:nvPicPr>
          <p:cNvPr id="21507" name="Picture 5" descr="IMG_77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861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35052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Сімейно-</a:t>
            </a:r>
          </a:p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родинне</a:t>
            </a:r>
          </a:p>
        </p:txBody>
      </p:sp>
      <p:sp>
        <p:nvSpPr>
          <p:cNvPr id="21509" name="WordArt 8"/>
          <p:cNvSpPr>
            <a:spLocks noChangeArrowheads="1" noChangeShapeType="1" noTextEdit="1"/>
          </p:cNvSpPr>
          <p:nvPr/>
        </p:nvSpPr>
        <p:spPr bwMode="auto">
          <a:xfrm>
            <a:off x="5791200" y="4953000"/>
            <a:ext cx="2133600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свято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http://zosh3ostrog.ucoz.ua/Ialunka/na_sa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268413"/>
            <a:ext cx="80645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кутник 2"/>
          <p:cNvSpPr>
            <a:spLocks noChangeArrowheads="1"/>
          </p:cNvSpPr>
          <p:nvPr/>
        </p:nvSpPr>
        <p:spPr bwMode="auto">
          <a:xfrm>
            <a:off x="1042988" y="476250"/>
            <a:ext cx="6408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2400" b="1">
                <a:solidFill>
                  <a:srgbClr val="006600"/>
                </a:solidFill>
              </a:rPr>
              <a:t>Інформаційна карта школи</a:t>
            </a:r>
            <a:endParaRPr lang="uk-UA" sz="2400">
              <a:solidFill>
                <a:srgbClr val="006600"/>
              </a:solidFill>
            </a:endParaRPr>
          </a:p>
        </p:txBody>
      </p:sp>
      <p:sp>
        <p:nvSpPr>
          <p:cNvPr id="4100" name="Прямокутник 3"/>
          <p:cNvSpPr>
            <a:spLocks noChangeArrowheads="1"/>
          </p:cNvSpPr>
          <p:nvPr/>
        </p:nvSpPr>
        <p:spPr bwMode="auto">
          <a:xfrm>
            <a:off x="539750" y="4221163"/>
            <a:ext cx="763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2060"/>
                </a:solidFill>
              </a:rPr>
              <a:t>Юридична  адреса: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2060"/>
                </a:solidFill>
              </a:rPr>
              <a:t>     35800, Рівненська область,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2060"/>
                </a:solidFill>
              </a:rPr>
              <a:t>     м. Острог, вул. Івана Вишенського,  3 а,  тел.  (03654) 2-34-03;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2060"/>
                </a:solidFill>
              </a:rPr>
              <a:t> Електронна адреса: </a:t>
            </a:r>
            <a:r>
              <a:rPr lang="en-US" altLang="uk-UA" b="1">
                <a:solidFill>
                  <a:srgbClr val="002060"/>
                </a:solidFill>
                <a:hlinkClick r:id="rId3"/>
              </a:rPr>
              <a:t>Z</a:t>
            </a:r>
            <a:r>
              <a:rPr lang="uk-UA" altLang="uk-UA" b="1">
                <a:solidFill>
                  <a:srgbClr val="002060"/>
                </a:solidFill>
                <a:hlinkClick r:id="rId3"/>
              </a:rPr>
              <a:t> </a:t>
            </a:r>
            <a:r>
              <a:rPr lang="en-US" altLang="uk-UA" b="1">
                <a:solidFill>
                  <a:srgbClr val="002060"/>
                </a:solidFill>
                <a:hlinkClick r:id="rId3"/>
              </a:rPr>
              <a:t>osh</a:t>
            </a:r>
            <a:r>
              <a:rPr lang="ru-RU" altLang="uk-UA" b="1">
                <a:solidFill>
                  <a:srgbClr val="002060"/>
                </a:solidFill>
                <a:hlinkClick r:id="rId3"/>
              </a:rPr>
              <a:t>_</a:t>
            </a:r>
            <a:r>
              <a:rPr lang="en-US" altLang="uk-UA" b="1">
                <a:solidFill>
                  <a:srgbClr val="002060"/>
                </a:solidFill>
                <a:hlinkClick r:id="rId3"/>
              </a:rPr>
              <a:t>Ostrog</a:t>
            </a:r>
            <a:r>
              <a:rPr lang="uk-UA" altLang="uk-UA" b="1">
                <a:solidFill>
                  <a:srgbClr val="002060"/>
                </a:solidFill>
                <a:hlinkClick r:id="rId3"/>
              </a:rPr>
              <a:t> 3</a:t>
            </a:r>
            <a:r>
              <a:rPr lang="ru-RU" altLang="uk-UA" b="1">
                <a:solidFill>
                  <a:srgbClr val="002060"/>
                </a:solidFill>
                <a:hlinkClick r:id="rId3"/>
              </a:rPr>
              <a:t>@ </a:t>
            </a:r>
            <a:r>
              <a:rPr lang="en-US" altLang="uk-UA" b="1">
                <a:solidFill>
                  <a:srgbClr val="002060"/>
                </a:solidFill>
                <a:hlinkClick r:id="rId3"/>
              </a:rPr>
              <a:t>ukr</a:t>
            </a:r>
            <a:r>
              <a:rPr lang="ru-RU" altLang="uk-UA" b="1">
                <a:solidFill>
                  <a:srgbClr val="002060"/>
                </a:solidFill>
                <a:hlinkClick r:id="rId3"/>
              </a:rPr>
              <a:t>.</a:t>
            </a:r>
            <a:r>
              <a:rPr lang="en-US" altLang="uk-UA" b="1">
                <a:solidFill>
                  <a:srgbClr val="002060"/>
                </a:solidFill>
                <a:hlinkClick r:id="rId3"/>
              </a:rPr>
              <a:t>net</a:t>
            </a:r>
            <a:r>
              <a:rPr lang="uk-UA" altLang="uk-UA" b="1">
                <a:solidFill>
                  <a:srgbClr val="002060"/>
                </a:solidFill>
              </a:rPr>
              <a:t>.</a:t>
            </a:r>
            <a:r>
              <a:rPr lang="en-US" altLang="uk-UA" b="1">
                <a:solidFill>
                  <a:srgbClr val="002060"/>
                </a:solidFill>
              </a:rPr>
              <a:t> </a:t>
            </a:r>
            <a:endParaRPr lang="uk-UA" altLang="uk-UA" b="1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uk-UA" b="1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2060"/>
                </a:solidFill>
              </a:rPr>
              <a:t> В школі навчається – 21</a:t>
            </a:r>
            <a:r>
              <a:rPr lang="en-US" altLang="uk-UA" b="1">
                <a:solidFill>
                  <a:srgbClr val="002060"/>
                </a:solidFill>
              </a:rPr>
              <a:t>3</a:t>
            </a:r>
            <a:r>
              <a:rPr lang="uk-UA" altLang="uk-UA" b="1">
                <a:solidFill>
                  <a:srgbClr val="002060"/>
                </a:solidFill>
              </a:rPr>
              <a:t> учнів, працює – 2</a:t>
            </a:r>
            <a:r>
              <a:rPr lang="en-US" altLang="uk-UA" b="1">
                <a:solidFill>
                  <a:srgbClr val="002060"/>
                </a:solidFill>
              </a:rPr>
              <a:t>6</a:t>
            </a:r>
            <a:r>
              <a:rPr lang="uk-UA" altLang="uk-UA" b="1">
                <a:solidFill>
                  <a:srgbClr val="002060"/>
                </a:solidFill>
              </a:rPr>
              <a:t> педагогів.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/>
              <a:t>       </a:t>
            </a:r>
            <a:endParaRPr lang="ru-RU" altLang="uk-U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Алочка 0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49339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Профорієнтаційне свято</a:t>
            </a:r>
          </a:p>
        </p:txBody>
      </p:sp>
      <p:pic>
        <p:nvPicPr>
          <p:cNvPr id="22532" name="Picture 7" descr="Алочка 0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58140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WordArt 8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388620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"Професії наших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батьків"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am 0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PICT35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31242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>
            <a:off x="381000" y="3733800"/>
            <a:ext cx="441960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Зустріч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з цікавими людьми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мпр 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43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мпр 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95550"/>
            <a:ext cx="5816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886200" y="5670550"/>
            <a:ext cx="5257800" cy="1187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Психологічна просвіта  батьків</a:t>
            </a:r>
          </a:p>
          <a:p>
            <a:pPr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на загальношкільних</a:t>
            </a:r>
          </a:p>
          <a:p>
            <a:pPr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батьківських зборах</a:t>
            </a: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0"/>
            <a:ext cx="79168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Упровадження</a:t>
            </a:r>
          </a:p>
          <a:p>
            <a:pPr>
              <a:defRPr/>
            </a:pPr>
            <a:r>
              <a:rPr lang="uk-U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технологій </a:t>
            </a:r>
          </a:p>
          <a:p>
            <a:pPr>
              <a:defRPr/>
            </a:pPr>
            <a:r>
              <a:rPr lang="uk-U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ефективного </a:t>
            </a:r>
          </a:p>
          <a:p>
            <a:pPr>
              <a:defRPr/>
            </a:pPr>
            <a:r>
              <a:rPr lang="uk-U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спілкування </a:t>
            </a:r>
          </a:p>
          <a:p>
            <a:pPr>
              <a:defRPr/>
            </a:pPr>
            <a:r>
              <a:rPr lang="uk-U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між батьками </a:t>
            </a:r>
          </a:p>
          <a:p>
            <a:pPr>
              <a:defRPr/>
            </a:pPr>
            <a:r>
              <a:rPr lang="uk-U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та дітьми</a:t>
            </a:r>
            <a:endParaRPr 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2" name="Picture 16" descr="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3300" y="0"/>
            <a:ext cx="5600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3581400" y="3429000"/>
            <a:ext cx="5562600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Тренінг психолого – педагогічного</a:t>
            </a:r>
          </a:p>
          <a:p>
            <a:pPr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консультування для батьків</a:t>
            </a: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Алла 0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7625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539750" y="3860800"/>
            <a:ext cx="3276600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Рольова гра</a:t>
            </a:r>
          </a:p>
          <a:p>
            <a:r>
              <a:rPr lang="ru-RU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 розвиток </a:t>
            </a:r>
          </a:p>
          <a:p>
            <a:r>
              <a:rPr lang="ru-RU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комунікативних</a:t>
            </a:r>
          </a:p>
          <a:p>
            <a:r>
              <a:rPr lang="ru-RU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навичок</a:t>
            </a:r>
          </a:p>
        </p:txBody>
      </p:sp>
      <p:sp>
        <p:nvSpPr>
          <p:cNvPr id="2560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0"/>
            <a:ext cx="7620000" cy="1508125"/>
          </a:xfrm>
          <a:solidFill>
            <a:schemeClr val="bg2"/>
          </a:solidFill>
        </p:spPr>
        <p:txBody>
          <a:bodyPr/>
          <a:lstStyle/>
          <a:p>
            <a:pPr marL="838200" indent="-838200" algn="ctr"/>
            <a:r>
              <a:rPr lang="uk-UA" sz="2800" smtClean="0">
                <a:cs typeface="Trebuchet MS" pitchFamily="34" charset="0"/>
              </a:rPr>
              <a:t>        </a:t>
            </a:r>
            <a:br>
              <a:rPr lang="uk-UA" sz="2800" smtClean="0">
                <a:cs typeface="Trebuchet MS" pitchFamily="34" charset="0"/>
              </a:rPr>
            </a:br>
            <a:r>
              <a:rPr lang="uk-UA" sz="2800" smtClean="0">
                <a:cs typeface="Trebuchet MS" pitchFamily="34" charset="0"/>
              </a:rPr>
              <a:t>Упровадження інноваційних соціально-психологічних технологій у роботі з дітьми</a:t>
            </a:r>
            <a:br>
              <a:rPr lang="uk-UA" sz="2800" smtClean="0">
                <a:cs typeface="Trebuchet MS" pitchFamily="34" charset="0"/>
              </a:rPr>
            </a:br>
            <a:endParaRPr lang="ru-RU" sz="2800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алуся 0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алуся 0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535238"/>
            <a:ext cx="60960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 rot="-415278">
            <a:off x="649288" y="2743200"/>
            <a:ext cx="8494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altLang="uk-UA" sz="4000" b="1"/>
              <a:t>“Я + ти = наші  дружні стосунки”</a:t>
            </a:r>
          </a:p>
        </p:txBody>
      </p:sp>
      <p:sp>
        <p:nvSpPr>
          <p:cNvPr id="26629" name="WordArt 7"/>
          <p:cNvSpPr>
            <a:spLocks noChangeArrowheads="1" noChangeShapeType="1" noTextEdit="1"/>
          </p:cNvSpPr>
          <p:nvPr/>
        </p:nvSpPr>
        <p:spPr bwMode="auto">
          <a:xfrm>
            <a:off x="304800" y="4953000"/>
            <a:ext cx="3810000" cy="1671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Соціально - психологічні</a:t>
            </a:r>
          </a:p>
          <a:p>
            <a:r>
              <a:rPr lang="ru-RU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тренінги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Алла 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3000" y="1600200"/>
            <a:ext cx="6731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Алла 0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WordArt 7"/>
          <p:cNvSpPr>
            <a:spLocks noChangeArrowheads="1" noChangeShapeType="1" noTextEdit="1"/>
          </p:cNvSpPr>
          <p:nvPr/>
        </p:nvSpPr>
        <p:spPr bwMode="auto">
          <a:xfrm>
            <a:off x="3962400" y="457200"/>
            <a:ext cx="46482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Використання арт-терапії у роботі</a:t>
            </a:r>
          </a:p>
          <a:p>
            <a:r>
              <a:rPr lang="ru-RU" sz="24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 учнями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алуся12 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7800" y="2038350"/>
            <a:ext cx="6426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алуся12 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4114800" cy="2667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20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Колективна взаємодія</a:t>
            </a:r>
          </a:p>
          <a:p>
            <a:r>
              <a:rPr lang="ru-RU" sz="20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та згуртованість</a:t>
            </a:r>
          </a:p>
          <a:p>
            <a:r>
              <a:rPr lang="ru-RU" sz="20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 тренінгових заняттях</a:t>
            </a:r>
          </a:p>
        </p:txBody>
      </p:sp>
      <p:pic>
        <p:nvPicPr>
          <p:cNvPr id="28677" name="Picture 7" descr="http://img.nur.kz/n/seminar1806-3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 rot="-2219560">
            <a:off x="390525" y="4389438"/>
            <a:ext cx="1981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кутник 1"/>
          <p:cNvSpPr>
            <a:spLocks noChangeArrowheads="1"/>
          </p:cNvSpPr>
          <p:nvPr/>
        </p:nvSpPr>
        <p:spPr bwMode="auto">
          <a:xfrm>
            <a:off x="574675" y="5229225"/>
            <a:ext cx="5940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i="1"/>
              <a:t>Роздача  агітаційних буклетів «Здоровим бути модно»</a:t>
            </a:r>
            <a:endParaRPr lang="uk-UA" sz="2800"/>
          </a:p>
        </p:txBody>
      </p:sp>
      <p:pic>
        <p:nvPicPr>
          <p:cNvPr id="3" name="Picture 8" descr="http://zosh3ostrog.ucoz.ua/zvonuk1/IMG_1991-1-.noex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914">
            <a:off x="251520" y="332656"/>
            <a:ext cx="4582325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zosh3ostrog.ucoz.ua/zvonuk1/IMG_1989-1-.noex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88236">
            <a:off x="4251325" y="1844675"/>
            <a:ext cx="4527550" cy="2846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D:\ПСИХОЛОГ\Фотографії\На сайт\Обробка\Сторінками шкільного життя\Відіо01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562553"/>
            <a:ext cx="4416491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ПСИХОЛОГ\Фотографії\МІЖ нами дівчатами\DSC062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6" y="188640"/>
            <a:ext cx="4221334" cy="3166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zosh3ostrog.ucoz.ua/spravedluvist/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1" y="422430"/>
            <a:ext cx="4283968" cy="3294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Прямокутник 1"/>
          <p:cNvSpPr>
            <a:spLocks noChangeArrowheads="1"/>
          </p:cNvSpPr>
          <p:nvPr/>
        </p:nvSpPr>
        <p:spPr bwMode="auto">
          <a:xfrm>
            <a:off x="539750" y="5875338"/>
            <a:ext cx="7040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i="1"/>
              <a:t>Тренінгова робота  з  формування  толерантного ставлення </a:t>
            </a:r>
          </a:p>
          <a:p>
            <a:r>
              <a:rPr lang="uk-UA" i="1"/>
              <a:t>до ВІЛ-інфікованих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zosh3ostrog.ucoz.ua/zvonuk1/IMG_19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7526"/>
            <a:ext cx="3384376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zosh3ostrog.ucoz.ua/zvonuk1/IMG_19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7727"/>
            <a:ext cx="3333750" cy="2534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zosh3ostrog.ucoz.ua/zvonuk1/IMG_19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5838"/>
            <a:ext cx="3333750" cy="28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zosh3ostrog.ucoz.ua/zvonuk1/IMG_19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293096"/>
            <a:ext cx="3333750" cy="24490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http://zosh3ostrog.ucoz.ua/mustectvo1/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01" y="2060848"/>
            <a:ext cx="4175924" cy="37299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Прямокутник 1"/>
          <p:cNvSpPr>
            <a:spLocks noChangeArrowheads="1"/>
          </p:cNvSpPr>
          <p:nvPr/>
        </p:nvSpPr>
        <p:spPr bwMode="auto">
          <a:xfrm>
            <a:off x="1450975" y="215900"/>
            <a:ext cx="4513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2800" b="1">
                <a:solidFill>
                  <a:srgbClr val="002060"/>
                </a:solidFill>
              </a:rPr>
              <a:t>Зцілення  мистецтвом…</a:t>
            </a:r>
            <a:endParaRPr lang="uk-U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ctr"/>
            <a:r>
              <a:rPr lang="ru-RU" altLang="uk-UA" b="1" smtClean="0">
                <a:solidFill>
                  <a:srgbClr val="002060"/>
                </a:solidFill>
                <a:cs typeface="Trebuchet MS" pitchFamily="34" charset="0"/>
              </a:rPr>
              <a:t>Місія школи </a:t>
            </a:r>
            <a:endParaRPr lang="uk-UA" altLang="uk-UA" b="1" smtClean="0">
              <a:solidFill>
                <a:srgbClr val="002060"/>
              </a:solidFill>
              <a:cs typeface="Trebuchet MS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35975" cy="4525963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uk-UA" sz="2400" smtClean="0"/>
              <a:t>Формування  навичок здорового способу життя на засадах християнської моралі, забезпечення рівного доступу учнів  до якісної освіти.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0040519_ami_wallpapers_ru_hochetsya_v_otpusk_1024x768_A(56823)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0" y="-77788"/>
            <a:ext cx="9144000" cy="69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0" y="1844675"/>
          <a:ext cx="8893175" cy="4646613"/>
        </p:xfrm>
        <a:graphic>
          <a:graphicData uri="http://schemas.openxmlformats.org/presentationml/2006/ole">
            <p:oleObj spid="_x0000_s32771" name="CorelDRAW" r:id="rId5" imgW="17784720" imgH="6117480" progId="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924300" y="-130175"/>
          <a:ext cx="5256213" cy="4243388"/>
        </p:xfrm>
        <a:graphic>
          <a:graphicData uri="http://schemas.openxmlformats.org/presentationml/2006/ole">
            <p:oleObj spid="_x0000_s32772" name="CorelDRAW" r:id="rId6" imgW="7614000" imgH="6162120" progId="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716463" y="333375"/>
          <a:ext cx="876300" cy="935038"/>
        </p:xfrm>
        <a:graphic>
          <a:graphicData uri="http://schemas.openxmlformats.org/presentationml/2006/ole">
            <p:oleObj spid="_x0000_s32773" name="CorelDRAW" r:id="rId7" imgW="12547440" imgH="13418640" progId="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6443663" y="2565400"/>
          <a:ext cx="1938337" cy="1827213"/>
        </p:xfrm>
        <a:graphic>
          <a:graphicData uri="http://schemas.openxmlformats.org/presentationml/2006/ole">
            <p:oleObj spid="_x0000_s32774" name="CorelDRAW" r:id="rId8" imgW="13271760" imgH="12546000" progId="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1692275" y="4724400"/>
          <a:ext cx="1441450" cy="1338263"/>
        </p:xfrm>
        <a:graphic>
          <a:graphicData uri="http://schemas.openxmlformats.org/presentationml/2006/ole">
            <p:oleObj spid="_x0000_s32775" name="CorelDRAW" r:id="rId9" imgW="13456800" imgH="12525480" progId="">
              <p:embed/>
            </p:oleObj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6156325" y="4718050"/>
          <a:ext cx="1368425" cy="1220788"/>
        </p:xfrm>
        <a:graphic>
          <a:graphicData uri="http://schemas.openxmlformats.org/presentationml/2006/ole">
            <p:oleObj spid="_x0000_s32776" name="CorelDRAW" r:id="rId10" imgW="13583520" imgH="12132720" progId="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0500" y="115888"/>
            <a:ext cx="3444875" cy="3543300"/>
            <a:chOff x="120" y="73"/>
            <a:chExt cx="2170" cy="2232"/>
          </a:xfrm>
        </p:grpSpPr>
        <p:graphicFrame>
          <p:nvGraphicFramePr>
            <p:cNvPr id="32784" name="Object 10"/>
            <p:cNvGraphicFramePr>
              <a:graphicFrameLocks noChangeAspect="1"/>
            </p:cNvGraphicFramePr>
            <p:nvPr/>
          </p:nvGraphicFramePr>
          <p:xfrm>
            <a:off x="1202" y="1162"/>
            <a:ext cx="258" cy="464"/>
          </p:xfrm>
          <a:graphic>
            <a:graphicData uri="http://schemas.openxmlformats.org/presentationml/2006/ole">
              <p:oleObj spid="_x0000_s32784" name="CorelDRAW" r:id="rId11" imgW="4252320" imgH="7682760" progId="">
                <p:embed/>
              </p:oleObj>
            </a:graphicData>
          </a:graphic>
        </p:graphicFrame>
        <p:graphicFrame>
          <p:nvGraphicFramePr>
            <p:cNvPr id="32785" name="Object 11"/>
            <p:cNvGraphicFramePr>
              <a:graphicFrameLocks noChangeAspect="1"/>
            </p:cNvGraphicFramePr>
            <p:nvPr/>
          </p:nvGraphicFramePr>
          <p:xfrm>
            <a:off x="884" y="1207"/>
            <a:ext cx="257" cy="463"/>
          </p:xfrm>
          <a:graphic>
            <a:graphicData uri="http://schemas.openxmlformats.org/presentationml/2006/ole">
              <p:oleObj spid="_x0000_s32785" name="CorelDRAW" r:id="rId12" imgW="4252320" imgH="7682760" progId="">
                <p:embed/>
              </p:oleObj>
            </a:graphicData>
          </a:graphic>
        </p:graphicFrame>
        <p:graphicFrame>
          <p:nvGraphicFramePr>
            <p:cNvPr id="32786" name="Object 12"/>
            <p:cNvGraphicFramePr>
              <a:graphicFrameLocks noChangeAspect="1"/>
            </p:cNvGraphicFramePr>
            <p:nvPr/>
          </p:nvGraphicFramePr>
          <p:xfrm>
            <a:off x="431" y="1117"/>
            <a:ext cx="307" cy="554"/>
          </p:xfrm>
          <a:graphic>
            <a:graphicData uri="http://schemas.openxmlformats.org/presentationml/2006/ole">
              <p:oleObj spid="_x0000_s32786" name="CorelDRAW" r:id="rId13" imgW="4252320" imgH="7682760" progId="">
                <p:embed/>
              </p:oleObj>
            </a:graphicData>
          </a:graphic>
        </p:graphicFrame>
        <p:graphicFrame>
          <p:nvGraphicFramePr>
            <p:cNvPr id="32787" name="Object 13"/>
            <p:cNvGraphicFramePr>
              <a:graphicFrameLocks noChangeAspect="1"/>
            </p:cNvGraphicFramePr>
            <p:nvPr/>
          </p:nvGraphicFramePr>
          <p:xfrm>
            <a:off x="793" y="1661"/>
            <a:ext cx="226" cy="408"/>
          </p:xfrm>
          <a:graphic>
            <a:graphicData uri="http://schemas.openxmlformats.org/presentationml/2006/ole">
              <p:oleObj spid="_x0000_s32787" name="CorelDRAW" r:id="rId14" imgW="4252320" imgH="7682760" progId="">
                <p:embed/>
              </p:oleObj>
            </a:graphicData>
          </a:graphic>
        </p:graphicFrame>
        <p:graphicFrame>
          <p:nvGraphicFramePr>
            <p:cNvPr id="32788" name="Object 14"/>
            <p:cNvGraphicFramePr>
              <a:graphicFrameLocks noChangeAspect="1"/>
            </p:cNvGraphicFramePr>
            <p:nvPr/>
          </p:nvGraphicFramePr>
          <p:xfrm>
            <a:off x="1519" y="1389"/>
            <a:ext cx="257" cy="463"/>
          </p:xfrm>
          <a:graphic>
            <a:graphicData uri="http://schemas.openxmlformats.org/presentationml/2006/ole">
              <p:oleObj spid="_x0000_s32788" name="CorelDRAW" r:id="rId15" imgW="4252320" imgH="7682760" progId="">
                <p:embed/>
              </p:oleObj>
            </a:graphicData>
          </a:graphic>
        </p:graphicFrame>
        <p:graphicFrame>
          <p:nvGraphicFramePr>
            <p:cNvPr id="32789" name="Object 15"/>
            <p:cNvGraphicFramePr>
              <a:graphicFrameLocks noChangeAspect="1"/>
            </p:cNvGraphicFramePr>
            <p:nvPr/>
          </p:nvGraphicFramePr>
          <p:xfrm>
            <a:off x="1519" y="1933"/>
            <a:ext cx="206" cy="372"/>
          </p:xfrm>
          <a:graphic>
            <a:graphicData uri="http://schemas.openxmlformats.org/presentationml/2006/ole">
              <p:oleObj spid="_x0000_s32789" name="CorelDRAW" r:id="rId16" imgW="4252320" imgH="7682760" progId="">
                <p:embed/>
              </p:oleObj>
            </a:graphicData>
          </a:graphic>
        </p:graphicFrame>
        <p:graphicFrame>
          <p:nvGraphicFramePr>
            <p:cNvPr id="32790" name="Object 16"/>
            <p:cNvGraphicFramePr>
              <a:graphicFrameLocks noChangeAspect="1"/>
            </p:cNvGraphicFramePr>
            <p:nvPr/>
          </p:nvGraphicFramePr>
          <p:xfrm>
            <a:off x="1111" y="1661"/>
            <a:ext cx="257" cy="463"/>
          </p:xfrm>
          <a:graphic>
            <a:graphicData uri="http://schemas.openxmlformats.org/presentationml/2006/ole">
              <p:oleObj spid="_x0000_s32790" name="CorelDRAW" r:id="rId17" imgW="4252320" imgH="7682760" progId="">
                <p:embed/>
              </p:oleObj>
            </a:graphicData>
          </a:graphic>
        </p:graphicFrame>
        <p:graphicFrame>
          <p:nvGraphicFramePr>
            <p:cNvPr id="32791" name="Object 17"/>
            <p:cNvGraphicFramePr>
              <a:graphicFrameLocks noChangeAspect="1"/>
            </p:cNvGraphicFramePr>
            <p:nvPr/>
          </p:nvGraphicFramePr>
          <p:xfrm>
            <a:off x="1746" y="1117"/>
            <a:ext cx="206" cy="372"/>
          </p:xfrm>
          <a:graphic>
            <a:graphicData uri="http://schemas.openxmlformats.org/presentationml/2006/ole">
              <p:oleObj spid="_x0000_s32791" name="CorelDRAW" r:id="rId18" imgW="4252320" imgH="7682760" progId="">
                <p:embed/>
              </p:oleObj>
            </a:graphicData>
          </a:graphic>
        </p:graphicFrame>
        <p:graphicFrame>
          <p:nvGraphicFramePr>
            <p:cNvPr id="32792" name="Object 18"/>
            <p:cNvGraphicFramePr>
              <a:graphicFrameLocks noChangeAspect="1"/>
            </p:cNvGraphicFramePr>
            <p:nvPr/>
          </p:nvGraphicFramePr>
          <p:xfrm>
            <a:off x="120" y="73"/>
            <a:ext cx="2170" cy="1094"/>
          </p:xfrm>
          <a:graphic>
            <a:graphicData uri="http://schemas.openxmlformats.org/presentationml/2006/ole">
              <p:oleObj spid="_x0000_s32792" name="CorelDRAW" r:id="rId19" imgW="25710840" imgH="12996720" progId="">
                <p:embed/>
              </p:oleObj>
            </a:graphicData>
          </a:graphic>
        </p:graphicFrame>
      </p:grpSp>
      <p:graphicFrame>
        <p:nvGraphicFramePr>
          <p:cNvPr id="56339" name="Object 19"/>
          <p:cNvGraphicFramePr>
            <a:graphicFrameLocks noChangeAspect="1"/>
          </p:cNvGraphicFramePr>
          <p:nvPr/>
        </p:nvGraphicFramePr>
        <p:xfrm>
          <a:off x="3276600" y="188913"/>
          <a:ext cx="1008063" cy="965200"/>
        </p:xfrm>
        <a:graphic>
          <a:graphicData uri="http://schemas.openxmlformats.org/presentationml/2006/ole">
            <p:oleObj spid="_x0000_s32778" name="CorelDRAW" r:id="rId20" imgW="13079880" imgH="12562200" progId="">
              <p:embed/>
            </p:oleObj>
          </a:graphicData>
        </a:graphic>
      </p:graphicFrame>
      <p:graphicFrame>
        <p:nvGraphicFramePr>
          <p:cNvPr id="56340" name="Object 20"/>
          <p:cNvGraphicFramePr>
            <a:graphicFrameLocks noChangeAspect="1"/>
          </p:cNvGraphicFramePr>
          <p:nvPr/>
        </p:nvGraphicFramePr>
        <p:xfrm>
          <a:off x="2759075" y="981075"/>
          <a:ext cx="3781425" cy="5184775"/>
        </p:xfrm>
        <a:graphic>
          <a:graphicData uri="http://schemas.openxmlformats.org/presentationml/2006/ole">
            <p:oleObj spid="_x0000_s32779" name="CorelDRAW" r:id="rId21" imgW="14283000" imgH="19634400" progId="">
              <p:embed/>
            </p:oleObj>
          </a:graphicData>
        </a:graphic>
      </p:graphicFrame>
      <p:graphicFrame>
        <p:nvGraphicFramePr>
          <p:cNvPr id="56341" name="Object 21"/>
          <p:cNvGraphicFramePr>
            <a:graphicFrameLocks noChangeAspect="1"/>
          </p:cNvGraphicFramePr>
          <p:nvPr/>
        </p:nvGraphicFramePr>
        <p:xfrm>
          <a:off x="3348038" y="4581525"/>
          <a:ext cx="2395537" cy="2303463"/>
        </p:xfrm>
        <a:graphic>
          <a:graphicData uri="http://schemas.openxmlformats.org/presentationml/2006/ole">
            <p:oleObj spid="_x0000_s32780" name="CorelDRAW" r:id="rId22" imgW="2387520" imgH="2850480" progId="">
              <p:embed/>
            </p:oleObj>
          </a:graphicData>
        </a:graphic>
      </p:graphicFrame>
      <p:graphicFrame>
        <p:nvGraphicFramePr>
          <p:cNvPr id="56342" name="Object 22"/>
          <p:cNvGraphicFramePr>
            <a:graphicFrameLocks noChangeAspect="1"/>
          </p:cNvGraphicFramePr>
          <p:nvPr/>
        </p:nvGraphicFramePr>
        <p:xfrm>
          <a:off x="755650" y="2708275"/>
          <a:ext cx="1400175" cy="1389063"/>
        </p:xfrm>
        <a:graphic>
          <a:graphicData uri="http://schemas.openxmlformats.org/presentationml/2006/ole">
            <p:oleObj spid="_x0000_s32781" name="CorelDRAW" r:id="rId23" imgW="12738600" imgH="12670560" progId="">
              <p:embed/>
            </p:oleObj>
          </a:graphicData>
        </a:graphic>
      </p:graphicFrame>
      <p:sp>
        <p:nvSpPr>
          <p:cNvPr id="32782" name="Oval 23"/>
          <p:cNvSpPr>
            <a:spLocks noChangeArrowheads="1"/>
          </p:cNvSpPr>
          <p:nvPr/>
        </p:nvSpPr>
        <p:spPr bwMode="auto">
          <a:xfrm>
            <a:off x="3810000" y="2286000"/>
            <a:ext cx="2201863" cy="1647825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600" b="1">
                <a:solidFill>
                  <a:schemeClr val="bg1"/>
                </a:solidFill>
              </a:rPr>
              <a:t>Здорова дитина – </a:t>
            </a:r>
          </a:p>
          <a:p>
            <a:pPr algn="ctr"/>
            <a:r>
              <a:rPr lang="uk-UA" altLang="uk-UA" sz="1600" b="1">
                <a:solidFill>
                  <a:schemeClr val="bg1"/>
                </a:solidFill>
              </a:rPr>
              <a:t>успішна дитина</a:t>
            </a:r>
            <a:endParaRPr lang="ru-RU" altLang="uk-UA" sz="1600" b="1">
              <a:solidFill>
                <a:schemeClr val="bg1"/>
              </a:solidFill>
            </a:endParaRPr>
          </a:p>
        </p:txBody>
      </p:sp>
      <p:sp>
        <p:nvSpPr>
          <p:cNvPr id="32783" name="WordArt 24"/>
          <p:cNvSpPr>
            <a:spLocks noChangeArrowheads="1" noChangeShapeType="1" noTextEdit="1"/>
          </p:cNvSpPr>
          <p:nvPr/>
        </p:nvSpPr>
        <p:spPr bwMode="auto">
          <a:xfrm>
            <a:off x="4572000" y="609600"/>
            <a:ext cx="3657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Очікуваний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кутник 1"/>
          <p:cNvSpPr>
            <a:spLocks noChangeArrowheads="1"/>
          </p:cNvSpPr>
          <p:nvPr/>
        </p:nvSpPr>
        <p:spPr bwMode="auto">
          <a:xfrm>
            <a:off x="684213" y="188913"/>
            <a:ext cx="7885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2400" b="1">
                <a:solidFill>
                  <a:srgbClr val="002060"/>
                </a:solidFill>
              </a:rPr>
              <a:t>Структурна модель превентивного виховання школи </a:t>
            </a:r>
            <a:endParaRPr lang="uk-UA" sz="2400"/>
          </a:p>
        </p:txBody>
      </p:sp>
      <p:sp>
        <p:nvSpPr>
          <p:cNvPr id="3" name="Овал 2"/>
          <p:cNvSpPr/>
          <p:nvPr/>
        </p:nvSpPr>
        <p:spPr>
          <a:xfrm>
            <a:off x="3210180" y="1080131"/>
            <a:ext cx="2472230" cy="17893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Я – здорова особистість</a:t>
            </a: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23528" y="1163653"/>
            <a:ext cx="208823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Педагогічна рада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41558" y="2419105"/>
            <a:ext cx="208823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Соціально-психологічна служба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6372200" y="1163653"/>
            <a:ext cx="219688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Рада школи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990097" y="3347704"/>
            <a:ext cx="2764206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Клуб «За здоровий спосіб життя»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350108" y="3347704"/>
            <a:ext cx="252028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Учнівське самоврядування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79512" y="4262104"/>
            <a:ext cx="3051178" cy="139287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Використання здоров</a:t>
            </a:r>
            <a:r>
              <a:rPr lang="en-US" dirty="0"/>
              <a:t>’</a:t>
            </a:r>
            <a:r>
              <a:rPr lang="uk-UA" dirty="0" err="1"/>
              <a:t>язберігаючих</a:t>
            </a:r>
            <a:r>
              <a:rPr lang="uk-UA" dirty="0"/>
              <a:t>, педагогічних  технологій та методик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372200" y="2269249"/>
            <a:ext cx="208823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Батьківський  всеобуч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5702920" y="4262104"/>
            <a:ext cx="3240360" cy="139287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Повернення до джерел християнського виховання</a:t>
            </a: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2984578" y="5345991"/>
            <a:ext cx="2952328" cy="135271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Використання соціально – психологічних інноваційних форм та методів </a:t>
            </a:r>
          </a:p>
        </p:txBody>
      </p:sp>
      <p:sp>
        <p:nvSpPr>
          <p:cNvPr id="17" name="Вигнута вліво стрілка 16"/>
          <p:cNvSpPr/>
          <p:nvPr/>
        </p:nvSpPr>
        <p:spPr>
          <a:xfrm>
            <a:off x="2493963" y="1487488"/>
            <a:ext cx="846137" cy="1846262"/>
          </a:xfrm>
          <a:prstGeom prst="curvedRightArrow">
            <a:avLst>
              <a:gd name="adj1" fmla="val 23895"/>
              <a:gd name="adj2" fmla="val 40079"/>
              <a:gd name="adj3" fmla="val 1190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Вигнута вліво стрілка 17"/>
          <p:cNvSpPr/>
          <p:nvPr/>
        </p:nvSpPr>
        <p:spPr>
          <a:xfrm flipH="1">
            <a:off x="5521325" y="1536700"/>
            <a:ext cx="850900" cy="1797050"/>
          </a:xfrm>
          <a:prstGeom prst="curvedRightArrow">
            <a:avLst>
              <a:gd name="adj1" fmla="val 23895"/>
              <a:gd name="adj2" fmla="val 40079"/>
              <a:gd name="adj3" fmla="val 1190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кутник 1"/>
          <p:cNvSpPr>
            <a:spLocks noChangeArrowheads="1"/>
          </p:cNvSpPr>
          <p:nvPr/>
        </p:nvSpPr>
        <p:spPr bwMode="auto">
          <a:xfrm>
            <a:off x="250825" y="301625"/>
            <a:ext cx="5761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3200" b="1">
                <a:solidFill>
                  <a:srgbClr val="002060"/>
                </a:solidFill>
              </a:rPr>
              <a:t>Спортивний фотоколаж </a:t>
            </a:r>
            <a:endParaRPr lang="uk-UA" altLang="uk-UA" sz="3200">
              <a:solidFill>
                <a:srgbClr val="002060"/>
              </a:solidFill>
            </a:endParaRPr>
          </a:p>
        </p:txBody>
      </p:sp>
      <p:pic>
        <p:nvPicPr>
          <p:cNvPr id="154626" name="Picture 2" descr="D:\КЛИЧКО\Учнівська Олімпіада 1 день\Створити папку (3)\h3LWNBnONM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196752"/>
            <a:ext cx="5184576" cy="3459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7" name="Picture 3" descr="D:\КЛИЧКО\Учнівська Олімпіада 1 день\Створити папку (3)\JpBim_jZ6-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75125"/>
            <a:ext cx="5070116" cy="338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Прямокутник 2"/>
          <p:cNvSpPr>
            <a:spLocks noChangeArrowheads="1"/>
          </p:cNvSpPr>
          <p:nvPr/>
        </p:nvSpPr>
        <p:spPr bwMode="auto">
          <a:xfrm>
            <a:off x="5508625" y="1773238"/>
            <a:ext cx="28082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800" b="1">
                <a:solidFill>
                  <a:srgbClr val="0070C0"/>
                </a:solidFill>
              </a:rPr>
              <a:t>Ми</a:t>
            </a:r>
          </a:p>
          <a:p>
            <a:r>
              <a:rPr lang="uk-UA" altLang="uk-UA" sz="2800" b="1">
                <a:solidFill>
                  <a:srgbClr val="0070C0"/>
                </a:solidFill>
              </a:rPr>
              <a:t>  любимо</a:t>
            </a:r>
          </a:p>
          <a:p>
            <a:r>
              <a:rPr lang="uk-UA" altLang="uk-UA" sz="2800" b="1">
                <a:solidFill>
                  <a:srgbClr val="0070C0"/>
                </a:solidFill>
              </a:rPr>
              <a:t>       Україну!!!</a:t>
            </a:r>
            <a:endParaRPr lang="uk-UA" altLang="uk-UA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кутник 1"/>
          <p:cNvSpPr>
            <a:spLocks noChangeArrowheads="1"/>
          </p:cNvSpPr>
          <p:nvPr/>
        </p:nvSpPr>
        <p:spPr bwMode="auto">
          <a:xfrm>
            <a:off x="2790825" y="155575"/>
            <a:ext cx="464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b="1" dirty="0" smtClean="0">
                <a:solidFill>
                  <a:schemeClr val="accent1">
                    <a:lumMod val="50000"/>
                  </a:schemeClr>
                </a:solidFill>
              </a:rPr>
              <a:t>Хвилини  перемоги… </a:t>
            </a:r>
            <a:endParaRPr lang="uk-UA" altLang="uk-UA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6677" name="Picture 5" descr="D:\КЛИЧКО\Учнівська Олімпіада 1 день\Створити папку (3)\2kaqjViWal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003">
            <a:off x="4130779" y="708379"/>
            <a:ext cx="4887985" cy="3638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КЛИЧКО\Учнівська Олімпіада 1 день\Створити папку (3)\lJyGRZq_S_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321">
            <a:off x="159649" y="74970"/>
            <a:ext cx="3523803" cy="53313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ЛИЧКО\Учнівська Олімпіада 1 день\Створити папку (3)\9foAG6zJPB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06" y="3115887"/>
            <a:ext cx="5195031" cy="3713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D:\КЛИЧКО\Учнівська Олімпіада 1 день\3579956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74440"/>
            <a:ext cx="5436096" cy="4077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8" name="Picture 2" descr="D:\КЛИЧКО\Учнівська Олімпіада 1 день\шкільні\IMG_44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0663239">
            <a:off x="-85879" y="1522135"/>
            <a:ext cx="4280894" cy="3430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Прямокутник 1"/>
          <p:cNvSpPr>
            <a:spLocks noChangeArrowheads="1"/>
          </p:cNvSpPr>
          <p:nvPr/>
        </p:nvSpPr>
        <p:spPr bwMode="auto">
          <a:xfrm>
            <a:off x="1042988" y="157163"/>
            <a:ext cx="705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3600" b="1" dirty="0" smtClean="0">
                <a:solidFill>
                  <a:schemeClr val="accent1">
                    <a:lumMod val="50000"/>
                  </a:schemeClr>
                </a:solidFill>
              </a:rPr>
              <a:t>Свято здоров'я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День фізкультури і спорту</a:t>
            </a:r>
            <a:endParaRPr lang="uk-UA" altLang="uk-UA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2819" name="Picture 3" descr="D:\КЛИЧКО\Учнівська Олімпіада 1 день\шкільні\Копия мпр 0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68" y="3619500"/>
            <a:ext cx="4352032" cy="3264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кутник 1"/>
          <p:cNvSpPr>
            <a:spLocks noChangeArrowheads="1"/>
          </p:cNvSpPr>
          <p:nvPr/>
        </p:nvSpPr>
        <p:spPr bwMode="auto">
          <a:xfrm>
            <a:off x="5292725" y="390525"/>
            <a:ext cx="345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b="1" dirty="0" smtClean="0">
                <a:solidFill>
                  <a:schemeClr val="accent1">
                    <a:lumMod val="50000"/>
                  </a:schemeClr>
                </a:solidFill>
              </a:rPr>
              <a:t>«Веселі старти»</a:t>
            </a:r>
            <a:endParaRPr lang="uk-UA" altLang="uk-UA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43" name="Picture 3" descr="D:\КЛИЧКО\Учнівська Олімпіада 1 день\шкільні\алла 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5088565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КЛИЧКО\Учнівська Олімпіада 1 день\шкільні\алла 0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220"/>
            <a:ext cx="4928096" cy="3696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кутник 2"/>
          <p:cNvSpPr>
            <a:spLocks noChangeArrowheads="1"/>
          </p:cNvSpPr>
          <p:nvPr/>
        </p:nvSpPr>
        <p:spPr bwMode="auto">
          <a:xfrm>
            <a:off x="4427538" y="404813"/>
            <a:ext cx="4308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3600" b="1" dirty="0" smtClean="0">
                <a:solidFill>
                  <a:schemeClr val="accent1">
                    <a:lumMod val="50000"/>
                  </a:schemeClr>
                </a:solidFill>
              </a:rPr>
              <a:t>«Козацький гарт» </a:t>
            </a:r>
            <a:endParaRPr lang="uk-UA" altLang="uk-UA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4866" name="Picture 2" descr="D:\КЛИЧКО\Учнівська Олімпіада 1 день\IMG_65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2" y="296652"/>
            <a:ext cx="5088565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7" name="Picture 3" descr="D:\КЛИЧКО\Учнівська Олімпіада 1 день\IMG_656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7624" y="2204864"/>
            <a:ext cx="5866376" cy="4536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10828</TotalTime>
  <Words>329</Words>
  <Application>Microsoft Office PowerPoint</Application>
  <PresentationFormat>Экран (4:3)</PresentationFormat>
  <Paragraphs>88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Spring</vt:lpstr>
      <vt:lpstr>CorelDRAW</vt:lpstr>
      <vt:lpstr>Слайд 1</vt:lpstr>
      <vt:lpstr>Слайд 2</vt:lpstr>
      <vt:lpstr>Місія школи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День відкритих дверей</vt:lpstr>
      <vt:lpstr>Слайд 19</vt:lpstr>
      <vt:lpstr>Слайд 20</vt:lpstr>
      <vt:lpstr>Слайд 21</vt:lpstr>
      <vt:lpstr>Слайд 22</vt:lpstr>
      <vt:lpstr>         Упровадження інноваційних соціально-психологічних технологій у роботі з дітьми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Sony</cp:lastModifiedBy>
  <cp:revision>765</cp:revision>
  <dcterms:created xsi:type="dcterms:W3CDTF">2010-05-23T14:28:12Z</dcterms:created>
  <dcterms:modified xsi:type="dcterms:W3CDTF">2014-07-25T07:09:23Z</dcterms:modified>
</cp:coreProperties>
</file>