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7" r:id="rId1"/>
  </p:sldMasterIdLst>
  <p:notesMasterIdLst>
    <p:notesMasterId r:id="rId32"/>
  </p:notesMasterIdLst>
  <p:sldIdLst>
    <p:sldId id="277" r:id="rId2"/>
    <p:sldId id="278" r:id="rId3"/>
    <p:sldId id="304" r:id="rId4"/>
    <p:sldId id="280" r:id="rId5"/>
    <p:sldId id="281" r:id="rId6"/>
    <p:sldId id="282" r:id="rId7"/>
    <p:sldId id="266" r:id="rId8"/>
    <p:sldId id="267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1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99"/>
    <a:srgbClr val="FFFF00"/>
    <a:srgbClr val="FC42E1"/>
    <a:srgbClr val="EBE86F"/>
    <a:srgbClr val="9933F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95108" autoAdjust="0"/>
  </p:normalViewPr>
  <p:slideViewPr>
    <p:cSldViewPr>
      <p:cViewPr varScale="1">
        <p:scale>
          <a:sx n="69" d="100"/>
          <a:sy n="69" d="100"/>
        </p:scale>
        <p:origin x="-16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40"/>
      <c:perspective val="0"/>
    </c:view3D>
    <c:plotArea>
      <c:layout>
        <c:manualLayout>
          <c:layoutTarget val="inner"/>
          <c:xMode val="edge"/>
          <c:yMode val="edge"/>
          <c:x val="0.1674107142857143"/>
          <c:y val="0.16493055555555558"/>
          <c:w val="0.64620535714285721"/>
          <c:h val="0.3993055555555556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8496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r="100000" b="100000"/>
                </a:path>
              </a:gra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r="100000" b="100000"/>
                </a:path>
              </a:gra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800080"/>
                  </a:gs>
                  <a:gs pos="100000">
                    <a:srgbClr val="CC99FF"/>
                  </a:gs>
                </a:gsLst>
                <a:path path="rect">
                  <a:fillToRect l="100000" t="100000"/>
                </a:path>
              </a:gra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3"/>
            <c:spPr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r="100000" b="100000"/>
                </a:path>
              </a:gra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chemeClr val="fol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Фактори способу життя</c:v>
                </c:pt>
                <c:pt idx="1">
                  <c:v>Стан зовнішнього середовища</c:v>
                </c:pt>
                <c:pt idx="2">
                  <c:v>Генетичні фактори</c:v>
                </c:pt>
                <c:pt idx="3">
                  <c:v>Якість служб охорони здоров'я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4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Фактори способу життя</c:v>
                </c:pt>
                <c:pt idx="1">
                  <c:v>Стан зовнішнього середовища</c:v>
                </c:pt>
                <c:pt idx="2">
                  <c:v>Генетичні фактори</c:v>
                </c:pt>
                <c:pt idx="3">
                  <c:v>Якість служб охорони здоров'я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4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Фактори способу життя</c:v>
                </c:pt>
                <c:pt idx="1">
                  <c:v>Стан зовнішнього середовища</c:v>
                </c:pt>
                <c:pt idx="2">
                  <c:v>Генетичні фактори</c:v>
                </c:pt>
                <c:pt idx="3">
                  <c:v>Якість служб охорони здоров'я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84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Фактори способу життя</c:v>
                </c:pt>
                <c:pt idx="1">
                  <c:v>Стан зовнішнього середовища</c:v>
                </c:pt>
                <c:pt idx="2">
                  <c:v>Генетичні фактори</c:v>
                </c:pt>
                <c:pt idx="3">
                  <c:v>Якість служб охорони здоров'я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84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4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Фактори способу життя</c:v>
                </c:pt>
                <c:pt idx="1">
                  <c:v>Стан зовнішнього середовища</c:v>
                </c:pt>
                <c:pt idx="2">
                  <c:v>Генетичні фактори</c:v>
                </c:pt>
                <c:pt idx="3">
                  <c:v>Якість служб охорони здоров'я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1699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2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2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72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72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5.0223214285714295E-2"/>
          <c:y val="0.6927083333333337"/>
          <c:w val="0.94084821428571452"/>
          <c:h val="0.2916666666666668"/>
        </c:manualLayout>
      </c:layout>
      <c:spPr>
        <a:noFill/>
        <a:ln w="16992">
          <a:noFill/>
        </a:ln>
      </c:spPr>
      <c:txPr>
        <a:bodyPr/>
        <a:lstStyle/>
        <a:p>
          <a:pPr>
            <a:defRPr sz="172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FDFF5-B737-4841-ADC2-742B8A584FF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AACDC-9F7F-4986-9435-308ED1FAC2EE}">
      <dgm:prSet phldrT="[Текст]" custT="1"/>
      <dgm:spPr/>
      <dgm:t>
        <a:bodyPr/>
        <a:lstStyle/>
        <a:p>
          <a:r>
            <a:rPr lang="uk-UA" sz="3200" dirty="0" smtClean="0"/>
            <a:t>Умови здорового способу життя</a:t>
          </a:r>
          <a:endParaRPr lang="ru-RU" sz="3200" dirty="0"/>
        </a:p>
      </dgm:t>
    </dgm:pt>
    <dgm:pt modelId="{B61EA440-AF33-4623-9326-6797E12774EB}" type="parTrans" cxnId="{D0D91052-C85B-4812-9A61-16C78AFDC276}">
      <dgm:prSet/>
      <dgm:spPr/>
      <dgm:t>
        <a:bodyPr/>
        <a:lstStyle/>
        <a:p>
          <a:endParaRPr lang="ru-RU"/>
        </a:p>
      </dgm:t>
    </dgm:pt>
    <dgm:pt modelId="{403294C0-2335-42DE-A87A-DA9343847DA2}" type="sibTrans" cxnId="{D0D91052-C85B-4812-9A61-16C78AFDC276}">
      <dgm:prSet/>
      <dgm:spPr/>
      <dgm:t>
        <a:bodyPr/>
        <a:lstStyle/>
        <a:p>
          <a:endParaRPr lang="ru-RU"/>
        </a:p>
      </dgm:t>
    </dgm:pt>
    <dgm:pt modelId="{A768A2AA-24C9-4CAA-8FF3-5FE2932D302D}">
      <dgm:prSet phldrT="[Текст]" custT="1"/>
      <dgm:spPr/>
      <dgm:t>
        <a:bodyPr/>
        <a:lstStyle/>
        <a:p>
          <a:r>
            <a:rPr lang="uk-UA" sz="2000" dirty="0" smtClean="0"/>
            <a:t>Руховий режим.</a:t>
          </a:r>
        </a:p>
        <a:p>
          <a:r>
            <a:rPr lang="uk-UA" sz="2000" dirty="0" smtClean="0"/>
            <a:t>Загартовування</a:t>
          </a:r>
          <a:endParaRPr lang="ru-RU" sz="2000" dirty="0"/>
        </a:p>
      </dgm:t>
    </dgm:pt>
    <dgm:pt modelId="{2789FCCF-99D9-43CF-AFF7-21C8150E3A4A}" type="parTrans" cxnId="{E1455E73-75AC-47AA-875F-7A0E21A262A6}">
      <dgm:prSet/>
      <dgm:spPr/>
      <dgm:t>
        <a:bodyPr/>
        <a:lstStyle/>
        <a:p>
          <a:endParaRPr lang="ru-RU"/>
        </a:p>
      </dgm:t>
    </dgm:pt>
    <dgm:pt modelId="{39E9DB28-E0E3-47A9-9CEF-D21CA2F50EF6}" type="sibTrans" cxnId="{E1455E73-75AC-47AA-875F-7A0E21A262A6}">
      <dgm:prSet/>
      <dgm:spPr/>
      <dgm:t>
        <a:bodyPr/>
        <a:lstStyle/>
        <a:p>
          <a:endParaRPr lang="ru-RU"/>
        </a:p>
      </dgm:t>
    </dgm:pt>
    <dgm:pt modelId="{D73C680B-648F-4154-9CA1-41A3764EF1A7}">
      <dgm:prSet custT="1"/>
      <dgm:spPr/>
      <dgm:t>
        <a:bodyPr/>
        <a:lstStyle/>
        <a:p>
          <a:r>
            <a:rPr lang="uk-UA" sz="2000" dirty="0" smtClean="0"/>
            <a:t>Відсутність шкідливих звичок</a:t>
          </a:r>
          <a:endParaRPr lang="ru-RU" sz="2000" dirty="0"/>
        </a:p>
      </dgm:t>
    </dgm:pt>
    <dgm:pt modelId="{271856A3-72F1-4840-9D24-85421198E419}" type="parTrans" cxnId="{79B6DC72-EA6D-42DE-B9EE-82C14130B75C}">
      <dgm:prSet/>
      <dgm:spPr/>
      <dgm:t>
        <a:bodyPr/>
        <a:lstStyle/>
        <a:p>
          <a:endParaRPr lang="ru-RU"/>
        </a:p>
      </dgm:t>
    </dgm:pt>
    <dgm:pt modelId="{AB244887-E061-423C-98B9-CDDF195C22EE}" type="sibTrans" cxnId="{79B6DC72-EA6D-42DE-B9EE-82C14130B75C}">
      <dgm:prSet/>
      <dgm:spPr/>
      <dgm:t>
        <a:bodyPr/>
        <a:lstStyle/>
        <a:p>
          <a:endParaRPr lang="ru-RU"/>
        </a:p>
      </dgm:t>
    </dgm:pt>
    <dgm:pt modelId="{C6FA2759-555C-4FFB-8E74-F6A9B365F0C4}">
      <dgm:prSet custT="1"/>
      <dgm:spPr/>
      <dgm:t>
        <a:bodyPr/>
        <a:lstStyle/>
        <a:p>
          <a:r>
            <a:rPr lang="uk-UA" sz="2000" dirty="0" smtClean="0"/>
            <a:t>Гармонія  життя з довкіллям</a:t>
          </a:r>
          <a:endParaRPr lang="ru-RU" sz="2000" dirty="0"/>
        </a:p>
      </dgm:t>
    </dgm:pt>
    <dgm:pt modelId="{013DD359-C29C-4832-ACE2-93C0255F924F}" type="parTrans" cxnId="{FDD6FD76-3467-408C-96B6-6BE88B07D0E3}">
      <dgm:prSet/>
      <dgm:spPr/>
      <dgm:t>
        <a:bodyPr/>
        <a:lstStyle/>
        <a:p>
          <a:endParaRPr lang="ru-RU"/>
        </a:p>
      </dgm:t>
    </dgm:pt>
    <dgm:pt modelId="{6EC98940-804B-4750-9094-EF86AAC2836A}" type="sibTrans" cxnId="{FDD6FD76-3467-408C-96B6-6BE88B07D0E3}">
      <dgm:prSet/>
      <dgm:spPr/>
      <dgm:t>
        <a:bodyPr/>
        <a:lstStyle/>
        <a:p>
          <a:endParaRPr lang="ru-RU"/>
        </a:p>
      </dgm:t>
    </dgm:pt>
    <dgm:pt modelId="{47A86535-97F1-4508-A23B-06046BC3F5D8}">
      <dgm:prSet phldrT="[Текст]" custT="1"/>
      <dgm:spPr/>
      <dgm:t>
        <a:bodyPr/>
        <a:lstStyle/>
        <a:p>
          <a:r>
            <a:rPr lang="uk-UA" sz="2000" dirty="0" smtClean="0"/>
            <a:t>Гігієнічні навички.</a:t>
          </a:r>
        </a:p>
        <a:p>
          <a:r>
            <a:rPr lang="uk-UA" sz="2000" dirty="0" smtClean="0"/>
            <a:t>Режим дня</a:t>
          </a:r>
          <a:endParaRPr lang="ru-RU" sz="2000" dirty="0"/>
        </a:p>
      </dgm:t>
    </dgm:pt>
    <dgm:pt modelId="{7C8ADFDF-A465-4F14-AF10-40A42A616D2E}" type="sibTrans" cxnId="{3C8966F6-6162-40CE-85F9-9138F485FBD3}">
      <dgm:prSet/>
      <dgm:spPr/>
      <dgm:t>
        <a:bodyPr/>
        <a:lstStyle/>
        <a:p>
          <a:endParaRPr lang="ru-RU"/>
        </a:p>
      </dgm:t>
    </dgm:pt>
    <dgm:pt modelId="{2449F638-51C7-4B29-A6A9-EBF7AF5E8C62}" type="parTrans" cxnId="{3C8966F6-6162-40CE-85F9-9138F485FBD3}">
      <dgm:prSet/>
      <dgm:spPr/>
      <dgm:t>
        <a:bodyPr/>
        <a:lstStyle/>
        <a:p>
          <a:endParaRPr lang="ru-RU"/>
        </a:p>
      </dgm:t>
    </dgm:pt>
    <dgm:pt modelId="{6D85B3D8-4800-4312-8361-7F813F4EC276}">
      <dgm:prSet phldrT="[Текст]" custT="1"/>
      <dgm:spPr/>
      <dgm:t>
        <a:bodyPr/>
        <a:lstStyle/>
        <a:p>
          <a:r>
            <a:rPr lang="uk-UA" sz="2000" dirty="0" smtClean="0"/>
            <a:t>Духовність</a:t>
          </a:r>
          <a:endParaRPr lang="ru-RU" sz="2000" dirty="0"/>
        </a:p>
      </dgm:t>
    </dgm:pt>
    <dgm:pt modelId="{7FFD6B00-C549-4899-8B62-30174EFCE669}" type="sibTrans" cxnId="{D5D64E67-793A-475E-8D00-2D3A3A7E2CF8}">
      <dgm:prSet/>
      <dgm:spPr/>
      <dgm:t>
        <a:bodyPr/>
        <a:lstStyle/>
        <a:p>
          <a:endParaRPr lang="ru-RU"/>
        </a:p>
      </dgm:t>
    </dgm:pt>
    <dgm:pt modelId="{7EF53475-C92B-48CB-B891-FDF7F8C46B19}" type="parTrans" cxnId="{D5D64E67-793A-475E-8D00-2D3A3A7E2CF8}">
      <dgm:prSet/>
      <dgm:spPr/>
      <dgm:t>
        <a:bodyPr/>
        <a:lstStyle/>
        <a:p>
          <a:endParaRPr lang="ru-RU"/>
        </a:p>
      </dgm:t>
    </dgm:pt>
    <dgm:pt modelId="{7EAA85A0-EC97-4FCC-A9E9-689A548475D9}">
      <dgm:prSet phldrT="[Текст]" custT="1"/>
      <dgm:spPr/>
      <dgm:t>
        <a:bodyPr/>
        <a:lstStyle/>
        <a:p>
          <a:r>
            <a:rPr lang="uk-UA" sz="1800" dirty="0" err="1" smtClean="0"/>
            <a:t>Збалансо-ване</a:t>
          </a:r>
          <a:r>
            <a:rPr lang="uk-UA" sz="1800" dirty="0" smtClean="0"/>
            <a:t> харчування</a:t>
          </a:r>
          <a:endParaRPr lang="ru-RU" sz="1800" dirty="0"/>
        </a:p>
      </dgm:t>
    </dgm:pt>
    <dgm:pt modelId="{85036D7C-E4FC-4618-AA0F-569B7EC520A8}" type="sibTrans" cxnId="{D56303F5-C779-4D9B-BE98-B0F3FA39667F}">
      <dgm:prSet/>
      <dgm:spPr/>
      <dgm:t>
        <a:bodyPr/>
        <a:lstStyle/>
        <a:p>
          <a:endParaRPr lang="ru-RU"/>
        </a:p>
      </dgm:t>
    </dgm:pt>
    <dgm:pt modelId="{2436922B-2E58-48C0-BBE5-D6D34EE3E4F0}" type="parTrans" cxnId="{D56303F5-C779-4D9B-BE98-B0F3FA39667F}">
      <dgm:prSet/>
      <dgm:spPr/>
      <dgm:t>
        <a:bodyPr/>
        <a:lstStyle/>
        <a:p>
          <a:endParaRPr lang="ru-RU"/>
        </a:p>
      </dgm:t>
    </dgm:pt>
    <dgm:pt modelId="{A112CEFF-A104-437D-A016-2DDD5D837EC4}">
      <dgm:prSet custT="1"/>
      <dgm:spPr/>
      <dgm:t>
        <a:bodyPr/>
        <a:lstStyle/>
        <a:p>
          <a:r>
            <a:rPr lang="uk-UA" sz="1600" dirty="0" smtClean="0"/>
            <a:t>Психологічний клімат в родині, шкільному колективі</a:t>
          </a:r>
          <a:endParaRPr lang="ru-RU" sz="1600" dirty="0"/>
        </a:p>
      </dgm:t>
    </dgm:pt>
    <dgm:pt modelId="{88AFC48A-410C-429F-AA06-C87A520A20D4}" type="parTrans" cxnId="{3FC741A1-7348-4C34-886D-B51339996B64}">
      <dgm:prSet/>
      <dgm:spPr/>
      <dgm:t>
        <a:bodyPr/>
        <a:lstStyle/>
        <a:p>
          <a:endParaRPr lang="ru-RU"/>
        </a:p>
      </dgm:t>
    </dgm:pt>
    <dgm:pt modelId="{9DB97489-BF0A-4CE3-98DB-8A5B3536A200}" type="sibTrans" cxnId="{3FC741A1-7348-4C34-886D-B51339996B64}">
      <dgm:prSet/>
      <dgm:spPr/>
      <dgm:t>
        <a:bodyPr/>
        <a:lstStyle/>
        <a:p>
          <a:endParaRPr lang="ru-RU"/>
        </a:p>
      </dgm:t>
    </dgm:pt>
    <dgm:pt modelId="{F1E4C7B1-2D62-45FF-BBF3-41A82AC0EDD5}">
      <dgm:prSet custT="1"/>
      <dgm:spPr/>
      <dgm:t>
        <a:bodyPr/>
        <a:lstStyle/>
        <a:p>
          <a:r>
            <a:rPr lang="uk-UA" sz="2000" dirty="0" smtClean="0"/>
            <a:t>Освітня робота з батьками</a:t>
          </a:r>
          <a:endParaRPr lang="ru-RU" sz="2000" dirty="0"/>
        </a:p>
      </dgm:t>
    </dgm:pt>
    <dgm:pt modelId="{03E2C117-332A-4583-B843-78C805D68F17}" type="parTrans" cxnId="{7917F60F-5CDB-46CC-B293-1303975D9EFA}">
      <dgm:prSet/>
      <dgm:spPr/>
      <dgm:t>
        <a:bodyPr/>
        <a:lstStyle/>
        <a:p>
          <a:endParaRPr lang="ru-RU"/>
        </a:p>
      </dgm:t>
    </dgm:pt>
    <dgm:pt modelId="{2DC99643-1A05-4349-AE79-E48F23D301CF}" type="sibTrans" cxnId="{7917F60F-5CDB-46CC-B293-1303975D9EFA}">
      <dgm:prSet/>
      <dgm:spPr/>
      <dgm:t>
        <a:bodyPr/>
        <a:lstStyle/>
        <a:p>
          <a:endParaRPr lang="ru-RU"/>
        </a:p>
      </dgm:t>
    </dgm:pt>
    <dgm:pt modelId="{64B9F82E-1775-4029-BFBB-DFC603C09C1D}" type="pres">
      <dgm:prSet presAssocID="{56AFDFF5-B737-4841-ADC2-742B8A584F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EA57D-EB29-4A58-8F85-F0F935D1428E}" type="pres">
      <dgm:prSet presAssocID="{56AFDFF5-B737-4841-ADC2-742B8A584FF1}" presName="radial" presStyleCnt="0">
        <dgm:presLayoutVars>
          <dgm:animLvl val="ctr"/>
        </dgm:presLayoutVars>
      </dgm:prSet>
      <dgm:spPr/>
    </dgm:pt>
    <dgm:pt modelId="{04FA1BF0-F4A6-458D-B82D-B65AFEF26A1D}" type="pres">
      <dgm:prSet presAssocID="{B8DAACDC-9F7F-4986-9435-308ED1FAC2EE}" presName="centerShape" presStyleLbl="vennNode1" presStyleIdx="0" presStyleCnt="9" custLinFactNeighborX="-1357" custLinFactNeighborY="-126"/>
      <dgm:spPr/>
      <dgm:t>
        <a:bodyPr/>
        <a:lstStyle/>
        <a:p>
          <a:endParaRPr lang="ru-RU"/>
        </a:p>
      </dgm:t>
    </dgm:pt>
    <dgm:pt modelId="{9EA0C24F-5096-427E-ACC4-6149C2ECB80E}" type="pres">
      <dgm:prSet presAssocID="{7EAA85A0-EC97-4FCC-A9E9-689A548475D9}" presName="node" presStyleLbl="vennNode1" presStyleIdx="1" presStyleCnt="9" custRadScaleRad="93232" custRadScaleInc="16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6B18-6B5B-45E6-8983-495BD16844C9}" type="pres">
      <dgm:prSet presAssocID="{6D85B3D8-4800-4312-8361-7F813F4EC276}" presName="node" presStyleLbl="vennNode1" presStyleIdx="2" presStyleCnt="9" custRadScaleRad="96267" custRadScaleInc="-36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1802-AD85-4E02-8673-9DDE03B0AE36}" type="pres">
      <dgm:prSet presAssocID="{F1E4C7B1-2D62-45FF-BBF3-41A82AC0EDD5}" presName="node" presStyleLbl="vennNode1" presStyleIdx="3" presStyleCnt="9" custRadScaleRad="92969" custRadScaleInc="16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A0C19-EF44-4FE7-A9C3-F10EA35BAE39}" type="pres">
      <dgm:prSet presAssocID="{A112CEFF-A104-437D-A016-2DDD5D837EC4}" presName="node" presStyleLbl="vennNode1" presStyleIdx="4" presStyleCnt="9" custRadScaleRad="99639" custRadScaleInc="-3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16B0C-AB39-46D4-82A2-0754C1679FA1}" type="pres">
      <dgm:prSet presAssocID="{47A86535-97F1-4508-A23B-06046BC3F5D8}" presName="node" presStyleLbl="vennNode1" presStyleIdx="5" presStyleCnt="9" custRadScaleRad="99939" custRadScaleInc="16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95AEF-1A4F-4920-A441-4609116D68BE}" type="pres">
      <dgm:prSet presAssocID="{A768A2AA-24C9-4CAA-8FF3-5FE2932D302D}" presName="node" presStyleLbl="vennNode1" presStyleIdx="6" presStyleCnt="9" custRadScaleRad="98296" custRadScaleInc="168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DCF19-0D51-4902-9091-7B6000E3E0A4}" type="pres">
      <dgm:prSet presAssocID="{D73C680B-648F-4154-9CA1-41A3764EF1A7}" presName="node" presStyleLbl="vennNode1" presStyleIdx="7" presStyleCnt="9" custRadScaleRad="101017" custRadScaleInc="16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D1420-00D7-47C2-BA5E-623D9EEBECBE}" type="pres">
      <dgm:prSet presAssocID="{C6FA2759-555C-4FFB-8E74-F6A9B365F0C4}" presName="node" presStyleLbl="vennNode1" presStyleIdx="8" presStyleCnt="9" custRadScaleRad="94800" custRadScaleInc="-22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54ACB-2C08-4D99-BA30-2D4262E00A52}" type="presOf" srcId="{47A86535-97F1-4508-A23B-06046BC3F5D8}" destId="{F2B16B0C-AB39-46D4-82A2-0754C1679FA1}" srcOrd="0" destOrd="0" presId="urn:microsoft.com/office/officeart/2005/8/layout/radial3"/>
    <dgm:cxn modelId="{8528680D-178B-4223-A4E8-9C58A79928C7}" type="presOf" srcId="{C6FA2759-555C-4FFB-8E74-F6A9B365F0C4}" destId="{8B6D1420-00D7-47C2-BA5E-623D9EEBECBE}" srcOrd="0" destOrd="0" presId="urn:microsoft.com/office/officeart/2005/8/layout/radial3"/>
    <dgm:cxn modelId="{910B9F7A-CB0E-40D5-98D2-A5E85D406F34}" type="presOf" srcId="{F1E4C7B1-2D62-45FF-BBF3-41A82AC0EDD5}" destId="{68B11802-AD85-4E02-8673-9DDE03B0AE36}" srcOrd="0" destOrd="0" presId="urn:microsoft.com/office/officeart/2005/8/layout/radial3"/>
    <dgm:cxn modelId="{D736FC07-57C3-426C-9963-C0748A93EF97}" type="presOf" srcId="{A768A2AA-24C9-4CAA-8FF3-5FE2932D302D}" destId="{18195AEF-1A4F-4920-A441-4609116D68BE}" srcOrd="0" destOrd="0" presId="urn:microsoft.com/office/officeart/2005/8/layout/radial3"/>
    <dgm:cxn modelId="{FDD6FD76-3467-408C-96B6-6BE88B07D0E3}" srcId="{B8DAACDC-9F7F-4986-9435-308ED1FAC2EE}" destId="{C6FA2759-555C-4FFB-8E74-F6A9B365F0C4}" srcOrd="7" destOrd="0" parTransId="{013DD359-C29C-4832-ACE2-93C0255F924F}" sibTransId="{6EC98940-804B-4750-9094-EF86AAC2836A}"/>
    <dgm:cxn modelId="{D56303F5-C779-4D9B-BE98-B0F3FA39667F}" srcId="{B8DAACDC-9F7F-4986-9435-308ED1FAC2EE}" destId="{7EAA85A0-EC97-4FCC-A9E9-689A548475D9}" srcOrd="0" destOrd="0" parTransId="{2436922B-2E58-48C0-BBE5-D6D34EE3E4F0}" sibTransId="{85036D7C-E4FC-4618-AA0F-569B7EC520A8}"/>
    <dgm:cxn modelId="{D0D91052-C85B-4812-9A61-16C78AFDC276}" srcId="{56AFDFF5-B737-4841-ADC2-742B8A584FF1}" destId="{B8DAACDC-9F7F-4986-9435-308ED1FAC2EE}" srcOrd="0" destOrd="0" parTransId="{B61EA440-AF33-4623-9326-6797E12774EB}" sibTransId="{403294C0-2335-42DE-A87A-DA9343847DA2}"/>
    <dgm:cxn modelId="{3C8966F6-6162-40CE-85F9-9138F485FBD3}" srcId="{B8DAACDC-9F7F-4986-9435-308ED1FAC2EE}" destId="{47A86535-97F1-4508-A23B-06046BC3F5D8}" srcOrd="4" destOrd="0" parTransId="{2449F638-51C7-4B29-A6A9-EBF7AF5E8C62}" sibTransId="{7C8ADFDF-A465-4F14-AF10-40A42A616D2E}"/>
    <dgm:cxn modelId="{455EF687-BBF2-4927-9576-43B040291565}" type="presOf" srcId="{6D85B3D8-4800-4312-8361-7F813F4EC276}" destId="{BEF96B18-6B5B-45E6-8983-495BD16844C9}" srcOrd="0" destOrd="0" presId="urn:microsoft.com/office/officeart/2005/8/layout/radial3"/>
    <dgm:cxn modelId="{35993A16-C04C-4604-A23C-6E68EE892ED6}" type="presOf" srcId="{7EAA85A0-EC97-4FCC-A9E9-689A548475D9}" destId="{9EA0C24F-5096-427E-ACC4-6149C2ECB80E}" srcOrd="0" destOrd="0" presId="urn:microsoft.com/office/officeart/2005/8/layout/radial3"/>
    <dgm:cxn modelId="{9EBDC925-C957-4E46-A0F3-1C6482549998}" type="presOf" srcId="{D73C680B-648F-4154-9CA1-41A3764EF1A7}" destId="{F0ADCF19-0D51-4902-9091-7B6000E3E0A4}" srcOrd="0" destOrd="0" presId="urn:microsoft.com/office/officeart/2005/8/layout/radial3"/>
    <dgm:cxn modelId="{79B6DC72-EA6D-42DE-B9EE-82C14130B75C}" srcId="{B8DAACDC-9F7F-4986-9435-308ED1FAC2EE}" destId="{D73C680B-648F-4154-9CA1-41A3764EF1A7}" srcOrd="6" destOrd="0" parTransId="{271856A3-72F1-4840-9D24-85421198E419}" sibTransId="{AB244887-E061-423C-98B9-CDDF195C22EE}"/>
    <dgm:cxn modelId="{D5D64E67-793A-475E-8D00-2D3A3A7E2CF8}" srcId="{B8DAACDC-9F7F-4986-9435-308ED1FAC2EE}" destId="{6D85B3D8-4800-4312-8361-7F813F4EC276}" srcOrd="1" destOrd="0" parTransId="{7EF53475-C92B-48CB-B891-FDF7F8C46B19}" sibTransId="{7FFD6B00-C549-4899-8B62-30174EFCE669}"/>
    <dgm:cxn modelId="{BE6AF533-40B3-45DF-ADFD-AF2BE8DE6F13}" type="presOf" srcId="{56AFDFF5-B737-4841-ADC2-742B8A584FF1}" destId="{64B9F82E-1775-4029-BFBB-DFC603C09C1D}" srcOrd="0" destOrd="0" presId="urn:microsoft.com/office/officeart/2005/8/layout/radial3"/>
    <dgm:cxn modelId="{7917F60F-5CDB-46CC-B293-1303975D9EFA}" srcId="{B8DAACDC-9F7F-4986-9435-308ED1FAC2EE}" destId="{F1E4C7B1-2D62-45FF-BBF3-41A82AC0EDD5}" srcOrd="2" destOrd="0" parTransId="{03E2C117-332A-4583-B843-78C805D68F17}" sibTransId="{2DC99643-1A05-4349-AE79-E48F23D301CF}"/>
    <dgm:cxn modelId="{3FC741A1-7348-4C34-886D-B51339996B64}" srcId="{B8DAACDC-9F7F-4986-9435-308ED1FAC2EE}" destId="{A112CEFF-A104-437D-A016-2DDD5D837EC4}" srcOrd="3" destOrd="0" parTransId="{88AFC48A-410C-429F-AA06-C87A520A20D4}" sibTransId="{9DB97489-BF0A-4CE3-98DB-8A5B3536A200}"/>
    <dgm:cxn modelId="{C2AD5D3A-173A-46F3-BA71-1D2C473836AE}" type="presOf" srcId="{A112CEFF-A104-437D-A016-2DDD5D837EC4}" destId="{C49A0C19-EF44-4FE7-A9C3-F10EA35BAE39}" srcOrd="0" destOrd="0" presId="urn:microsoft.com/office/officeart/2005/8/layout/radial3"/>
    <dgm:cxn modelId="{E1455E73-75AC-47AA-875F-7A0E21A262A6}" srcId="{B8DAACDC-9F7F-4986-9435-308ED1FAC2EE}" destId="{A768A2AA-24C9-4CAA-8FF3-5FE2932D302D}" srcOrd="5" destOrd="0" parTransId="{2789FCCF-99D9-43CF-AFF7-21C8150E3A4A}" sibTransId="{39E9DB28-E0E3-47A9-9CEF-D21CA2F50EF6}"/>
    <dgm:cxn modelId="{04D4339E-BC6C-4BFC-AAA0-AF5234ED99D3}" type="presOf" srcId="{B8DAACDC-9F7F-4986-9435-308ED1FAC2EE}" destId="{04FA1BF0-F4A6-458D-B82D-B65AFEF26A1D}" srcOrd="0" destOrd="0" presId="urn:microsoft.com/office/officeart/2005/8/layout/radial3"/>
    <dgm:cxn modelId="{4E144C8C-B958-4C7B-8B7E-F360837CAB52}" type="presParOf" srcId="{64B9F82E-1775-4029-BFBB-DFC603C09C1D}" destId="{035EA57D-EB29-4A58-8F85-F0F935D1428E}" srcOrd="0" destOrd="0" presId="urn:microsoft.com/office/officeart/2005/8/layout/radial3"/>
    <dgm:cxn modelId="{91C0B17A-EED9-443A-8E70-A60DC941E563}" type="presParOf" srcId="{035EA57D-EB29-4A58-8F85-F0F935D1428E}" destId="{04FA1BF0-F4A6-458D-B82D-B65AFEF26A1D}" srcOrd="0" destOrd="0" presId="urn:microsoft.com/office/officeart/2005/8/layout/radial3"/>
    <dgm:cxn modelId="{51FB2019-3A1B-4DB8-8CC1-E7295FCCC339}" type="presParOf" srcId="{035EA57D-EB29-4A58-8F85-F0F935D1428E}" destId="{9EA0C24F-5096-427E-ACC4-6149C2ECB80E}" srcOrd="1" destOrd="0" presId="urn:microsoft.com/office/officeart/2005/8/layout/radial3"/>
    <dgm:cxn modelId="{DBE6980D-B69B-4B57-BB4C-67F49426AE8E}" type="presParOf" srcId="{035EA57D-EB29-4A58-8F85-F0F935D1428E}" destId="{BEF96B18-6B5B-45E6-8983-495BD16844C9}" srcOrd="2" destOrd="0" presId="urn:microsoft.com/office/officeart/2005/8/layout/radial3"/>
    <dgm:cxn modelId="{CB71A623-C9F1-49FF-9D64-CAA62B767D23}" type="presParOf" srcId="{035EA57D-EB29-4A58-8F85-F0F935D1428E}" destId="{68B11802-AD85-4E02-8673-9DDE03B0AE36}" srcOrd="3" destOrd="0" presId="urn:microsoft.com/office/officeart/2005/8/layout/radial3"/>
    <dgm:cxn modelId="{73E2D36C-12E6-4F77-B570-69DEA79FBB02}" type="presParOf" srcId="{035EA57D-EB29-4A58-8F85-F0F935D1428E}" destId="{C49A0C19-EF44-4FE7-A9C3-F10EA35BAE39}" srcOrd="4" destOrd="0" presId="urn:microsoft.com/office/officeart/2005/8/layout/radial3"/>
    <dgm:cxn modelId="{0C41A253-AD60-4614-B67C-2F058E06EA61}" type="presParOf" srcId="{035EA57D-EB29-4A58-8F85-F0F935D1428E}" destId="{F2B16B0C-AB39-46D4-82A2-0754C1679FA1}" srcOrd="5" destOrd="0" presId="urn:microsoft.com/office/officeart/2005/8/layout/radial3"/>
    <dgm:cxn modelId="{76E05325-885B-436B-B7DD-DAA6A5DBF83E}" type="presParOf" srcId="{035EA57D-EB29-4A58-8F85-F0F935D1428E}" destId="{18195AEF-1A4F-4920-A441-4609116D68BE}" srcOrd="6" destOrd="0" presId="urn:microsoft.com/office/officeart/2005/8/layout/radial3"/>
    <dgm:cxn modelId="{070DCB2A-F10A-4C5B-A20A-CDD37D205F31}" type="presParOf" srcId="{035EA57D-EB29-4A58-8F85-F0F935D1428E}" destId="{F0ADCF19-0D51-4902-9091-7B6000E3E0A4}" srcOrd="7" destOrd="0" presId="urn:microsoft.com/office/officeart/2005/8/layout/radial3"/>
    <dgm:cxn modelId="{22097532-B614-48BC-B3EA-076CBBDC38CF}" type="presParOf" srcId="{035EA57D-EB29-4A58-8F85-F0F935D1428E}" destId="{8B6D1420-00D7-47C2-BA5E-623D9EEBECB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FA1BF0-F4A6-458D-B82D-B65AFEF26A1D}">
      <dsp:nvSpPr>
        <dsp:cNvPr id="0" name=""/>
        <dsp:cNvSpPr/>
      </dsp:nvSpPr>
      <dsp:spPr>
        <a:xfrm>
          <a:off x="2475102" y="1482021"/>
          <a:ext cx="3707210" cy="37072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Умови здорового способу життя</a:t>
          </a:r>
          <a:endParaRPr lang="ru-RU" sz="3200" kern="1200" dirty="0"/>
        </a:p>
      </dsp:txBody>
      <dsp:txXfrm>
        <a:off x="2475102" y="1482021"/>
        <a:ext cx="3707210" cy="3707210"/>
      </dsp:txXfrm>
    </dsp:sp>
    <dsp:sp modelId="{9EA0C24F-5096-427E-ACC4-6149C2ECB80E}">
      <dsp:nvSpPr>
        <dsp:cNvPr id="0" name=""/>
        <dsp:cNvSpPr/>
      </dsp:nvSpPr>
      <dsp:spPr>
        <a:xfrm>
          <a:off x="5633299" y="1802269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Збалансо-ване</a:t>
          </a:r>
          <a:r>
            <a:rPr lang="uk-UA" sz="1800" kern="1200" dirty="0" smtClean="0"/>
            <a:t> харчування</a:t>
          </a:r>
          <a:endParaRPr lang="ru-RU" sz="1800" kern="1200" dirty="0"/>
        </a:p>
      </dsp:txBody>
      <dsp:txXfrm>
        <a:off x="5633299" y="1802269"/>
        <a:ext cx="1853605" cy="1853605"/>
      </dsp:txXfrm>
    </dsp:sp>
    <dsp:sp modelId="{BEF96B18-6B5B-45E6-8983-495BD16844C9}">
      <dsp:nvSpPr>
        <dsp:cNvPr id="0" name=""/>
        <dsp:cNvSpPr/>
      </dsp:nvSpPr>
      <dsp:spPr>
        <a:xfrm>
          <a:off x="4581976" y="375465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Духовність</a:t>
          </a:r>
          <a:endParaRPr lang="ru-RU" sz="2000" kern="1200" dirty="0"/>
        </a:p>
      </dsp:txBody>
      <dsp:txXfrm>
        <a:off x="4581976" y="375465"/>
        <a:ext cx="1853605" cy="1853605"/>
      </dsp:txXfrm>
    </dsp:sp>
    <dsp:sp modelId="{68B11802-AD85-4E02-8673-9DDE03B0AE36}">
      <dsp:nvSpPr>
        <dsp:cNvPr id="0" name=""/>
        <dsp:cNvSpPr/>
      </dsp:nvSpPr>
      <dsp:spPr>
        <a:xfrm>
          <a:off x="4056306" y="4580781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Освітня робота з батьками</a:t>
          </a:r>
          <a:endParaRPr lang="ru-RU" sz="2000" kern="1200" dirty="0"/>
        </a:p>
      </dsp:txBody>
      <dsp:txXfrm>
        <a:off x="4056306" y="4580781"/>
        <a:ext cx="1853605" cy="1853605"/>
      </dsp:txXfrm>
    </dsp:sp>
    <dsp:sp modelId="{C49A0C19-EF44-4FE7-A9C3-F10EA35BAE39}">
      <dsp:nvSpPr>
        <dsp:cNvPr id="0" name=""/>
        <dsp:cNvSpPr/>
      </dsp:nvSpPr>
      <dsp:spPr>
        <a:xfrm>
          <a:off x="5558201" y="3604549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Психологічний клімат в родині, шкільному колективі</a:t>
          </a:r>
          <a:endParaRPr lang="ru-RU" sz="1600" kern="1200" dirty="0"/>
        </a:p>
      </dsp:txBody>
      <dsp:txXfrm>
        <a:off x="5558201" y="3604549"/>
        <a:ext cx="1853605" cy="1853605"/>
      </dsp:txXfrm>
    </dsp:sp>
    <dsp:sp modelId="{F2B16B0C-AB39-46D4-82A2-0754C1679FA1}">
      <dsp:nvSpPr>
        <dsp:cNvPr id="0" name=""/>
        <dsp:cNvSpPr/>
      </dsp:nvSpPr>
      <dsp:spPr>
        <a:xfrm>
          <a:off x="1127621" y="3003792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Гігієнічні навички.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Режим дня</a:t>
          </a:r>
          <a:endParaRPr lang="ru-RU" sz="2000" kern="1200" dirty="0"/>
        </a:p>
      </dsp:txBody>
      <dsp:txXfrm>
        <a:off x="1127621" y="3003792"/>
        <a:ext cx="1853605" cy="1853605"/>
      </dsp:txXfrm>
    </dsp:sp>
    <dsp:sp modelId="{18195AEF-1A4F-4920-A441-4609116D68BE}">
      <dsp:nvSpPr>
        <dsp:cNvPr id="0" name=""/>
        <dsp:cNvSpPr/>
      </dsp:nvSpPr>
      <dsp:spPr>
        <a:xfrm>
          <a:off x="1427989" y="1201511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Руховий режим.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Загартовування</a:t>
          </a:r>
          <a:endParaRPr lang="ru-RU" sz="2000" kern="1200" dirty="0"/>
        </a:p>
      </dsp:txBody>
      <dsp:txXfrm>
        <a:off x="1427989" y="1201511"/>
        <a:ext cx="1853605" cy="1853605"/>
      </dsp:txXfrm>
    </dsp:sp>
    <dsp:sp modelId="{F0ADCF19-0D51-4902-9091-7B6000E3E0A4}">
      <dsp:nvSpPr>
        <dsp:cNvPr id="0" name=""/>
        <dsp:cNvSpPr/>
      </dsp:nvSpPr>
      <dsp:spPr>
        <a:xfrm>
          <a:off x="2779688" y="75088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Відсутність шкідливих звичок</a:t>
          </a:r>
          <a:endParaRPr lang="ru-RU" sz="2000" kern="1200" dirty="0"/>
        </a:p>
      </dsp:txBody>
      <dsp:txXfrm>
        <a:off x="2779688" y="75088"/>
        <a:ext cx="1853605" cy="1853605"/>
      </dsp:txXfrm>
    </dsp:sp>
    <dsp:sp modelId="{8B6D1420-00D7-47C2-BA5E-623D9EEBECBE}">
      <dsp:nvSpPr>
        <dsp:cNvPr id="0" name=""/>
        <dsp:cNvSpPr/>
      </dsp:nvSpPr>
      <dsp:spPr>
        <a:xfrm>
          <a:off x="2254036" y="4355489"/>
          <a:ext cx="1853605" cy="185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Гармонія  життя з довкіллям</a:t>
          </a:r>
          <a:endParaRPr lang="ru-RU" sz="2000" kern="1200" dirty="0"/>
        </a:p>
      </dsp:txBody>
      <dsp:txXfrm>
        <a:off x="2254036" y="4355489"/>
        <a:ext cx="1853605" cy="185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C25E5E-1238-4C95-9D88-A459DB0D8452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9F638D-E094-486D-AA61-4C8475B9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14054447-5BFA-444F-8903-8C7D386F6059}" type="slidenum">
              <a:rPr lang="ru-RU" smtClean="0"/>
              <a:pPr eaLnBrk="1" hangingPunct="1"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F5579796-7AFD-4107-AF71-C4A493FDA925}" type="slidenum">
              <a:rPr lang="ru-RU" smtClean="0"/>
              <a:pPr eaLnBrk="1" hangingPunct="1"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F47FE-6990-4DD8-9616-4245C53DF4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533D9-ACB5-4CB4-BF04-68F4955514E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03A15-12B6-456D-98BA-A8AA7E09AC2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3AA3-22D2-4053-A54D-BDE95052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A08C-E691-4283-8D86-1295F4572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C509-ED80-4516-BA99-628624EC8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7C3D-5537-469D-B30F-66A4DD61F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C286-A4E1-41FC-BF5F-6B55B4086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8048-B03A-4C32-BE7D-F3E4FA3A9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AC22-FB2C-401A-A8AB-F54CFD54F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976D-3CA9-499C-8716-27A66FE08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5661-2723-481D-AA55-FDE000032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F315-C27B-4DAB-BF9A-9407F8269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191A-584A-43D8-BBE1-88089E0E4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B2C8D8B-C9D9-4272-8E4D-90B6B558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8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file:///J:\&#1055;&#1077;&#1076;&#1088;&#1072;&#1076;&#1072;%20%20&#1047;&#1076;&#1086;&#1088;&#1086;&#1074;&#1080;&#1081;%20&#1089;&#1087;&#1086;&#1089;&#1110;&#1073;%20&#1078;&#1080;&#1090;&#1090;&#1103;\MOV01830.AVI" TargetMode="External"/><Relationship Id="rId7" Type="http://schemas.openxmlformats.org/officeDocument/2006/relationships/image" Target="../media/image30.png"/><Relationship Id="rId2" Type="http://schemas.openxmlformats.org/officeDocument/2006/relationships/video" Target="file:///J:\&#1055;&#1077;&#1076;&#1088;&#1072;&#1076;&#1072;%20%20&#1047;&#1076;&#1086;&#1088;&#1086;&#1074;&#1080;&#1081;%20&#1089;&#1087;&#1086;&#1089;&#1110;&#1073;%20&#1078;&#1080;&#1090;&#1090;&#1103;\MOV01827.AVI" TargetMode="External"/><Relationship Id="rId1" Type="http://schemas.openxmlformats.org/officeDocument/2006/relationships/video" Target="file:///J:\&#1055;&#1077;&#1076;&#1088;&#1072;&#1076;&#1072;%20%20&#1047;&#1076;&#1086;&#1088;&#1086;&#1074;&#1080;&#1081;%20&#1089;&#1087;&#1086;&#1089;&#1110;&#1073;%20&#1078;&#1080;&#1090;&#1090;&#1103;\MOV01824.AVI" TargetMode="Externa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5181600" y="7315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04800"/>
            <a:ext cx="8153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600" b="1" dirty="0" err="1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пеціалізована</a:t>
            </a:r>
            <a:r>
              <a:rPr lang="uk-UA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школа  І – ІІІ ступенів № 301 </a:t>
            </a:r>
            <a:br>
              <a:rPr lang="uk-UA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імені Ярослава Мудрого з поглибленим вивченням інформатики </a:t>
            </a:r>
            <a:br>
              <a:rPr lang="uk-UA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Деснянського району м. Києва</a:t>
            </a:r>
            <a:endParaRPr lang="uk-UA" sz="1600" dirty="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cs typeface="+mn-cs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98488" y="22860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Впровадження моделі </a:t>
            </a:r>
          </a:p>
          <a:p>
            <a:pPr algn="ctr"/>
            <a:r>
              <a:rPr lang="uk-UA" sz="4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превентивної освіти </a:t>
            </a:r>
          </a:p>
          <a:p>
            <a:pPr algn="ctr"/>
            <a:r>
              <a:rPr lang="uk-UA" sz="4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школі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61722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Модель «Здоров</a:t>
            </a:r>
            <a:r>
              <a:rPr lang="en-US" dirty="0" smtClean="0"/>
              <a:t>`</a:t>
            </a:r>
            <a:r>
              <a:rPr lang="uk-UA" dirty="0" smtClean="0"/>
              <a:t>я»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93800" y="2032000"/>
          <a:ext cx="67437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5262" y="174578"/>
          <a:ext cx="8788461" cy="668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uk-UA" sz="2800" b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Шляхи </a:t>
            </a:r>
            <a:br>
              <a:rPr lang="uk-UA" sz="2800" b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формування здоров</a:t>
            </a:r>
            <a:r>
              <a:rPr lang="he-IL" sz="2800" b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׳</a:t>
            </a:r>
            <a:r>
              <a:rPr lang="uk-UA" sz="2800" b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язбережувальної компетентності учнів на уроках Основ здоров'я</a:t>
            </a:r>
            <a:endParaRPr lang="uk-UA" sz="2800" b="1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05000"/>
            <a:ext cx="5181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запровадження ефективної системи позакласної освіти;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якісне викладання навчального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 «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підліткові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 здоровий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05000"/>
            <a:ext cx="2590800" cy="294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Розминки на уроках Основ здоров</a:t>
            </a:r>
            <a:r>
              <a:rPr lang="en-US" dirty="0" smtClean="0"/>
              <a:t>`</a:t>
            </a:r>
            <a:r>
              <a:rPr lang="uk-UA" dirty="0" smtClean="0"/>
              <a:t>я</a:t>
            </a:r>
            <a:endParaRPr lang="uk-UA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762000" y="2333625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Логічні вправи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Рольові ігри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Мініатюри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Проблемні запитання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Дослідницькі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Поетично-художні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uk-UA" sz="2000">
                <a:solidFill>
                  <a:srgbClr val="4D5F97"/>
                </a:solidFill>
                <a:latin typeface="Times New Roman" pitchFamily="18" charset="0"/>
                <a:cs typeface="Times New Roman" pitchFamily="18" charset="0"/>
              </a:rPr>
              <a:t>Мистецькі </a:t>
            </a: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44738"/>
            <a:ext cx="33258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95400" y="377825"/>
            <a:ext cx="7772400" cy="5588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800" smtClean="0">
                <a:effectLst/>
                <a:latin typeface="Times New Roman" pitchFamily="18" charset="0"/>
                <a:cs typeface="Times New Roman" pitchFamily="18" charset="0"/>
              </a:rPr>
              <a:t>Слова за хвилину</a:t>
            </a:r>
            <a:endParaRPr lang="ru-RU" sz="4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838200" y="1093788"/>
            <a:ext cx="7772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"/>
            </a:pPr>
            <a:r>
              <a:rPr lang="uk-UA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Назвіть якомога більше термінів до теми “Соціальна складова здоров'я”. </a:t>
            </a:r>
          </a:p>
          <a:p>
            <a:pPr marL="265113" indent="-265113"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"/>
            </a:pPr>
            <a:r>
              <a:rPr lang="uk-UA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Працюйте в парах: один учень рахує слова, інший називає.</a:t>
            </a:r>
          </a:p>
          <a:p>
            <a:pPr marL="265113" indent="-265113"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"/>
            </a:pPr>
            <a:r>
              <a:rPr lang="uk-UA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Поміняйтеся ролями.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11650" y="2614613"/>
            <a:ext cx="46799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uk-UA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“Логікон”</a:t>
            </a:r>
            <a:endParaRPr lang="uk-UA" sz="240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uk-UA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Знайдіть зайве слово: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uk-UA" sz="2400" b="1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uk-UA" sz="2400" b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uk-UA" sz="2400" b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Деградація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uk-UA" sz="2400" b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2. Куріння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uk-UA" sz="2400" b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3. Вживання алкоголю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uk-UA" sz="2400" b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4. Наркозалежність</a:t>
            </a:r>
            <a:endParaRPr lang="ru-RU" sz="2400" b="1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4" descr="J:\здоровий спосіб життя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2843213"/>
            <a:ext cx="30956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11213" y="152400"/>
            <a:ext cx="774065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uk-UA" sz="3600" smtClean="0">
                <a:effectLst/>
                <a:latin typeface="Times New Roman" pitchFamily="18" charset="0"/>
                <a:cs typeface="Times New Roman" pitchFamily="18" charset="0"/>
              </a:rPr>
              <a:t>Розминка для формування знань </a:t>
            </a:r>
            <a:br>
              <a:rPr lang="uk-UA" sz="36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smtClean="0">
                <a:effectLst/>
                <a:latin typeface="Times New Roman" pitchFamily="18" charset="0"/>
                <a:cs typeface="Times New Roman" pitchFamily="18" charset="0"/>
              </a:rPr>
              <a:t>   про здоровий спосіб життя </a:t>
            </a:r>
            <a:endParaRPr lang="ru-RU" sz="36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481263"/>
            <a:ext cx="31686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713" y="2481263"/>
            <a:ext cx="3527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73100" y="4425950"/>
            <a:ext cx="2447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Печінка хворої людини</a:t>
            </a:r>
            <a:endParaRPr lang="ru-RU" sz="24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497513" y="4354513"/>
            <a:ext cx="3167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Печінка здорової людини</a:t>
            </a:r>
            <a:endParaRPr lang="ru-RU" sz="24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81200" y="1625600"/>
            <a:ext cx="467995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32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Поясніть різницю</a:t>
            </a:r>
            <a:endParaRPr lang="ru-RU" sz="32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457200" y="5434013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Цироз печінки </a:t>
            </a:r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небезпечна смертельна хвороба</a:t>
            </a:r>
            <a:endParaRPr lang="ru-RU" sz="2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166100" cy="31051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Актуалізація опорних </a:t>
            </a:r>
            <a:r>
              <a:rPr lang="uk-U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uk-UA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«Лови помилку»</a:t>
            </a: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Зараження ВІЛ відбувається через укуси комах, кашель, потискання рук, спільне користування посудом, одягом, басейном, туалетом.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Щоб були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здорові зуби, слід їсти більше цукерок, тістечок, іноді можна споживати молочні продукти, свіжі овочі, фрукти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03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smtClean="0">
                <a:effectLst/>
                <a:latin typeface="Times New Roman" pitchFamily="18" charset="0"/>
                <a:cs typeface="Times New Roman" pitchFamily="18" charset="0"/>
              </a:rPr>
              <a:t>Мозковий штурм </a:t>
            </a:r>
            <a:endParaRPr lang="ru-RU" sz="40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5254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C00000"/>
                </a:solidFill>
              </a:rPr>
              <a:t>«Що Вам відомо про СНІД?»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СНІД – “синдром” набутого імунодефіциту.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хворого вважається вся імунна система.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 живе у крові. Від хворої людини до здорової він передається при контакті з кров'ю.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запобігання необхідно уникати контактів крові з кров'ю ВІЛ- інфікованої людини.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 в </a:t>
            </a:r>
            <a:r>
              <a:rPr lang="uk-UA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медустановах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одноразові шприці та системи переливання крові.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контролю за кров'ю, яку при необхідності переливають пацієнту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Дотримування безпечної сексуальної поведінки.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uk-UA" sz="1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Дидактична гра </a:t>
            </a:r>
            <a:r>
              <a:rPr lang="uk-UA" sz="3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“Шпаргалка”</a:t>
            </a:r>
            <a:endParaRPr lang="ru-RU" sz="3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17613"/>
            <a:ext cx="8229600" cy="183038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домашнього опрацювання було задано текст параграфа.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 необхідно відтворити зміст цього тексту з допомогою малюнків, знаків, схем і передати таку “шпаргалку” сусідові по парті.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цього кожен учень робить доповідь за текстом, використовуючи малюнки чи схеми свого сусіда</a:t>
            </a:r>
          </a:p>
        </p:txBody>
      </p:sp>
      <p:pic>
        <p:nvPicPr>
          <p:cNvPr id="33794" name="Picture 2" descr="E:\фото семинар оз\IMG_4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55"/>
          <a:stretch/>
        </p:blipFill>
        <p:spPr bwMode="auto">
          <a:xfrm>
            <a:off x="1828800" y="3124200"/>
            <a:ext cx="5943600" cy="331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33375"/>
            <a:ext cx="8183562" cy="122396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мотивації, залежно від дидактичної мети й типу уроку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44675"/>
            <a:ext cx="818356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“ Здивуй”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 займає І місце у світі: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чисельності людей, що курять;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темпам росту ВІЛ-інфікованих;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торгівлі людьми.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 займає 77 місце у світі: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рівню благополуччя громадян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 займає 79 місце у світі: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рівню охорони здоров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defRPr/>
            </a:pPr>
            <a:endParaRPr lang="uk-U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Превентивна освіта, яка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шкодить здоров'ю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сприятливі умови для здоров'я, розвитку, навчання і особистісної реалізації;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адає знання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 збереження і зміцнення здоров'я, захисту життя в різноманітних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ситуаціях;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формує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навички здорового і безпечного способу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життя;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виховує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дітей пріоритет життя ,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здоров'я;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використовує </a:t>
            </a:r>
            <a:r>
              <a:rPr lang="uk-UA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здоров'язберігаючі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технології.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733800"/>
            <a:ext cx="2230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609600" y="381000"/>
            <a:ext cx="8001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uk-U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Вправа «Створи ланцюг»</a:t>
            </a:r>
          </a:p>
          <a:p>
            <a:pPr>
              <a:buClr>
                <a:srgbClr val="FF0000"/>
              </a:buClr>
            </a:pPr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Слова:  порушення роботи органів, руйнування організму, виникнення хвороб, людина, смерть, не виконання правил гігієни, не дотримання здорового способу життя.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sz="200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Людина -  не виконання правил гігієни – не дотримання здорового способу життя – порушення роботи органів – виникнення хвороб – руйнування організму – смерть.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8" y="3089275"/>
            <a:ext cx="44799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81000"/>
            <a:ext cx="8229600" cy="601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Ділова гра “Скажи алкоголю, наркотикам - “НІ!”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 об'єднується в групи: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столах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роздатковий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мат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еріал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Після самостійної роботи в групах, підлітки розповідають про алкоголь із різних сторін (по назвам груп). Крапкою в цій грі буде моделювання ситуації щодо відмови від алкоголю, наркотиків тощо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981200"/>
          <a:ext cx="6096000" cy="100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1006475"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медики</a:t>
                      </a: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хіміки</a:t>
                      </a:r>
                    </a:p>
                    <a:p>
                      <a:pPr algn="ctr"/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юристи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психологи</a:t>
                      </a:r>
                    </a:p>
                    <a:p>
                      <a:pPr algn="ctr"/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9" marB="457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47860_20071201101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73463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Аналіз історій і ситуацій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8229600" cy="51752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Ця форма роботи допомагає проаналізувати і обговорити ситуації, з якими підлітки, дорослі можуть зіткнутися в житті. Учасники можуть пропонувати варіанти, як насправді міг би вчинити той чи інший персонаж.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комп'ютерних </a:t>
            </a:r>
            <a:r>
              <a:rPr lang="ru-RU" b="1" i="1" dirty="0" smtClean="0">
                <a:solidFill>
                  <a:srgbClr val="FF0000"/>
                </a:solidFill>
              </a:rPr>
              <a:t>презента</a:t>
            </a:r>
            <a:r>
              <a:rPr lang="uk-UA" b="1" i="1" dirty="0" smtClean="0">
                <a:solidFill>
                  <a:srgbClr val="FF0000"/>
                </a:solidFill>
              </a:rPr>
              <a:t>цій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24581" name="WordArt 10"/>
          <p:cNvSpPr>
            <a:spLocks noChangeArrowheads="1" noChangeShapeType="1" noTextEdit="1"/>
          </p:cNvSpPr>
          <p:nvPr/>
        </p:nvSpPr>
        <p:spPr bwMode="auto">
          <a:xfrm>
            <a:off x="701675" y="3751263"/>
            <a:ext cx="3463925" cy="234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384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Скажемо «НІ!» </a:t>
            </a:r>
          </a:p>
          <a:p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                 СНІДУ</a:t>
            </a:r>
          </a:p>
          <a:p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                разом! ! !</a:t>
            </a:r>
          </a:p>
        </p:txBody>
      </p:sp>
      <p:pic>
        <p:nvPicPr>
          <p:cNvPr id="24582" name="Picture 10" descr="3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3527425"/>
            <a:ext cx="36734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33375"/>
            <a:ext cx="8183562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4037012" cy="2562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Написання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сенкану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рядок – 1 іменник</a:t>
            </a:r>
          </a:p>
          <a:p>
            <a:pPr eaLnBrk="1" hangingPunct="1"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рядок – 2 прикметника</a:t>
            </a:r>
          </a:p>
          <a:p>
            <a:pPr eaLnBrk="1" hangingPunct="1"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рядок – 3 дієслова</a:t>
            </a:r>
          </a:p>
          <a:p>
            <a:pPr eaLnBrk="1" hangingPunct="1"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рядок – 4 слова, речення</a:t>
            </a:r>
          </a:p>
          <a:p>
            <a:pPr eaLnBrk="1" hangingPunct="1"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рядок – 1 іменник – синонім до 1 рядка</a:t>
            </a:r>
          </a:p>
        </p:txBody>
      </p:sp>
      <p:pic>
        <p:nvPicPr>
          <p:cNvPr id="6" name="Picture 4" descr="спидина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1438" cy="258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38400" y="4429125"/>
            <a:ext cx="4572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uk-UA" b="1" dirty="0">
                <a:solidFill>
                  <a:srgbClr val="C00000"/>
                </a:solidFill>
              </a:rPr>
              <a:t>ВІЛ/СНІД</a:t>
            </a:r>
            <a:endParaRPr lang="uk-UA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СНІД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Невиліковний, нещадний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Поширюється, загрожує, шкодить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СНІД – чума ХІ століття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Імунодефіцит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12\Документи вчителя\Педагогічні доробки\Фото семінару\PB29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28701" y="267381"/>
            <a:ext cx="3311525" cy="2232025"/>
          </a:xfrm>
          <a:effectLst>
            <a:softEdge rad="112500"/>
          </a:effectLst>
        </p:spPr>
      </p:pic>
      <p:pic>
        <p:nvPicPr>
          <p:cNvPr id="6" name="Picture 6" descr="E:\12\Документи вчителя\Педагогічні доробки\Фото семінару\PB29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1" y="228599"/>
            <a:ext cx="3311525" cy="230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:\12\Документи вчителя\Педагогічні доробки\Фото семінару\PB290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69029"/>
            <a:ext cx="3238499" cy="244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12\Документи вчителя\Педагогічні доробки\Фото семінару\PB29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019" y="2553833"/>
            <a:ext cx="3335988" cy="244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3000" y="5192713"/>
            <a:ext cx="7089775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Рольові ігри.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пропонує розіграти сценки в ролях. Для цього учнів об'єднують у групи й дають випереджальне завдання: вивчити текст ролей, виготовити костюми. На уроці діти демонструють сценки</a:t>
            </a:r>
            <a:b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238" y="5195888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Тиждень основ здоров’я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Света\Рабочий стол\Підліток - підлітку про здоровий\Газети 301\IMAG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530225"/>
            <a:ext cx="8280400" cy="477043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5665788"/>
            <a:ext cx="8382000" cy="73501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Тренінг  «Профілактика тютюнокуріння»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Света\Рабочий стол\Підліток - підлітку про здоровий\тренинг\Фото1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3000" y="152400"/>
            <a:ext cx="3768725" cy="2825750"/>
          </a:xfrm>
          <a:effectLst>
            <a:softEdge rad="112500"/>
          </a:effectLst>
        </p:spPr>
      </p:pic>
      <p:pic>
        <p:nvPicPr>
          <p:cNvPr id="7" name="Picture 5" descr="C:\Documents and Settings\Света\Рабочий стол\Підліток - підлітку про здоровий\тренинг\Фото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032250" cy="302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Света\Рабочий стол\Підліток - підлітку про здоровий\тренинг\Фото1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314" y="2667000"/>
            <a:ext cx="3959225" cy="297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182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1275" y="0"/>
            <a:ext cx="5292725" cy="3500438"/>
          </a:xfrm>
          <a:effectLst>
            <a:softEdge rad="112500"/>
          </a:effectLst>
        </p:spPr>
      </p:pic>
      <p:pic>
        <p:nvPicPr>
          <p:cNvPr id="5" name="MOV01827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4364037" cy="316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OV01830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4032250" cy="335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44512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Спортивне свято 9-А класу </a:t>
            </a:r>
          </a:p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«Спортивними родинами багата Україна»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uk-UA" sz="2400" b="1" dirty="0" smtClean="0"/>
              <a:t>Семінар – практикум</a:t>
            </a:r>
            <a:br>
              <a:rPr lang="uk-UA" sz="2400" b="1" dirty="0" smtClean="0"/>
            </a:br>
            <a:r>
              <a:rPr lang="uk-UA" sz="2400" b="1" dirty="0" smtClean="0"/>
              <a:t>    вчителів основ здоров’я Деснянського району </a:t>
            </a:r>
            <a:br>
              <a:rPr lang="uk-UA" sz="2400" b="1" dirty="0" smtClean="0"/>
            </a:br>
            <a:r>
              <a:rPr lang="uk-UA" sz="2400" b="1" dirty="0" smtClean="0"/>
              <a:t>“Здоров</a:t>
            </a:r>
            <a:r>
              <a:rPr lang="en-US" sz="2400" b="1" dirty="0" smtClean="0"/>
              <a:t>`</a:t>
            </a:r>
            <a:r>
              <a:rPr lang="uk-UA" sz="2400" b="1" dirty="0" err="1" smtClean="0"/>
              <a:t>язберігаючі</a:t>
            </a:r>
            <a:r>
              <a:rPr lang="uk-UA" sz="2400" b="1" dirty="0" smtClean="0"/>
              <a:t> технології в навчально-виховному процесі школи”</a:t>
            </a:r>
            <a:endParaRPr lang="uk-UA" sz="2400" dirty="0"/>
          </a:p>
        </p:txBody>
      </p:sp>
      <p:pic>
        <p:nvPicPr>
          <p:cNvPr id="32770" name="Picture 2" descr="E:\фото семинар оз\DSCN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E:\фото семинар оз\DSCN1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5185"/>
            <a:ext cx="3058886" cy="2294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E:\фото семинар оз\DSCN1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1013" y="5448300"/>
            <a:ext cx="8183562" cy="647700"/>
          </a:xfrm>
        </p:spPr>
        <p:txBody>
          <a:bodyPr/>
          <a:lstStyle/>
          <a:p>
            <a:pPr>
              <a:defRPr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Екскурсія до пожежної частини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Documents and Settings\Света\Рабочий стол\Основи здоров\Пожежна частина_6 класи_10.10.2013\IMG_7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4375" y="260350"/>
            <a:ext cx="5583238" cy="4187825"/>
          </a:xfrm>
          <a:noFill/>
        </p:spPr>
      </p:pic>
      <p:pic>
        <p:nvPicPr>
          <p:cNvPr id="31748" name="Picture 3" descr="C:\Documents and Settings\Света\Рабочий стол\Основи здоров\Пожежна частина_6 класи_10.10.2013\IMG_7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989138"/>
            <a:ext cx="44338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762000" y="2667000"/>
            <a:ext cx="2746375" cy="1460500"/>
          </a:xfrm>
          <a:prstGeom prst="ellipse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Якісне викладання предмета Основи здоров</a:t>
            </a:r>
            <a:r>
              <a:rPr lang="en-US" dirty="0">
                <a:solidFill>
                  <a:schemeClr val="tx1"/>
                </a:solidFill>
              </a:rPr>
              <a:t>`</a:t>
            </a:r>
            <a:r>
              <a:rPr lang="uk-UA" dirty="0">
                <a:solidFill>
                  <a:schemeClr val="tx1"/>
                </a:solidFill>
              </a:rPr>
              <a:t>я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Модель превентивної освіти</a:t>
            </a:r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14600" y="1752600"/>
            <a:ext cx="838200" cy="5715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43463" y="1828800"/>
            <a:ext cx="0" cy="635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9800" y="1752600"/>
            <a:ext cx="939800" cy="5715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722688" y="2751138"/>
            <a:ext cx="2239962" cy="1397000"/>
          </a:xfrm>
          <a:prstGeom prst="ellipse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Позакласна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освіта та гуртки за інтересами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6172200" y="2667000"/>
            <a:ext cx="2819400" cy="1524000"/>
          </a:xfrm>
          <a:prstGeom prst="ellipse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Програма «Підліток підліткові – про здоровий спосіб життя»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838200" y="4613275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уроки 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предметні тижні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моніторинг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круглі столи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семінари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3589338" y="4618038"/>
            <a:ext cx="2659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педагогічна рада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методичні об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єднання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профілактичні заходи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батьківський всеобуч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години спілкування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екскурсії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6354763" y="4695825"/>
            <a:ext cx="2628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тренінги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шкільні стіннівки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розвивальні ігри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фестивалі реклам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презентації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752600" y="4191000"/>
            <a:ext cx="192088" cy="4222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43463" y="4191000"/>
            <a:ext cx="0" cy="5048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9213" y="4267200"/>
            <a:ext cx="179387" cy="4286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93800"/>
          </a:xfrm>
        </p:spPr>
        <p:txBody>
          <a:bodyPr/>
          <a:lstStyle/>
          <a:p>
            <a:pPr marL="54864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  успішності 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превентивної освіти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рівень загальної вихованості учнів школи;</a:t>
            </a:r>
            <a:endParaRPr lang="ru-RU" sz="1800" smtClean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рівень самооцінки учнів;</a:t>
            </a:r>
            <a:endParaRPr lang="ru-RU" sz="1800" smtClean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орієнтація  на здоровий спосіб життя, дотримання його норм в повсякденні;</a:t>
            </a:r>
            <a:endParaRPr lang="ru-RU" sz="1800" smtClean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практична відсутність сформованих шкідливих звичок у дітей;</a:t>
            </a:r>
            <a:endParaRPr lang="ru-RU" sz="1800" smtClean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два учні, які знаходяться на внутрішньошкільному обліку;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</a:pPr>
            <a:r>
              <a:rPr lang="uk-UA" sz="1800" smtClean="0"/>
              <a:t>немає пропусків занять учнями без поважних причин.</a:t>
            </a:r>
            <a:endParaRPr lang="ru-RU" sz="180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ru-RU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2772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733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авчити дітей берегти і зміцнювати своє здоров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 умови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формування позитивних якостей особистостей;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надати комплексний психолого-педагогічний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медико-соціальний супровід учням;</a:t>
            </a:r>
            <a:endParaRPr lang="uk-UA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вироблення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інтегрованих міждисциплінарних підходів, об'єднанню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зусиль суб'єктів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превентивної </a:t>
            </a: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8" name="Picture 4" descr="E:\Воспитание\ВОСПЕТ работа\рисунки\учителя\16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7907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52400" y="685800"/>
            <a:ext cx="8686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Font typeface="Arial" charset="0"/>
              <a:buNone/>
            </a:pPr>
            <a:endParaRPr lang="ru-RU" sz="2400" b="1">
              <a:solidFill>
                <a:srgbClr val="7F7F7F"/>
              </a:solidFill>
            </a:endParaRPr>
          </a:p>
          <a:p>
            <a:pPr marL="273050" indent="-273050">
              <a:lnSpc>
                <a:spcPct val="1500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uk-UA" sz="2400" b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сформувати  позитивні якості особистості;</a:t>
            </a:r>
          </a:p>
          <a:p>
            <a:pPr marL="273050" indent="-273050">
              <a:lnSpc>
                <a:spcPct val="1500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uk-UA" sz="2400" b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сформувати навички здорового способу життя; </a:t>
            </a:r>
            <a:endParaRPr lang="ru-RU" sz="2400" b="1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50000"/>
              </a:lnSpc>
              <a:buClr>
                <a:srgbClr val="FF0000"/>
              </a:buClr>
              <a:buSzPct val="100000"/>
              <a:buFont typeface="Arial" charset="0"/>
              <a:buChar char="•"/>
            </a:pPr>
            <a:r>
              <a:rPr lang="uk-UA" sz="2400" b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втілювати профілактичні заходи щодо вживання наркотичних, алкогольних і психотропних речовин.</a:t>
            </a:r>
            <a:endParaRPr lang="ru-RU" sz="2400" b="1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05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581400"/>
            <a:ext cx="1414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133600" y="54864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486400" y="50292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3736975" y="282575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/>
              <a:t>Принципи</a:t>
            </a:r>
          </a:p>
        </p:txBody>
      </p:sp>
      <p:sp>
        <p:nvSpPr>
          <p:cNvPr id="7" name="Овал 6"/>
          <p:cNvSpPr/>
          <p:nvPr/>
        </p:nvSpPr>
        <p:spPr>
          <a:xfrm rot="2695990">
            <a:off x="5360988" y="679450"/>
            <a:ext cx="990600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8" name="Овал 7"/>
          <p:cNvSpPr/>
          <p:nvPr/>
        </p:nvSpPr>
        <p:spPr>
          <a:xfrm rot="5400000">
            <a:off x="5794375" y="1908175"/>
            <a:ext cx="990600" cy="235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9" name="Овал 8"/>
          <p:cNvSpPr/>
          <p:nvPr/>
        </p:nvSpPr>
        <p:spPr>
          <a:xfrm rot="7708748">
            <a:off x="5264150" y="3014663"/>
            <a:ext cx="990600" cy="238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10" name="Овал 9"/>
          <p:cNvSpPr/>
          <p:nvPr/>
        </p:nvSpPr>
        <p:spPr>
          <a:xfrm rot="10800000">
            <a:off x="4038600" y="3438525"/>
            <a:ext cx="990600" cy="227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11" name="Овал 10"/>
          <p:cNvSpPr/>
          <p:nvPr/>
        </p:nvSpPr>
        <p:spPr>
          <a:xfrm rot="2533012">
            <a:off x="2854325" y="3049588"/>
            <a:ext cx="990600" cy="232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12" name="Овал 11"/>
          <p:cNvSpPr/>
          <p:nvPr/>
        </p:nvSpPr>
        <p:spPr>
          <a:xfrm rot="16200000">
            <a:off x="2430463" y="1884362"/>
            <a:ext cx="990600" cy="2346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Овал 12"/>
          <p:cNvSpPr/>
          <p:nvPr/>
        </p:nvSpPr>
        <p:spPr>
          <a:xfrm rot="18919094">
            <a:off x="2889250" y="639763"/>
            <a:ext cx="990600" cy="234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14" name="Овал 13"/>
          <p:cNvSpPr/>
          <p:nvPr/>
        </p:nvSpPr>
        <p:spPr>
          <a:xfrm>
            <a:off x="4130675" y="457200"/>
            <a:ext cx="990600" cy="210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3736975" y="2249488"/>
            <a:ext cx="1600200" cy="1584325"/>
          </a:xfrm>
          <a:prstGeom prst="ellipse">
            <a:avLst/>
          </a:prstGeom>
          <a:solidFill>
            <a:srgbClr val="EBE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/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810000" y="3048001"/>
            <a:ext cx="145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72000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sz="2000" b="1" dirty="0"/>
              <a:t>Принципи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"/>
          <p:cNvSpPr txBox="1">
            <a:spLocks noChangeArrowheads="1"/>
          </p:cNvSpPr>
          <p:nvPr/>
        </p:nvSpPr>
        <p:spPr bwMode="auto">
          <a:xfrm rot="-5400000">
            <a:off x="3703638" y="10953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2"/>
          <p:cNvSpPr txBox="1">
            <a:spLocks noChangeArrowheads="1"/>
          </p:cNvSpPr>
          <p:nvPr/>
        </p:nvSpPr>
        <p:spPr bwMode="auto">
          <a:xfrm>
            <a:off x="2133600" y="28765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3"/>
          <p:cNvSpPr txBox="1">
            <a:spLocks noChangeArrowheads="1"/>
          </p:cNvSpPr>
          <p:nvPr/>
        </p:nvSpPr>
        <p:spPr bwMode="auto">
          <a:xfrm rot="-2943327">
            <a:off x="2266950" y="4048126"/>
            <a:ext cx="202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інтегрованості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5"/>
          <p:cNvSpPr txBox="1">
            <a:spLocks noChangeArrowheads="1"/>
          </p:cNvSpPr>
          <p:nvPr/>
        </p:nvSpPr>
        <p:spPr bwMode="auto">
          <a:xfrm>
            <a:off x="5562600" y="287655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4"/>
          <p:cNvSpPr txBox="1">
            <a:spLocks noChangeArrowheads="1"/>
          </p:cNvSpPr>
          <p:nvPr/>
        </p:nvSpPr>
        <p:spPr bwMode="auto">
          <a:xfrm rot="5400000">
            <a:off x="3686175" y="4524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конкретності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5"/>
          <p:cNvSpPr txBox="1">
            <a:spLocks noChangeArrowheads="1"/>
          </p:cNvSpPr>
          <p:nvPr/>
        </p:nvSpPr>
        <p:spPr bwMode="auto">
          <a:xfrm rot="2710889">
            <a:off x="2643188" y="175418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TextBox 16"/>
          <p:cNvSpPr txBox="1">
            <a:spLocks noChangeArrowheads="1"/>
          </p:cNvSpPr>
          <p:nvPr/>
        </p:nvSpPr>
        <p:spPr bwMode="auto">
          <a:xfrm rot="2427301">
            <a:off x="4984750" y="4211638"/>
            <a:ext cx="209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мобільності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7"/>
          <p:cNvSpPr txBox="1">
            <a:spLocks noChangeArrowheads="1"/>
          </p:cNvSpPr>
          <p:nvPr/>
        </p:nvSpPr>
        <p:spPr bwMode="auto">
          <a:xfrm rot="-2582403">
            <a:off x="5118100" y="1584325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законності</a:t>
            </a:r>
            <a:endParaRPr 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088" y="-1524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Напрямки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438400"/>
            <a:ext cx="2036763" cy="97155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Профілактичні заходи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3265488"/>
            <a:ext cx="2117725" cy="1236662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Навчально-методичне забезпечення</a:t>
            </a:r>
          </a:p>
          <a:p>
            <a:pPr algn="ctr">
              <a:defRPr/>
            </a:pPr>
            <a:endParaRPr lang="uk-UA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2286000"/>
            <a:ext cx="2198688" cy="1325563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організаціями та установами</a:t>
            </a:r>
          </a:p>
          <a:p>
            <a:pPr algn="ctr">
              <a:defRPr/>
            </a:pPr>
            <a:endParaRPr lang="uk-UA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33600" y="1600200"/>
            <a:ext cx="685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752600"/>
            <a:ext cx="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48400" y="1600200"/>
            <a:ext cx="609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48400" y="3810000"/>
            <a:ext cx="2362200" cy="123666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Піклування про шкільне середовище</a:t>
            </a:r>
          </a:p>
          <a:p>
            <a:pPr algn="ctr">
              <a:defRPr/>
            </a:pPr>
            <a:endPara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3843338"/>
            <a:ext cx="2281238" cy="123666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Ефективність взаємодії педагогів, дітей та їх батьків</a:t>
            </a:r>
          </a:p>
          <a:p>
            <a:pPr algn="ctr">
              <a:defRPr/>
            </a:pPr>
            <a:endParaRPr lang="uk-UA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819400" y="1752600"/>
            <a:ext cx="7620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38800" y="1752600"/>
            <a:ext cx="6858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6909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3505200" cy="4724400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Планування </a:t>
            </a:r>
            <a:b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превентивної  освіти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733800" y="381000"/>
            <a:ext cx="5257800" cy="5791200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Річний план роботи школи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превентивної освіти;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Комплексні заходи з формування навичок здорового способу життя ;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профілактичної діяльності школи і відповідних служб міста;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 батьківський всеобуч).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dirty="0" smtClean="0"/>
              <a:t>Проблеми з питань формування здорового способу життя</a:t>
            </a:r>
            <a:endParaRPr lang="uk-UA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04800" y="2041525"/>
            <a:ext cx="8915400" cy="2308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 свідомого ставлення людей до здоров’я;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декларування лозунгів про здоров’я;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 установки в суспільстві на важливість здорового способу життя;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розрізненість дій різних інституцій;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недосконалість шкільної медицини;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недостатня забезпеченість фахівцями і психологами;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6463" lvl="1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необхідного навчально-методичного забезпечення предмета «Основи здоров’я».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38" y="4233863"/>
            <a:ext cx="3357562" cy="2170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1015</Words>
  <Application>Microsoft Office PowerPoint</Application>
  <PresentationFormat>Экран (4:3)</PresentationFormat>
  <Paragraphs>218</Paragraphs>
  <Slides>30</Slides>
  <Notes>5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Tahoma</vt:lpstr>
      <vt:lpstr>Arial</vt:lpstr>
      <vt:lpstr>Palatino Linotype</vt:lpstr>
      <vt:lpstr>Century Gothic</vt:lpstr>
      <vt:lpstr>Courier New</vt:lpstr>
      <vt:lpstr>Calibri</vt:lpstr>
      <vt:lpstr>Times New Roman</vt:lpstr>
      <vt:lpstr>Wingdings 2</vt:lpstr>
      <vt:lpstr>Wingdings</vt:lpstr>
      <vt:lpstr>Исполнительная</vt:lpstr>
      <vt:lpstr>Слайд 1</vt:lpstr>
      <vt:lpstr>Превентивна освіта, яка</vt:lpstr>
      <vt:lpstr>Модель превентивної освіти</vt:lpstr>
      <vt:lpstr>Завдання</vt:lpstr>
      <vt:lpstr>Мета</vt:lpstr>
      <vt:lpstr>Слайд 6</vt:lpstr>
      <vt:lpstr>Напрямки</vt:lpstr>
      <vt:lpstr>Слайд 8</vt:lpstr>
      <vt:lpstr>Проблеми з питань формування здорового способу життя</vt:lpstr>
      <vt:lpstr>Модель «Здоров`я»</vt:lpstr>
      <vt:lpstr>Слайд 11</vt:lpstr>
      <vt:lpstr>Шляхи  формування здоров׳язбережувальної компетентності учнів на уроках Основ здоров'я</vt:lpstr>
      <vt:lpstr>Розминки на уроках Основ здоров`я</vt:lpstr>
      <vt:lpstr>Слова за хвилину</vt:lpstr>
      <vt:lpstr>Розминка для формування знань     про здоровий спосіб життя </vt:lpstr>
      <vt:lpstr>Слайд 16</vt:lpstr>
      <vt:lpstr>Мозковий штурм </vt:lpstr>
      <vt:lpstr>Дидактична гра “Шпаргалка”</vt:lpstr>
      <vt:lpstr>Способи мотивації, залежно від дидактичної мети й типу уроку</vt:lpstr>
      <vt:lpstr>Слайд 20</vt:lpstr>
      <vt:lpstr>Слайд 21</vt:lpstr>
      <vt:lpstr>Аналіз історій і ситуацій </vt:lpstr>
      <vt:lpstr>Рефлексія</vt:lpstr>
      <vt:lpstr>Слайд 24</vt:lpstr>
      <vt:lpstr>Тиждень основ здоров’я</vt:lpstr>
      <vt:lpstr>Тренінг  «Профілактика тютюнокуріння»</vt:lpstr>
      <vt:lpstr>Слайд 27</vt:lpstr>
      <vt:lpstr>Семінар – практикум     вчителів основ здоров’я Деснянського району  “Здоров`язберігаючі технології в навчально-виховному процесі школи”</vt:lpstr>
      <vt:lpstr>Екскурсія до пожежної частини</vt:lpstr>
      <vt:lpstr>Показники  успішності  превентивної освіти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Sony</cp:lastModifiedBy>
  <cp:revision>201</cp:revision>
  <cp:lastPrinted>1601-01-01T00:00:00Z</cp:lastPrinted>
  <dcterms:created xsi:type="dcterms:W3CDTF">1601-01-01T00:00:00Z</dcterms:created>
  <dcterms:modified xsi:type="dcterms:W3CDTF">2014-06-23T07:48:27Z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