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81" r:id="rId3"/>
    <p:sldId id="284" r:id="rId4"/>
    <p:sldId id="282" r:id="rId5"/>
    <p:sldId id="263" r:id="rId6"/>
    <p:sldId id="285" r:id="rId7"/>
    <p:sldId id="286" r:id="rId8"/>
    <p:sldId id="264" r:id="rId9"/>
    <p:sldId id="265" r:id="rId10"/>
    <p:sldId id="266" r:id="rId11"/>
    <p:sldId id="267" r:id="rId12"/>
    <p:sldId id="268" r:id="rId13"/>
    <p:sldId id="287" r:id="rId14"/>
    <p:sldId id="269" r:id="rId15"/>
    <p:sldId id="270" r:id="rId16"/>
    <p:sldId id="271" r:id="rId17"/>
    <p:sldId id="288" r:id="rId18"/>
    <p:sldId id="289" r:id="rId19"/>
    <p:sldId id="272" r:id="rId20"/>
    <p:sldId id="274" r:id="rId21"/>
    <p:sldId id="276" r:id="rId22"/>
    <p:sldId id="280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FFCC"/>
    <a:srgbClr val="00CC66"/>
    <a:srgbClr val="FF0066"/>
    <a:srgbClr val="D60093"/>
    <a:srgbClr val="0000FF"/>
    <a:srgbClr val="0033CC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214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214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6214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6215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215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215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215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215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215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215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215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215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215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216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216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216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607DBC-C45A-431C-8ABF-EB0F1352B1B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2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2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8FA8C9-4AE1-496C-844E-4DA6607B83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DD327-B9F2-41D2-B223-47A7A1886F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FF5FE0-804B-4352-B19D-475C1876F6C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962EA2-E38E-4C75-B161-3158E06497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386919-C706-4305-8C4D-9765C56FDDF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08CBBD-0ED4-4D74-A29F-D76FA2FFE7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1AD4D6-8E0E-475A-81C5-36256042E2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A902A-C7BF-4A4F-8CEA-99A7EA3C984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FDA1E-9D70-42A0-8FE4-0A3EF53871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932EF-6D79-4762-94D2-3CFD59CBEA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5565A-9F16-47EB-ADA8-C547BA09756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037BFBA2-9A1B-4469-B817-A388E2D91B9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6112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611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11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11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611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611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611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611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11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611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611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1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11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555750"/>
            <a:ext cx="9144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5000" b="1" i="1">
                <a:solidFill>
                  <a:srgbClr val="0033CC"/>
                </a:solidFill>
                <a:latin typeface="Bodoni MT Black" pitchFamily="18" charset="0"/>
              </a:rPr>
              <a:t>Модель </a:t>
            </a:r>
          </a:p>
          <a:p>
            <a:pPr algn="ctr"/>
            <a:r>
              <a:rPr lang="uk-UA" sz="5000" b="1" i="1">
                <a:solidFill>
                  <a:srgbClr val="0033CC"/>
                </a:solidFill>
                <a:latin typeface="Bodoni MT Black" pitchFamily="18" charset="0"/>
              </a:rPr>
              <a:t>превентивної освіти</a:t>
            </a:r>
          </a:p>
          <a:p>
            <a:pPr algn="ctr"/>
            <a:r>
              <a:rPr lang="uk-UA" sz="5000" b="1" i="1">
                <a:solidFill>
                  <a:srgbClr val="0033CC"/>
                </a:solidFill>
                <a:latin typeface="Bodoni MT Black" pitchFamily="18" charset="0"/>
              </a:rPr>
              <a:t> у школі, дружній до дитини</a:t>
            </a:r>
            <a:r>
              <a:rPr lang="uk-UA" sz="4000" b="1" i="1">
                <a:solidFill>
                  <a:schemeClr val="hlink"/>
                </a:solidFill>
                <a:latin typeface="Bodoni MT Black" pitchFamily="18" charset="0"/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D60093"/>
                </a:solidFill>
                <a:latin typeface="Bodoni MT Black" pitchFamily="18" charset="0"/>
              </a:rPr>
              <a:t>Новоукраїнська загальноосвітня школа І-ІІІ ступенів №3 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D60093"/>
                </a:solidFill>
                <a:latin typeface="Bodoni MT Black" pitchFamily="18" charset="0"/>
              </a:rPr>
              <a:t>Новоукраїнської районної ради Кіровоградської області</a:t>
            </a:r>
            <a:endParaRPr lang="ru-RU" sz="2000" b="1">
              <a:solidFill>
                <a:srgbClr val="D60093"/>
              </a:solidFill>
              <a:latin typeface="Bodoni MT Black" pitchFamily="18" charset="0"/>
            </a:endParaRPr>
          </a:p>
        </p:txBody>
      </p:sp>
      <p:pic>
        <p:nvPicPr>
          <p:cNvPr id="7177" name="Picture 9" descr="IMG_60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4005263"/>
            <a:ext cx="3600450" cy="27003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8" name="Picture 10" descr="IMG_38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73463"/>
            <a:ext cx="3348037" cy="2511425"/>
          </a:xfrm>
          <a:prstGeom prst="rect">
            <a:avLst/>
          </a:prstGeom>
          <a:noFill/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79388" y="476250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8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Позакласні заходи: класні години, турніри, конкурси, акції, тренінги, дискусії, усні журнали</a:t>
            </a:r>
            <a:r>
              <a:rPr lang="uk-UA" sz="2800" b="1">
                <a:solidFill>
                  <a:srgbClr val="C90D98"/>
                </a:solidFill>
                <a:latin typeface="Bodoni MT Black" pitchFamily="18" charset="0"/>
              </a:rPr>
              <a:t> </a:t>
            </a:r>
            <a:endParaRPr lang="ru-RU" sz="2800" b="1">
              <a:solidFill>
                <a:srgbClr val="C90D98"/>
              </a:solidFill>
              <a:latin typeface="Bodoni MT Black" pitchFamily="18" charset="0"/>
            </a:endParaRPr>
          </a:p>
        </p:txBody>
      </p:sp>
      <p:pic>
        <p:nvPicPr>
          <p:cNvPr id="119815" name="Picture 7" descr="IMG_33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484313"/>
            <a:ext cx="3384550" cy="2538412"/>
          </a:xfrm>
          <a:prstGeom prst="rect">
            <a:avLst/>
          </a:prstGeom>
          <a:noFill/>
        </p:spPr>
      </p:pic>
      <p:pic>
        <p:nvPicPr>
          <p:cNvPr id="119816" name="Picture 8" descr="IMG_38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4149725"/>
            <a:ext cx="3343275" cy="2508250"/>
          </a:xfrm>
          <a:prstGeom prst="rect">
            <a:avLst/>
          </a:prstGeom>
          <a:noFill/>
        </p:spPr>
      </p:pic>
      <p:pic>
        <p:nvPicPr>
          <p:cNvPr id="119817" name="Picture 9" descr="IMG_389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1916113"/>
            <a:ext cx="3455988" cy="25923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0" name="Picture 8" descr="P92601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3948113"/>
            <a:ext cx="3530600" cy="2649537"/>
          </a:xfrm>
          <a:prstGeom prst="rect">
            <a:avLst/>
          </a:prstGeom>
          <a:noFill/>
        </p:spPr>
      </p:pic>
      <p:pic>
        <p:nvPicPr>
          <p:cNvPr id="120841" name="Picture 9" descr="PA0902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4005263"/>
            <a:ext cx="3529012" cy="2647950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79388" y="476250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8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Тижні знань БЖ та ЗСЖ, дні здоров</a:t>
            </a:r>
            <a:r>
              <a:rPr lang="en-US" sz="28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’</a:t>
            </a:r>
            <a:r>
              <a:rPr lang="uk-UA" sz="28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я</a:t>
            </a:r>
            <a:endParaRPr lang="ru-RU" sz="2800" b="1">
              <a:solidFill>
                <a:srgbClr val="C90D98"/>
              </a:solidFill>
              <a:latin typeface="Bodoni MT Black" pitchFamily="18" charset="0"/>
            </a:endParaRPr>
          </a:p>
        </p:txBody>
      </p:sp>
      <p:pic>
        <p:nvPicPr>
          <p:cNvPr id="120837" name="Picture 5" descr="PA0902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125538"/>
            <a:ext cx="3384550" cy="2535237"/>
          </a:xfrm>
          <a:prstGeom prst="rect">
            <a:avLst/>
          </a:prstGeom>
          <a:noFill/>
        </p:spPr>
      </p:pic>
      <p:pic>
        <p:nvPicPr>
          <p:cNvPr id="120843" name="Picture 11" descr="IMG_39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125538"/>
            <a:ext cx="3343275" cy="2508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 descr="P20301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268413"/>
            <a:ext cx="3240087" cy="2430462"/>
          </a:xfrm>
          <a:prstGeom prst="rect">
            <a:avLst/>
          </a:prstGeom>
          <a:noFill/>
        </p:spPr>
      </p:pic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7772400" cy="101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Превентивний проект “Захисти себе від ВІЛ” </a:t>
            </a:r>
            <a:endParaRPr lang="ru-RU" sz="3600"/>
          </a:p>
        </p:txBody>
      </p:sp>
      <p:pic>
        <p:nvPicPr>
          <p:cNvPr id="121861" name="Picture 5" descr="P20901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1138" y="3986213"/>
            <a:ext cx="3673475" cy="2755900"/>
          </a:xfrm>
          <a:prstGeom prst="rect">
            <a:avLst/>
          </a:prstGeom>
          <a:noFill/>
        </p:spPr>
      </p:pic>
      <p:pic>
        <p:nvPicPr>
          <p:cNvPr id="121860" name="Picture 4" descr="P20501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4650" y="2671763"/>
            <a:ext cx="3313113" cy="24860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900113" y="441325"/>
            <a:ext cx="7886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Мета проекту “Захисти себе від ВІЛ”</a:t>
            </a:r>
            <a:endParaRPr lang="ru-RU" sz="3600" b="1">
              <a:solidFill>
                <a:srgbClr val="C90D9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755650" y="1196975"/>
            <a:ext cx="66960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0000FF"/>
                </a:solidFill>
                <a:latin typeface="Times New Roman" pitchFamily="18" charset="0"/>
              </a:rPr>
              <a:t>Попередження ВІЛ- СНІДу, </a:t>
            </a:r>
          </a:p>
          <a:p>
            <a:pPr>
              <a:spcBef>
                <a:spcPct val="50000"/>
              </a:spcBef>
            </a:pPr>
            <a:r>
              <a:rPr lang="uk-UA" sz="2000">
                <a:solidFill>
                  <a:srgbClr val="0000FF"/>
                </a:solidFill>
                <a:latin typeface="Times New Roman" pitchFamily="18" charset="0"/>
              </a:rPr>
              <a:t>надання належної освіти з питань ІПСШ, сексуальної поведінки, </a:t>
            </a:r>
          </a:p>
          <a:p>
            <a:pPr>
              <a:spcBef>
                <a:spcPct val="50000"/>
              </a:spcBef>
            </a:pPr>
            <a:r>
              <a:rPr lang="uk-UA" sz="2000">
                <a:solidFill>
                  <a:srgbClr val="0000FF"/>
                </a:solidFill>
                <a:latin typeface="Times New Roman" pitchFamily="18" charset="0"/>
              </a:rPr>
              <a:t>розвиток життєвих навичок, </a:t>
            </a:r>
          </a:p>
          <a:p>
            <a:pPr>
              <a:spcBef>
                <a:spcPct val="50000"/>
              </a:spcBef>
            </a:pPr>
            <a:r>
              <a:rPr lang="uk-UA" sz="2000">
                <a:solidFill>
                  <a:srgbClr val="0000FF"/>
                </a:solidFill>
                <a:latin typeface="Times New Roman" pitchFamily="18" charset="0"/>
              </a:rPr>
              <a:t>вироблення в учнів «поведінкового імунітету» до ризиків.</a:t>
            </a:r>
            <a:endParaRPr lang="ru-RU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73420" name="Picture 12" descr="P92601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325" y="3870325"/>
            <a:ext cx="3732213" cy="2798763"/>
          </a:xfrm>
          <a:prstGeom prst="rect">
            <a:avLst/>
          </a:prstGeom>
          <a:noFill/>
        </p:spPr>
      </p:pic>
      <p:pic>
        <p:nvPicPr>
          <p:cNvPr id="273421" name="Picture 13" descr="P20901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232150"/>
            <a:ext cx="367188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4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IMG_3866"/>
          <p:cNvPicPr>
            <a:picLocks noChangeAspect="1" noChangeArrowheads="1"/>
          </p:cNvPicPr>
          <p:nvPr/>
        </p:nvPicPr>
        <p:blipFill>
          <a:blip r:embed="rId2" cstate="email">
            <a:lum bright="12000" contrast="18000"/>
          </a:blip>
          <a:srcRect/>
          <a:stretch>
            <a:fillRect/>
          </a:stretch>
        </p:blipFill>
        <p:spPr bwMode="auto">
          <a:xfrm>
            <a:off x="301625" y="1125538"/>
            <a:ext cx="2686050" cy="3311525"/>
          </a:xfrm>
          <a:prstGeom prst="rect">
            <a:avLst/>
          </a:prstGeom>
          <a:noFill/>
        </p:spPr>
      </p:pic>
      <p:pic>
        <p:nvPicPr>
          <p:cNvPr id="122886" name="Picture 6" descr="IMG_38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3933825"/>
            <a:ext cx="3344863" cy="2508250"/>
          </a:xfrm>
          <a:prstGeom prst="rect">
            <a:avLst/>
          </a:prstGeom>
          <a:noFill/>
        </p:spPr>
      </p:pic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772400" cy="8001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uk-UA" sz="2800" b="1">
                <a:solidFill>
                  <a:srgbClr val="C90D98"/>
                </a:solidFill>
                <a:latin typeface="Bodoni MT Black" pitchFamily="18" charset="0"/>
              </a:rPr>
              <a:t>Оформлення інформаційно-просвітницьких куточків</a:t>
            </a:r>
            <a:endParaRPr lang="ru-RU" sz="2800" b="1">
              <a:solidFill>
                <a:srgbClr val="C90D98"/>
              </a:solidFill>
              <a:latin typeface="Bodoni MT Black" pitchFamily="18" charset="0"/>
            </a:endParaRPr>
          </a:p>
        </p:txBody>
      </p:sp>
      <p:pic>
        <p:nvPicPr>
          <p:cNvPr id="122887" name="Picture 7" descr="PA2400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268413"/>
            <a:ext cx="3625850" cy="2717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4" name="Picture 10" descr="IMG_38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3933825"/>
            <a:ext cx="3524250" cy="2643188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7772400" cy="1519238"/>
          </a:xfrm>
        </p:spPr>
        <p:txBody>
          <a:bodyPr/>
          <a:lstStyle/>
          <a:p>
            <a:pPr algn="ctr"/>
            <a:r>
              <a:rPr lang="uk-UA" sz="28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Функціонування шкільної бібліотеки </a:t>
            </a:r>
          </a:p>
          <a:p>
            <a:pPr algn="ctr">
              <a:buFont typeface="Wingdings" pitchFamily="2" charset="2"/>
              <a:buNone/>
            </a:pPr>
            <a:r>
              <a:rPr lang="uk-UA" sz="28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	( презентації та виставки літератури, виховні заходи) </a:t>
            </a:r>
            <a:endParaRPr lang="ru-RU" sz="2800" b="1">
              <a:solidFill>
                <a:srgbClr val="C90D9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23912" name="Picture 8" descr="P40102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005263"/>
            <a:ext cx="3384550" cy="2538412"/>
          </a:xfrm>
          <a:prstGeom prst="rect">
            <a:avLst/>
          </a:prstGeom>
          <a:noFill/>
        </p:spPr>
      </p:pic>
      <p:pic>
        <p:nvPicPr>
          <p:cNvPr id="123913" name="Picture 9" descr="IMG_38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773238"/>
            <a:ext cx="2714625" cy="3619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14350"/>
            <a:ext cx="8124825" cy="923925"/>
          </a:xfrm>
          <a:noFill/>
          <a:ln/>
        </p:spPr>
        <p:txBody>
          <a:bodyPr/>
          <a:lstStyle/>
          <a:p>
            <a:pPr algn="ctr"/>
            <a:r>
              <a:rPr lang="uk-UA" sz="4000" b="1">
                <a:solidFill>
                  <a:srgbClr val="EF3D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Педагогічна освіта батьків</a:t>
            </a:r>
            <a:endParaRPr lang="ru-RU" sz="4000" b="1">
              <a:solidFill>
                <a:srgbClr val="EF3DF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48958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Батьківські збори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Батьківський лекторій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Оформлення куточків “Поради батькам”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Проведення засідань батьківських комітетів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Функціонування батьківської пошти</a:t>
            </a:r>
            <a:endParaRPr lang="ru-RU" sz="2000" b="1">
              <a:solidFill>
                <a:srgbClr val="C90D9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25958" name="Picture 6" descr="IMG_34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4076700"/>
            <a:ext cx="4135438" cy="2459038"/>
          </a:xfrm>
          <a:prstGeom prst="rect">
            <a:avLst/>
          </a:prstGeom>
          <a:noFill/>
        </p:spPr>
      </p:pic>
      <p:pic>
        <p:nvPicPr>
          <p:cNvPr id="125959" name="Picture 7" descr="IMG_38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1125538"/>
            <a:ext cx="2266950" cy="31273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124825" cy="923925"/>
          </a:xfrm>
          <a:noFill/>
          <a:ln/>
        </p:spPr>
        <p:txBody>
          <a:bodyPr/>
          <a:lstStyle/>
          <a:p>
            <a:pPr algn="ctr"/>
            <a:r>
              <a:rPr lang="uk-UA" sz="3600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Організація роботи пришкільного табору з денним перебуванням “Бригантина”</a:t>
            </a:r>
            <a:endParaRPr lang="ru-RU" sz="36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849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i="1">
                <a:solidFill>
                  <a:srgbClr val="0033CC"/>
                </a:solidFill>
                <a:latin typeface="Times New Roman" pitchFamily="18" charset="0"/>
              </a:rPr>
              <a:t>Мета діяльності:</a:t>
            </a:r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поліпшення здоров’я школярів, забезпечення їх змістовного дозвілля, задоволення інтересів і духовних запитів, відповідно до індивідуальних потреб учнівської молод</a:t>
            </a:r>
            <a:r>
              <a:rPr lang="ru-RU" sz="2000">
                <a:solidFill>
                  <a:srgbClr val="0033CC"/>
                </a:solidFill>
                <a:latin typeface="Times New Roman" pitchFamily="18" charset="0"/>
              </a:rPr>
              <a:t>і.</a:t>
            </a:r>
          </a:p>
        </p:txBody>
      </p:sp>
      <p:pic>
        <p:nvPicPr>
          <p:cNvPr id="274438" name="Picture 6" descr="IMG_34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3933825"/>
            <a:ext cx="3416300" cy="2562225"/>
          </a:xfrm>
          <a:prstGeom prst="rect">
            <a:avLst/>
          </a:prstGeom>
          <a:noFill/>
        </p:spPr>
      </p:pic>
      <p:pic>
        <p:nvPicPr>
          <p:cNvPr id="274439" name="Picture 7" descr="IMG_02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130550"/>
            <a:ext cx="4752975" cy="26749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3886200"/>
          </a:xfrm>
        </p:spPr>
        <p:txBody>
          <a:bodyPr/>
          <a:lstStyle/>
          <a:p>
            <a:r>
              <a:rPr lang="uk-UA" sz="2400" b="1" i="1" u="sng">
                <a:solidFill>
                  <a:srgbClr val="0000FF"/>
                </a:solidFill>
              </a:rPr>
              <a:t>Організаційно-громадські</a:t>
            </a:r>
          </a:p>
          <a:p>
            <a:r>
              <a:rPr lang="uk-UA" sz="2400" b="1" i="1" u="sng">
                <a:solidFill>
                  <a:srgbClr val="0000FF"/>
                </a:solidFill>
              </a:rPr>
              <a:t>Санітарно-гігієнічні</a:t>
            </a:r>
          </a:p>
          <a:p>
            <a:r>
              <a:rPr lang="uk-UA" sz="2400" b="1" i="1" u="sng">
                <a:solidFill>
                  <a:srgbClr val="0000FF"/>
                </a:solidFill>
              </a:rPr>
              <a:t>Фізкультурно-спортивні</a:t>
            </a:r>
          </a:p>
          <a:p>
            <a:r>
              <a:rPr lang="uk-UA" sz="2400" b="1" i="1" u="sng">
                <a:solidFill>
                  <a:srgbClr val="0000FF"/>
                </a:solidFill>
              </a:rPr>
              <a:t>Пізнавальні</a:t>
            </a:r>
          </a:p>
          <a:p>
            <a:r>
              <a:rPr lang="uk-UA" sz="2400" b="1" i="1" u="sng">
                <a:solidFill>
                  <a:srgbClr val="0000FF"/>
                </a:solidFill>
              </a:rPr>
              <a:t>Художньо-творчі</a:t>
            </a:r>
            <a:endParaRPr lang="ru-RU" sz="2400" b="1" i="1" u="sng">
              <a:solidFill>
                <a:srgbClr val="0000FF"/>
              </a:solidFill>
            </a:endParaRP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971550" y="333375"/>
            <a:ext cx="6894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3600" b="1">
                <a:solidFill>
                  <a:srgbClr val="D60093"/>
                </a:solidFill>
                <a:latin typeface="Bodoni MT Black" pitchFamily="18" charset="0"/>
              </a:rPr>
              <a:t>Види і форми діяльності табору</a:t>
            </a:r>
          </a:p>
        </p:txBody>
      </p:sp>
      <p:pic>
        <p:nvPicPr>
          <p:cNvPr id="275461" name="Picture 5" descr="IMG_02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125538"/>
            <a:ext cx="3959225" cy="2230437"/>
          </a:xfrm>
          <a:prstGeom prst="rect">
            <a:avLst/>
          </a:prstGeom>
          <a:noFill/>
        </p:spPr>
      </p:pic>
      <p:pic>
        <p:nvPicPr>
          <p:cNvPr id="275462" name="Picture 6" descr="IMG_02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500438"/>
            <a:ext cx="3989388" cy="2990850"/>
          </a:xfrm>
          <a:prstGeom prst="rect">
            <a:avLst/>
          </a:prstGeom>
          <a:noFill/>
        </p:spPr>
      </p:pic>
      <p:pic>
        <p:nvPicPr>
          <p:cNvPr id="275463" name="Picture 7" descr="IMG_00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860800"/>
            <a:ext cx="3960813" cy="22304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8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8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8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2" name="Picture 6" descr="IMG_77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3357563"/>
            <a:ext cx="3743325" cy="2806700"/>
          </a:xfrm>
          <a:prstGeom prst="rect">
            <a:avLst/>
          </a:prstGeom>
          <a:noFill/>
        </p:spPr>
      </p:pic>
      <p:pic>
        <p:nvPicPr>
          <p:cNvPr id="126983" name="Picture 7" descr="IMG_02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4437063"/>
            <a:ext cx="3960812" cy="2230437"/>
          </a:xfrm>
          <a:prstGeom prst="rect">
            <a:avLst/>
          </a:prstGeom>
          <a:noFill/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687513"/>
          </a:xfrm>
        </p:spPr>
        <p:txBody>
          <a:bodyPr/>
          <a:lstStyle/>
          <a:p>
            <a:pPr algn="ctr"/>
            <a:r>
              <a:rPr lang="uk-UA" sz="3200" b="1">
                <a:solidFill>
                  <a:srgbClr val="EF3D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Співпраця з державними органами і службами з питань захисту прав дітей та  громадськістю</a:t>
            </a:r>
            <a:endParaRPr lang="ru-RU" sz="3200" b="1">
              <a:solidFill>
                <a:srgbClr val="EF3DF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799306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solidFill>
                  <a:srgbClr val="EF3D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uk-UA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ССД Новоукраїнської РДА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Комісією з питань захисту прав дітей Новоукраїнської міської ради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Новоєгорівською опікунською радою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ВКМСД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РЦСССДМ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ЦРЛ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ЦРБ (клуб “Підліток”)</a:t>
            </a:r>
            <a:endParaRPr lang="ru-RU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435975" cy="5905500"/>
          </a:xfrm>
          <a:noFill/>
          <a:ln/>
        </p:spPr>
        <p:txBody>
          <a:bodyPr/>
          <a:lstStyle/>
          <a:p>
            <a:r>
              <a:rPr lang="uk-UA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Тільки творча, духовно багата і здорова особистість може розв'язати як щоденні, так і масштабні завдання.</a:t>
            </a:r>
            <a:br>
              <a:rPr lang="uk-UA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В.О.Сухомлинський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Робота класних керівників </a:t>
            </a:r>
            <a:br>
              <a:rPr lang="uk-UA" sz="40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</a:br>
            <a:r>
              <a:rPr lang="uk-UA" sz="40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з превентивної освіти підлітків</a:t>
            </a:r>
            <a:endParaRPr lang="ru-RU" sz="4000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25663"/>
            <a:ext cx="7772400" cy="2671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>
                <a:solidFill>
                  <a:srgbClr val="9D6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Соціометричні зрізи психологічного мікроклімату в колективі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9D6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Дослідження умов проживання та спілкування дітей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9D6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Проведення рейдів-оглядів перебування неповнолітніх у вечірній час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9D6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Залучення учнів до роботи в гуртках, секціях, громадської діяльності в класах</a:t>
            </a:r>
            <a:endParaRPr lang="ru-RU" sz="2000">
              <a:solidFill>
                <a:srgbClr val="9D692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9028" name="Picture 4" descr="IMG_33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4076700"/>
            <a:ext cx="3344862" cy="2508250"/>
          </a:xfrm>
          <a:prstGeom prst="rect">
            <a:avLst/>
          </a:prstGeom>
          <a:noFill/>
        </p:spPr>
      </p:pic>
      <p:pic>
        <p:nvPicPr>
          <p:cNvPr id="129029" name="Picture 5" descr="IMG_34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149725"/>
            <a:ext cx="3055938" cy="22923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Робота педагога-організатора </a:t>
            </a:r>
            <a:br>
              <a:rPr lang="uk-UA" sz="40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</a:br>
            <a:r>
              <a:rPr lang="uk-UA" sz="40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з превентивної освіти підлітків</a:t>
            </a:r>
            <a:endParaRPr lang="ru-RU" sz="4000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3960813" cy="2736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>
                <a:solidFill>
                  <a:srgbClr val="9D6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Залучення учнів до громадського життя школи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9D6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Проведення позакласних заходів 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9D6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Організація роботи учнівського парламенту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rgbClr val="9D692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1079" name="Picture 7" descr="IMG_2010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 bwMode="auto">
          <a:xfrm>
            <a:off x="1187450" y="4076700"/>
            <a:ext cx="3455988" cy="2590800"/>
          </a:xfrm>
          <a:prstGeom prst="rect">
            <a:avLst/>
          </a:prstGeom>
          <a:noFill/>
        </p:spPr>
      </p:pic>
      <p:pic>
        <p:nvPicPr>
          <p:cNvPr id="131080" name="Picture 8" descr="P3040174"/>
          <p:cNvPicPr>
            <a:picLocks noChangeAspect="1" noChangeArrowheads="1"/>
          </p:cNvPicPr>
          <p:nvPr/>
        </p:nvPicPr>
        <p:blipFill>
          <a:blip r:embed="rId3" cstate="email">
            <a:lum bright="12000" contrast="30000"/>
          </a:blip>
          <a:srcRect/>
          <a:stretch>
            <a:fillRect/>
          </a:stretch>
        </p:blipFill>
        <p:spPr bwMode="auto">
          <a:xfrm>
            <a:off x="3851275" y="2060575"/>
            <a:ext cx="3673475" cy="2457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1078" name="Picture 6" descr="IMG_3305"/>
          <p:cNvPicPr>
            <a:picLocks noChangeAspect="1" noChangeArrowheads="1"/>
          </p:cNvPicPr>
          <p:nvPr/>
        </p:nvPicPr>
        <p:blipFill>
          <a:blip r:embed="rId4" cstate="email">
            <a:lum contrast="24000"/>
          </a:blip>
          <a:srcRect/>
          <a:stretch>
            <a:fillRect/>
          </a:stretch>
        </p:blipFill>
        <p:spPr bwMode="auto">
          <a:xfrm>
            <a:off x="5940425" y="4365625"/>
            <a:ext cx="2881313" cy="2162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8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8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8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8" name="Picture 6" descr="IMG_09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852738"/>
            <a:ext cx="3600450" cy="2698750"/>
          </a:xfrm>
          <a:prstGeom prst="rect">
            <a:avLst/>
          </a:prstGeom>
          <a:noFill/>
        </p:spPr>
      </p:pic>
      <p:pic>
        <p:nvPicPr>
          <p:cNvPr id="136199" name="Picture 7" descr="росія і снід 0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933825"/>
            <a:ext cx="3600450" cy="2701925"/>
          </a:xfrm>
          <a:prstGeom prst="rect">
            <a:avLst/>
          </a:prstGeom>
          <a:noFill/>
        </p:spPr>
      </p:pic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8913"/>
            <a:ext cx="7915275" cy="511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36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Діяльність учнівського парламенту</a:t>
            </a:r>
            <a:endParaRPr lang="ru-RU" sz="3600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900113" y="1052513"/>
            <a:ext cx="7127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solidFill>
                  <a:schemeClr val="bg2"/>
                </a:solidFill>
                <a:latin typeface="Bodoni MT Black" pitchFamily="18" charset="0"/>
              </a:rPr>
              <a:t> </a:t>
            </a:r>
            <a:r>
              <a:rPr lang="uk-UA" sz="2000" b="1">
                <a:solidFill>
                  <a:schemeClr val="bg2"/>
                </a:solidFill>
                <a:latin typeface="Bodoni MT Black" pitchFamily="18" charset="0"/>
              </a:rPr>
              <a:t>Проведення засідань міністерства милосердя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chemeClr val="bg2"/>
                </a:solidFill>
                <a:latin typeface="Bodoni MT Black" pitchFamily="18" charset="0"/>
              </a:rPr>
              <a:t> Організація загальношкільних тематичних лінійок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chemeClr val="bg2"/>
                </a:solidFill>
                <a:latin typeface="Bodoni MT Black" pitchFamily="18" charset="0"/>
              </a:rPr>
              <a:t> Випуск стіннівок</a:t>
            </a:r>
            <a:r>
              <a:rPr lang="uk-UA" b="1">
                <a:solidFill>
                  <a:schemeClr val="bg2"/>
                </a:solidFill>
                <a:latin typeface="Bodoni MT Black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solidFill>
                  <a:schemeClr val="bg2"/>
                </a:solidFill>
                <a:latin typeface="Bodoni MT Black" pitchFamily="18" charset="0"/>
              </a:rPr>
              <a:t> Участь в акціях </a:t>
            </a:r>
            <a:endParaRPr lang="ru-RU" b="1">
              <a:solidFill>
                <a:schemeClr val="bg2"/>
              </a:solidFill>
              <a:latin typeface="Bodoni MT Black" pitchFamily="18" charset="0"/>
            </a:endParaRPr>
          </a:p>
        </p:txBody>
      </p:sp>
      <p:pic>
        <p:nvPicPr>
          <p:cNvPr id="136197" name="Picture 5" descr="P3040173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/>
          <a:stretch>
            <a:fillRect/>
          </a:stretch>
        </p:blipFill>
        <p:spPr bwMode="auto">
          <a:xfrm>
            <a:off x="5148263" y="1916113"/>
            <a:ext cx="3600450" cy="2701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7561263" cy="2447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Облік та аналіз відвідування учнями занять у школі, зайнятості їх у позаурочний час</a:t>
            </a:r>
          </a:p>
          <a:p>
            <a:pPr>
              <a:lnSpc>
                <a:spcPct val="80000"/>
              </a:lnSpc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Моніторинг заходів щодо формування здорового способу життя та особистої безпеки вихованців, збереження репродуктивного здоров’я, попередження ВІЛ-СНІДу</a:t>
            </a:r>
          </a:p>
          <a:p>
            <a:pPr>
              <a:lnSpc>
                <a:spcPct val="80000"/>
              </a:lnSpc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Організація зустрічей з представниками правоохоронних органів, лікарями</a:t>
            </a: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uk-UA" sz="2400" b="1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Організація літнього відпочинку школярів</a:t>
            </a:r>
            <a:endParaRPr lang="ru-RU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611188" y="222250"/>
            <a:ext cx="7993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Діяльність адміністрації школи </a:t>
            </a:r>
          </a:p>
          <a:p>
            <a:pPr algn="ctr"/>
            <a:r>
              <a:rPr lang="uk-UA" sz="36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з превентивної освіти</a:t>
            </a:r>
            <a:endParaRPr lang="ru-RU" sz="3600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32104" name="Picture 8" descr="IMG_55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9263" y="4292600"/>
            <a:ext cx="3311525" cy="2482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2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462088"/>
          </a:xfrm>
        </p:spPr>
        <p:txBody>
          <a:bodyPr/>
          <a:lstStyle/>
          <a:p>
            <a:pPr algn="ctr"/>
            <a:r>
              <a:rPr lang="uk-UA" sz="3600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Показники зрілості особистості</a:t>
            </a:r>
            <a:endParaRPr lang="ru-RU" sz="36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50825" y="1916113"/>
            <a:ext cx="345757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Стійка позиція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Морально-соціальний статус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Адаптованість у суспільсві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Соціальна активність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Комунікабельність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Уміння     самовдосконалюватися</a:t>
            </a:r>
            <a:endParaRPr lang="ru-RU" sz="2200" b="1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40425" y="2060575"/>
            <a:ext cx="29527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Здатність до самозахисту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Відповідальність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Самостійність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Непримиренність до негативних явищ </a:t>
            </a:r>
            <a:endParaRPr lang="en-US" sz="2200" b="1">
              <a:solidFill>
                <a:srgbClr val="0000FF"/>
              </a:solidFill>
              <a:latin typeface="Bodoni MT Black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200" b="1">
                <a:solidFill>
                  <a:srgbClr val="0000FF"/>
                </a:solidFill>
                <a:latin typeface="Bodoni MT Black" pitchFamily="18" charset="0"/>
              </a:rPr>
              <a:t> Критичність мислення</a:t>
            </a:r>
            <a:endParaRPr lang="ru-RU" sz="2200" b="1">
              <a:solidFill>
                <a:srgbClr val="0000FF"/>
              </a:solidFill>
              <a:latin typeface="Bodoni MT Black" pitchFamily="18" charset="0"/>
            </a:endParaRPr>
          </a:p>
        </p:txBody>
      </p:sp>
      <p:pic>
        <p:nvPicPr>
          <p:cNvPr id="133131" name="Picture 11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2133600"/>
            <a:ext cx="2087563" cy="28082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1331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24175"/>
            <a:ext cx="8207375" cy="3414713"/>
          </a:xfrm>
        </p:spPr>
        <p:txBody>
          <a:bodyPr/>
          <a:lstStyle/>
          <a:p>
            <a:r>
              <a:rPr lang="uk-UA" sz="3600" b="1" i="1">
                <a:solidFill>
                  <a:srgbClr val="00CC66"/>
                </a:solidFill>
                <a:latin typeface="Bodoni MT Black" pitchFamily="18" charset="0"/>
              </a:rPr>
              <a:t>	</a:t>
            </a:r>
            <a:r>
              <a:rPr lang="uk-UA" sz="36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Якими діти народжуються — </a:t>
            </a:r>
            <a:br>
              <a:rPr lang="uk-UA" sz="36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</a:br>
            <a:r>
              <a:rPr lang="uk-UA" sz="36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ні від кого не залежить, але в наших силах зробити їх хорошими через правильне виховання.</a:t>
            </a:r>
            <a:br>
              <a:rPr lang="uk-UA" sz="36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</a:br>
            <a:r>
              <a:rPr lang="uk-UA" sz="3600" b="1" i="1">
                <a:solidFill>
                  <a:srgbClr val="00CC66"/>
                </a:solidFill>
                <a:latin typeface="Bodoni MT Black" pitchFamily="18" charset="0"/>
              </a:rPr>
              <a:t>				                Плутарх</a:t>
            </a:r>
            <a:r>
              <a:rPr lang="ru-RU" sz="3600">
                <a:solidFill>
                  <a:srgbClr val="00CC66"/>
                </a:solidFill>
                <a:latin typeface="Bodoni MT Black" pitchFamily="18" charset="0"/>
              </a:rPr>
              <a:t/>
            </a:r>
            <a:br>
              <a:rPr lang="ru-RU" sz="3600">
                <a:solidFill>
                  <a:srgbClr val="00CC66"/>
                </a:solidFill>
                <a:latin typeface="Bodoni MT Black" pitchFamily="18" charset="0"/>
              </a:rPr>
            </a:br>
            <a:r>
              <a:rPr lang="ru-RU" sz="3600">
                <a:solidFill>
                  <a:srgbClr val="00CC66"/>
                </a:solidFill>
                <a:latin typeface="Bodoni MT Black" pitchFamily="18" charset="0"/>
              </a:rPr>
              <a:t> </a:t>
            </a:r>
          </a:p>
        </p:txBody>
      </p:sp>
      <p:pic>
        <p:nvPicPr>
          <p:cNvPr id="134213" name="Picture 69" descr="Безымянный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76250"/>
            <a:ext cx="2447925" cy="2447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8281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>
                <a:solidFill>
                  <a:srgbClr val="FF0066"/>
                </a:solidFill>
                <a:latin typeface="Times New Roman" pitchFamily="18" charset="0"/>
              </a:rPr>
              <a:t>Мета діяльності закладу як школи, дружньої до дитини</a:t>
            </a:r>
            <a:endParaRPr lang="ru-RU" sz="3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179388" y="1731963"/>
            <a:ext cx="87090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400" b="1">
                <a:latin typeface="Times New Roman" pitchFamily="18" charset="0"/>
              </a:rPr>
              <a:t>	</a:t>
            </a:r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Підвищення  виховної профілактичної ролі з попередження аморальних,антисуспільних проявів серед учнівської молоді,</a:t>
            </a:r>
          </a:p>
          <a:p>
            <a:endParaRPr lang="uk-UA" sz="1600" b="1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 загострення в них почуття непримиренності до негативних явищ,</a:t>
            </a:r>
          </a:p>
          <a:p>
            <a:endParaRPr lang="uk-UA" sz="1600" b="1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збагачення духовного життя підлітків,</a:t>
            </a:r>
          </a:p>
          <a:p>
            <a:endParaRPr lang="uk-UA" sz="1600" b="1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виховання бережливого, усвідомленого ставлення до власного здоров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’</a:t>
            </a:r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я, </a:t>
            </a:r>
          </a:p>
          <a:p>
            <a:endParaRPr lang="uk-UA" sz="1600" b="1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розвиток цінностей, спрямованих на формування здорового способу житт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1406525" y="188913"/>
            <a:ext cx="6713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Структурна модель превентивної освіти</a:t>
            </a:r>
            <a:endParaRPr lang="ru-RU" sz="28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uk-UA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Новоукраїнської ЗШ І-ІІІ ступенів № 3</a:t>
            </a:r>
          </a:p>
        </p:txBody>
      </p:sp>
      <p:pic>
        <p:nvPicPr>
          <p:cNvPr id="265251" name="Picture 35" descr="Рисунок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" y="1628775"/>
            <a:ext cx="8893175" cy="46307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757238" y="639763"/>
            <a:ext cx="7770812" cy="787400"/>
          </a:xfrm>
          <a:noFill/>
          <a:ln w="57150" cmpd="thinThick">
            <a:solidFill>
              <a:srgbClr val="808080"/>
            </a:solidFill>
          </a:ln>
        </p:spPr>
        <p:txBody>
          <a:bodyPr/>
          <a:lstStyle/>
          <a:p>
            <a:pPr algn="ctr"/>
            <a:r>
              <a:rPr lang="uk-UA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Превентивна діяльність</a:t>
            </a:r>
            <a:endParaRPr lang="ru-RU" sz="4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79388" y="2420938"/>
            <a:ext cx="3816350" cy="1295400"/>
          </a:xfrm>
          <a:prstGeom prst="rect">
            <a:avLst/>
          </a:prstGeom>
          <a:noFill/>
          <a:ln w="57150" cmpd="thinThick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5003800" y="2420938"/>
            <a:ext cx="3960813" cy="1295400"/>
          </a:xfrm>
          <a:prstGeom prst="rect">
            <a:avLst/>
          </a:prstGeom>
          <a:noFill/>
          <a:ln w="57150" cmpd="thinThick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H="1">
            <a:off x="2124075" y="1339850"/>
            <a:ext cx="2376488" cy="1008063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4500563" y="1339850"/>
            <a:ext cx="2376487" cy="1008063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395288" y="2779713"/>
            <a:ext cx="345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rgbClr val="996633"/>
                </a:solidFill>
                <a:latin typeface="Bodoni MT Black" pitchFamily="18" charset="0"/>
              </a:rPr>
              <a:t>Методична робота</a:t>
            </a:r>
            <a:endParaRPr lang="ru-RU" sz="2800" b="1">
              <a:solidFill>
                <a:srgbClr val="996633"/>
              </a:solidFill>
              <a:latin typeface="Bodoni MT Black" pitchFamily="18" charset="0"/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5148263" y="2349500"/>
            <a:ext cx="37449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rgbClr val="996633"/>
                </a:solidFill>
                <a:latin typeface="Bodoni MT Black" pitchFamily="18" charset="0"/>
              </a:rPr>
              <a:t>Інформаційно- просвітницька робота</a:t>
            </a:r>
            <a:endParaRPr lang="ru-RU" sz="2800" b="1">
              <a:solidFill>
                <a:srgbClr val="996633"/>
              </a:solidFill>
              <a:latin typeface="Bodoni MT Black" pitchFamily="18" charset="0"/>
            </a:endParaRPr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827088" y="4292600"/>
            <a:ext cx="7489825" cy="2016125"/>
          </a:xfrm>
          <a:prstGeom prst="rect">
            <a:avLst/>
          </a:prstGeom>
          <a:noFill/>
          <a:ln w="57150" cmpd="thinThick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827088" y="4437063"/>
            <a:ext cx="741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sz="2600" b="1">
                <a:solidFill>
                  <a:srgbClr val="996633"/>
                </a:solidFill>
                <a:latin typeface="Bodoni MT Black" pitchFamily="18" charset="0"/>
              </a:rPr>
              <a:t>Співробітництво з державними органами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sz="2600" b="1">
                <a:solidFill>
                  <a:srgbClr val="996633"/>
                </a:solidFill>
                <a:latin typeface="Bodoni MT Black" pitchFamily="18" charset="0"/>
              </a:rPr>
              <a:t>і службами з питань захисту дітей та </a:t>
            </a:r>
            <a:endParaRPr lang="uk-UA" sz="1000" b="1">
              <a:solidFill>
                <a:srgbClr val="996633"/>
              </a:solidFill>
              <a:latin typeface="Bodoni MT Black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sz="2600" b="1">
                <a:solidFill>
                  <a:srgbClr val="996633"/>
                </a:solidFill>
                <a:latin typeface="Bodoni MT Black" pitchFamily="18" charset="0"/>
              </a:rPr>
              <a:t>громадськістю, позашкільними закладами освіти</a:t>
            </a:r>
            <a:endParaRPr lang="ru-RU" sz="2600" b="1">
              <a:solidFill>
                <a:srgbClr val="996633"/>
              </a:solidFill>
              <a:latin typeface="Bodoni MT Black" pitchFamily="18" charset="0"/>
            </a:endParaRP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H="1">
            <a:off x="4500563" y="1339850"/>
            <a:ext cx="0" cy="295275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167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>
                <a:solidFill>
                  <a:srgbClr val="FF0066"/>
                </a:solidFill>
                <a:latin typeface="Times New Roman" pitchFamily="18" charset="0"/>
              </a:rPr>
              <a:t>Новоукраїнська загальноосвітня </a:t>
            </a:r>
            <a:br>
              <a:rPr lang="uk-UA" sz="3200" b="1">
                <a:solidFill>
                  <a:srgbClr val="FF0066"/>
                </a:solidFill>
                <a:latin typeface="Times New Roman" pitchFamily="18" charset="0"/>
              </a:rPr>
            </a:br>
            <a:r>
              <a:rPr lang="uk-UA" sz="3200" b="1">
                <a:solidFill>
                  <a:srgbClr val="FF0066"/>
                </a:solidFill>
                <a:latin typeface="Times New Roman" pitchFamily="18" charset="0"/>
              </a:rPr>
              <a:t>школа І-ІІІ ступенів №3 – опорна школа з основ здоров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’</a:t>
            </a:r>
            <a:r>
              <a:rPr lang="uk-UA" sz="3200" b="1">
                <a:solidFill>
                  <a:srgbClr val="FF0066"/>
                </a:solidFill>
                <a:latin typeface="Times New Roman" pitchFamily="18" charset="0"/>
              </a:rPr>
              <a:t>я</a:t>
            </a:r>
            <a:endParaRPr lang="ru-RU" sz="32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6263"/>
            <a:ext cx="8351837" cy="2087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 b="1"/>
              <a:t>		</a:t>
            </a:r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Проблема, над якою працює педагогічний колектив – формування здорового способу життя на основі розвитку життєвих компетентностей.</a:t>
            </a:r>
            <a:endParaRPr lang="ru-RU" sz="2400" b="1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71364" name="Picture 4" descr="IMG_39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716338"/>
            <a:ext cx="3744912" cy="2808287"/>
          </a:xfrm>
          <a:prstGeom prst="rect">
            <a:avLst/>
          </a:prstGeom>
          <a:noFill/>
        </p:spPr>
      </p:pic>
      <p:pic>
        <p:nvPicPr>
          <p:cNvPr id="271365" name="Picture 5" descr="IMG_54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141663"/>
            <a:ext cx="3671888" cy="27543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928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4000" b="1">
                <a:solidFill>
                  <a:srgbClr val="D60093"/>
                </a:solidFill>
                <a:latin typeface="Times New Roman" pitchFamily="18" charset="0"/>
              </a:rPr>
              <a:t>Тематика проблемних семінарів для вчителів району з основ здоров</a:t>
            </a:r>
            <a:r>
              <a:rPr lang="en-US" sz="4000" b="1">
                <a:solidFill>
                  <a:srgbClr val="D60093"/>
                </a:solidFill>
                <a:latin typeface="Times New Roman" pitchFamily="18" charset="0"/>
              </a:rPr>
              <a:t>’</a:t>
            </a:r>
            <a:r>
              <a:rPr lang="uk-UA" sz="4000" b="1">
                <a:solidFill>
                  <a:srgbClr val="D60093"/>
                </a:solidFill>
                <a:latin typeface="Times New Roman" pitchFamily="18" charset="0"/>
              </a:rPr>
              <a:t>я</a:t>
            </a:r>
          </a:p>
          <a:p>
            <a:pPr algn="ctr">
              <a:buFont typeface="Wingdings" pitchFamily="2" charset="2"/>
              <a:buNone/>
            </a:pPr>
            <a:endParaRPr lang="uk-UA" sz="4000" b="1">
              <a:solidFill>
                <a:srgbClr val="D60093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 «Запровадження здоров’язберігаючих технологій у навчально-виховний процес», </a:t>
            </a:r>
            <a:endParaRPr lang="uk-UA" sz="14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uk-UA" sz="1400" b="1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	   «Організація сучасного уроку з основ здоров’я на базі теорії розвитку життєвих навичок», </a:t>
            </a:r>
          </a:p>
          <a:p>
            <a:pPr>
              <a:buFont typeface="Wingdings" pitchFamily="2" charset="2"/>
              <a:buNone/>
            </a:pPr>
            <a:endParaRPr lang="uk-UA" sz="1400" b="1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	   «Формування соціального досвіду учнів, навичок ЗСЖ в процесі викладання навчальних предметів».</a:t>
            </a:r>
            <a:endParaRPr lang="ru-RU" sz="2400" b="1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Методична робота з педагогічним колективом</a:t>
            </a:r>
            <a:endParaRPr lang="ru-RU" sz="3600" b="1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17764" name="Picture 4" descr="IMG_19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749425"/>
            <a:ext cx="3487738" cy="2616200"/>
          </a:xfrm>
          <a:prstGeom prst="rect">
            <a:avLst/>
          </a:prstGeom>
          <a:noFill/>
        </p:spPr>
      </p:pic>
      <p:pic>
        <p:nvPicPr>
          <p:cNvPr id="117765" name="Picture 5" descr="IMG_20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3860800"/>
            <a:ext cx="3527425" cy="2644775"/>
          </a:xfrm>
          <a:prstGeom prst="rect">
            <a:avLst/>
          </a:prstGeom>
          <a:noFill/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140200" y="1773238"/>
            <a:ext cx="4608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Засідання педагогічної ради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Засідання методичного об</a:t>
            </a:r>
            <a:r>
              <a:rPr lang="en-US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’</a:t>
            </a:r>
            <a:r>
              <a:rPr lang="uk-UA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єднання класних керівників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Наради при директору</a:t>
            </a:r>
            <a:endParaRPr lang="ru-RU" sz="24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14350"/>
            <a:ext cx="8124825" cy="923925"/>
          </a:xfrm>
        </p:spPr>
        <p:txBody>
          <a:bodyPr/>
          <a:lstStyle/>
          <a:p>
            <a:pPr algn="ctr"/>
            <a:r>
              <a:rPr lang="uk-UA" sz="4000" b="1">
                <a:solidFill>
                  <a:srgbClr val="EF3D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Просвітницька робота</a:t>
            </a:r>
            <a:endParaRPr lang="ru-RU" sz="4000" b="1">
              <a:solidFill>
                <a:srgbClr val="EF3DF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24863" cy="1152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Вивчення навчальних предметів: основ здоров</a:t>
            </a:r>
            <a:r>
              <a:rPr lang="en-US" sz="28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’</a:t>
            </a:r>
            <a:r>
              <a:rPr lang="uk-UA" sz="2800" b="1">
                <a:solidFill>
                  <a:srgbClr val="C90D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я, фізичної культури, правознавства, людина і світ, етики</a:t>
            </a:r>
            <a:r>
              <a:rPr lang="uk-UA" sz="2800" b="1">
                <a:latin typeface="Bodoni MT Black" pitchFamily="18" charset="0"/>
              </a:rPr>
              <a:t> </a:t>
            </a:r>
            <a:endParaRPr lang="ru-RU" sz="2800" b="1">
              <a:latin typeface="Bodoni MT Black" pitchFamily="18" charset="0"/>
            </a:endParaRPr>
          </a:p>
        </p:txBody>
      </p:sp>
      <p:pic>
        <p:nvPicPr>
          <p:cNvPr id="118788" name="Picture 4" descr="IMG_36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457450"/>
            <a:ext cx="3455988" cy="2700338"/>
          </a:xfrm>
          <a:prstGeom prst="rect">
            <a:avLst/>
          </a:prstGeom>
          <a:noFill/>
        </p:spPr>
      </p:pic>
      <p:pic>
        <p:nvPicPr>
          <p:cNvPr id="118790" name="Picture 6" descr="P30401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4437063"/>
            <a:ext cx="3024187" cy="2268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8789" name="Picture 5" descr="IMG_33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2413" y="2420938"/>
            <a:ext cx="3487737" cy="2616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571</TotalTime>
  <Words>496</Words>
  <Application>Microsoft Office PowerPoint</Application>
  <PresentationFormat>Экран (4:3)</PresentationFormat>
  <Paragraphs>105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Times New Roman</vt:lpstr>
      <vt:lpstr>Wingdings</vt:lpstr>
      <vt:lpstr>Bodoni MT Black</vt:lpstr>
      <vt:lpstr>Tempus Sans ITC</vt:lpstr>
      <vt:lpstr>Bodoni MT Condensed</vt:lpstr>
      <vt:lpstr>Пиксел</vt:lpstr>
      <vt:lpstr>Слайд 1</vt:lpstr>
      <vt:lpstr>   Тільки творча, духовно багата і здорова особистість може розв'язати як щоденні, так і масштабні завдання.                        В.О.Сухомлинський</vt:lpstr>
      <vt:lpstr>Слайд 3</vt:lpstr>
      <vt:lpstr>Слайд 4</vt:lpstr>
      <vt:lpstr>Превентивна діяльність</vt:lpstr>
      <vt:lpstr>Новоукраїнська загальноосвітня  школа І-ІІІ ступенів №3 – опорна школа з основ здоров’я</vt:lpstr>
      <vt:lpstr>Слайд 7</vt:lpstr>
      <vt:lpstr>Методична робота з педагогічним колективом</vt:lpstr>
      <vt:lpstr>Просвітницька робота</vt:lpstr>
      <vt:lpstr>Слайд 10</vt:lpstr>
      <vt:lpstr>Слайд 11</vt:lpstr>
      <vt:lpstr>Слайд 12</vt:lpstr>
      <vt:lpstr>Слайд 13</vt:lpstr>
      <vt:lpstr>Слайд 14</vt:lpstr>
      <vt:lpstr>Слайд 15</vt:lpstr>
      <vt:lpstr>Педагогічна освіта батьків</vt:lpstr>
      <vt:lpstr>Організація роботи пришкільного табору з денним перебуванням “Бригантина”</vt:lpstr>
      <vt:lpstr>Слайд 18</vt:lpstr>
      <vt:lpstr>Співпраця з державними органами і службами з питань захисту прав дітей та  громадськістю</vt:lpstr>
      <vt:lpstr>Робота класних керівників  з превентивної освіти підлітків</vt:lpstr>
      <vt:lpstr>Робота педагога-організатора  з превентивної освіти підлітків</vt:lpstr>
      <vt:lpstr>Слайд 22</vt:lpstr>
      <vt:lpstr>Слайд 23</vt:lpstr>
      <vt:lpstr>Показники зрілості особистості</vt:lpstr>
      <vt:lpstr> Якими діти народжуються —  ні від кого не залежить, але в наших силах зробити їх хорошими через правильне виховання.                     Плутарх  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Sony</cp:lastModifiedBy>
  <cp:revision>45</cp:revision>
  <dcterms:created xsi:type="dcterms:W3CDTF">2012-10-29T19:40:49Z</dcterms:created>
  <dcterms:modified xsi:type="dcterms:W3CDTF">2014-09-08T13:56:16Z</dcterms:modified>
</cp:coreProperties>
</file>