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06" r:id="rId2"/>
    <p:sldId id="284" r:id="rId3"/>
    <p:sldId id="257" r:id="rId4"/>
    <p:sldId id="258" r:id="rId5"/>
    <p:sldId id="285" r:id="rId6"/>
    <p:sldId id="286" r:id="rId7"/>
    <p:sldId id="304" r:id="rId8"/>
    <p:sldId id="260" r:id="rId9"/>
    <p:sldId id="261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72" r:id="rId21"/>
    <p:sldId id="282" r:id="rId22"/>
    <p:sldId id="308" r:id="rId23"/>
    <p:sldId id="310" r:id="rId24"/>
    <p:sldId id="274" r:id="rId25"/>
    <p:sldId id="275" r:id="rId26"/>
    <p:sldId id="276" r:id="rId27"/>
    <p:sldId id="300" r:id="rId28"/>
    <p:sldId id="301" r:id="rId29"/>
    <p:sldId id="302" r:id="rId30"/>
    <p:sldId id="281" r:id="rId3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DF9CE-E529-4555-873C-C892C20FD1B6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B2011-1A71-44A0-9F87-33E11B685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87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BDA186-1324-4541-B879-95357B9EA45D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FD2A-FAD9-4510-8D3B-38B9E6EA1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9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414" y="188640"/>
            <a:ext cx="4176712" cy="198974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Впровадження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превентив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ної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моделі виховання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0"/>
            <a:ext cx="3528392" cy="6021288"/>
          </a:xfr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ctr"/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Досвід роботи Житомирського міського колегіуму</a:t>
            </a:r>
            <a:endParaRPr lang="ru-RU" sz="24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8" y="2348880"/>
            <a:ext cx="409317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19700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3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389" y="214330"/>
            <a:ext cx="7024744" cy="1405960"/>
          </a:xfrm>
        </p:spPr>
        <p:txBody>
          <a:bodyPr>
            <a:normAutofit/>
          </a:bodyPr>
          <a:lstStyle/>
          <a:p>
            <a:pPr algn="ctr"/>
            <a:r>
              <a:rPr lang="uk-UA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Проведення </a:t>
            </a:r>
            <a:r>
              <a:rPr lang="uk-UA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тренінгових</a:t>
            </a:r>
            <a:r>
              <a:rPr lang="uk-UA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занять</a:t>
            </a:r>
            <a:endParaRPr lang="ru-RU" sz="3200" dirty="0"/>
          </a:p>
        </p:txBody>
      </p:sp>
      <p:pic>
        <p:nvPicPr>
          <p:cNvPr id="10" name="Picture 3" descr="H:\101MSDCF\DSC037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6628" y="1497991"/>
            <a:ext cx="3493184" cy="244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H:\фото телефон\201110\201110A0\031020111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484784"/>
            <a:ext cx="3473776" cy="2447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H:\101MSDCF\DSC038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6628" y="4148342"/>
            <a:ext cx="3444258" cy="241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H:\101MSDCF\DSC037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4120122"/>
            <a:ext cx="3484536" cy="2441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12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40650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Екскурсії в “Клініку, дружньої до молоді”</a:t>
            </a:r>
            <a:endParaRPr lang="ru-RU" sz="3200" dirty="0"/>
          </a:p>
        </p:txBody>
      </p:sp>
      <p:pic>
        <p:nvPicPr>
          <p:cNvPr id="4" name="Picture 9" descr="H:\DSC01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849801"/>
            <a:ext cx="3121272" cy="218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0" descr="H:\DSC011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765078"/>
            <a:ext cx="3363109" cy="2271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H:\фото телефон\201110\201110A0\041020112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170357"/>
            <a:ext cx="3121272" cy="2271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 descr="H:\фото телефон\201110\201110A0\041020111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4170357"/>
            <a:ext cx="3363109" cy="2243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3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:\101MSDCF\DSC04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3739" y="3957500"/>
            <a:ext cx="4090551" cy="2866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85727"/>
            <a:ext cx="7024744" cy="915329"/>
          </a:xfrm>
        </p:spPr>
        <p:txBody>
          <a:bodyPr>
            <a:normAutofit/>
          </a:bodyPr>
          <a:lstStyle/>
          <a:p>
            <a:pPr algn="ctr"/>
            <a:r>
              <a:rPr lang="uk-UA" sz="32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Відеолекторії</a:t>
            </a:r>
            <a:endParaRPr lang="ru-RU" sz="3200" dirty="0"/>
          </a:p>
        </p:txBody>
      </p:sp>
      <p:pic>
        <p:nvPicPr>
          <p:cNvPr id="4" name="Picture 2" descr="H:\101MSDCF\DSC039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2550" y="1192627"/>
            <a:ext cx="3981418" cy="2789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101MSDCF\DSC039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192628"/>
            <a:ext cx="4016474" cy="2814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7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68" y="260648"/>
            <a:ext cx="7024744" cy="1143000"/>
          </a:xfrm>
        </p:spPr>
        <p:txBody>
          <a:bodyPr/>
          <a:lstStyle/>
          <a:p>
            <a:pPr algn="ctr"/>
            <a:r>
              <a:rPr lang="uk-UA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Театралізовані вистави</a:t>
            </a:r>
            <a:endParaRPr lang="ru-RU" dirty="0"/>
          </a:p>
        </p:txBody>
      </p:sp>
      <p:pic>
        <p:nvPicPr>
          <p:cNvPr id="4" name="Picture 6" descr="C:\Users\1\AppData\Local\Temp\Rar$DI25.176\DSC018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90946"/>
            <a:ext cx="3880380" cy="2718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1\AppData\Local\Temp\Rar$DI38.176\DSC018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8272" y="4100015"/>
            <a:ext cx="3686097" cy="258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acer\Desktop\іра\фото гурток\DSC_09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7" y="4018419"/>
            <a:ext cx="397999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acer\Desktop\іра\фото гурток\DSC_09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22" y="1290946"/>
            <a:ext cx="3926595" cy="272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9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40868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endParaRPr lang="uk-UA" sz="2800" dirty="0" smtClean="0"/>
          </a:p>
          <a:p>
            <a:pPr marL="68580" indent="0" algn="ctr">
              <a:buNone/>
            </a:pPr>
            <a:r>
              <a:rPr lang="uk-UA" sz="2800" dirty="0" smtClean="0"/>
              <a:t>Впровадження </a:t>
            </a:r>
            <a:r>
              <a:rPr lang="uk-UA" sz="2800" dirty="0" err="1" smtClean="0"/>
              <a:t>позанавчальної</a:t>
            </a:r>
            <a:r>
              <a:rPr lang="uk-UA" sz="2800" dirty="0" smtClean="0"/>
              <a:t> гурткової роботи «Захисти себе від ВІЛ»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5834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70" y="1814702"/>
            <a:ext cx="5419725" cy="10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shkola.yccat.com/resource/images/78/924/70884120fec8d6f60da2e31ba44900727cfb73d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705494"/>
            <a:ext cx="1994047" cy="2690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autta.org.ua/files/photo/rus_covers/zahustu_rus_vch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32" y="3746174"/>
            <a:ext cx="1841347" cy="2649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7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Акція «Червона стрічка»</a:t>
            </a:r>
            <a:endParaRPr lang="ru-RU" sz="2800" dirty="0"/>
          </a:p>
        </p:txBody>
      </p:sp>
      <p:pic>
        <p:nvPicPr>
          <p:cNvPr id="4" name="Picture 5" descr="D:\КОЛЕГІУМ\День боротьби із Снідом 2013\101_04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203358"/>
            <a:ext cx="3375067" cy="2370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11" descr="D:\КОЛЕГІУМ\День боротьби із Снідом 2013\101_04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18" y="1203358"/>
            <a:ext cx="3312368" cy="2344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8" descr="D:\КОЛЕГІУМ\День боротьби із Снідом 2013\101_03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2" y="3789040"/>
            <a:ext cx="3353498" cy="2514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6" descr="D:\КОЛЕГІУМ\День боротьби із Снідом 2013\101_03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18" y="3813748"/>
            <a:ext cx="3320550" cy="2490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7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692696"/>
            <a:ext cx="450780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1800" b="1" smtClean="0">
                <a:solidFill>
                  <a:sysClr val="windowText" lastClr="000000"/>
                </a:solidFill>
                <a:latin typeface="Book Antiqua"/>
              </a:rPr>
              <a:t>Вихованці гуртка «Захисти себе від ВІЛ» стали  фасилітаторами «Маршруту безпеки»</a:t>
            </a:r>
            <a:endParaRPr lang="ru-RU" sz="1800" b="1" dirty="0">
              <a:solidFill>
                <a:sysClr val="windowText" lastClr="000000"/>
              </a:solidFill>
              <a:latin typeface="Book Antiqua"/>
            </a:endParaRPr>
          </a:p>
        </p:txBody>
      </p:sp>
      <p:pic>
        <p:nvPicPr>
          <p:cNvPr id="5" name="Picture 2" descr="D:\КОЛЕГІУМ\День боротьби із Снідом 2013\DSC_81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2428" y="853087"/>
            <a:ext cx="3044121" cy="20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07504" y="344780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Балашкевич</a:t>
            </a:r>
            <a:r>
              <a:rPr lang="uk-UA" sz="1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Тетяна 10-А</a:t>
            </a:r>
          </a:p>
          <a:p>
            <a:r>
              <a:rPr lang="uk-UA" sz="1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Савчук Іван 9-Б</a:t>
            </a:r>
            <a:endParaRPr lang="ru-RU" sz="16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Picture 5" descr="D:\КОЛЕГІУМ\День боротьби із Снідом 2013\101_03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16" y="455380"/>
            <a:ext cx="2155183" cy="287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6759234" y="3408993"/>
            <a:ext cx="228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Танська</a:t>
            </a:r>
            <a:r>
              <a:rPr lang="uk-UA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Марія 10-В</a:t>
            </a:r>
          </a:p>
          <a:p>
            <a:r>
              <a:rPr lang="uk-UA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Артеменко Ірина 10-В</a:t>
            </a:r>
            <a:endParaRPr lang="ru-RU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Picture 4" descr="D:\КОЛЕГІУМ\День боротьби із Снідом 2013\101_038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9399" y="1614810"/>
            <a:ext cx="2016224" cy="2817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2355432" y="444013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Пильевич</a:t>
            </a:r>
            <a:r>
              <a:rPr lang="uk-UA" sz="1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Юлія</a:t>
            </a:r>
            <a:r>
              <a:rPr lang="ru-RU" sz="1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10-А</a:t>
            </a:r>
          </a:p>
          <a:p>
            <a:r>
              <a:rPr lang="uk-UA" sz="1600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Гурковська</a:t>
            </a:r>
            <a:r>
              <a:rPr lang="uk-UA" sz="1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Ганна 10-А</a:t>
            </a:r>
          </a:p>
          <a:p>
            <a:r>
              <a:rPr lang="uk-UA" sz="1600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Ільчишина</a:t>
            </a:r>
            <a:r>
              <a:rPr lang="uk-UA" sz="1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Анна 10-А</a:t>
            </a:r>
          </a:p>
        </p:txBody>
      </p:sp>
      <p:pic>
        <p:nvPicPr>
          <p:cNvPr id="11" name="Picture 7" descr="D:\КОЛЕГІУМ\День боротьби із Снідом 2013\101_04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62" y="1614810"/>
            <a:ext cx="2125032" cy="283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4403368" y="4481769"/>
            <a:ext cx="220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Конанчук</a:t>
            </a:r>
            <a:r>
              <a:rPr lang="uk-UA" sz="1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Катерина 10-А</a:t>
            </a:r>
            <a:endParaRPr lang="ru-RU" sz="16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" name="Picture 3" descr="D:\КОЛЕГІУМ\День боротьби із Снідом 2013\DSC_81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18746"/>
            <a:ext cx="2581043" cy="1709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TextBox 14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7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108154" y="0"/>
            <a:ext cx="478802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Book Antiqua"/>
              </a:rPr>
              <a:t>«Маршрут безпеки»</a:t>
            </a:r>
            <a:r>
              <a:rPr lang="uk-UA" sz="2400" b="1" dirty="0" smtClean="0">
                <a:solidFill>
                  <a:sysClr val="windowText" lastClr="000000"/>
                </a:solidFill>
                <a:latin typeface="Book Antiqua"/>
              </a:rPr>
              <a:t>  </a:t>
            </a:r>
            <a:endParaRPr lang="ru-RU" sz="2400" b="1" dirty="0">
              <a:solidFill>
                <a:sysClr val="windowText" lastClr="000000"/>
              </a:solidFill>
              <a:latin typeface="Book Antiqua"/>
            </a:endParaRPr>
          </a:p>
        </p:txBody>
      </p:sp>
      <p:pic>
        <p:nvPicPr>
          <p:cNvPr id="5" name="Picture 2" descr="D:\КОЛЕГІУМ\День боротьби із Снідом 2013\101_04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68686"/>
            <a:ext cx="3102747" cy="2326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D:\КОЛЕГІУМ\День боротьби із Снідом 2013\101_03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42537"/>
            <a:ext cx="2182216" cy="2909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7" descr="D:\КОЛЕГІУМ\День боротьби із Снідом 2013\DSC_82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1" y="842537"/>
            <a:ext cx="4122514" cy="2730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6" descr="D:\КОЛЕГІУМ\День боротьби із Снідом 2013\DSC_82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3" y="3801772"/>
            <a:ext cx="3365831" cy="2229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1626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45421" y="548680"/>
            <a:ext cx="869857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400" b="1" smtClean="0">
                <a:solidFill>
                  <a:sysClr val="windowText" lastClr="000000"/>
                </a:solidFill>
                <a:latin typeface="Book Antiqua"/>
              </a:rPr>
              <a:t>До «Маршруту безпеки» залучилися вчителі та адміністрація колегіуму на чолі з директором</a:t>
            </a:r>
            <a:endParaRPr lang="ru-RU" sz="2400" b="1" dirty="0">
              <a:solidFill>
                <a:sysClr val="windowText" lastClr="000000"/>
              </a:solidFill>
              <a:latin typeface="Book Antiqua"/>
            </a:endParaRPr>
          </a:p>
        </p:txBody>
      </p:sp>
      <p:pic>
        <p:nvPicPr>
          <p:cNvPr id="5" name="Picture 2" descr="D:\КОЛЕГІУМ\День боротьби із Снідом 2013\101_04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40768"/>
            <a:ext cx="3456384" cy="2592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D:\КОЛЕГІУМ\День боротьби із Снідом 2013\101_03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77" y="1340769"/>
            <a:ext cx="3442532" cy="2592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 descr="D:\КОЛЕГІУМ\День боротьби із Снідом 2013\101_03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0" y="4096207"/>
            <a:ext cx="3421823" cy="2510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5" descr="D:\КОЛЕГІУМ\День боротьби із Снідом 2013\101_04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096207"/>
            <a:ext cx="3168353" cy="2376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2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178" y="548680"/>
            <a:ext cx="7024744" cy="541864"/>
          </a:xfrm>
        </p:spPr>
        <p:txBody>
          <a:bodyPr/>
          <a:lstStyle/>
          <a:p>
            <a:pPr algn="ctr"/>
            <a:r>
              <a:rPr lang="uk-UA" sz="2500" b="1" dirty="0">
                <a:solidFill>
                  <a:prstClr val="black"/>
                </a:solidFill>
                <a:latin typeface="Book Antiqua"/>
              </a:rPr>
              <a:t>7 квітня – Всесвітній день здоров'я</a:t>
            </a:r>
            <a:endParaRPr lang="ru-RU" dirty="0"/>
          </a:p>
        </p:txBody>
      </p:sp>
      <p:pic>
        <p:nvPicPr>
          <p:cNvPr id="4" name="Picture 2" descr="F:\Маршрут берпеки\9 клас 07.04.14\DSC_0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520"/>
            <a:ext cx="2808312" cy="188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F:\Маршрут берпеки\9 клас 07.04.14\DSC_0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08165"/>
            <a:ext cx="2736304" cy="1851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 descr="F:\Маршрут берпеки\9 клас 07.04.14\DSC_0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4" y="3356992"/>
            <a:ext cx="344180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4" descr="F:\Маршрут берпеки\9 клас 07.04.14\DSC_00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27" y="1237698"/>
            <a:ext cx="2731420" cy="1763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3779912" y="349345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dirty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«Маршрутом безпеки» пройшли учні 9-х класів разом з </a:t>
            </a:r>
            <a:r>
              <a:rPr lang="uk-UA" b="1" i="1" dirty="0" err="1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фасилітаторами</a:t>
            </a:r>
            <a:r>
              <a:rPr lang="uk-UA" b="1" i="1" dirty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 Савчуком Іваном, </a:t>
            </a:r>
            <a:r>
              <a:rPr lang="uk-UA" b="1" i="1" dirty="0" err="1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Танською</a:t>
            </a:r>
            <a:r>
              <a:rPr lang="uk-UA" b="1" i="1" dirty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 Марією, </a:t>
            </a:r>
            <a:r>
              <a:rPr lang="uk-UA" b="1" i="1" dirty="0" err="1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Ільчишиною</a:t>
            </a:r>
            <a:r>
              <a:rPr lang="uk-UA" b="1" i="1" dirty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 Анною,  </a:t>
            </a:r>
            <a:r>
              <a:rPr lang="uk-UA" b="1" i="1" dirty="0" err="1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Осьмук</a:t>
            </a:r>
            <a:r>
              <a:rPr lang="uk-UA" b="1" i="1" dirty="0">
                <a:solidFill>
                  <a:srgbClr val="94C600">
                    <a:lumMod val="50000"/>
                  </a:srgbClr>
                </a:solidFill>
                <a:latin typeface="Georgia" panose="02040502050405020303" pitchFamily="18" charset="0"/>
              </a:rPr>
              <a:t> Марією (вихованці гуртка «Захисти себе від ВІЛ»</a:t>
            </a:r>
            <a:endParaRPr lang="ru-RU" b="1" i="1" dirty="0">
              <a:solidFill>
                <a:srgbClr val="94C600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6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924944"/>
            <a:ext cx="7239000" cy="3124200"/>
          </a:xfrm>
        </p:spPr>
        <p:txBody>
          <a:bodyPr>
            <a:normAutofit/>
          </a:bodyPr>
          <a:lstStyle/>
          <a:p>
            <a:pPr marL="265176" indent="-265176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1400" dirty="0" smtClean="0">
              <a:solidFill>
                <a:srgbClr val="66FF33"/>
              </a:solidFill>
              <a:uFill>
                <a:solidFill>
                  <a:srgbClr val="FF0000"/>
                </a:solidFill>
              </a:uFill>
              <a:latin typeface="Monotype Corsiva" pitchFamily="66" charset="0"/>
            </a:endParaRPr>
          </a:p>
          <a:p>
            <a:pPr marL="265176" indent="-265176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 цілісна система підготовчих, профілактичних дій педагогічного колективу з метою запобігання формуванню негативних звичок, рис характеру та проявам асоціальної поведінки підлітків, а також організація належного догляду за їх діяльністю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  <a:t/>
            </a:r>
            <a:br>
              <a:rPr lang="uk-UA" sz="5400" dirty="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</a:br>
            <a:r>
              <a:rPr lang="uk-UA" sz="5400" dirty="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  <a:t/>
            </a:r>
            <a:br>
              <a:rPr lang="uk-UA" sz="5400" dirty="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</a:br>
            <a:r>
              <a:rPr lang="uk-UA" sz="5400" dirty="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  <a:t/>
            </a:r>
            <a:br>
              <a:rPr lang="uk-UA" sz="5400" dirty="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</a:br>
            <a:r>
              <a:rPr lang="uk-UA" sz="5400" b="1" dirty="0" smtClean="0">
                <a:solidFill>
                  <a:srgbClr val="00B050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  <a:t>Превентивне виховання в колегіумі: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9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168" y="2930675"/>
            <a:ext cx="7958296" cy="165045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sz="3200" dirty="0" smtClean="0">
                <a:solidFill>
                  <a:srgbClr val="000000"/>
                </a:solidFill>
                <a:latin typeface="+mj-lt"/>
              </a:rPr>
              <a:t>Взаємодія </a:t>
            </a:r>
            <a:r>
              <a:rPr lang="uk-UA" sz="3200" dirty="0">
                <a:solidFill>
                  <a:srgbClr val="000000"/>
                </a:solidFill>
                <a:latin typeface="+mj-lt"/>
              </a:rPr>
              <a:t>з батьківською громадою через використання інтерактивних форм і методів </a:t>
            </a:r>
            <a:r>
              <a:rPr lang="uk-UA" sz="3200" dirty="0" smtClean="0">
                <a:solidFill>
                  <a:srgbClr val="000000"/>
                </a:solidFill>
                <a:latin typeface="+mj-lt"/>
              </a:rPr>
              <a:t>роботи.</a:t>
            </a:r>
            <a:endParaRPr lang="ru-RU" sz="32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8" y="548680"/>
            <a:ext cx="75834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48" y="1844824"/>
            <a:ext cx="54197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809224" y="4545124"/>
            <a:ext cx="2125648" cy="1152128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Тренінги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3357774" y="4797152"/>
            <a:ext cx="2448272" cy="122413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- </a:t>
            </a:r>
            <a:r>
              <a:rPr lang="uk-UA" dirty="0" smtClean="0"/>
              <a:t>спілкування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6085893" y="5121188"/>
            <a:ext cx="2411760" cy="122413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Ділові та рольові ігри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1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3456384" cy="2588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443350" cy="258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1325"/>
            <a:ext cx="3456384" cy="2581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94" y="3551031"/>
            <a:ext cx="3437287" cy="2563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2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68580" indent="0" algn="ctr">
              <a:buNone/>
            </a:pPr>
            <a:r>
              <a:rPr lang="uk-UA" sz="3200" dirty="0" smtClean="0"/>
              <a:t>Використання інтерактивних форм і методів роботи з педагогічним колективом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476672"/>
            <a:ext cx="75834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3110"/>
            <a:ext cx="54197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34798" y="4171742"/>
            <a:ext cx="2448970" cy="122413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МО класних керівників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835696" y="5261159"/>
            <a:ext cx="2088232" cy="136815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Семінари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153213" y="5225155"/>
            <a:ext cx="2318231" cy="144016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Психолого-педагогічні консиліуми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804248" y="3878526"/>
            <a:ext cx="2429147" cy="1476164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Педагогічні читання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419078" y="4171742"/>
            <a:ext cx="2304256" cy="122413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Педагогічні ради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4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іра\фото 2013 І семестр\мо класних керівників фото\DSC_11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3320574" cy="222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acer\Desktop\іра\фото 2013 І семестр\мо класних керівників фото\DSC_11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1" y="3140968"/>
            <a:ext cx="354972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acer\Desktop\іра\фото 2013 І семестр\мо класних керівників фото\DSC_10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549356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acer\Desktop\іра\фото 2013 І семестр\мо класних керівників фото\DSC_10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46" y="616758"/>
            <a:ext cx="3560625" cy="2227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8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928802"/>
            <a:ext cx="6777317" cy="2319794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pPr marL="68580" indent="0" algn="ctr">
              <a:buNone/>
            </a:pPr>
            <a:r>
              <a:rPr lang="uk-UA" sz="3200" dirty="0" smtClean="0"/>
              <a:t>Проведення  щорічного моніторингу рівня вихованості </a:t>
            </a:r>
            <a:r>
              <a:rPr lang="uk-UA" sz="3200" dirty="0" err="1" smtClean="0"/>
              <a:t>колегіантів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" y="620688"/>
            <a:ext cx="75834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857364"/>
            <a:ext cx="5419725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Picture 8" descr="C:\Users\acer\Desktop\іра\сторожук\фото на консилиум\DSC_07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143380"/>
            <a:ext cx="3498642" cy="23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User\Рабочий стол\Фотографії\1 грудня\DSC037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4143380"/>
            <a:ext cx="3119459" cy="2339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98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1357298"/>
            <a:ext cx="6777317" cy="2034042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pPr marL="68580" indent="0" algn="ctr">
              <a:buNone/>
            </a:pPr>
            <a:endParaRPr lang="uk-UA" sz="3200" dirty="0" smtClean="0"/>
          </a:p>
          <a:p>
            <a:pPr marL="68580" indent="0" algn="ctr">
              <a:buNone/>
            </a:pPr>
            <a:r>
              <a:rPr lang="uk-UA" sz="3200" dirty="0" smtClean="0"/>
              <a:t>Контроль стану </a:t>
            </a:r>
          </a:p>
          <a:p>
            <a:pPr marL="68580" indent="0" algn="ctr">
              <a:buNone/>
            </a:pPr>
            <a:r>
              <a:rPr lang="uk-UA" sz="3200" dirty="0" smtClean="0"/>
              <a:t>відвідування учнями </a:t>
            </a:r>
          </a:p>
          <a:p>
            <a:pPr marL="68580" indent="0" algn="ctr">
              <a:buNone/>
            </a:pPr>
            <a:r>
              <a:rPr lang="uk-UA" sz="3200" dirty="0" smtClean="0"/>
              <a:t>колегіуму</a:t>
            </a: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834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928802"/>
            <a:ext cx="541972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Documents and Settings\User\Рабочий стол\Фотографії\Копия Безпечна Україна\PA2405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357562"/>
            <a:ext cx="4119591" cy="3089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02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marL="68580" indent="0" algn="ctr">
              <a:buNone/>
            </a:pPr>
            <a:r>
              <a:rPr lang="uk-UA" sz="3200" dirty="0" smtClean="0"/>
              <a:t>Співпраця з благодійними  та громадськими організаціями</a:t>
            </a: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834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72" y="1916938"/>
            <a:ext cx="541972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97258"/>
            <a:ext cx="3278561" cy="488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35" y="3883433"/>
            <a:ext cx="3456383" cy="493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5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4000" b="1" u="sng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:</a:t>
            </a:r>
            <a:r>
              <a:rPr lang="ru-RU" sz="4000" b="1" dirty="0" smtClean="0">
                <a:solidFill>
                  <a:srgbClr val="008000"/>
                </a:solidFill>
              </a:rPr>
              <a:t/>
            </a:r>
            <a:br>
              <a:rPr lang="ru-RU" sz="4000" b="1" dirty="0" smtClean="0">
                <a:solidFill>
                  <a:srgbClr val="008000"/>
                </a:solidFill>
              </a:rPr>
            </a:b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67544" y="1988840"/>
            <a:ext cx="4038600" cy="3657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b="1" u="sng" dirty="0" smtClean="0">
                <a:solidFill>
                  <a:srgbClr val="C00000"/>
                </a:solidFill>
              </a:rPr>
              <a:t>Учнів 1—4-х класів</a:t>
            </a:r>
            <a:r>
              <a:rPr lang="uk-UA" u="sng" dirty="0" smtClean="0">
                <a:solidFill>
                  <a:srgbClr val="C00000"/>
                </a:solidFill>
              </a:rPr>
              <a:t> : </a:t>
            </a:r>
            <a:endParaRPr lang="ru-RU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сформованість основ духовно-морального розвитку особистості: само оцінювання, самоконтролю, знання та навички ведення здорового способу життя, усвідомлення цінності власного життя і необхідності збереження  здоров'я  з раннього дитинства</a:t>
            </a:r>
            <a:r>
              <a:rPr lang="uk-UA" dirty="0" smtClean="0">
                <a:solidFill>
                  <a:srgbClr val="0000FF"/>
                </a:solidFill>
              </a:rPr>
              <a:t>.</a:t>
            </a:r>
            <a:endParaRPr lang="ru-RU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572000" y="1988840"/>
            <a:ext cx="4038600" cy="3886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uk-UA" b="1" u="sng" dirty="0" smtClean="0">
                <a:solidFill>
                  <a:srgbClr val="C00000"/>
                </a:solidFill>
              </a:rPr>
              <a:t>Учнів 5-7-х класів : </a:t>
            </a:r>
            <a:endParaRPr lang="ru-RU" b="1" dirty="0" smtClean="0">
              <a:solidFill>
                <a:srgbClr val="C00000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 2" pitchFamily="18" charset="2"/>
              <a:buNone/>
            </a:pPr>
            <a:r>
              <a:rPr lang="uk-UA" sz="2000" dirty="0" smtClean="0">
                <a:solidFill>
                  <a:srgbClr val="0000FF"/>
                </a:solidFill>
              </a:rPr>
              <a:t>Усвідомлення : </a:t>
            </a: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норм та правил власної поведінки та норм соціально важливих для суспільства; </a:t>
            </a:r>
            <a:endParaRPr lang="ru-RU" sz="2000" dirty="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наслідків негативного впливу шкідливих звичок на здоров'я людини; </a:t>
            </a:r>
            <a:endParaRPr lang="ru-RU" sz="2000" dirty="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сформованість активної життєвої позиції щодо негативних проявів у соціумі;</a:t>
            </a:r>
            <a:endParaRPr lang="ru-RU" sz="2000" dirty="0" smtClean="0">
              <a:solidFill>
                <a:srgbClr val="0000FF"/>
              </a:solidFill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u="sng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: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23528" y="1052736"/>
            <a:ext cx="4419600" cy="4876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8-9-х класів</a:t>
            </a:r>
            <a:r>
              <a:rPr lang="uk-UA" sz="7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здоров'я людини;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необхідності подолання стигматизації та дискримінації людей, що живуть з ВІЛ;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вміння визначати свій соціальний статус у соціальній групі, адаптуватися в різних життєвих ситуаціях та конструктивно впливати на них, регулювати власну поведінку; 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особистістю своїх прав, свобод, обов'язків.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45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4008" y="1052736"/>
            <a:ext cx="4191000" cy="495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10-11-х класів :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сформованість життєвих компетенцій, активної та громадської позиції, необхідності дотримуватись конституційно-правових норм, своїх прав, обов'язків 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імунітету до асоціальних впливів, чітке розуміння необхідності ведення здорового способу життя;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готовності до виконання різних соціальних ролей;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наявність життєвих пріоритетів, цілей та ідеалів.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0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Реалізація</a:t>
            </a:r>
            <a:r>
              <a:rPr lang="ru-RU" b="1" dirty="0">
                <a:solidFill>
                  <a:srgbClr val="00B050"/>
                </a:solidFill>
              </a:rPr>
              <a:t> мети та </a:t>
            </a:r>
            <a:r>
              <a:rPr lang="ru-RU" b="1" dirty="0" err="1">
                <a:solidFill>
                  <a:srgbClr val="00B050"/>
                </a:solidFill>
              </a:rPr>
              <a:t>завдань</a:t>
            </a:r>
            <a:r>
              <a:rPr lang="ru-RU" b="1" dirty="0">
                <a:solidFill>
                  <a:srgbClr val="00B050"/>
                </a:solidFill>
              </a:rPr>
              <a:t> превентивного </a:t>
            </a:r>
            <a:r>
              <a:rPr lang="ru-RU" b="1" dirty="0" err="1">
                <a:solidFill>
                  <a:srgbClr val="00B050"/>
                </a:solidFill>
              </a:rPr>
              <a:t>виховання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3994728" cy="4752528"/>
          </a:xfrm>
        </p:spPr>
        <p:txBody>
          <a:bodyPr>
            <a:normAutofit fontScale="70000" lnSpcReduction="20000"/>
          </a:bodyPr>
          <a:lstStyle/>
          <a:p>
            <a:pPr lvl="0" indent="-342900">
              <a:buBlip>
                <a:blip r:embed="rId2"/>
              </a:buBlip>
              <a:tabLst>
                <a:tab pos="504190" algn="l"/>
              </a:tabLst>
            </a:pPr>
            <a:r>
              <a:rPr lang="uk-UA" b="1" dirty="0">
                <a:solidFill>
                  <a:srgbClr val="000080"/>
                </a:solidFill>
                <a:latin typeface="Times New Roman"/>
                <a:ea typeface="Times New Roman"/>
              </a:rPr>
              <a:t>на  рівні  фізичного  здоров</a:t>
            </a:r>
            <a:r>
              <a:rPr lang="ru-RU" b="1" dirty="0">
                <a:solidFill>
                  <a:srgbClr val="000080"/>
                </a:solidFill>
                <a:latin typeface="Times New Roman"/>
                <a:ea typeface="Times New Roman"/>
              </a:rPr>
              <a:t>’</a:t>
            </a:r>
            <a:r>
              <a:rPr lang="uk-UA" b="1" dirty="0">
                <a:solidFill>
                  <a:srgbClr val="000080"/>
                </a:solidFill>
                <a:latin typeface="Times New Roman"/>
                <a:ea typeface="Times New Roman"/>
              </a:rPr>
              <a:t>я: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прагнення  фізичної  досконалості,  ставлення  до  власного  здоров</a:t>
            </a:r>
            <a:r>
              <a:rPr lang="ru-RU" dirty="0">
                <a:latin typeface="Times New Roman"/>
                <a:ea typeface="Times New Roman"/>
              </a:rPr>
              <a:t>’</a:t>
            </a:r>
            <a:r>
              <a:rPr lang="uk-UA" dirty="0">
                <a:latin typeface="Times New Roman"/>
                <a:ea typeface="Times New Roman"/>
              </a:rPr>
              <a:t>я  як  до  найвищої  соціальної  цінності.  Фізична  розвиненість,  загальна  фізична  працездатність.  Загартованість  організму,  дотримання  раціонального  режиму  дня,  виконання  вимог  особистої  гігієни,  правильне  харчування;</a:t>
            </a:r>
            <a:endParaRPr lang="ru-RU" sz="2000" dirty="0">
              <a:latin typeface="Times New Roman"/>
              <a:ea typeface="Times New Roman"/>
            </a:endParaRPr>
          </a:p>
          <a:p>
            <a:pPr lvl="0" indent="-342900" algn="just">
              <a:buBlip>
                <a:blip r:embed="rId2"/>
              </a:buBlip>
              <a:tabLst>
                <a:tab pos="504190" algn="l"/>
              </a:tabLst>
            </a:pPr>
            <a:r>
              <a:rPr lang="uk-UA" b="1" dirty="0">
                <a:solidFill>
                  <a:srgbClr val="000080"/>
                </a:solidFill>
                <a:latin typeface="Times New Roman"/>
                <a:ea typeface="Times New Roman"/>
              </a:rPr>
              <a:t>на  рівні  психічного  здоров</a:t>
            </a:r>
            <a:r>
              <a:rPr lang="ru-RU" b="1" dirty="0">
                <a:solidFill>
                  <a:srgbClr val="000080"/>
                </a:solidFill>
                <a:latin typeface="Times New Roman"/>
                <a:ea typeface="Times New Roman"/>
              </a:rPr>
              <a:t>'</a:t>
            </a:r>
            <a:r>
              <a:rPr lang="uk-UA" b="1" dirty="0">
                <a:solidFill>
                  <a:srgbClr val="000080"/>
                </a:solidFill>
                <a:latin typeface="Times New Roman"/>
                <a:ea typeface="Times New Roman"/>
              </a:rPr>
              <a:t>я  (психологічного  комфорту):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відповідність  пізнавальної  діяльності  календарному  віку,  розвиненість  довільних  психічних  процесів,  наявність  саморегуляції,  адекватна  самооцінка,  відсутність  акцентуацій  характеру  та  шкідливих  звичок;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844824"/>
            <a:ext cx="3887288" cy="4608512"/>
          </a:xfrm>
        </p:spPr>
        <p:txBody>
          <a:bodyPr>
            <a:normAutofit fontScale="70000" lnSpcReduction="20000"/>
          </a:bodyPr>
          <a:lstStyle/>
          <a:p>
            <a:pPr lvl="0" indent="-342900">
              <a:buBlip>
                <a:blip r:embed="rId2"/>
              </a:buBlip>
              <a:tabLst>
                <a:tab pos="504190" algn="l"/>
              </a:tabLst>
            </a:pPr>
            <a:r>
              <a:rPr lang="uk-UA" b="1" dirty="0">
                <a:solidFill>
                  <a:srgbClr val="003366"/>
                </a:solidFill>
                <a:latin typeface="Times New Roman"/>
                <a:ea typeface="Times New Roman"/>
              </a:rPr>
              <a:t>на  рівні  духовного  здоров</a:t>
            </a:r>
            <a:r>
              <a:rPr lang="ru-RU" b="1" dirty="0">
                <a:solidFill>
                  <a:srgbClr val="003366"/>
                </a:solidFill>
                <a:latin typeface="Times New Roman"/>
                <a:ea typeface="Times New Roman"/>
              </a:rPr>
              <a:t>’</a:t>
            </a:r>
            <a:r>
              <a:rPr lang="uk-UA" b="1" dirty="0">
                <a:solidFill>
                  <a:srgbClr val="003366"/>
                </a:solidFill>
                <a:latin typeface="Times New Roman"/>
                <a:ea typeface="Times New Roman"/>
              </a:rPr>
              <a:t>я: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узгодженість  загальнолюдських  та  національних  морально-духовних  цінностей,  наявність  позитивного  ідеалу,  працелюбність,  почуття  прекрасного  в  житті;</a:t>
            </a:r>
            <a:endParaRPr lang="ru-RU" sz="2000" dirty="0">
              <a:latin typeface="Times New Roman"/>
              <a:ea typeface="Times New Roman"/>
            </a:endParaRPr>
          </a:p>
          <a:p>
            <a:pPr lvl="0" indent="-342900">
              <a:buBlip>
                <a:blip r:embed="rId2"/>
              </a:buBlip>
              <a:tabLst>
                <a:tab pos="504190" algn="l"/>
              </a:tabLst>
            </a:pPr>
            <a:r>
              <a:rPr lang="uk-UA" b="1" dirty="0">
                <a:solidFill>
                  <a:srgbClr val="000080"/>
                </a:solidFill>
                <a:latin typeface="Times New Roman"/>
                <a:ea typeface="Times New Roman"/>
              </a:rPr>
              <a:t>на  рівні  соціального  здоров</a:t>
            </a:r>
            <a:r>
              <a:rPr lang="ru-RU" b="1" dirty="0">
                <a:solidFill>
                  <a:srgbClr val="000080"/>
                </a:solidFill>
                <a:latin typeface="Times New Roman"/>
                <a:ea typeface="Times New Roman"/>
              </a:rPr>
              <a:t>’</a:t>
            </a:r>
            <a:r>
              <a:rPr lang="uk-UA" b="1" dirty="0">
                <a:solidFill>
                  <a:srgbClr val="000080"/>
                </a:solidFill>
                <a:latin typeface="Times New Roman"/>
                <a:ea typeface="Times New Roman"/>
              </a:rPr>
              <a:t>я  (соціального  добробуту):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сформована  громадянська  відповідальність  за  наслідки  нездорового  способу  життя,  соціально  орієнтована  </a:t>
            </a:r>
            <a:r>
              <a:rPr lang="uk-UA" dirty="0" err="1">
                <a:latin typeface="Times New Roman"/>
                <a:ea typeface="Times New Roman"/>
              </a:rPr>
              <a:t>комунікативність</a:t>
            </a:r>
            <a:r>
              <a:rPr lang="uk-UA" dirty="0">
                <a:latin typeface="Times New Roman"/>
                <a:ea typeface="Times New Roman"/>
              </a:rPr>
              <a:t>,  доброзичливість  у  ставленні  до  людини,  здатність  до  </a:t>
            </a:r>
            <a:r>
              <a:rPr lang="uk-UA" dirty="0" err="1">
                <a:latin typeface="Times New Roman"/>
                <a:ea typeface="Times New Roman"/>
              </a:rPr>
              <a:t>самоактуалізації</a:t>
            </a:r>
            <a:r>
              <a:rPr lang="uk-UA" dirty="0">
                <a:latin typeface="Times New Roman"/>
                <a:ea typeface="Times New Roman"/>
              </a:rPr>
              <a:t>,  саморегуляції,  самовиховання.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uk-UA" sz="4800" dirty="0" smtClean="0">
                <a:latin typeface="Monotype Corsiva" panose="03010101010201010101" pitchFamily="66" charset="0"/>
              </a:rPr>
              <a:t>формування сталої відповідальної поведінки у </a:t>
            </a:r>
            <a:r>
              <a:rPr lang="uk-UA" sz="4800" dirty="0" err="1" smtClean="0">
                <a:latin typeface="Monotype Corsiva" panose="03010101010201010101" pitchFamily="66" charset="0"/>
              </a:rPr>
              <a:t>колегіантів</a:t>
            </a:r>
            <a:r>
              <a:rPr lang="uk-UA" sz="4800" dirty="0" smtClean="0">
                <a:latin typeface="Monotype Corsiva" panose="03010101010201010101" pitchFamily="66" charset="0"/>
              </a:rPr>
              <a:t> до негативних впливів в соціальному оточенні.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395536" y="764704"/>
            <a:ext cx="8280920" cy="136815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Мета  </a:t>
            </a:r>
          </a:p>
          <a:p>
            <a:pPr algn="ctr"/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п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ревентивного виховання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3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910" y="652601"/>
            <a:ext cx="7024744" cy="1143000"/>
          </a:xfrm>
        </p:spPr>
        <p:txBody>
          <a:bodyPr/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D6E2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«У </a:t>
            </a:r>
            <a:r>
              <a:rPr lang="ru-RU" sz="2800" b="1" i="1" kern="0" dirty="0" err="1">
                <a:solidFill>
                  <a:srgbClr val="D6E2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щасливій</a:t>
            </a:r>
            <a:r>
              <a:rPr lang="ru-RU" sz="2800" b="1" i="1" kern="0" dirty="0">
                <a:solidFill>
                  <a:srgbClr val="D6E2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2800" b="1" i="1" kern="0" dirty="0" err="1">
                <a:solidFill>
                  <a:srgbClr val="D6E2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школі</a:t>
            </a:r>
            <a:r>
              <a:rPr lang="ru-RU" sz="2800" b="1" i="1" kern="0" dirty="0">
                <a:solidFill>
                  <a:srgbClr val="D6E2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– </a:t>
            </a:r>
            <a:r>
              <a:rPr lang="ru-RU" sz="2800" b="1" i="1" kern="0" dirty="0" err="1">
                <a:solidFill>
                  <a:srgbClr val="D6E2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щасливі</a:t>
            </a:r>
            <a:r>
              <a:rPr lang="ru-RU" sz="2800" b="1" i="1" kern="0" dirty="0">
                <a:solidFill>
                  <a:srgbClr val="D6E2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2800" b="1" i="1" kern="0" dirty="0" err="1">
                <a:solidFill>
                  <a:srgbClr val="D6E2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діти</a:t>
            </a:r>
            <a:r>
              <a:rPr lang="ru-RU" sz="2800" b="1" i="1" kern="0" dirty="0">
                <a:solidFill>
                  <a:srgbClr val="D6E2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». </a:t>
            </a:r>
            <a:br>
              <a:rPr lang="ru-RU" sz="2800" b="1" i="1" kern="0" dirty="0">
                <a:solidFill>
                  <a:srgbClr val="D6E2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316" y="3933056"/>
            <a:ext cx="8041132" cy="2924944"/>
          </a:xfrm>
        </p:spPr>
        <p:txBody>
          <a:bodyPr/>
          <a:lstStyle/>
          <a:p>
            <a:pPr lvl="0" indent="-342900" fontAlgn="base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80000"/>
              <a:buNone/>
              <a:defRPr/>
            </a:pPr>
            <a:endParaRPr lang="ru-RU" sz="2000" b="1" i="1" kern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indent="-342900" algn="ctr" fontAlgn="base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80000"/>
              <a:buNone/>
              <a:defRPr/>
            </a:pPr>
            <a:r>
              <a:rPr lang="ru-RU" b="1" i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першому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місці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–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збереження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здоров</a:t>
            </a:r>
            <a:r>
              <a:rPr lang="en-US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я.  </a:t>
            </a:r>
            <a:endParaRPr lang="ru-RU" b="1" i="1" kern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indent="-342900" algn="ctr" fontAlgn="base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80000"/>
              <a:buNone/>
              <a:defRPr/>
            </a:pPr>
            <a:r>
              <a:rPr lang="ru-RU" b="1" i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Тому </a:t>
            </a:r>
            <a:r>
              <a:rPr lang="ru-RU" b="1" i="1" kern="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педагогічний</a:t>
            </a:r>
            <a:r>
              <a:rPr lang="ru-RU" b="1" i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b="1" i="1" kern="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колектив</a:t>
            </a:r>
            <a:r>
              <a:rPr lang="ru-RU" b="1" i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b="1" i="1" kern="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колегіуму</a:t>
            </a:r>
            <a:r>
              <a:rPr lang="ru-RU" b="1" i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  <a:r>
              <a:rPr lang="ru-RU" b="1" i="1" kern="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намагається</a:t>
            </a:r>
            <a:r>
              <a:rPr lang="ru-RU" b="1" i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b="1" i="1" kern="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виховати</a:t>
            </a:r>
            <a:r>
              <a:rPr lang="ru-RU" b="1" i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учнів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відповідальне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ставлення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до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власного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життя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та </a:t>
            </a:r>
            <a:r>
              <a:rPr lang="ru-RU" b="1" i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здоров</a:t>
            </a:r>
            <a:r>
              <a:rPr lang="en-US" b="1" i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ru-RU" b="1" i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я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Щоб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стали  вони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особистостями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мислячими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самостійними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ru-RU" b="1" i="1" kern="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творчими</a:t>
            </a:r>
            <a:r>
              <a:rPr lang="ru-RU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і духовно </a:t>
            </a:r>
            <a:r>
              <a:rPr lang="ru-RU" b="1" i="1" kern="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багатим</a:t>
            </a:r>
            <a:r>
              <a:rPr lang="uk-UA" b="1" i="1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9" descr="C:\Users\acer\Desktop\іра\сторожук\фото на консилиум\DSC_06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4079084" cy="273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Мои Документы\Мои рисунки\Фотозвіт\Місячник правових знань\DSC038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285860"/>
            <a:ext cx="3657557" cy="2743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35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176464"/>
          </a:xfrm>
        </p:spPr>
        <p:txBody>
          <a:bodyPr>
            <a:noAutofit/>
          </a:bodyPr>
          <a:lstStyle/>
          <a:p>
            <a:pPr lvl="0" indent="-342900" algn="just">
              <a:buFont typeface="Symbol"/>
              <a:buChar char=""/>
            </a:pPr>
            <a:r>
              <a:rPr lang="uk-UA" b="1" dirty="0">
                <a:latin typeface="Monotype Corsiva" panose="03010101010201010101" pitchFamily="66" charset="0"/>
                <a:ea typeface="Times New Roman"/>
              </a:rPr>
              <a:t>Навчити </a:t>
            </a:r>
            <a:r>
              <a:rPr lang="uk-UA" b="1" dirty="0" smtClean="0">
                <a:latin typeface="Monotype Corsiva" panose="03010101010201010101" pitchFamily="66" charset="0"/>
                <a:ea typeface="Times New Roman"/>
              </a:rPr>
              <a:t>учнів </a:t>
            </a:r>
            <a:r>
              <a:rPr lang="uk-UA" b="1" dirty="0">
                <a:latin typeface="Monotype Corsiva" panose="03010101010201010101" pitchFamily="66" charset="0"/>
                <a:ea typeface="Times New Roman"/>
              </a:rPr>
              <a:t>визначати життєві </a:t>
            </a:r>
            <a:r>
              <a:rPr lang="uk-UA" b="1" dirty="0" smtClean="0">
                <a:latin typeface="Monotype Corsiva" panose="03010101010201010101" pitchFamily="66" charset="0"/>
                <a:ea typeface="Times New Roman"/>
              </a:rPr>
              <a:t>цінності та </a:t>
            </a:r>
            <a:r>
              <a:rPr lang="en-US" b="1" dirty="0" smtClean="0">
                <a:latin typeface="Monotype Corsiva" panose="03010101010201010101" pitchFamily="66" charset="0"/>
                <a:ea typeface="Times New Roman"/>
              </a:rPr>
              <a:t>c</a:t>
            </a:r>
            <a:r>
              <a:rPr lang="uk-UA" b="1" dirty="0" smtClean="0">
                <a:latin typeface="Monotype Corsiva" panose="03010101010201010101" pitchFamily="66" charset="0"/>
                <a:ea typeface="Times New Roman"/>
              </a:rPr>
              <a:t>формувати </a:t>
            </a:r>
            <a:r>
              <a:rPr lang="uk-UA" b="1" dirty="0">
                <a:latin typeface="Monotype Corsiva" panose="03010101010201010101" pitchFamily="66" charset="0"/>
                <a:ea typeface="Times New Roman"/>
              </a:rPr>
              <a:t>в них відповідальне ставлення до власного здоров'я та власних вчинків.</a:t>
            </a:r>
            <a:endParaRPr lang="ru-RU" b="1" dirty="0">
              <a:latin typeface="Monotype Corsiva" panose="03010101010201010101" pitchFamily="66" charset="0"/>
              <a:ea typeface="Times New Roman"/>
            </a:endParaRPr>
          </a:p>
          <a:p>
            <a:pPr lvl="0" indent="-342900" algn="just">
              <a:buFont typeface="Symbol"/>
              <a:buChar char=""/>
            </a:pPr>
            <a:r>
              <a:rPr lang="uk-UA" b="1" dirty="0">
                <a:latin typeface="Monotype Corsiva" panose="03010101010201010101" pitchFamily="66" charset="0"/>
                <a:ea typeface="Times New Roman"/>
              </a:rPr>
              <a:t>Сприяти формуванню у </a:t>
            </a:r>
            <a:r>
              <a:rPr lang="uk-UA" b="1" dirty="0" err="1" smtClean="0">
                <a:latin typeface="Monotype Corsiva" panose="03010101010201010101" pitchFamily="66" charset="0"/>
                <a:ea typeface="Times New Roman"/>
              </a:rPr>
              <a:t>колегіантів</a:t>
            </a:r>
            <a:r>
              <a:rPr lang="uk-UA" b="1" dirty="0" smtClean="0">
                <a:latin typeface="Monotype Corsiva" panose="03010101010201010101" pitchFamily="66" charset="0"/>
                <a:ea typeface="Times New Roman"/>
              </a:rPr>
              <a:t>  </a:t>
            </a:r>
            <a:r>
              <a:rPr lang="uk-UA" b="1" dirty="0">
                <a:latin typeface="Monotype Corsiva" panose="03010101010201010101" pitchFamily="66" charset="0"/>
                <a:ea typeface="Times New Roman"/>
              </a:rPr>
              <a:t>вміння </a:t>
            </a:r>
            <a:r>
              <a:rPr lang="uk-UA" b="1" dirty="0">
                <a:solidFill>
                  <a:srgbClr val="3E3D2D"/>
                </a:solidFill>
                <a:latin typeface="Monotype Corsiva" panose="03010101010201010101" pitchFamily="66" charset="0"/>
                <a:ea typeface="Times New Roman"/>
              </a:rPr>
              <a:t>адекватно </a:t>
            </a:r>
            <a:r>
              <a:rPr lang="uk-UA" b="1" dirty="0" smtClean="0">
                <a:latin typeface="Monotype Corsiva" panose="03010101010201010101" pitchFamily="66" charset="0"/>
                <a:ea typeface="Times New Roman"/>
              </a:rPr>
              <a:t>оцінювати ситуацію  </a:t>
            </a:r>
            <a:r>
              <a:rPr lang="uk-UA" b="1" dirty="0">
                <a:latin typeface="Monotype Corsiva" panose="03010101010201010101" pitchFamily="66" charset="0"/>
                <a:ea typeface="Times New Roman"/>
              </a:rPr>
              <a:t>ризику, приймати  конструктивні рішення </a:t>
            </a:r>
            <a:r>
              <a:rPr lang="uk-UA" b="1" dirty="0" smtClean="0">
                <a:latin typeface="Monotype Corsiva" panose="03010101010201010101" pitchFamily="66" charset="0"/>
                <a:ea typeface="Times New Roman"/>
              </a:rPr>
              <a:t>та </a:t>
            </a:r>
            <a:r>
              <a:rPr lang="uk-UA" b="1" dirty="0">
                <a:latin typeface="Monotype Corsiva" panose="03010101010201010101" pitchFamily="66" charset="0"/>
                <a:ea typeface="Times New Roman"/>
              </a:rPr>
              <a:t>протистояти соціальному  тиску</a:t>
            </a:r>
            <a:r>
              <a:rPr lang="uk-UA" b="1" dirty="0" smtClean="0">
                <a:latin typeface="Monotype Corsiva" panose="03010101010201010101" pitchFamily="66" charset="0"/>
                <a:ea typeface="Times New Roman"/>
              </a:rPr>
              <a:t>.</a:t>
            </a:r>
          </a:p>
          <a:p>
            <a:pPr lvl="0" indent="-342900" algn="just">
              <a:buFont typeface="Symbol"/>
              <a:buChar char=""/>
            </a:pP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Залучити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учнів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до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участі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в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профілактичній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роботі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колегіуму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через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проведення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соціальних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акцій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та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тренінгів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з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профілактичної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роботи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;</a:t>
            </a:r>
          </a:p>
          <a:p>
            <a:pPr lvl="0" indent="-342900" algn="just">
              <a:buFont typeface="Symbol"/>
              <a:buChar char=""/>
            </a:pP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Поліпшення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фізичного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,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емоційного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,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психологічного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стану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здоров’я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через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залучення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колегіантів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до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спортивних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,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військово-патріотичних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,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мистецьких</a:t>
            </a:r>
            <a:r>
              <a:rPr lang="ru-RU" b="1" dirty="0"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b="1" dirty="0" err="1">
                <a:latin typeface="Monotype Corsiva" panose="03010101010201010101" pitchFamily="66" charset="0"/>
                <a:ea typeface="Times New Roman"/>
              </a:rPr>
              <a:t>конкурсів</a:t>
            </a:r>
            <a:endParaRPr lang="ru-RU" b="1" dirty="0">
              <a:latin typeface="Monotype Corsiva" panose="03010101010201010101" pitchFamily="66" charset="0"/>
              <a:ea typeface="Times New Roman"/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971600" y="620688"/>
            <a:ext cx="7128792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Завдання превентивного виховання: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8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755576" y="1382942"/>
            <a:ext cx="3581400" cy="4526632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Принципи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превентивного виховання : </a:t>
            </a:r>
          </a:p>
        </p:txBody>
      </p:sp>
      <p:sp>
        <p:nvSpPr>
          <p:cNvPr id="29702" name="Rectangle 6" descr="Крупная сетка"/>
          <p:cNvSpPr>
            <a:spLocks noChangeArrowheads="1"/>
          </p:cNvSpPr>
          <p:nvPr/>
        </p:nvSpPr>
        <p:spPr bwMode="auto">
          <a:xfrm>
            <a:off x="4495800" y="9906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bg1"/>
                </a:solidFill>
              </a:rPr>
              <a:t>комплексності,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bg1"/>
                </a:solidFill>
              </a:rPr>
              <a:t>системності, </a:t>
            </a:r>
          </a:p>
        </p:txBody>
      </p:sp>
      <p:sp>
        <p:nvSpPr>
          <p:cNvPr id="29703" name="Rectangle 7" descr="Крупная сетка"/>
          <p:cNvSpPr>
            <a:spLocks noChangeArrowheads="1"/>
          </p:cNvSpPr>
          <p:nvPr/>
        </p:nvSpPr>
        <p:spPr bwMode="auto">
          <a:xfrm>
            <a:off x="4500563" y="1700213"/>
            <a:ext cx="3119437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bg1"/>
                </a:solidFill>
              </a:rPr>
              <a:t>науковості, </a:t>
            </a:r>
          </a:p>
        </p:txBody>
      </p:sp>
      <p:sp>
        <p:nvSpPr>
          <p:cNvPr id="29704" name="Rectangle 8" descr="Крупная сетка"/>
          <p:cNvSpPr>
            <a:spLocks noChangeArrowheads="1"/>
          </p:cNvSpPr>
          <p:nvPr/>
        </p:nvSpPr>
        <p:spPr bwMode="auto">
          <a:xfrm>
            <a:off x="4495800" y="23622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bg1"/>
                </a:solidFill>
              </a:rPr>
              <a:t>інтегрованості,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705" name="Rectangle 9" descr="Крупная сетка"/>
          <p:cNvSpPr>
            <a:spLocks noChangeArrowheads="1"/>
          </p:cNvSpPr>
          <p:nvPr/>
        </p:nvSpPr>
        <p:spPr bwMode="auto">
          <a:xfrm>
            <a:off x="4495800" y="30480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bg1"/>
                </a:solidFill>
              </a:rPr>
              <a:t>наступності, </a:t>
            </a:r>
          </a:p>
        </p:txBody>
      </p:sp>
      <p:sp>
        <p:nvSpPr>
          <p:cNvPr id="29706" name="Rectangle 10" descr="Крупная сетка"/>
          <p:cNvSpPr>
            <a:spLocks noChangeArrowheads="1"/>
          </p:cNvSpPr>
          <p:nvPr/>
        </p:nvSpPr>
        <p:spPr bwMode="auto">
          <a:xfrm>
            <a:off x="4495800" y="37338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bg1"/>
                </a:solidFill>
              </a:rPr>
              <a:t>конкретності,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bg1"/>
                </a:solidFill>
              </a:rPr>
              <a:t>реалістичності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707" name="Rectangle 11" descr="Крупная сетка"/>
          <p:cNvSpPr>
            <a:spLocks noChangeArrowheads="1"/>
          </p:cNvSpPr>
          <p:nvPr/>
        </p:nvSpPr>
        <p:spPr bwMode="auto">
          <a:xfrm>
            <a:off x="4495800" y="44196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bg1"/>
                </a:solidFill>
              </a:rPr>
              <a:t>демократизму , </a:t>
            </a:r>
          </a:p>
        </p:txBody>
      </p:sp>
      <p:sp>
        <p:nvSpPr>
          <p:cNvPr id="29708" name="Rectangle 12" descr="Крупная сетка"/>
          <p:cNvSpPr>
            <a:spLocks noChangeArrowheads="1"/>
          </p:cNvSpPr>
          <p:nvPr/>
        </p:nvSpPr>
        <p:spPr bwMode="auto">
          <a:xfrm>
            <a:off x="4495800" y="51054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bg1"/>
                </a:solidFill>
              </a:rPr>
              <a:t>мобільності, </a:t>
            </a:r>
          </a:p>
        </p:txBody>
      </p:sp>
      <p:cxnSp>
        <p:nvCxnSpPr>
          <p:cNvPr id="29712" name="AutoShape 16"/>
          <p:cNvCxnSpPr>
            <a:cxnSpLocks noChangeShapeType="1"/>
            <a:stCxn id="29701" idx="3"/>
            <a:endCxn id="29702" idx="1"/>
          </p:cNvCxnSpPr>
          <p:nvPr/>
        </p:nvCxnSpPr>
        <p:spPr bwMode="auto">
          <a:xfrm flipV="1">
            <a:off x="4336976" y="1295400"/>
            <a:ext cx="158824" cy="235085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AutoShape 17"/>
          <p:cNvCxnSpPr>
            <a:cxnSpLocks noChangeShapeType="1"/>
            <a:stCxn id="29701" idx="3"/>
            <a:endCxn id="29703" idx="1"/>
          </p:cNvCxnSpPr>
          <p:nvPr/>
        </p:nvCxnSpPr>
        <p:spPr bwMode="auto">
          <a:xfrm flipV="1">
            <a:off x="4336976" y="2005013"/>
            <a:ext cx="163587" cy="164124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AutoShape 18"/>
          <p:cNvCxnSpPr>
            <a:cxnSpLocks noChangeShapeType="1"/>
            <a:stCxn id="29701" idx="3"/>
            <a:endCxn id="29704" idx="1"/>
          </p:cNvCxnSpPr>
          <p:nvPr/>
        </p:nvCxnSpPr>
        <p:spPr bwMode="auto">
          <a:xfrm flipV="1">
            <a:off x="4336976" y="2667000"/>
            <a:ext cx="158824" cy="97925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AutoShape 19"/>
          <p:cNvCxnSpPr>
            <a:cxnSpLocks noChangeShapeType="1"/>
            <a:stCxn id="29701" idx="3"/>
            <a:endCxn id="29705" idx="1"/>
          </p:cNvCxnSpPr>
          <p:nvPr/>
        </p:nvCxnSpPr>
        <p:spPr bwMode="auto">
          <a:xfrm flipV="1">
            <a:off x="4336976" y="3352800"/>
            <a:ext cx="158824" cy="29345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AutoShape 20"/>
          <p:cNvCxnSpPr>
            <a:cxnSpLocks noChangeShapeType="1"/>
            <a:stCxn id="29701" idx="3"/>
            <a:endCxn id="29706" idx="1"/>
          </p:cNvCxnSpPr>
          <p:nvPr/>
        </p:nvCxnSpPr>
        <p:spPr bwMode="auto">
          <a:xfrm>
            <a:off x="4336976" y="3646258"/>
            <a:ext cx="158824" cy="39234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21"/>
          <p:cNvCxnSpPr>
            <a:cxnSpLocks noChangeShapeType="1"/>
            <a:stCxn id="29701" idx="3"/>
            <a:endCxn id="29707" idx="1"/>
          </p:cNvCxnSpPr>
          <p:nvPr/>
        </p:nvCxnSpPr>
        <p:spPr bwMode="auto">
          <a:xfrm>
            <a:off x="4336976" y="3646258"/>
            <a:ext cx="158824" cy="107814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AutoShape 22"/>
          <p:cNvCxnSpPr>
            <a:cxnSpLocks noChangeShapeType="1"/>
            <a:stCxn id="29701" idx="3"/>
            <a:endCxn id="29708" idx="1"/>
          </p:cNvCxnSpPr>
          <p:nvPr/>
        </p:nvCxnSpPr>
        <p:spPr bwMode="auto">
          <a:xfrm>
            <a:off x="4336976" y="3646258"/>
            <a:ext cx="158824" cy="176394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9" name="Rectangle 23" descr="Крупная сетка"/>
          <p:cNvSpPr>
            <a:spLocks noChangeArrowheads="1"/>
          </p:cNvSpPr>
          <p:nvPr/>
        </p:nvSpPr>
        <p:spPr bwMode="auto">
          <a:xfrm>
            <a:off x="4495800" y="57912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bg1"/>
                </a:solidFill>
              </a:rPr>
              <a:t>законності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9720" name="AutoShape 24"/>
          <p:cNvCxnSpPr>
            <a:cxnSpLocks noChangeShapeType="1"/>
            <a:stCxn id="29701" idx="3"/>
            <a:endCxn id="29719" idx="1"/>
          </p:cNvCxnSpPr>
          <p:nvPr/>
        </p:nvCxnSpPr>
        <p:spPr bwMode="auto">
          <a:xfrm>
            <a:off x="4336976" y="3646258"/>
            <a:ext cx="158824" cy="244974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0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2" grpId="0" animBg="1" autoUpdateAnimBg="0"/>
      <p:bldP spid="29703" grpId="0" animBg="1" autoUpdateAnimBg="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08" grpId="0" animBg="1" autoUpdateAnimBg="0"/>
      <p:bldP spid="2971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E:\Воспитание\ВОСПЕТ работа\рисунки\учителя\ee362b4e71e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6909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28600" y="1524000"/>
            <a:ext cx="3505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2800" b="1" u="sng" dirty="0" smtClean="0">
              <a:solidFill>
                <a:srgbClr val="00B05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2800" b="1" u="sng" dirty="0" smtClean="0">
              <a:solidFill>
                <a:srgbClr val="00B05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Планування </a:t>
            </a:r>
            <a:b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превентивного  виховання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635896" y="620688"/>
            <a:ext cx="5257800" cy="5791200"/>
          </a:xfrm>
          <a:prstGeom prst="rect">
            <a:avLst/>
          </a:prstGeom>
        </p:spPr>
        <p:txBody>
          <a:bodyPr/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відображається в розділах річного плану роботи школи : </a:t>
            </a:r>
            <a:endParaRPr lang="ru-RU" sz="2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Виховні заходи з превентивного виховання учнів  1-11 класів;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Комплексні заходи з попередження правопорушень , безпритульності  та асоціальної поведінки учнів;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план роботи з формування навичок здорового способу життя;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співпраці колегіуму і відповідних служб міста;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та індивідуальні плани роботи з дітьми девіантної поведінки;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план заходів роботи з батьками (батьківський лекторій, заходи з попередження насилля в родині,) та індивідуальні плани роботи з асоціальними родинами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5724128" y="1844824"/>
            <a:ext cx="3131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М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ісце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 превентивного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виховання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 в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системі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  </a:t>
            </a:r>
          </a:p>
          <a:p>
            <a:pPr algn="ctr">
              <a:spcAft>
                <a:spcPts val="0"/>
              </a:spcAft>
            </a:pPr>
            <a:r>
              <a:rPr lang="ru-RU" sz="2800" b="1" i="1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правової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  </a:t>
            </a:r>
          </a:p>
          <a:p>
            <a:pPr algn="ctr">
              <a:spcAft>
                <a:spcPts val="0"/>
              </a:spcAft>
            </a:pPr>
            <a:r>
              <a:rPr lang="ru-RU" sz="2800" b="1" i="1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освіти</a:t>
            </a:r>
            <a:endParaRPr lang="ru-RU" sz="20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Житомирського</a:t>
            </a:r>
            <a:r>
              <a:rPr lang="ru-RU" sz="28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 </a:t>
            </a:r>
            <a:r>
              <a:rPr lang="ru-RU" sz="28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міського</a:t>
            </a:r>
            <a:r>
              <a:rPr lang="ru-RU" sz="28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 </a:t>
            </a:r>
            <a:endParaRPr lang="ru-RU" sz="2800" b="1" i="1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колегіуму</a:t>
            </a:r>
            <a:endParaRPr lang="ru-RU" sz="2000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395288" y="-255588"/>
            <a:ext cx="5689600" cy="7315201"/>
            <a:chOff x="249" y="-161"/>
            <a:chExt cx="3584" cy="460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" y="-161"/>
              <a:ext cx="3584" cy="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805" y="-161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805" y="-7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3805" y="21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805" y="112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5" y="20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805" y="295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3805" y="386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805" y="477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805" y="568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805" y="659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3805" y="75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805" y="841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805" y="932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805" y="1023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3805" y="111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3805" y="1205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3805" y="1296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805" y="1387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3805" y="1478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3805" y="1569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3805" y="1661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3805" y="1752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3805" y="1843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805" y="193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3805" y="2025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3805" y="2116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3805" y="2207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3805" y="2298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805" y="2389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805" y="248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805" y="2571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805" y="2662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3805" y="2753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805" y="284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805" y="2935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805" y="3026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805" y="3117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805" y="3209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805" y="330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805" y="3391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3805" y="3482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3805" y="3573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3805" y="366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3805" y="3755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3805" y="3846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3805" y="3937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3805" y="4028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3805" y="4119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79" name="Group 55"/>
            <p:cNvGrpSpPr>
              <a:grpSpLocks/>
            </p:cNvGrpSpPr>
            <p:nvPr/>
          </p:nvGrpSpPr>
          <p:grpSpPr bwMode="auto">
            <a:xfrm>
              <a:off x="1878" y="2361"/>
              <a:ext cx="586" cy="416"/>
              <a:chOff x="1878" y="2361"/>
              <a:chExt cx="586" cy="416"/>
            </a:xfrm>
          </p:grpSpPr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1878" y="2361"/>
                <a:ext cx="586" cy="416"/>
              </a:xfrm>
              <a:custGeom>
                <a:avLst/>
                <a:gdLst/>
                <a:ahLst/>
                <a:cxnLst>
                  <a:cxn ang="0">
                    <a:pos x="701" y="0"/>
                  </a:cxn>
                  <a:cxn ang="0">
                    <a:pos x="0" y="700"/>
                  </a:cxn>
                  <a:cxn ang="0">
                    <a:pos x="0" y="3503"/>
                  </a:cxn>
                  <a:cxn ang="0">
                    <a:pos x="701" y="4203"/>
                  </a:cxn>
                  <a:cxn ang="0">
                    <a:pos x="4700" y="4203"/>
                  </a:cxn>
                  <a:cxn ang="0">
                    <a:pos x="5400" y="3503"/>
                  </a:cxn>
                  <a:cxn ang="0">
                    <a:pos x="5400" y="700"/>
                  </a:cxn>
                  <a:cxn ang="0">
                    <a:pos x="4700" y="0"/>
                  </a:cxn>
                  <a:cxn ang="0">
                    <a:pos x="701" y="0"/>
                  </a:cxn>
                </a:cxnLst>
                <a:rect l="0" t="0" r="r" b="b"/>
                <a:pathLst>
                  <a:path w="5400" h="4203">
                    <a:moveTo>
                      <a:pt x="701" y="0"/>
                    </a:moveTo>
                    <a:cubicBezTo>
                      <a:pt x="314" y="0"/>
                      <a:pt x="0" y="313"/>
                      <a:pt x="0" y="700"/>
                    </a:cubicBezTo>
                    <a:lnTo>
                      <a:pt x="0" y="3503"/>
                    </a:lnTo>
                    <a:cubicBezTo>
                      <a:pt x="0" y="3889"/>
                      <a:pt x="314" y="4203"/>
                      <a:pt x="701" y="4203"/>
                    </a:cubicBezTo>
                    <a:lnTo>
                      <a:pt x="4700" y="4203"/>
                    </a:lnTo>
                    <a:cubicBezTo>
                      <a:pt x="5086" y="4203"/>
                      <a:pt x="5400" y="3889"/>
                      <a:pt x="5400" y="3503"/>
                    </a:cubicBezTo>
                    <a:lnTo>
                      <a:pt x="5400" y="700"/>
                    </a:lnTo>
                    <a:cubicBezTo>
                      <a:pt x="5400" y="313"/>
                      <a:pt x="5086" y="0"/>
                      <a:pt x="4700" y="0"/>
                    </a:cubicBez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1878" y="2361"/>
                <a:ext cx="586" cy="416"/>
              </a:xfrm>
              <a:custGeom>
                <a:avLst/>
                <a:gdLst/>
                <a:ahLst/>
                <a:cxnLst>
                  <a:cxn ang="0">
                    <a:pos x="701" y="0"/>
                  </a:cxn>
                  <a:cxn ang="0">
                    <a:pos x="0" y="700"/>
                  </a:cxn>
                  <a:cxn ang="0">
                    <a:pos x="0" y="3503"/>
                  </a:cxn>
                  <a:cxn ang="0">
                    <a:pos x="701" y="4203"/>
                  </a:cxn>
                  <a:cxn ang="0">
                    <a:pos x="4700" y="4203"/>
                  </a:cxn>
                  <a:cxn ang="0">
                    <a:pos x="5400" y="3503"/>
                  </a:cxn>
                  <a:cxn ang="0">
                    <a:pos x="5400" y="700"/>
                  </a:cxn>
                  <a:cxn ang="0">
                    <a:pos x="4700" y="0"/>
                  </a:cxn>
                  <a:cxn ang="0">
                    <a:pos x="701" y="0"/>
                  </a:cxn>
                </a:cxnLst>
                <a:rect l="0" t="0" r="r" b="b"/>
                <a:pathLst>
                  <a:path w="5400" h="4203">
                    <a:moveTo>
                      <a:pt x="701" y="0"/>
                    </a:moveTo>
                    <a:cubicBezTo>
                      <a:pt x="314" y="0"/>
                      <a:pt x="0" y="313"/>
                      <a:pt x="0" y="700"/>
                    </a:cubicBezTo>
                    <a:lnTo>
                      <a:pt x="0" y="3503"/>
                    </a:lnTo>
                    <a:cubicBezTo>
                      <a:pt x="0" y="3889"/>
                      <a:pt x="314" y="4203"/>
                      <a:pt x="701" y="4203"/>
                    </a:cubicBezTo>
                    <a:lnTo>
                      <a:pt x="4700" y="4203"/>
                    </a:lnTo>
                    <a:cubicBezTo>
                      <a:pt x="5086" y="4203"/>
                      <a:pt x="5400" y="3889"/>
                      <a:pt x="5400" y="3503"/>
                    </a:cubicBezTo>
                    <a:lnTo>
                      <a:pt x="5400" y="700"/>
                    </a:lnTo>
                    <a:cubicBezTo>
                      <a:pt x="5400" y="313"/>
                      <a:pt x="5086" y="0"/>
                      <a:pt x="4700" y="0"/>
                    </a:cubicBezTo>
                    <a:lnTo>
                      <a:pt x="70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003" y="2406"/>
              <a:ext cx="8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044" y="2406"/>
              <a:ext cx="35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Захисти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027" y="2497"/>
              <a:ext cx="35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себе від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077" y="2590"/>
              <a:ext cx="183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ВІЛ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4" y="2590"/>
              <a:ext cx="8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67" y="259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99" name="Group 75"/>
            <p:cNvGrpSpPr>
              <a:grpSpLocks/>
            </p:cNvGrpSpPr>
            <p:nvPr/>
          </p:nvGrpSpPr>
          <p:grpSpPr bwMode="auto">
            <a:xfrm>
              <a:off x="248" y="-39"/>
              <a:ext cx="3677" cy="1214"/>
              <a:chOff x="248" y="-39"/>
              <a:chExt cx="3677" cy="1214"/>
            </a:xfrm>
          </p:grpSpPr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248" y="-39"/>
                <a:ext cx="815" cy="648"/>
              </a:xfrm>
              <a:custGeom>
                <a:avLst/>
                <a:gdLst/>
                <a:ahLst/>
                <a:cxnLst>
                  <a:cxn ang="0">
                    <a:pos x="723" y="84"/>
                  </a:cxn>
                  <a:cxn ang="0">
                    <a:pos x="0" y="648"/>
                  </a:cxn>
                  <a:cxn ang="0">
                    <a:pos x="92" y="564"/>
                  </a:cxn>
                  <a:cxn ang="0">
                    <a:pos x="815" y="0"/>
                  </a:cxn>
                  <a:cxn ang="0">
                    <a:pos x="723" y="84"/>
                  </a:cxn>
                </a:cxnLst>
                <a:rect l="0" t="0" r="r" b="b"/>
                <a:pathLst>
                  <a:path w="815" h="648">
                    <a:moveTo>
                      <a:pt x="723" y="84"/>
                    </a:moveTo>
                    <a:lnTo>
                      <a:pt x="0" y="648"/>
                    </a:lnTo>
                    <a:lnTo>
                      <a:pt x="92" y="564"/>
                    </a:lnTo>
                    <a:lnTo>
                      <a:pt x="815" y="0"/>
                    </a:lnTo>
                    <a:lnTo>
                      <a:pt x="723" y="84"/>
                    </a:lnTo>
                    <a:close/>
                  </a:path>
                </a:pathLst>
              </a:custGeom>
              <a:solidFill>
                <a:srgbClr val="9FC79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Line 63"/>
              <p:cNvSpPr>
                <a:spLocks noChangeShapeType="1"/>
              </p:cNvSpPr>
              <p:nvPr/>
            </p:nvSpPr>
            <p:spPr bwMode="auto">
              <a:xfrm flipV="1">
                <a:off x="971" y="-39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9FC79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3105" y="-39"/>
                <a:ext cx="820" cy="648"/>
              </a:xfrm>
              <a:custGeom>
                <a:avLst/>
                <a:gdLst/>
                <a:ahLst/>
                <a:cxnLst>
                  <a:cxn ang="0">
                    <a:pos x="728" y="648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820" y="564"/>
                  </a:cxn>
                  <a:cxn ang="0">
                    <a:pos x="728" y="648"/>
                  </a:cxn>
                </a:cxnLst>
                <a:rect l="0" t="0" r="r" b="b"/>
                <a:pathLst>
                  <a:path w="820" h="648">
                    <a:moveTo>
                      <a:pt x="728" y="648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820" y="564"/>
                    </a:lnTo>
                    <a:lnTo>
                      <a:pt x="728" y="648"/>
                    </a:lnTo>
                    <a:close/>
                  </a:path>
                </a:pathLst>
              </a:custGeom>
              <a:solidFill>
                <a:srgbClr val="9FC79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Line 65"/>
              <p:cNvSpPr>
                <a:spLocks noChangeShapeType="1"/>
              </p:cNvSpPr>
              <p:nvPr/>
            </p:nvSpPr>
            <p:spPr bwMode="auto">
              <a:xfrm flipV="1">
                <a:off x="3833" y="525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9FC79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971" y="-39"/>
                <a:ext cx="2226" cy="84"/>
              </a:xfrm>
              <a:custGeom>
                <a:avLst/>
                <a:gdLst/>
                <a:ahLst/>
                <a:cxnLst>
                  <a:cxn ang="0">
                    <a:pos x="2134" y="84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2226" y="0"/>
                  </a:cxn>
                  <a:cxn ang="0">
                    <a:pos x="2134" y="84"/>
                  </a:cxn>
                </a:cxnLst>
                <a:rect l="0" t="0" r="r" b="b"/>
                <a:pathLst>
                  <a:path w="2226" h="84">
                    <a:moveTo>
                      <a:pt x="2134" y="84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2226" y="0"/>
                    </a:lnTo>
                    <a:lnTo>
                      <a:pt x="2134" y="84"/>
                    </a:lnTo>
                    <a:close/>
                  </a:path>
                </a:pathLst>
              </a:custGeom>
              <a:solidFill>
                <a:srgbClr val="79987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Line 67"/>
              <p:cNvSpPr>
                <a:spLocks noChangeShapeType="1"/>
              </p:cNvSpPr>
              <p:nvPr/>
            </p:nvSpPr>
            <p:spPr bwMode="auto">
              <a:xfrm flipV="1">
                <a:off x="3105" y="-39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79987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248" y="45"/>
                <a:ext cx="3585" cy="1129"/>
              </a:xfrm>
              <a:custGeom>
                <a:avLst/>
                <a:gdLst/>
                <a:ahLst/>
                <a:cxnLst>
                  <a:cxn ang="0">
                    <a:pos x="723" y="0"/>
                  </a:cxn>
                  <a:cxn ang="0">
                    <a:pos x="0" y="564"/>
                  </a:cxn>
                  <a:cxn ang="0">
                    <a:pos x="723" y="1129"/>
                  </a:cxn>
                  <a:cxn ang="0">
                    <a:pos x="2857" y="1129"/>
                  </a:cxn>
                  <a:cxn ang="0">
                    <a:pos x="3585" y="564"/>
                  </a:cxn>
                  <a:cxn ang="0">
                    <a:pos x="2857" y="0"/>
                  </a:cxn>
                  <a:cxn ang="0">
                    <a:pos x="723" y="0"/>
                  </a:cxn>
                </a:cxnLst>
                <a:rect l="0" t="0" r="r" b="b"/>
                <a:pathLst>
                  <a:path w="3585" h="1129">
                    <a:moveTo>
                      <a:pt x="723" y="0"/>
                    </a:moveTo>
                    <a:lnTo>
                      <a:pt x="0" y="564"/>
                    </a:lnTo>
                    <a:lnTo>
                      <a:pt x="723" y="1129"/>
                    </a:lnTo>
                    <a:lnTo>
                      <a:pt x="2857" y="1129"/>
                    </a:lnTo>
                    <a:lnTo>
                      <a:pt x="3585" y="564"/>
                    </a:lnTo>
                    <a:lnTo>
                      <a:pt x="2857" y="0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9CC4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Line 69"/>
              <p:cNvSpPr>
                <a:spLocks noChangeShapeType="1"/>
              </p:cNvSpPr>
              <p:nvPr/>
            </p:nvSpPr>
            <p:spPr bwMode="auto">
              <a:xfrm flipH="1">
                <a:off x="248" y="45"/>
                <a:ext cx="723" cy="564"/>
              </a:xfrm>
              <a:prstGeom prst="line">
                <a:avLst/>
              </a:prstGeom>
              <a:noFill/>
              <a:ln w="11113" cap="flat">
                <a:solidFill>
                  <a:srgbClr val="9CC4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Line 70"/>
              <p:cNvSpPr>
                <a:spLocks noChangeShapeType="1"/>
              </p:cNvSpPr>
              <p:nvPr/>
            </p:nvSpPr>
            <p:spPr bwMode="auto">
              <a:xfrm>
                <a:off x="248" y="609"/>
                <a:ext cx="723" cy="565"/>
              </a:xfrm>
              <a:prstGeom prst="line">
                <a:avLst/>
              </a:prstGeom>
              <a:noFill/>
              <a:ln w="11113" cap="flat">
                <a:solidFill>
                  <a:srgbClr val="9CC4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Line 71"/>
              <p:cNvSpPr>
                <a:spLocks noChangeShapeType="1"/>
              </p:cNvSpPr>
              <p:nvPr/>
            </p:nvSpPr>
            <p:spPr bwMode="auto">
              <a:xfrm>
                <a:off x="971" y="1174"/>
                <a:ext cx="2134" cy="1"/>
              </a:xfrm>
              <a:prstGeom prst="line">
                <a:avLst/>
              </a:prstGeom>
              <a:noFill/>
              <a:ln w="11113" cap="flat">
                <a:solidFill>
                  <a:srgbClr val="92B79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Line 72"/>
              <p:cNvSpPr>
                <a:spLocks noChangeShapeType="1"/>
              </p:cNvSpPr>
              <p:nvPr/>
            </p:nvSpPr>
            <p:spPr bwMode="auto">
              <a:xfrm flipV="1">
                <a:off x="3105" y="609"/>
                <a:ext cx="728" cy="565"/>
              </a:xfrm>
              <a:prstGeom prst="line">
                <a:avLst/>
              </a:prstGeom>
              <a:noFill/>
              <a:ln w="11113" cap="flat">
                <a:solidFill>
                  <a:srgbClr val="ADD8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Line 73"/>
              <p:cNvSpPr>
                <a:spLocks noChangeShapeType="1"/>
              </p:cNvSpPr>
              <p:nvPr/>
            </p:nvSpPr>
            <p:spPr bwMode="auto">
              <a:xfrm flipH="1" flipV="1">
                <a:off x="3105" y="45"/>
                <a:ext cx="728" cy="564"/>
              </a:xfrm>
              <a:prstGeom prst="line">
                <a:avLst/>
              </a:prstGeom>
              <a:noFill/>
              <a:ln w="11113" cap="flat">
                <a:solidFill>
                  <a:srgbClr val="ADD8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/>
            </p:nvSpPr>
            <p:spPr bwMode="auto">
              <a:xfrm flipH="1">
                <a:off x="971" y="45"/>
                <a:ext cx="2134" cy="1"/>
              </a:xfrm>
              <a:prstGeom prst="line">
                <a:avLst/>
              </a:prstGeom>
              <a:noFill/>
              <a:ln w="11113" cap="flat">
                <a:solidFill>
                  <a:srgbClr val="92B79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881" y="75"/>
              <a:ext cx="3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КЗПД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2196" y="75"/>
              <a:ext cx="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475" y="197"/>
              <a:ext cx="130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(комітет  по захисту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660" y="197"/>
              <a:ext cx="8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1672" y="319"/>
              <a:ext cx="82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  дитини)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2406" y="319"/>
              <a:ext cx="8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08" name="Group 84"/>
            <p:cNvGrpSpPr>
              <a:grpSpLocks/>
            </p:cNvGrpSpPr>
            <p:nvPr/>
          </p:nvGrpSpPr>
          <p:grpSpPr bwMode="auto">
            <a:xfrm>
              <a:off x="248" y="174"/>
              <a:ext cx="652" cy="405"/>
              <a:chOff x="248" y="174"/>
              <a:chExt cx="652" cy="405"/>
            </a:xfrm>
          </p:grpSpPr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248" y="174"/>
                <a:ext cx="652" cy="4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>
                <a:off x="248" y="174"/>
                <a:ext cx="652" cy="405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334" y="200"/>
              <a:ext cx="54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Представник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836" y="20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346" y="291"/>
              <a:ext cx="30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батьків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615" y="291"/>
              <a:ext cx="26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ської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88" y="382"/>
              <a:ext cx="8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531" y="382"/>
              <a:ext cx="21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ади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390" y="474"/>
              <a:ext cx="40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колегіуму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759" y="47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19" name="Group 95"/>
            <p:cNvGrpSpPr>
              <a:grpSpLocks/>
            </p:cNvGrpSpPr>
            <p:nvPr/>
          </p:nvGrpSpPr>
          <p:grpSpPr bwMode="auto">
            <a:xfrm>
              <a:off x="1030" y="698"/>
              <a:ext cx="759" cy="337"/>
              <a:chOff x="1030" y="698"/>
              <a:chExt cx="759" cy="337"/>
            </a:xfrm>
          </p:grpSpPr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1030" y="698"/>
                <a:ext cx="759" cy="3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1030" y="698"/>
                <a:ext cx="759" cy="337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1109" y="725"/>
              <a:ext cx="68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Уповноважений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1187" y="816"/>
              <a:ext cx="533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колегіуму  з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1169" y="910"/>
              <a:ext cx="52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  дитини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1651" y="91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26" name="Group 102"/>
            <p:cNvGrpSpPr>
              <a:grpSpLocks/>
            </p:cNvGrpSpPr>
            <p:nvPr/>
          </p:nvGrpSpPr>
          <p:grpSpPr bwMode="auto">
            <a:xfrm>
              <a:off x="2399" y="698"/>
              <a:ext cx="652" cy="416"/>
              <a:chOff x="2399" y="698"/>
              <a:chExt cx="652" cy="416"/>
            </a:xfrm>
          </p:grpSpPr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2399" y="698"/>
                <a:ext cx="652" cy="4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2399" y="698"/>
                <a:ext cx="652" cy="41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2508" y="725"/>
              <a:ext cx="51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Соціальний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2584" y="816"/>
              <a:ext cx="32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педагог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2866" y="816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2461" y="907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2483" y="907"/>
              <a:ext cx="59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і  практичний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2554" y="999"/>
              <a:ext cx="40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психолог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2541" y="1090"/>
              <a:ext cx="40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колегіуму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2910" y="109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37" name="Group 113"/>
            <p:cNvGrpSpPr>
              <a:grpSpLocks/>
            </p:cNvGrpSpPr>
            <p:nvPr/>
          </p:nvGrpSpPr>
          <p:grpSpPr bwMode="auto">
            <a:xfrm>
              <a:off x="3181" y="134"/>
              <a:ext cx="652" cy="386"/>
              <a:chOff x="3181" y="134"/>
              <a:chExt cx="652" cy="386"/>
            </a:xfrm>
          </p:grpSpPr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3181" y="134"/>
                <a:ext cx="652" cy="3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3181" y="134"/>
                <a:ext cx="652" cy="38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3316" y="161"/>
              <a:ext cx="46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Заступник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3279" y="252"/>
              <a:ext cx="54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директора  з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3343" y="343"/>
              <a:ext cx="41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виховної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3378" y="434"/>
              <a:ext cx="29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роботи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3637" y="43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45" name="Group 121"/>
            <p:cNvGrpSpPr>
              <a:grpSpLocks/>
            </p:cNvGrpSpPr>
            <p:nvPr/>
          </p:nvGrpSpPr>
          <p:grpSpPr bwMode="auto">
            <a:xfrm>
              <a:off x="3116" y="579"/>
              <a:ext cx="586" cy="357"/>
              <a:chOff x="3116" y="579"/>
              <a:chExt cx="586" cy="357"/>
            </a:xfrm>
          </p:grpSpPr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3116" y="579"/>
                <a:ext cx="586" cy="3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3116" y="579"/>
                <a:ext cx="586" cy="357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3171" y="607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3171" y="698"/>
              <a:ext cx="39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Вчитель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3171" y="792"/>
              <a:ext cx="24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3380" y="792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0" name="Freeform 126"/>
            <p:cNvSpPr>
              <a:spLocks noEditPoints="1"/>
            </p:cNvSpPr>
            <p:nvPr/>
          </p:nvSpPr>
          <p:spPr bwMode="auto">
            <a:xfrm>
              <a:off x="961" y="397"/>
              <a:ext cx="656" cy="245"/>
            </a:xfrm>
            <a:custGeom>
              <a:avLst/>
              <a:gdLst/>
              <a:ahLst/>
              <a:cxnLst>
                <a:cxn ang="0">
                  <a:pos x="51" y="4812"/>
                </a:cxn>
                <a:cxn ang="0">
                  <a:pos x="11425" y="260"/>
                </a:cxn>
                <a:cxn ang="0">
                  <a:pos x="11512" y="297"/>
                </a:cxn>
                <a:cxn ang="0">
                  <a:pos x="11475" y="384"/>
                </a:cxn>
                <a:cxn ang="0">
                  <a:pos x="101" y="4936"/>
                </a:cxn>
                <a:cxn ang="0">
                  <a:pos x="14" y="4899"/>
                </a:cxn>
                <a:cxn ang="0">
                  <a:pos x="51" y="4812"/>
                </a:cxn>
                <a:cxn ang="0">
                  <a:pos x="11178" y="0"/>
                </a:cxn>
                <a:cxn ang="0">
                  <a:pos x="12069" y="74"/>
                </a:cxn>
                <a:cxn ang="0">
                  <a:pos x="11475" y="743"/>
                </a:cxn>
                <a:cxn ang="0">
                  <a:pos x="11178" y="0"/>
                </a:cxn>
              </a:cxnLst>
              <a:rect l="0" t="0" r="r" b="b"/>
              <a:pathLst>
                <a:path w="12069" h="4950">
                  <a:moveTo>
                    <a:pt x="51" y="4812"/>
                  </a:moveTo>
                  <a:lnTo>
                    <a:pt x="11425" y="260"/>
                  </a:lnTo>
                  <a:cubicBezTo>
                    <a:pt x="11460" y="246"/>
                    <a:pt x="11498" y="263"/>
                    <a:pt x="11512" y="297"/>
                  </a:cubicBezTo>
                  <a:cubicBezTo>
                    <a:pt x="11526" y="331"/>
                    <a:pt x="11509" y="370"/>
                    <a:pt x="11475" y="384"/>
                  </a:cubicBezTo>
                  <a:lnTo>
                    <a:pt x="101" y="4936"/>
                  </a:lnTo>
                  <a:cubicBezTo>
                    <a:pt x="66" y="4950"/>
                    <a:pt x="28" y="4933"/>
                    <a:pt x="14" y="4899"/>
                  </a:cubicBezTo>
                  <a:cubicBezTo>
                    <a:pt x="0" y="4865"/>
                    <a:pt x="17" y="4826"/>
                    <a:pt x="51" y="4812"/>
                  </a:cubicBezTo>
                  <a:close/>
                  <a:moveTo>
                    <a:pt x="11178" y="0"/>
                  </a:moveTo>
                  <a:lnTo>
                    <a:pt x="12069" y="74"/>
                  </a:lnTo>
                  <a:lnTo>
                    <a:pt x="11475" y="743"/>
                  </a:lnTo>
                  <a:lnTo>
                    <a:pt x="11178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1" name="Freeform 127"/>
            <p:cNvSpPr>
              <a:spLocks noEditPoints="1"/>
            </p:cNvSpPr>
            <p:nvPr/>
          </p:nvSpPr>
          <p:spPr bwMode="auto">
            <a:xfrm>
              <a:off x="1287" y="459"/>
              <a:ext cx="591" cy="243"/>
            </a:xfrm>
            <a:custGeom>
              <a:avLst/>
              <a:gdLst/>
              <a:ahLst/>
              <a:cxnLst>
                <a:cxn ang="0">
                  <a:pos x="49" y="4786"/>
                </a:cxn>
                <a:cxn ang="0">
                  <a:pos x="10240" y="250"/>
                </a:cxn>
                <a:cxn ang="0">
                  <a:pos x="10328" y="284"/>
                </a:cxn>
                <a:cxn ang="0">
                  <a:pos x="10294" y="372"/>
                </a:cxn>
                <a:cxn ang="0">
                  <a:pos x="103" y="4908"/>
                </a:cxn>
                <a:cxn ang="0">
                  <a:pos x="15" y="4874"/>
                </a:cxn>
                <a:cxn ang="0">
                  <a:pos x="49" y="4786"/>
                </a:cxn>
                <a:cxn ang="0">
                  <a:pos x="9982" y="0"/>
                </a:cxn>
                <a:cxn ang="0">
                  <a:pos x="10876" y="40"/>
                </a:cxn>
                <a:cxn ang="0">
                  <a:pos x="10308" y="731"/>
                </a:cxn>
                <a:cxn ang="0">
                  <a:pos x="9982" y="0"/>
                </a:cxn>
              </a:cxnLst>
              <a:rect l="0" t="0" r="r" b="b"/>
              <a:pathLst>
                <a:path w="10876" h="4923">
                  <a:moveTo>
                    <a:pt x="49" y="4786"/>
                  </a:moveTo>
                  <a:lnTo>
                    <a:pt x="10240" y="250"/>
                  </a:lnTo>
                  <a:cubicBezTo>
                    <a:pt x="10273" y="235"/>
                    <a:pt x="10313" y="250"/>
                    <a:pt x="10328" y="284"/>
                  </a:cubicBezTo>
                  <a:cubicBezTo>
                    <a:pt x="10343" y="318"/>
                    <a:pt x="10327" y="357"/>
                    <a:pt x="10294" y="372"/>
                  </a:cubicBezTo>
                  <a:lnTo>
                    <a:pt x="103" y="4908"/>
                  </a:lnTo>
                  <a:cubicBezTo>
                    <a:pt x="69" y="4923"/>
                    <a:pt x="30" y="4908"/>
                    <a:pt x="15" y="4874"/>
                  </a:cubicBezTo>
                  <a:cubicBezTo>
                    <a:pt x="0" y="4840"/>
                    <a:pt x="15" y="4801"/>
                    <a:pt x="49" y="4786"/>
                  </a:cubicBezTo>
                  <a:close/>
                  <a:moveTo>
                    <a:pt x="9982" y="0"/>
                  </a:moveTo>
                  <a:lnTo>
                    <a:pt x="10876" y="40"/>
                  </a:lnTo>
                  <a:lnTo>
                    <a:pt x="10308" y="731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2" name="Freeform 128"/>
            <p:cNvSpPr>
              <a:spLocks noEditPoints="1"/>
            </p:cNvSpPr>
            <p:nvPr/>
          </p:nvSpPr>
          <p:spPr bwMode="auto">
            <a:xfrm>
              <a:off x="2203" y="459"/>
              <a:ext cx="591" cy="243"/>
            </a:xfrm>
            <a:custGeom>
              <a:avLst/>
              <a:gdLst/>
              <a:ahLst/>
              <a:cxnLst>
                <a:cxn ang="0">
                  <a:pos x="5390" y="2454"/>
                </a:cxn>
                <a:cxn ang="0">
                  <a:pos x="291" y="186"/>
                </a:cxn>
                <a:cxn ang="0">
                  <a:pos x="274" y="142"/>
                </a:cxn>
                <a:cxn ang="0">
                  <a:pos x="318" y="125"/>
                </a:cxn>
                <a:cxn ang="0">
                  <a:pos x="5417" y="2393"/>
                </a:cxn>
                <a:cxn ang="0">
                  <a:pos x="5434" y="2437"/>
                </a:cxn>
                <a:cxn ang="0">
                  <a:pos x="5390" y="2454"/>
                </a:cxn>
                <a:cxn ang="0">
                  <a:pos x="284" y="365"/>
                </a:cxn>
                <a:cxn ang="0">
                  <a:pos x="0" y="20"/>
                </a:cxn>
                <a:cxn ang="0">
                  <a:pos x="447" y="0"/>
                </a:cxn>
                <a:cxn ang="0">
                  <a:pos x="284" y="365"/>
                </a:cxn>
              </a:cxnLst>
              <a:rect l="0" t="0" r="r" b="b"/>
              <a:pathLst>
                <a:path w="5441" h="2461">
                  <a:moveTo>
                    <a:pt x="5390" y="2454"/>
                  </a:moveTo>
                  <a:lnTo>
                    <a:pt x="291" y="186"/>
                  </a:lnTo>
                  <a:cubicBezTo>
                    <a:pt x="274" y="178"/>
                    <a:pt x="267" y="159"/>
                    <a:pt x="274" y="142"/>
                  </a:cubicBezTo>
                  <a:cubicBezTo>
                    <a:pt x="282" y="125"/>
                    <a:pt x="301" y="117"/>
                    <a:pt x="318" y="125"/>
                  </a:cubicBezTo>
                  <a:lnTo>
                    <a:pt x="5417" y="2393"/>
                  </a:lnTo>
                  <a:cubicBezTo>
                    <a:pt x="5434" y="2400"/>
                    <a:pt x="5441" y="2420"/>
                    <a:pt x="5434" y="2437"/>
                  </a:cubicBezTo>
                  <a:cubicBezTo>
                    <a:pt x="5426" y="2454"/>
                    <a:pt x="5407" y="2461"/>
                    <a:pt x="5390" y="2454"/>
                  </a:cubicBezTo>
                  <a:close/>
                  <a:moveTo>
                    <a:pt x="284" y="365"/>
                  </a:moveTo>
                  <a:lnTo>
                    <a:pt x="0" y="20"/>
                  </a:lnTo>
                  <a:lnTo>
                    <a:pt x="447" y="0"/>
                  </a:lnTo>
                  <a:lnTo>
                    <a:pt x="284" y="36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3" name="Freeform 129"/>
            <p:cNvSpPr>
              <a:spLocks noEditPoints="1"/>
            </p:cNvSpPr>
            <p:nvPr/>
          </p:nvSpPr>
          <p:spPr bwMode="auto">
            <a:xfrm>
              <a:off x="2464" y="398"/>
              <a:ext cx="656" cy="245"/>
            </a:xfrm>
            <a:custGeom>
              <a:avLst/>
              <a:gdLst/>
              <a:ahLst/>
              <a:cxnLst>
                <a:cxn ang="0">
                  <a:pos x="5988" y="2468"/>
                </a:cxn>
                <a:cxn ang="0">
                  <a:pos x="297" y="192"/>
                </a:cxn>
                <a:cxn ang="0">
                  <a:pos x="279" y="148"/>
                </a:cxn>
                <a:cxn ang="0">
                  <a:pos x="322" y="130"/>
                </a:cxn>
                <a:cxn ang="0">
                  <a:pos x="6013" y="2406"/>
                </a:cxn>
                <a:cxn ang="0">
                  <a:pos x="6031" y="2449"/>
                </a:cxn>
                <a:cxn ang="0">
                  <a:pos x="5988" y="2468"/>
                </a:cxn>
                <a:cxn ang="0">
                  <a:pos x="297" y="371"/>
                </a:cxn>
                <a:cxn ang="0">
                  <a:pos x="0" y="37"/>
                </a:cxn>
                <a:cxn ang="0">
                  <a:pos x="446" y="0"/>
                </a:cxn>
                <a:cxn ang="0">
                  <a:pos x="297" y="371"/>
                </a:cxn>
              </a:cxnLst>
              <a:rect l="0" t="0" r="r" b="b"/>
              <a:pathLst>
                <a:path w="6038" h="2475">
                  <a:moveTo>
                    <a:pt x="5988" y="2468"/>
                  </a:moveTo>
                  <a:lnTo>
                    <a:pt x="297" y="192"/>
                  </a:lnTo>
                  <a:cubicBezTo>
                    <a:pt x="280" y="185"/>
                    <a:pt x="272" y="165"/>
                    <a:pt x="279" y="148"/>
                  </a:cubicBezTo>
                  <a:cubicBezTo>
                    <a:pt x="286" y="131"/>
                    <a:pt x="305" y="123"/>
                    <a:pt x="322" y="130"/>
                  </a:cubicBezTo>
                  <a:lnTo>
                    <a:pt x="6013" y="2406"/>
                  </a:lnTo>
                  <a:cubicBezTo>
                    <a:pt x="6030" y="2413"/>
                    <a:pt x="6038" y="2432"/>
                    <a:pt x="6031" y="2449"/>
                  </a:cubicBezTo>
                  <a:cubicBezTo>
                    <a:pt x="6024" y="2466"/>
                    <a:pt x="6005" y="2475"/>
                    <a:pt x="5988" y="2468"/>
                  </a:cubicBezTo>
                  <a:close/>
                  <a:moveTo>
                    <a:pt x="297" y="371"/>
                  </a:moveTo>
                  <a:lnTo>
                    <a:pt x="0" y="37"/>
                  </a:lnTo>
                  <a:lnTo>
                    <a:pt x="446" y="0"/>
                  </a:lnTo>
                  <a:lnTo>
                    <a:pt x="297" y="37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Freeform 130"/>
            <p:cNvSpPr>
              <a:spLocks noEditPoints="1"/>
            </p:cNvSpPr>
            <p:nvPr/>
          </p:nvSpPr>
          <p:spPr bwMode="auto">
            <a:xfrm>
              <a:off x="2595" y="331"/>
              <a:ext cx="590" cy="133"/>
            </a:xfrm>
            <a:custGeom>
              <a:avLst/>
              <a:gdLst/>
              <a:ahLst/>
              <a:cxnLst>
                <a:cxn ang="0">
                  <a:pos x="5390" y="1341"/>
                </a:cxn>
                <a:cxn ang="0">
                  <a:pos x="318" y="214"/>
                </a:cxn>
                <a:cxn ang="0">
                  <a:pos x="293" y="174"/>
                </a:cxn>
                <a:cxn ang="0">
                  <a:pos x="333" y="149"/>
                </a:cxn>
                <a:cxn ang="0">
                  <a:pos x="5404" y="1276"/>
                </a:cxn>
                <a:cxn ang="0">
                  <a:pos x="5429" y="1316"/>
                </a:cxn>
                <a:cxn ang="0">
                  <a:pos x="5390" y="1341"/>
                </a:cxn>
                <a:cxn ang="0">
                  <a:pos x="347" y="391"/>
                </a:cxn>
                <a:cxn ang="0">
                  <a:pos x="0" y="109"/>
                </a:cxn>
                <a:cxn ang="0">
                  <a:pos x="434" y="0"/>
                </a:cxn>
                <a:cxn ang="0">
                  <a:pos x="347" y="391"/>
                </a:cxn>
              </a:cxnLst>
              <a:rect l="0" t="0" r="r" b="b"/>
              <a:pathLst>
                <a:path w="5433" h="1345">
                  <a:moveTo>
                    <a:pt x="5390" y="1341"/>
                  </a:moveTo>
                  <a:lnTo>
                    <a:pt x="318" y="214"/>
                  </a:lnTo>
                  <a:cubicBezTo>
                    <a:pt x="300" y="210"/>
                    <a:pt x="289" y="192"/>
                    <a:pt x="293" y="174"/>
                  </a:cubicBezTo>
                  <a:cubicBezTo>
                    <a:pt x="297" y="156"/>
                    <a:pt x="315" y="145"/>
                    <a:pt x="333" y="149"/>
                  </a:cubicBezTo>
                  <a:lnTo>
                    <a:pt x="5404" y="1276"/>
                  </a:lnTo>
                  <a:cubicBezTo>
                    <a:pt x="5422" y="1280"/>
                    <a:pt x="5433" y="1298"/>
                    <a:pt x="5429" y="1316"/>
                  </a:cubicBezTo>
                  <a:cubicBezTo>
                    <a:pt x="5425" y="1334"/>
                    <a:pt x="5408" y="1345"/>
                    <a:pt x="5390" y="1341"/>
                  </a:cubicBezTo>
                  <a:close/>
                  <a:moveTo>
                    <a:pt x="347" y="391"/>
                  </a:moveTo>
                  <a:lnTo>
                    <a:pt x="0" y="109"/>
                  </a:lnTo>
                  <a:lnTo>
                    <a:pt x="434" y="0"/>
                  </a:lnTo>
                  <a:lnTo>
                    <a:pt x="347" y="39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57" name="Group 133"/>
            <p:cNvGrpSpPr>
              <a:grpSpLocks/>
            </p:cNvGrpSpPr>
            <p:nvPr/>
          </p:nvGrpSpPr>
          <p:grpSpPr bwMode="auto">
            <a:xfrm>
              <a:off x="314" y="639"/>
              <a:ext cx="651" cy="356"/>
              <a:chOff x="314" y="639"/>
              <a:chExt cx="651" cy="356"/>
            </a:xfrm>
          </p:grpSpPr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314" y="639"/>
                <a:ext cx="651" cy="3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>
                <a:off x="314" y="639"/>
                <a:ext cx="651" cy="35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370" y="666"/>
              <a:ext cx="60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Президент УП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405" y="757"/>
              <a:ext cx="533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(учнівського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410" y="850"/>
              <a:ext cx="50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парламенту)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870" y="85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Freeform 138"/>
            <p:cNvSpPr>
              <a:spLocks noEditPoints="1"/>
            </p:cNvSpPr>
            <p:nvPr/>
          </p:nvSpPr>
          <p:spPr bwMode="auto">
            <a:xfrm>
              <a:off x="896" y="331"/>
              <a:ext cx="591" cy="133"/>
            </a:xfrm>
            <a:custGeom>
              <a:avLst/>
              <a:gdLst/>
              <a:ahLst/>
              <a:cxnLst>
                <a:cxn ang="0">
                  <a:pos x="58" y="2552"/>
                </a:cxn>
                <a:cxn ang="0">
                  <a:pos x="10208" y="297"/>
                </a:cxn>
                <a:cxn ang="0">
                  <a:pos x="10287" y="347"/>
                </a:cxn>
                <a:cxn ang="0">
                  <a:pos x="10236" y="427"/>
                </a:cxn>
                <a:cxn ang="0">
                  <a:pos x="87" y="2682"/>
                </a:cxn>
                <a:cxn ang="0">
                  <a:pos x="8" y="2632"/>
                </a:cxn>
                <a:cxn ang="0">
                  <a:pos x="58" y="2552"/>
                </a:cxn>
                <a:cxn ang="0">
                  <a:pos x="10005" y="0"/>
                </a:cxn>
                <a:cxn ang="0">
                  <a:pos x="10873" y="217"/>
                </a:cxn>
                <a:cxn ang="0">
                  <a:pos x="10179" y="781"/>
                </a:cxn>
                <a:cxn ang="0">
                  <a:pos x="10005" y="0"/>
                </a:cxn>
              </a:cxnLst>
              <a:rect l="0" t="0" r="r" b="b"/>
              <a:pathLst>
                <a:path w="10873" h="2690">
                  <a:moveTo>
                    <a:pt x="58" y="2552"/>
                  </a:moveTo>
                  <a:lnTo>
                    <a:pt x="10208" y="297"/>
                  </a:lnTo>
                  <a:cubicBezTo>
                    <a:pt x="10243" y="289"/>
                    <a:pt x="10279" y="311"/>
                    <a:pt x="10287" y="347"/>
                  </a:cubicBezTo>
                  <a:cubicBezTo>
                    <a:pt x="10295" y="383"/>
                    <a:pt x="10272" y="419"/>
                    <a:pt x="10236" y="427"/>
                  </a:cubicBezTo>
                  <a:lnTo>
                    <a:pt x="87" y="2682"/>
                  </a:lnTo>
                  <a:cubicBezTo>
                    <a:pt x="51" y="2690"/>
                    <a:pt x="16" y="2668"/>
                    <a:pt x="8" y="2632"/>
                  </a:cubicBezTo>
                  <a:cubicBezTo>
                    <a:pt x="0" y="2596"/>
                    <a:pt x="22" y="2560"/>
                    <a:pt x="58" y="2552"/>
                  </a:cubicBezTo>
                  <a:close/>
                  <a:moveTo>
                    <a:pt x="10005" y="0"/>
                  </a:moveTo>
                  <a:lnTo>
                    <a:pt x="10873" y="217"/>
                  </a:lnTo>
                  <a:lnTo>
                    <a:pt x="10179" y="781"/>
                  </a:lnTo>
                  <a:lnTo>
                    <a:pt x="1000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65" name="Group 141"/>
            <p:cNvGrpSpPr>
              <a:grpSpLocks/>
            </p:cNvGrpSpPr>
            <p:nvPr/>
          </p:nvGrpSpPr>
          <p:grpSpPr bwMode="auto">
            <a:xfrm>
              <a:off x="1812" y="698"/>
              <a:ext cx="522" cy="535"/>
              <a:chOff x="1812" y="698"/>
              <a:chExt cx="522" cy="535"/>
            </a:xfrm>
          </p:grpSpPr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1812" y="698"/>
                <a:ext cx="522" cy="5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>
                <a:off x="1812" y="698"/>
                <a:ext cx="522" cy="535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1948" y="725"/>
              <a:ext cx="31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Учень,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7" name="Rectangle 143"/>
            <p:cNvSpPr>
              <a:spLocks noChangeArrowheads="1"/>
            </p:cNvSpPr>
            <p:nvPr/>
          </p:nvSpPr>
          <p:spPr bwMode="auto">
            <a:xfrm>
              <a:off x="1918" y="816"/>
              <a:ext cx="37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обраний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1927" y="907"/>
              <a:ext cx="37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шляхом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1886" y="999"/>
              <a:ext cx="38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самовису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0" name="Rectangle 146"/>
            <p:cNvSpPr>
              <a:spLocks noChangeArrowheads="1"/>
            </p:cNvSpPr>
            <p:nvPr/>
          </p:nvSpPr>
          <p:spPr bwMode="auto">
            <a:xfrm>
              <a:off x="2230" y="999"/>
              <a:ext cx="6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1" name="Rectangle 147"/>
            <p:cNvSpPr>
              <a:spLocks noChangeArrowheads="1"/>
            </p:cNvSpPr>
            <p:nvPr/>
          </p:nvSpPr>
          <p:spPr bwMode="auto">
            <a:xfrm>
              <a:off x="1967" y="1092"/>
              <a:ext cx="11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2" name="Rectangle 148"/>
            <p:cNvSpPr>
              <a:spLocks noChangeArrowheads="1"/>
            </p:cNvSpPr>
            <p:nvPr/>
          </p:nvSpPr>
          <p:spPr bwMode="auto">
            <a:xfrm>
              <a:off x="2046" y="1092"/>
              <a:ext cx="16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3" name="Rectangle 149"/>
            <p:cNvSpPr>
              <a:spLocks noChangeArrowheads="1"/>
            </p:cNvSpPr>
            <p:nvPr/>
          </p:nvSpPr>
          <p:spPr bwMode="auto">
            <a:xfrm>
              <a:off x="2180" y="1092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4" name="Freeform 150"/>
            <p:cNvSpPr>
              <a:spLocks noEditPoints="1"/>
            </p:cNvSpPr>
            <p:nvPr/>
          </p:nvSpPr>
          <p:spPr bwMode="auto">
            <a:xfrm>
              <a:off x="1987" y="461"/>
              <a:ext cx="43" cy="300"/>
            </a:xfrm>
            <a:custGeom>
              <a:avLst/>
              <a:gdLst/>
              <a:ahLst/>
              <a:cxnLst>
                <a:cxn ang="0">
                  <a:pos x="160" y="3000"/>
                </a:cxn>
                <a:cxn ang="0">
                  <a:pos x="166" y="333"/>
                </a:cxn>
                <a:cxn ang="0">
                  <a:pos x="200" y="300"/>
                </a:cxn>
                <a:cxn ang="0">
                  <a:pos x="233" y="333"/>
                </a:cxn>
                <a:cxn ang="0">
                  <a:pos x="227" y="3000"/>
                </a:cxn>
                <a:cxn ang="0">
                  <a:pos x="194" y="3033"/>
                </a:cxn>
                <a:cxn ang="0">
                  <a:pos x="160" y="3000"/>
                </a:cxn>
                <a:cxn ang="0">
                  <a:pos x="0" y="399"/>
                </a:cxn>
                <a:cxn ang="0">
                  <a:pos x="200" y="0"/>
                </a:cxn>
                <a:cxn ang="0">
                  <a:pos x="400" y="400"/>
                </a:cxn>
                <a:cxn ang="0">
                  <a:pos x="0" y="399"/>
                </a:cxn>
              </a:cxnLst>
              <a:rect l="0" t="0" r="r" b="b"/>
              <a:pathLst>
                <a:path w="400" h="3033">
                  <a:moveTo>
                    <a:pt x="160" y="3000"/>
                  </a:move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lnTo>
                    <a:pt x="227" y="3000"/>
                  </a:lnTo>
                  <a:cubicBezTo>
                    <a:pt x="227" y="3018"/>
                    <a:pt x="212" y="3033"/>
                    <a:pt x="194" y="3033"/>
                  </a:cubicBezTo>
                  <a:cubicBezTo>
                    <a:pt x="175" y="3033"/>
                    <a:pt x="160" y="3018"/>
                    <a:pt x="160" y="3000"/>
                  </a:cubicBezTo>
                  <a:close/>
                  <a:moveTo>
                    <a:pt x="0" y="399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5" name="Line 151"/>
            <p:cNvSpPr>
              <a:spLocks noChangeShapeType="1"/>
            </p:cNvSpPr>
            <p:nvPr/>
          </p:nvSpPr>
          <p:spPr bwMode="auto">
            <a:xfrm>
              <a:off x="313" y="579"/>
              <a:ext cx="1" cy="357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6" name="Freeform 152"/>
            <p:cNvSpPr>
              <a:spLocks noEditPoints="1"/>
            </p:cNvSpPr>
            <p:nvPr/>
          </p:nvSpPr>
          <p:spPr bwMode="auto">
            <a:xfrm>
              <a:off x="309" y="932"/>
              <a:ext cx="200" cy="301"/>
            </a:xfrm>
            <a:custGeom>
              <a:avLst/>
              <a:gdLst/>
              <a:ahLst/>
              <a:cxnLst>
                <a:cxn ang="0">
                  <a:pos x="133" y="42"/>
                </a:cxn>
                <a:cxn ang="0">
                  <a:pos x="3390" y="5470"/>
                </a:cxn>
                <a:cxn ang="0">
                  <a:pos x="3367" y="5562"/>
                </a:cxn>
                <a:cxn ang="0">
                  <a:pos x="3276" y="5539"/>
                </a:cxn>
                <a:cxn ang="0">
                  <a:pos x="19" y="110"/>
                </a:cxn>
                <a:cxn ang="0">
                  <a:pos x="42" y="19"/>
                </a:cxn>
                <a:cxn ang="0">
                  <a:pos x="133" y="42"/>
                </a:cxn>
                <a:cxn ang="0">
                  <a:pos x="3607" y="5184"/>
                </a:cxn>
                <a:cxn ang="0">
                  <a:pos x="3676" y="6076"/>
                </a:cxn>
                <a:cxn ang="0">
                  <a:pos x="2921" y="5596"/>
                </a:cxn>
                <a:cxn ang="0">
                  <a:pos x="3607" y="5184"/>
                </a:cxn>
              </a:cxnLst>
              <a:rect l="0" t="0" r="r" b="b"/>
              <a:pathLst>
                <a:path w="3676" h="6076">
                  <a:moveTo>
                    <a:pt x="133" y="42"/>
                  </a:moveTo>
                  <a:lnTo>
                    <a:pt x="3390" y="5470"/>
                  </a:lnTo>
                  <a:cubicBezTo>
                    <a:pt x="3409" y="5502"/>
                    <a:pt x="3399" y="5543"/>
                    <a:pt x="3367" y="5562"/>
                  </a:cubicBezTo>
                  <a:cubicBezTo>
                    <a:pt x="3336" y="5581"/>
                    <a:pt x="3295" y="5570"/>
                    <a:pt x="3276" y="5539"/>
                  </a:cubicBezTo>
                  <a:lnTo>
                    <a:pt x="19" y="110"/>
                  </a:lnTo>
                  <a:cubicBezTo>
                    <a:pt x="0" y="79"/>
                    <a:pt x="10" y="38"/>
                    <a:pt x="42" y="19"/>
                  </a:cubicBezTo>
                  <a:cubicBezTo>
                    <a:pt x="73" y="0"/>
                    <a:pt x="114" y="10"/>
                    <a:pt x="133" y="42"/>
                  </a:cubicBezTo>
                  <a:close/>
                  <a:moveTo>
                    <a:pt x="3607" y="5184"/>
                  </a:moveTo>
                  <a:lnTo>
                    <a:pt x="3676" y="6076"/>
                  </a:lnTo>
                  <a:lnTo>
                    <a:pt x="2921" y="5596"/>
                  </a:lnTo>
                  <a:lnTo>
                    <a:pt x="3607" y="518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7" name="Freeform 153"/>
            <p:cNvSpPr>
              <a:spLocks noEditPoints="1"/>
            </p:cNvSpPr>
            <p:nvPr/>
          </p:nvSpPr>
          <p:spPr bwMode="auto">
            <a:xfrm>
              <a:off x="683" y="932"/>
              <a:ext cx="44" cy="301"/>
            </a:xfrm>
            <a:custGeom>
              <a:avLst/>
              <a:gdLst/>
              <a:ahLst/>
              <a:cxnLst>
                <a:cxn ang="0">
                  <a:pos x="460" y="67"/>
                </a:cxn>
                <a:cxn ang="0">
                  <a:pos x="466" y="5400"/>
                </a:cxn>
                <a:cxn ang="0">
                  <a:pos x="400" y="5467"/>
                </a:cxn>
                <a:cxn ang="0">
                  <a:pos x="333" y="5401"/>
                </a:cxn>
                <a:cxn ang="0">
                  <a:pos x="327" y="67"/>
                </a:cxn>
                <a:cxn ang="0">
                  <a:pos x="394" y="0"/>
                </a:cxn>
                <a:cxn ang="0">
                  <a:pos x="460" y="67"/>
                </a:cxn>
                <a:cxn ang="0">
                  <a:pos x="800" y="5267"/>
                </a:cxn>
                <a:cxn ang="0">
                  <a:pos x="400" y="6067"/>
                </a:cxn>
                <a:cxn ang="0">
                  <a:pos x="0" y="5268"/>
                </a:cxn>
                <a:cxn ang="0">
                  <a:pos x="800" y="5267"/>
                </a:cxn>
              </a:cxnLst>
              <a:rect l="0" t="0" r="r" b="b"/>
              <a:pathLst>
                <a:path w="800" h="6067">
                  <a:moveTo>
                    <a:pt x="460" y="67"/>
                  </a:moveTo>
                  <a:lnTo>
                    <a:pt x="466" y="5400"/>
                  </a:lnTo>
                  <a:cubicBezTo>
                    <a:pt x="466" y="5437"/>
                    <a:pt x="437" y="5467"/>
                    <a:pt x="400" y="5467"/>
                  </a:cubicBezTo>
                  <a:cubicBezTo>
                    <a:pt x="363" y="5467"/>
                    <a:pt x="333" y="5437"/>
                    <a:pt x="333" y="5401"/>
                  </a:cubicBezTo>
                  <a:lnTo>
                    <a:pt x="327" y="67"/>
                  </a:lnTo>
                  <a:cubicBezTo>
                    <a:pt x="327" y="30"/>
                    <a:pt x="357" y="1"/>
                    <a:pt x="394" y="0"/>
                  </a:cubicBezTo>
                  <a:cubicBezTo>
                    <a:pt x="431" y="0"/>
                    <a:pt x="460" y="30"/>
                    <a:pt x="460" y="67"/>
                  </a:cubicBezTo>
                  <a:close/>
                  <a:moveTo>
                    <a:pt x="800" y="5267"/>
                  </a:moveTo>
                  <a:lnTo>
                    <a:pt x="400" y="6067"/>
                  </a:lnTo>
                  <a:lnTo>
                    <a:pt x="0" y="5268"/>
                  </a:lnTo>
                  <a:lnTo>
                    <a:pt x="800" y="5267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8" name="Freeform 154"/>
            <p:cNvSpPr>
              <a:spLocks noEditPoints="1"/>
            </p:cNvSpPr>
            <p:nvPr/>
          </p:nvSpPr>
          <p:spPr bwMode="auto">
            <a:xfrm>
              <a:off x="900" y="991"/>
              <a:ext cx="330" cy="242"/>
            </a:xfrm>
            <a:custGeom>
              <a:avLst/>
              <a:gdLst/>
              <a:ahLst/>
              <a:cxnLst>
                <a:cxn ang="0">
                  <a:pos x="6035" y="127"/>
                </a:cxn>
                <a:cxn ang="0">
                  <a:pos x="562" y="4510"/>
                </a:cxn>
                <a:cxn ang="0">
                  <a:pos x="468" y="4500"/>
                </a:cxn>
                <a:cxn ang="0">
                  <a:pos x="478" y="4406"/>
                </a:cxn>
                <a:cxn ang="0">
                  <a:pos x="5951" y="23"/>
                </a:cxn>
                <a:cxn ang="0">
                  <a:pos x="6045" y="33"/>
                </a:cxn>
                <a:cxn ang="0">
                  <a:pos x="6035" y="127"/>
                </a:cxn>
                <a:cxn ang="0">
                  <a:pos x="874" y="4687"/>
                </a:cxn>
                <a:cxn ang="0">
                  <a:pos x="0" y="4875"/>
                </a:cxn>
                <a:cxn ang="0">
                  <a:pos x="374" y="4063"/>
                </a:cxn>
                <a:cxn ang="0">
                  <a:pos x="874" y="4687"/>
                </a:cxn>
              </a:cxnLst>
              <a:rect l="0" t="0" r="r" b="b"/>
              <a:pathLst>
                <a:path w="6068" h="4875">
                  <a:moveTo>
                    <a:pt x="6035" y="127"/>
                  </a:moveTo>
                  <a:lnTo>
                    <a:pt x="562" y="4510"/>
                  </a:lnTo>
                  <a:cubicBezTo>
                    <a:pt x="533" y="4533"/>
                    <a:pt x="491" y="4529"/>
                    <a:pt x="468" y="4500"/>
                  </a:cubicBezTo>
                  <a:cubicBezTo>
                    <a:pt x="445" y="4471"/>
                    <a:pt x="450" y="4429"/>
                    <a:pt x="478" y="4406"/>
                  </a:cubicBezTo>
                  <a:lnTo>
                    <a:pt x="5951" y="23"/>
                  </a:lnTo>
                  <a:cubicBezTo>
                    <a:pt x="5980" y="0"/>
                    <a:pt x="6022" y="5"/>
                    <a:pt x="6045" y="33"/>
                  </a:cubicBezTo>
                  <a:cubicBezTo>
                    <a:pt x="6068" y="62"/>
                    <a:pt x="6064" y="104"/>
                    <a:pt x="6035" y="127"/>
                  </a:cubicBezTo>
                  <a:close/>
                  <a:moveTo>
                    <a:pt x="874" y="4687"/>
                  </a:moveTo>
                  <a:lnTo>
                    <a:pt x="0" y="4875"/>
                  </a:lnTo>
                  <a:lnTo>
                    <a:pt x="374" y="4063"/>
                  </a:lnTo>
                  <a:lnTo>
                    <a:pt x="874" y="4687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9" name="Freeform 155"/>
            <p:cNvSpPr>
              <a:spLocks noEditPoints="1"/>
            </p:cNvSpPr>
            <p:nvPr/>
          </p:nvSpPr>
          <p:spPr bwMode="auto">
            <a:xfrm>
              <a:off x="1030" y="991"/>
              <a:ext cx="787" cy="304"/>
            </a:xfrm>
            <a:custGeom>
              <a:avLst/>
              <a:gdLst/>
              <a:ahLst/>
              <a:cxnLst>
                <a:cxn ang="0">
                  <a:pos x="14425" y="138"/>
                </a:cxn>
                <a:cxn ang="0">
                  <a:pos x="641" y="5881"/>
                </a:cxn>
                <a:cxn ang="0">
                  <a:pos x="554" y="5845"/>
                </a:cxn>
                <a:cxn ang="0">
                  <a:pos x="590" y="5758"/>
                </a:cxn>
                <a:cxn ang="0">
                  <a:pos x="14374" y="15"/>
                </a:cxn>
                <a:cxn ang="0">
                  <a:pos x="14461" y="50"/>
                </a:cxn>
                <a:cxn ang="0">
                  <a:pos x="14425" y="138"/>
                </a:cxn>
                <a:cxn ang="0">
                  <a:pos x="892" y="6138"/>
                </a:cxn>
                <a:cxn ang="0">
                  <a:pos x="0" y="6076"/>
                </a:cxn>
                <a:cxn ang="0">
                  <a:pos x="584" y="5399"/>
                </a:cxn>
                <a:cxn ang="0">
                  <a:pos x="892" y="6138"/>
                </a:cxn>
              </a:cxnLst>
              <a:rect l="0" t="0" r="r" b="b"/>
              <a:pathLst>
                <a:path w="14476" h="6138">
                  <a:moveTo>
                    <a:pt x="14425" y="138"/>
                  </a:moveTo>
                  <a:lnTo>
                    <a:pt x="641" y="5881"/>
                  </a:lnTo>
                  <a:cubicBezTo>
                    <a:pt x="607" y="5895"/>
                    <a:pt x="568" y="5879"/>
                    <a:pt x="554" y="5845"/>
                  </a:cubicBezTo>
                  <a:cubicBezTo>
                    <a:pt x="539" y="5811"/>
                    <a:pt x="556" y="5772"/>
                    <a:pt x="590" y="5758"/>
                  </a:cubicBezTo>
                  <a:lnTo>
                    <a:pt x="14374" y="15"/>
                  </a:lnTo>
                  <a:cubicBezTo>
                    <a:pt x="14408" y="0"/>
                    <a:pt x="14447" y="17"/>
                    <a:pt x="14461" y="50"/>
                  </a:cubicBezTo>
                  <a:cubicBezTo>
                    <a:pt x="14476" y="84"/>
                    <a:pt x="14459" y="124"/>
                    <a:pt x="14425" y="138"/>
                  </a:cubicBezTo>
                  <a:close/>
                  <a:moveTo>
                    <a:pt x="892" y="6138"/>
                  </a:moveTo>
                  <a:lnTo>
                    <a:pt x="0" y="6076"/>
                  </a:lnTo>
                  <a:lnTo>
                    <a:pt x="584" y="5399"/>
                  </a:lnTo>
                  <a:lnTo>
                    <a:pt x="892" y="613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64" name="Group 540"/>
            <p:cNvGrpSpPr>
              <a:grpSpLocks/>
            </p:cNvGrpSpPr>
            <p:nvPr/>
          </p:nvGrpSpPr>
          <p:grpSpPr bwMode="auto">
            <a:xfrm>
              <a:off x="221" y="1268"/>
              <a:ext cx="1070" cy="678"/>
              <a:chOff x="221" y="1268"/>
              <a:chExt cx="1070" cy="678"/>
            </a:xfrm>
          </p:grpSpPr>
          <p:grpSp>
            <p:nvGrpSpPr>
              <p:cNvPr id="1380" name="Group 356"/>
              <p:cNvGrpSpPr>
                <a:grpSpLocks/>
              </p:cNvGrpSpPr>
              <p:nvPr/>
            </p:nvGrpSpPr>
            <p:grpSpPr bwMode="auto">
              <a:xfrm>
                <a:off x="221" y="1268"/>
                <a:ext cx="987" cy="546"/>
                <a:chOff x="221" y="1268"/>
                <a:chExt cx="987" cy="546"/>
              </a:xfrm>
            </p:grpSpPr>
            <p:sp>
              <p:nvSpPr>
                <p:cNvPr id="1180" name="Freeform 156"/>
                <p:cNvSpPr>
                  <a:spLocks/>
                </p:cNvSpPr>
                <p:nvPr/>
              </p:nvSpPr>
              <p:spPr bwMode="auto">
                <a:xfrm>
                  <a:off x="685" y="1268"/>
                  <a:ext cx="117" cy="84"/>
                </a:xfrm>
                <a:custGeom>
                  <a:avLst/>
                  <a:gdLst/>
                  <a:ahLst/>
                  <a:cxnLst>
                    <a:cxn ang="0">
                      <a:pos x="117" y="84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25" y="0"/>
                    </a:cxn>
                    <a:cxn ang="0">
                      <a:pos x="117" y="84"/>
                    </a:cxn>
                  </a:cxnLst>
                  <a:rect l="0" t="0" r="r" b="b"/>
                  <a:pathLst>
                    <a:path w="117" h="84">
                      <a:moveTo>
                        <a:pt x="117" y="84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117" y="84"/>
                      </a:lnTo>
                      <a:close/>
                    </a:path>
                  </a:pathLst>
                </a:custGeom>
                <a:solidFill>
                  <a:srgbClr val="7998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1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710" y="1268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799898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697" y="1268"/>
                  <a:ext cx="105" cy="84"/>
                </a:xfrm>
                <a:custGeom>
                  <a:avLst/>
                  <a:gdLst/>
                  <a:ahLst/>
                  <a:cxnLst>
                    <a:cxn ang="0">
                      <a:pos x="105" y="84"/>
                    </a:cxn>
                    <a:cxn ang="0">
                      <a:pos x="93" y="84"/>
                    </a:cxn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05" y="84"/>
                    </a:cxn>
                  </a:cxnLst>
                  <a:rect l="0" t="0" r="r" b="b"/>
                  <a:pathLst>
                    <a:path w="105" h="84">
                      <a:moveTo>
                        <a:pt x="105" y="84"/>
                      </a:moveTo>
                      <a:lnTo>
                        <a:pt x="93" y="84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05" y="84"/>
                      </a:lnTo>
                      <a:close/>
                    </a:path>
                  </a:pathLst>
                </a:custGeom>
                <a:solidFill>
                  <a:srgbClr val="7998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3" name="Freeform 159"/>
                <p:cNvSpPr>
                  <a:spLocks/>
                </p:cNvSpPr>
                <p:nvPr/>
              </p:nvSpPr>
              <p:spPr bwMode="auto">
                <a:xfrm>
                  <a:off x="685" y="1268"/>
                  <a:ext cx="105" cy="84"/>
                </a:xfrm>
                <a:custGeom>
                  <a:avLst/>
                  <a:gdLst/>
                  <a:ahLst/>
                  <a:cxnLst>
                    <a:cxn ang="0">
                      <a:pos x="105" y="84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05" y="84"/>
                    </a:cxn>
                  </a:cxnLst>
                  <a:rect l="0" t="0" r="r" b="b"/>
                  <a:pathLst>
                    <a:path w="105" h="84">
                      <a:moveTo>
                        <a:pt x="105" y="84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05" y="84"/>
                      </a:lnTo>
                      <a:close/>
                    </a:path>
                  </a:pathLst>
                </a:custGeom>
                <a:solidFill>
                  <a:srgbClr val="7A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4" name="Freeform 160"/>
                <p:cNvSpPr>
                  <a:spLocks/>
                </p:cNvSpPr>
                <p:nvPr/>
              </p:nvSpPr>
              <p:spPr bwMode="auto">
                <a:xfrm>
                  <a:off x="660" y="1268"/>
                  <a:ext cx="117" cy="85"/>
                </a:xfrm>
                <a:custGeom>
                  <a:avLst/>
                  <a:gdLst/>
                  <a:ahLst/>
                  <a:cxnLst>
                    <a:cxn ang="0">
                      <a:pos x="117" y="84"/>
                    </a:cxn>
                    <a:cxn ang="0">
                      <a:pos x="92" y="85"/>
                    </a:cxn>
                    <a:cxn ang="0">
                      <a:pos x="0" y="1"/>
                    </a:cxn>
                    <a:cxn ang="0">
                      <a:pos x="25" y="0"/>
                    </a:cxn>
                    <a:cxn ang="0">
                      <a:pos x="117" y="84"/>
                    </a:cxn>
                  </a:cxnLst>
                  <a:rect l="0" t="0" r="r" b="b"/>
                  <a:pathLst>
                    <a:path w="117" h="85">
                      <a:moveTo>
                        <a:pt x="117" y="84"/>
                      </a:moveTo>
                      <a:lnTo>
                        <a:pt x="92" y="85"/>
                      </a:lnTo>
                      <a:lnTo>
                        <a:pt x="0" y="1"/>
                      </a:lnTo>
                      <a:lnTo>
                        <a:pt x="25" y="0"/>
                      </a:lnTo>
                      <a:lnTo>
                        <a:pt x="117" y="84"/>
                      </a:lnTo>
                      <a:close/>
                    </a:path>
                  </a:pathLst>
                </a:custGeom>
                <a:solidFill>
                  <a:srgbClr val="7B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5" name="Line 161"/>
                <p:cNvSpPr>
                  <a:spLocks noChangeShapeType="1"/>
                </p:cNvSpPr>
                <p:nvPr/>
              </p:nvSpPr>
              <p:spPr bwMode="auto">
                <a:xfrm flipH="1" flipV="1">
                  <a:off x="685" y="1268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7B9A9A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6" name="Freeform 162"/>
                <p:cNvSpPr>
                  <a:spLocks/>
                </p:cNvSpPr>
                <p:nvPr/>
              </p:nvSpPr>
              <p:spPr bwMode="auto">
                <a:xfrm>
                  <a:off x="677" y="1268"/>
                  <a:ext cx="100" cy="84"/>
                </a:xfrm>
                <a:custGeom>
                  <a:avLst/>
                  <a:gdLst/>
                  <a:ahLst/>
                  <a:cxnLst>
                    <a:cxn ang="0">
                      <a:pos x="100" y="84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100" y="84"/>
                    </a:cxn>
                  </a:cxnLst>
                  <a:rect l="0" t="0" r="r" b="b"/>
                  <a:pathLst>
                    <a:path w="100" h="84">
                      <a:moveTo>
                        <a:pt x="100" y="84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7B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7" name="Freeform 163"/>
                <p:cNvSpPr>
                  <a:spLocks/>
                </p:cNvSpPr>
                <p:nvPr/>
              </p:nvSpPr>
              <p:spPr bwMode="auto">
                <a:xfrm>
                  <a:off x="668" y="1268"/>
                  <a:ext cx="101" cy="85"/>
                </a:xfrm>
                <a:custGeom>
                  <a:avLst/>
                  <a:gdLst/>
                  <a:ahLst/>
                  <a:cxnLst>
                    <a:cxn ang="0">
                      <a:pos x="101" y="84"/>
                    </a:cxn>
                    <a:cxn ang="0">
                      <a:pos x="93" y="85"/>
                    </a:cxn>
                    <a:cxn ang="0">
                      <a:pos x="0" y="1"/>
                    </a:cxn>
                    <a:cxn ang="0">
                      <a:pos x="9" y="0"/>
                    </a:cxn>
                    <a:cxn ang="0">
                      <a:pos x="101" y="84"/>
                    </a:cxn>
                  </a:cxnLst>
                  <a:rect l="0" t="0" r="r" b="b"/>
                  <a:pathLst>
                    <a:path w="101" h="85">
                      <a:moveTo>
                        <a:pt x="101" y="84"/>
                      </a:moveTo>
                      <a:lnTo>
                        <a:pt x="93" y="85"/>
                      </a:lnTo>
                      <a:lnTo>
                        <a:pt x="0" y="1"/>
                      </a:lnTo>
                      <a:lnTo>
                        <a:pt x="9" y="0"/>
                      </a:lnTo>
                      <a:lnTo>
                        <a:pt x="101" y="84"/>
                      </a:lnTo>
                      <a:close/>
                    </a:path>
                  </a:pathLst>
                </a:custGeom>
                <a:solidFill>
                  <a:srgbClr val="7B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8" name="Freeform 164"/>
                <p:cNvSpPr>
                  <a:spLocks/>
                </p:cNvSpPr>
                <p:nvPr/>
              </p:nvSpPr>
              <p:spPr bwMode="auto">
                <a:xfrm>
                  <a:off x="660" y="1269"/>
                  <a:ext cx="101" cy="84"/>
                </a:xfrm>
                <a:custGeom>
                  <a:avLst/>
                  <a:gdLst/>
                  <a:ahLst/>
                  <a:cxnLst>
                    <a:cxn ang="0">
                      <a:pos x="101" y="84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101" y="84"/>
                    </a:cxn>
                  </a:cxnLst>
                  <a:rect l="0" t="0" r="r" b="b"/>
                  <a:pathLst>
                    <a:path w="101" h="84">
                      <a:moveTo>
                        <a:pt x="101" y="84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01" y="84"/>
                      </a:lnTo>
                      <a:close/>
                    </a:path>
                  </a:pathLst>
                </a:custGeom>
                <a:solidFill>
                  <a:srgbClr val="7C9C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9" name="Freeform 165"/>
                <p:cNvSpPr>
                  <a:spLocks/>
                </p:cNvSpPr>
                <p:nvPr/>
              </p:nvSpPr>
              <p:spPr bwMode="auto">
                <a:xfrm>
                  <a:off x="636" y="1269"/>
                  <a:ext cx="116" cy="86"/>
                </a:xfrm>
                <a:custGeom>
                  <a:avLst/>
                  <a:gdLst/>
                  <a:ahLst/>
                  <a:cxnLst>
                    <a:cxn ang="0">
                      <a:pos x="116" y="84"/>
                    </a:cxn>
                    <a:cxn ang="0">
                      <a:pos x="92" y="86"/>
                    </a:cxn>
                    <a:cxn ang="0">
                      <a:pos x="0" y="2"/>
                    </a:cxn>
                    <a:cxn ang="0">
                      <a:pos x="24" y="0"/>
                    </a:cxn>
                    <a:cxn ang="0">
                      <a:pos x="116" y="84"/>
                    </a:cxn>
                  </a:cxnLst>
                  <a:rect l="0" t="0" r="r" b="b"/>
                  <a:pathLst>
                    <a:path w="116" h="86">
                      <a:moveTo>
                        <a:pt x="116" y="84"/>
                      </a:moveTo>
                      <a:lnTo>
                        <a:pt x="92" y="86"/>
                      </a:lnTo>
                      <a:lnTo>
                        <a:pt x="0" y="2"/>
                      </a:lnTo>
                      <a:lnTo>
                        <a:pt x="24" y="0"/>
                      </a:lnTo>
                      <a:lnTo>
                        <a:pt x="116" y="84"/>
                      </a:lnTo>
                      <a:close/>
                    </a:path>
                  </a:pathLst>
                </a:custGeom>
                <a:solidFill>
                  <a:srgbClr val="7D9D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0" name="Line 166"/>
                <p:cNvSpPr>
                  <a:spLocks noChangeShapeType="1"/>
                </p:cNvSpPr>
                <p:nvPr/>
              </p:nvSpPr>
              <p:spPr bwMode="auto">
                <a:xfrm flipH="1" flipV="1">
                  <a:off x="660" y="1269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7D9D9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1" name="Freeform 167"/>
                <p:cNvSpPr>
                  <a:spLocks/>
                </p:cNvSpPr>
                <p:nvPr/>
              </p:nvSpPr>
              <p:spPr bwMode="auto">
                <a:xfrm>
                  <a:off x="648" y="1269"/>
                  <a:ext cx="104" cy="85"/>
                </a:xfrm>
                <a:custGeom>
                  <a:avLst/>
                  <a:gdLst/>
                  <a:ahLst/>
                  <a:cxnLst>
                    <a:cxn ang="0">
                      <a:pos x="104" y="84"/>
                    </a:cxn>
                    <a:cxn ang="0">
                      <a:pos x="92" y="85"/>
                    </a:cxn>
                    <a:cxn ang="0">
                      <a:pos x="0" y="1"/>
                    </a:cxn>
                    <a:cxn ang="0">
                      <a:pos x="12" y="0"/>
                    </a:cxn>
                    <a:cxn ang="0">
                      <a:pos x="104" y="84"/>
                    </a:cxn>
                  </a:cxnLst>
                  <a:rect l="0" t="0" r="r" b="b"/>
                  <a:pathLst>
                    <a:path w="104" h="85">
                      <a:moveTo>
                        <a:pt x="104" y="84"/>
                      </a:moveTo>
                      <a:lnTo>
                        <a:pt x="92" y="85"/>
                      </a:lnTo>
                      <a:lnTo>
                        <a:pt x="0" y="1"/>
                      </a:lnTo>
                      <a:lnTo>
                        <a:pt x="12" y="0"/>
                      </a:lnTo>
                      <a:lnTo>
                        <a:pt x="104" y="84"/>
                      </a:lnTo>
                      <a:close/>
                    </a:path>
                  </a:pathLst>
                </a:custGeom>
                <a:solidFill>
                  <a:srgbClr val="7D9D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2" name="Freeform 168"/>
                <p:cNvSpPr>
                  <a:spLocks/>
                </p:cNvSpPr>
                <p:nvPr/>
              </p:nvSpPr>
              <p:spPr bwMode="auto">
                <a:xfrm>
                  <a:off x="636" y="1270"/>
                  <a:ext cx="104" cy="85"/>
                </a:xfrm>
                <a:custGeom>
                  <a:avLst/>
                  <a:gdLst/>
                  <a:ahLst/>
                  <a:cxnLst>
                    <a:cxn ang="0">
                      <a:pos x="104" y="84"/>
                    </a:cxn>
                    <a:cxn ang="0">
                      <a:pos x="92" y="85"/>
                    </a:cxn>
                    <a:cxn ang="0">
                      <a:pos x="0" y="1"/>
                    </a:cxn>
                    <a:cxn ang="0">
                      <a:pos x="12" y="0"/>
                    </a:cxn>
                    <a:cxn ang="0">
                      <a:pos x="104" y="84"/>
                    </a:cxn>
                  </a:cxnLst>
                  <a:rect l="0" t="0" r="r" b="b"/>
                  <a:pathLst>
                    <a:path w="104" h="85">
                      <a:moveTo>
                        <a:pt x="104" y="84"/>
                      </a:moveTo>
                      <a:lnTo>
                        <a:pt x="92" y="85"/>
                      </a:lnTo>
                      <a:lnTo>
                        <a:pt x="0" y="1"/>
                      </a:lnTo>
                      <a:lnTo>
                        <a:pt x="12" y="0"/>
                      </a:lnTo>
                      <a:lnTo>
                        <a:pt x="104" y="84"/>
                      </a:lnTo>
                      <a:close/>
                    </a:path>
                  </a:pathLst>
                </a:custGeom>
                <a:solidFill>
                  <a:srgbClr val="7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3" name="Freeform 169"/>
                <p:cNvSpPr>
                  <a:spLocks/>
                </p:cNvSpPr>
                <p:nvPr/>
              </p:nvSpPr>
              <p:spPr bwMode="auto">
                <a:xfrm>
                  <a:off x="612" y="1271"/>
                  <a:ext cx="116" cy="87"/>
                </a:xfrm>
                <a:custGeom>
                  <a:avLst/>
                  <a:gdLst/>
                  <a:ahLst/>
                  <a:cxnLst>
                    <a:cxn ang="0">
                      <a:pos x="116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24" y="0"/>
                    </a:cxn>
                    <a:cxn ang="0">
                      <a:pos x="116" y="84"/>
                    </a:cxn>
                  </a:cxnLst>
                  <a:rect l="0" t="0" r="r" b="b"/>
                  <a:pathLst>
                    <a:path w="116" h="87">
                      <a:moveTo>
                        <a:pt x="116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24" y="0"/>
                      </a:lnTo>
                      <a:lnTo>
                        <a:pt x="116" y="84"/>
                      </a:lnTo>
                      <a:close/>
                    </a:path>
                  </a:pathLst>
                </a:custGeom>
                <a:solidFill>
                  <a:srgbClr val="7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4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636" y="127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7F9F9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5" name="Freeform 171"/>
                <p:cNvSpPr>
                  <a:spLocks/>
                </p:cNvSpPr>
                <p:nvPr/>
              </p:nvSpPr>
              <p:spPr bwMode="auto">
                <a:xfrm>
                  <a:off x="628" y="1271"/>
                  <a:ext cx="100" cy="85"/>
                </a:xfrm>
                <a:custGeom>
                  <a:avLst/>
                  <a:gdLst/>
                  <a:ahLst/>
                  <a:cxnLst>
                    <a:cxn ang="0">
                      <a:pos x="100" y="84"/>
                    </a:cxn>
                    <a:cxn ang="0">
                      <a:pos x="92" y="85"/>
                    </a:cxn>
                    <a:cxn ang="0">
                      <a:pos x="0" y="1"/>
                    </a:cxn>
                    <a:cxn ang="0">
                      <a:pos x="8" y="0"/>
                    </a:cxn>
                    <a:cxn ang="0">
                      <a:pos x="100" y="84"/>
                    </a:cxn>
                  </a:cxnLst>
                  <a:rect l="0" t="0" r="r" b="b"/>
                  <a:pathLst>
                    <a:path w="100" h="85">
                      <a:moveTo>
                        <a:pt x="100" y="84"/>
                      </a:moveTo>
                      <a:lnTo>
                        <a:pt x="92" y="85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7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6" name="Freeform 172"/>
                <p:cNvSpPr>
                  <a:spLocks/>
                </p:cNvSpPr>
                <p:nvPr/>
              </p:nvSpPr>
              <p:spPr bwMode="auto">
                <a:xfrm>
                  <a:off x="620" y="1272"/>
                  <a:ext cx="100" cy="85"/>
                </a:xfrm>
                <a:custGeom>
                  <a:avLst/>
                  <a:gdLst/>
                  <a:ahLst/>
                  <a:cxnLst>
                    <a:cxn ang="0">
                      <a:pos x="100" y="84"/>
                    </a:cxn>
                    <a:cxn ang="0">
                      <a:pos x="92" y="85"/>
                    </a:cxn>
                    <a:cxn ang="0">
                      <a:pos x="0" y="1"/>
                    </a:cxn>
                    <a:cxn ang="0">
                      <a:pos x="8" y="0"/>
                    </a:cxn>
                    <a:cxn ang="0">
                      <a:pos x="100" y="84"/>
                    </a:cxn>
                  </a:cxnLst>
                  <a:rect l="0" t="0" r="r" b="b"/>
                  <a:pathLst>
                    <a:path w="100" h="85">
                      <a:moveTo>
                        <a:pt x="100" y="84"/>
                      </a:moveTo>
                      <a:lnTo>
                        <a:pt x="92" y="85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7F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7" name="Freeform 173"/>
                <p:cNvSpPr>
                  <a:spLocks/>
                </p:cNvSpPr>
                <p:nvPr/>
              </p:nvSpPr>
              <p:spPr bwMode="auto">
                <a:xfrm>
                  <a:off x="612" y="1273"/>
                  <a:ext cx="100" cy="85"/>
                </a:xfrm>
                <a:custGeom>
                  <a:avLst/>
                  <a:gdLst/>
                  <a:ahLst/>
                  <a:cxnLst>
                    <a:cxn ang="0">
                      <a:pos x="100" y="84"/>
                    </a:cxn>
                    <a:cxn ang="0">
                      <a:pos x="92" y="85"/>
                    </a:cxn>
                    <a:cxn ang="0">
                      <a:pos x="0" y="1"/>
                    </a:cxn>
                    <a:cxn ang="0">
                      <a:pos x="8" y="0"/>
                    </a:cxn>
                    <a:cxn ang="0">
                      <a:pos x="100" y="84"/>
                    </a:cxn>
                  </a:cxnLst>
                  <a:rect l="0" t="0" r="r" b="b"/>
                  <a:pathLst>
                    <a:path w="100" h="85">
                      <a:moveTo>
                        <a:pt x="100" y="84"/>
                      </a:moveTo>
                      <a:lnTo>
                        <a:pt x="92" y="85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80A1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8" name="Freeform 174"/>
                <p:cNvSpPr>
                  <a:spLocks/>
                </p:cNvSpPr>
                <p:nvPr/>
              </p:nvSpPr>
              <p:spPr bwMode="auto">
                <a:xfrm>
                  <a:off x="588" y="1274"/>
                  <a:ext cx="116" cy="87"/>
                </a:xfrm>
                <a:custGeom>
                  <a:avLst/>
                  <a:gdLst/>
                  <a:ahLst/>
                  <a:cxnLst>
                    <a:cxn ang="0">
                      <a:pos x="116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24" y="0"/>
                    </a:cxn>
                    <a:cxn ang="0">
                      <a:pos x="116" y="84"/>
                    </a:cxn>
                  </a:cxnLst>
                  <a:rect l="0" t="0" r="r" b="b"/>
                  <a:pathLst>
                    <a:path w="116" h="87">
                      <a:moveTo>
                        <a:pt x="116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24" y="0"/>
                      </a:lnTo>
                      <a:lnTo>
                        <a:pt x="116" y="84"/>
                      </a:lnTo>
                      <a:close/>
                    </a:path>
                  </a:pathLst>
                </a:custGeom>
                <a:solidFill>
                  <a:srgbClr val="81A2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9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612" y="1274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1A2A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0" name="Freeform 176"/>
                <p:cNvSpPr>
                  <a:spLocks/>
                </p:cNvSpPr>
                <p:nvPr/>
              </p:nvSpPr>
              <p:spPr bwMode="auto">
                <a:xfrm>
                  <a:off x="600" y="1274"/>
                  <a:ext cx="104" cy="85"/>
                </a:xfrm>
                <a:custGeom>
                  <a:avLst/>
                  <a:gdLst/>
                  <a:ahLst/>
                  <a:cxnLst>
                    <a:cxn ang="0">
                      <a:pos x="104" y="84"/>
                    </a:cxn>
                    <a:cxn ang="0">
                      <a:pos x="92" y="85"/>
                    </a:cxn>
                    <a:cxn ang="0">
                      <a:pos x="0" y="1"/>
                    </a:cxn>
                    <a:cxn ang="0">
                      <a:pos x="12" y="0"/>
                    </a:cxn>
                    <a:cxn ang="0">
                      <a:pos x="104" y="84"/>
                    </a:cxn>
                  </a:cxnLst>
                  <a:rect l="0" t="0" r="r" b="b"/>
                  <a:pathLst>
                    <a:path w="104" h="85">
                      <a:moveTo>
                        <a:pt x="104" y="84"/>
                      </a:moveTo>
                      <a:lnTo>
                        <a:pt x="92" y="85"/>
                      </a:lnTo>
                      <a:lnTo>
                        <a:pt x="0" y="1"/>
                      </a:lnTo>
                      <a:lnTo>
                        <a:pt x="12" y="0"/>
                      </a:lnTo>
                      <a:lnTo>
                        <a:pt x="104" y="84"/>
                      </a:lnTo>
                      <a:close/>
                    </a:path>
                  </a:pathLst>
                </a:custGeom>
                <a:solidFill>
                  <a:srgbClr val="81A2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1" name="Freeform 177"/>
                <p:cNvSpPr>
                  <a:spLocks/>
                </p:cNvSpPr>
                <p:nvPr/>
              </p:nvSpPr>
              <p:spPr bwMode="auto">
                <a:xfrm>
                  <a:off x="588" y="1275"/>
                  <a:ext cx="104" cy="86"/>
                </a:xfrm>
                <a:custGeom>
                  <a:avLst/>
                  <a:gdLst/>
                  <a:ahLst/>
                  <a:cxnLst>
                    <a:cxn ang="0">
                      <a:pos x="104" y="84"/>
                    </a:cxn>
                    <a:cxn ang="0">
                      <a:pos x="92" y="86"/>
                    </a:cxn>
                    <a:cxn ang="0">
                      <a:pos x="0" y="2"/>
                    </a:cxn>
                    <a:cxn ang="0">
                      <a:pos x="12" y="0"/>
                    </a:cxn>
                    <a:cxn ang="0">
                      <a:pos x="104" y="84"/>
                    </a:cxn>
                  </a:cxnLst>
                  <a:rect l="0" t="0" r="r" b="b"/>
                  <a:pathLst>
                    <a:path w="104" h="86">
                      <a:moveTo>
                        <a:pt x="104" y="84"/>
                      </a:moveTo>
                      <a:lnTo>
                        <a:pt x="92" y="86"/>
                      </a:lnTo>
                      <a:lnTo>
                        <a:pt x="0" y="2"/>
                      </a:lnTo>
                      <a:lnTo>
                        <a:pt x="12" y="0"/>
                      </a:lnTo>
                      <a:lnTo>
                        <a:pt x="104" y="84"/>
                      </a:lnTo>
                      <a:close/>
                    </a:path>
                  </a:pathLst>
                </a:custGeom>
                <a:solidFill>
                  <a:srgbClr val="82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2" name="Freeform 178"/>
                <p:cNvSpPr>
                  <a:spLocks/>
                </p:cNvSpPr>
                <p:nvPr/>
              </p:nvSpPr>
              <p:spPr bwMode="auto">
                <a:xfrm>
                  <a:off x="565" y="1277"/>
                  <a:ext cx="115" cy="88"/>
                </a:xfrm>
                <a:custGeom>
                  <a:avLst/>
                  <a:gdLst/>
                  <a:ahLst/>
                  <a:cxnLst>
                    <a:cxn ang="0">
                      <a:pos x="115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23" y="0"/>
                    </a:cxn>
                    <a:cxn ang="0">
                      <a:pos x="115" y="84"/>
                    </a:cxn>
                  </a:cxnLst>
                  <a:rect l="0" t="0" r="r" b="b"/>
                  <a:pathLst>
                    <a:path w="115" h="88">
                      <a:moveTo>
                        <a:pt x="115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23" y="0"/>
                      </a:lnTo>
                      <a:lnTo>
                        <a:pt x="115" y="84"/>
                      </a:lnTo>
                      <a:close/>
                    </a:path>
                  </a:pathLst>
                </a:custGeom>
                <a:solidFill>
                  <a:srgbClr val="83A4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3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588" y="127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3A4A4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4" name="Freeform 180"/>
                <p:cNvSpPr>
                  <a:spLocks/>
                </p:cNvSpPr>
                <p:nvPr/>
              </p:nvSpPr>
              <p:spPr bwMode="auto">
                <a:xfrm>
                  <a:off x="580" y="1277"/>
                  <a:ext cx="100" cy="85"/>
                </a:xfrm>
                <a:custGeom>
                  <a:avLst/>
                  <a:gdLst/>
                  <a:ahLst/>
                  <a:cxnLst>
                    <a:cxn ang="0">
                      <a:pos x="100" y="84"/>
                    </a:cxn>
                    <a:cxn ang="0">
                      <a:pos x="92" y="85"/>
                    </a:cxn>
                    <a:cxn ang="0">
                      <a:pos x="0" y="1"/>
                    </a:cxn>
                    <a:cxn ang="0">
                      <a:pos x="8" y="0"/>
                    </a:cxn>
                    <a:cxn ang="0">
                      <a:pos x="100" y="84"/>
                    </a:cxn>
                  </a:cxnLst>
                  <a:rect l="0" t="0" r="r" b="b"/>
                  <a:pathLst>
                    <a:path w="100" h="85">
                      <a:moveTo>
                        <a:pt x="100" y="84"/>
                      </a:moveTo>
                      <a:lnTo>
                        <a:pt x="92" y="85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83A4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5" name="Freeform 181"/>
                <p:cNvSpPr>
                  <a:spLocks/>
                </p:cNvSpPr>
                <p:nvPr/>
              </p:nvSpPr>
              <p:spPr bwMode="auto">
                <a:xfrm>
                  <a:off x="572" y="1278"/>
                  <a:ext cx="100" cy="86"/>
                </a:xfrm>
                <a:custGeom>
                  <a:avLst/>
                  <a:gdLst/>
                  <a:ahLst/>
                  <a:cxnLst>
                    <a:cxn ang="0">
                      <a:pos x="100" y="84"/>
                    </a:cxn>
                    <a:cxn ang="0">
                      <a:pos x="93" y="86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100" y="84"/>
                    </a:cxn>
                  </a:cxnLst>
                  <a:rect l="0" t="0" r="r" b="b"/>
                  <a:pathLst>
                    <a:path w="100" h="86">
                      <a:moveTo>
                        <a:pt x="100" y="84"/>
                      </a:moveTo>
                      <a:lnTo>
                        <a:pt x="93" y="86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83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6" name="Freeform 182"/>
                <p:cNvSpPr>
                  <a:spLocks/>
                </p:cNvSpPr>
                <p:nvPr/>
              </p:nvSpPr>
              <p:spPr bwMode="auto">
                <a:xfrm>
                  <a:off x="565" y="1280"/>
                  <a:ext cx="100" cy="85"/>
                </a:xfrm>
                <a:custGeom>
                  <a:avLst/>
                  <a:gdLst/>
                  <a:ahLst/>
                  <a:cxnLst>
                    <a:cxn ang="0">
                      <a:pos x="100" y="84"/>
                    </a:cxn>
                    <a:cxn ang="0">
                      <a:pos x="92" y="85"/>
                    </a:cxn>
                    <a:cxn ang="0">
                      <a:pos x="0" y="1"/>
                    </a:cxn>
                    <a:cxn ang="0">
                      <a:pos x="7" y="0"/>
                    </a:cxn>
                    <a:cxn ang="0">
                      <a:pos x="100" y="84"/>
                    </a:cxn>
                  </a:cxnLst>
                  <a:rect l="0" t="0" r="r" b="b"/>
                  <a:pathLst>
                    <a:path w="100" h="85">
                      <a:moveTo>
                        <a:pt x="100" y="84"/>
                      </a:moveTo>
                      <a:lnTo>
                        <a:pt x="92" y="85"/>
                      </a:lnTo>
                      <a:lnTo>
                        <a:pt x="0" y="1"/>
                      </a:lnTo>
                      <a:lnTo>
                        <a:pt x="7" y="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84A6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7" name="Freeform 183"/>
                <p:cNvSpPr>
                  <a:spLocks/>
                </p:cNvSpPr>
                <p:nvPr/>
              </p:nvSpPr>
              <p:spPr bwMode="auto">
                <a:xfrm>
                  <a:off x="542" y="1281"/>
                  <a:ext cx="115" cy="89"/>
                </a:xfrm>
                <a:custGeom>
                  <a:avLst/>
                  <a:gdLst/>
                  <a:ahLst/>
                  <a:cxnLst>
                    <a:cxn ang="0">
                      <a:pos x="115" y="84"/>
                    </a:cxn>
                    <a:cxn ang="0">
                      <a:pos x="92" y="89"/>
                    </a:cxn>
                    <a:cxn ang="0">
                      <a:pos x="0" y="5"/>
                    </a:cxn>
                    <a:cxn ang="0">
                      <a:pos x="23" y="0"/>
                    </a:cxn>
                    <a:cxn ang="0">
                      <a:pos x="115" y="84"/>
                    </a:cxn>
                  </a:cxnLst>
                  <a:rect l="0" t="0" r="r" b="b"/>
                  <a:pathLst>
                    <a:path w="115" h="89">
                      <a:moveTo>
                        <a:pt x="115" y="84"/>
                      </a:moveTo>
                      <a:lnTo>
                        <a:pt x="92" y="89"/>
                      </a:lnTo>
                      <a:lnTo>
                        <a:pt x="0" y="5"/>
                      </a:lnTo>
                      <a:lnTo>
                        <a:pt x="23" y="0"/>
                      </a:lnTo>
                      <a:lnTo>
                        <a:pt x="115" y="84"/>
                      </a:lnTo>
                      <a:close/>
                    </a:path>
                  </a:pathLst>
                </a:custGeom>
                <a:solidFill>
                  <a:srgbClr val="85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8" name="Line 184"/>
                <p:cNvSpPr>
                  <a:spLocks noChangeShapeType="1"/>
                </p:cNvSpPr>
                <p:nvPr/>
              </p:nvSpPr>
              <p:spPr bwMode="auto">
                <a:xfrm flipH="1" flipV="1">
                  <a:off x="565" y="128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5A7A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9" name="Freeform 185"/>
                <p:cNvSpPr>
                  <a:spLocks/>
                </p:cNvSpPr>
                <p:nvPr/>
              </p:nvSpPr>
              <p:spPr bwMode="auto">
                <a:xfrm>
                  <a:off x="553" y="1281"/>
                  <a:ext cx="104" cy="86"/>
                </a:xfrm>
                <a:custGeom>
                  <a:avLst/>
                  <a:gdLst/>
                  <a:ahLst/>
                  <a:cxnLst>
                    <a:cxn ang="0">
                      <a:pos x="104" y="84"/>
                    </a:cxn>
                    <a:cxn ang="0">
                      <a:pos x="92" y="86"/>
                    </a:cxn>
                    <a:cxn ang="0">
                      <a:pos x="0" y="2"/>
                    </a:cxn>
                    <a:cxn ang="0">
                      <a:pos x="12" y="0"/>
                    </a:cxn>
                    <a:cxn ang="0">
                      <a:pos x="104" y="84"/>
                    </a:cxn>
                  </a:cxnLst>
                  <a:rect l="0" t="0" r="r" b="b"/>
                  <a:pathLst>
                    <a:path w="104" h="86">
                      <a:moveTo>
                        <a:pt x="104" y="84"/>
                      </a:moveTo>
                      <a:lnTo>
                        <a:pt x="92" y="86"/>
                      </a:lnTo>
                      <a:lnTo>
                        <a:pt x="0" y="2"/>
                      </a:lnTo>
                      <a:lnTo>
                        <a:pt x="12" y="0"/>
                      </a:lnTo>
                      <a:lnTo>
                        <a:pt x="104" y="84"/>
                      </a:lnTo>
                      <a:close/>
                    </a:path>
                  </a:pathLst>
                </a:custGeom>
                <a:solidFill>
                  <a:srgbClr val="85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0" name="Freeform 186"/>
                <p:cNvSpPr>
                  <a:spLocks/>
                </p:cNvSpPr>
                <p:nvPr/>
              </p:nvSpPr>
              <p:spPr bwMode="auto">
                <a:xfrm>
                  <a:off x="542" y="1283"/>
                  <a:ext cx="103" cy="87"/>
                </a:xfrm>
                <a:custGeom>
                  <a:avLst/>
                  <a:gdLst/>
                  <a:ahLst/>
                  <a:cxnLst>
                    <a:cxn ang="0">
                      <a:pos x="103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11" y="0"/>
                    </a:cxn>
                    <a:cxn ang="0">
                      <a:pos x="103" y="84"/>
                    </a:cxn>
                  </a:cxnLst>
                  <a:rect l="0" t="0" r="r" b="b"/>
                  <a:pathLst>
                    <a:path w="103" h="87">
                      <a:moveTo>
                        <a:pt x="103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103" y="84"/>
                      </a:lnTo>
                      <a:close/>
                    </a:path>
                  </a:pathLst>
                </a:custGeom>
                <a:solidFill>
                  <a:srgbClr val="86A8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520" y="1286"/>
                  <a:ext cx="114" cy="89"/>
                </a:xfrm>
                <a:custGeom>
                  <a:avLst/>
                  <a:gdLst/>
                  <a:ahLst/>
                  <a:cxnLst>
                    <a:cxn ang="0">
                      <a:pos x="114" y="84"/>
                    </a:cxn>
                    <a:cxn ang="0">
                      <a:pos x="92" y="89"/>
                    </a:cxn>
                    <a:cxn ang="0">
                      <a:pos x="0" y="5"/>
                    </a:cxn>
                    <a:cxn ang="0">
                      <a:pos x="22" y="0"/>
                    </a:cxn>
                    <a:cxn ang="0">
                      <a:pos x="114" y="84"/>
                    </a:cxn>
                  </a:cxnLst>
                  <a:rect l="0" t="0" r="r" b="b"/>
                  <a:pathLst>
                    <a:path w="114" h="89">
                      <a:moveTo>
                        <a:pt x="114" y="84"/>
                      </a:moveTo>
                      <a:lnTo>
                        <a:pt x="92" y="89"/>
                      </a:lnTo>
                      <a:lnTo>
                        <a:pt x="0" y="5"/>
                      </a:lnTo>
                      <a:lnTo>
                        <a:pt x="22" y="0"/>
                      </a:lnTo>
                      <a:lnTo>
                        <a:pt x="114" y="84"/>
                      </a:lnTo>
                      <a:close/>
                    </a:path>
                  </a:pathLst>
                </a:custGeom>
                <a:solidFill>
                  <a:srgbClr val="87A9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2" name="Line 188"/>
                <p:cNvSpPr>
                  <a:spLocks noChangeShapeType="1"/>
                </p:cNvSpPr>
                <p:nvPr/>
              </p:nvSpPr>
              <p:spPr bwMode="auto">
                <a:xfrm flipH="1" flipV="1">
                  <a:off x="542" y="1286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7A9A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3" name="Freeform 189"/>
                <p:cNvSpPr>
                  <a:spLocks/>
                </p:cNvSpPr>
                <p:nvPr/>
              </p:nvSpPr>
              <p:spPr bwMode="auto">
                <a:xfrm>
                  <a:off x="535" y="1286"/>
                  <a:ext cx="99" cy="85"/>
                </a:xfrm>
                <a:custGeom>
                  <a:avLst/>
                  <a:gdLst/>
                  <a:ahLst/>
                  <a:cxnLst>
                    <a:cxn ang="0">
                      <a:pos x="99" y="84"/>
                    </a:cxn>
                    <a:cxn ang="0">
                      <a:pos x="92" y="85"/>
                    </a:cxn>
                    <a:cxn ang="0">
                      <a:pos x="0" y="1"/>
                    </a:cxn>
                    <a:cxn ang="0">
                      <a:pos x="7" y="0"/>
                    </a:cxn>
                    <a:cxn ang="0">
                      <a:pos x="99" y="84"/>
                    </a:cxn>
                  </a:cxnLst>
                  <a:rect l="0" t="0" r="r" b="b"/>
                  <a:pathLst>
                    <a:path w="99" h="85">
                      <a:moveTo>
                        <a:pt x="99" y="84"/>
                      </a:moveTo>
                      <a:lnTo>
                        <a:pt x="92" y="85"/>
                      </a:lnTo>
                      <a:lnTo>
                        <a:pt x="0" y="1"/>
                      </a:lnTo>
                      <a:lnTo>
                        <a:pt x="7" y="0"/>
                      </a:lnTo>
                      <a:lnTo>
                        <a:pt x="99" y="84"/>
                      </a:lnTo>
                      <a:close/>
                    </a:path>
                  </a:pathLst>
                </a:custGeom>
                <a:solidFill>
                  <a:srgbClr val="87A9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527" y="1287"/>
                  <a:ext cx="100" cy="86"/>
                </a:xfrm>
                <a:custGeom>
                  <a:avLst/>
                  <a:gdLst/>
                  <a:ahLst/>
                  <a:cxnLst>
                    <a:cxn ang="0">
                      <a:pos x="100" y="84"/>
                    </a:cxn>
                    <a:cxn ang="0">
                      <a:pos x="92" y="86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100" y="84"/>
                    </a:cxn>
                  </a:cxnLst>
                  <a:rect l="0" t="0" r="r" b="b"/>
                  <a:pathLst>
                    <a:path w="100" h="86">
                      <a:moveTo>
                        <a:pt x="100" y="84"/>
                      </a:moveTo>
                      <a:lnTo>
                        <a:pt x="92" y="86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87AA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520" y="1289"/>
                  <a:ext cx="99" cy="86"/>
                </a:xfrm>
                <a:custGeom>
                  <a:avLst/>
                  <a:gdLst/>
                  <a:ahLst/>
                  <a:cxnLst>
                    <a:cxn ang="0">
                      <a:pos x="99" y="84"/>
                    </a:cxn>
                    <a:cxn ang="0">
                      <a:pos x="92" y="86"/>
                    </a:cxn>
                    <a:cxn ang="0">
                      <a:pos x="0" y="2"/>
                    </a:cxn>
                    <a:cxn ang="0">
                      <a:pos x="7" y="0"/>
                    </a:cxn>
                    <a:cxn ang="0">
                      <a:pos x="99" y="84"/>
                    </a:cxn>
                  </a:cxnLst>
                  <a:rect l="0" t="0" r="r" b="b"/>
                  <a:pathLst>
                    <a:path w="99" h="86">
                      <a:moveTo>
                        <a:pt x="99" y="84"/>
                      </a:moveTo>
                      <a:lnTo>
                        <a:pt x="92" y="86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99" y="84"/>
                      </a:lnTo>
                      <a:close/>
                    </a:path>
                  </a:pathLst>
                </a:custGeom>
                <a:solidFill>
                  <a:srgbClr val="88AB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6" name="Freeform 192"/>
                <p:cNvSpPr>
                  <a:spLocks/>
                </p:cNvSpPr>
                <p:nvPr/>
              </p:nvSpPr>
              <p:spPr bwMode="auto">
                <a:xfrm>
                  <a:off x="498" y="1291"/>
                  <a:ext cx="114" cy="90"/>
                </a:xfrm>
                <a:custGeom>
                  <a:avLst/>
                  <a:gdLst/>
                  <a:ahLst/>
                  <a:cxnLst>
                    <a:cxn ang="0">
                      <a:pos x="114" y="84"/>
                    </a:cxn>
                    <a:cxn ang="0">
                      <a:pos x="92" y="90"/>
                    </a:cxn>
                    <a:cxn ang="0">
                      <a:pos x="0" y="6"/>
                    </a:cxn>
                    <a:cxn ang="0">
                      <a:pos x="22" y="0"/>
                    </a:cxn>
                    <a:cxn ang="0">
                      <a:pos x="114" y="84"/>
                    </a:cxn>
                  </a:cxnLst>
                  <a:rect l="0" t="0" r="r" b="b"/>
                  <a:pathLst>
                    <a:path w="114" h="90">
                      <a:moveTo>
                        <a:pt x="114" y="84"/>
                      </a:moveTo>
                      <a:lnTo>
                        <a:pt x="92" y="90"/>
                      </a:lnTo>
                      <a:lnTo>
                        <a:pt x="0" y="6"/>
                      </a:lnTo>
                      <a:lnTo>
                        <a:pt x="22" y="0"/>
                      </a:lnTo>
                      <a:lnTo>
                        <a:pt x="114" y="84"/>
                      </a:lnTo>
                      <a:close/>
                    </a:path>
                  </a:pathLst>
                </a:custGeom>
                <a:solidFill>
                  <a:srgbClr val="89A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7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520" y="129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9ACA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509" y="1291"/>
                  <a:ext cx="103" cy="87"/>
                </a:xfrm>
                <a:custGeom>
                  <a:avLst/>
                  <a:gdLst/>
                  <a:ahLst/>
                  <a:cxnLst>
                    <a:cxn ang="0">
                      <a:pos x="103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11" y="0"/>
                    </a:cxn>
                    <a:cxn ang="0">
                      <a:pos x="103" y="84"/>
                    </a:cxn>
                  </a:cxnLst>
                  <a:rect l="0" t="0" r="r" b="b"/>
                  <a:pathLst>
                    <a:path w="103" h="87">
                      <a:moveTo>
                        <a:pt x="103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103" y="84"/>
                      </a:lnTo>
                      <a:close/>
                    </a:path>
                  </a:pathLst>
                </a:custGeom>
                <a:solidFill>
                  <a:srgbClr val="89A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9" name="Freeform 195"/>
                <p:cNvSpPr>
                  <a:spLocks/>
                </p:cNvSpPr>
                <p:nvPr/>
              </p:nvSpPr>
              <p:spPr bwMode="auto">
                <a:xfrm>
                  <a:off x="498" y="1294"/>
                  <a:ext cx="103" cy="87"/>
                </a:xfrm>
                <a:custGeom>
                  <a:avLst/>
                  <a:gdLst/>
                  <a:ahLst/>
                  <a:cxnLst>
                    <a:cxn ang="0">
                      <a:pos x="103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11" y="0"/>
                    </a:cxn>
                    <a:cxn ang="0">
                      <a:pos x="103" y="84"/>
                    </a:cxn>
                  </a:cxnLst>
                  <a:rect l="0" t="0" r="r" b="b"/>
                  <a:pathLst>
                    <a:path w="103" h="87">
                      <a:moveTo>
                        <a:pt x="103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103" y="84"/>
                      </a:lnTo>
                      <a:close/>
                    </a:path>
                  </a:pathLst>
                </a:custGeom>
                <a:solidFill>
                  <a:srgbClr val="8AAD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477" y="1297"/>
                  <a:ext cx="113" cy="91"/>
                </a:xfrm>
                <a:custGeom>
                  <a:avLst/>
                  <a:gdLst/>
                  <a:ahLst/>
                  <a:cxnLst>
                    <a:cxn ang="0">
                      <a:pos x="113" y="84"/>
                    </a:cxn>
                    <a:cxn ang="0">
                      <a:pos x="92" y="91"/>
                    </a:cxn>
                    <a:cxn ang="0">
                      <a:pos x="0" y="7"/>
                    </a:cxn>
                    <a:cxn ang="0">
                      <a:pos x="21" y="0"/>
                    </a:cxn>
                    <a:cxn ang="0">
                      <a:pos x="113" y="84"/>
                    </a:cxn>
                  </a:cxnLst>
                  <a:rect l="0" t="0" r="r" b="b"/>
                  <a:pathLst>
                    <a:path w="113" h="91">
                      <a:moveTo>
                        <a:pt x="113" y="84"/>
                      </a:moveTo>
                      <a:lnTo>
                        <a:pt x="92" y="91"/>
                      </a:lnTo>
                      <a:lnTo>
                        <a:pt x="0" y="7"/>
                      </a:lnTo>
                      <a:lnTo>
                        <a:pt x="21" y="0"/>
                      </a:lnTo>
                      <a:lnTo>
                        <a:pt x="113" y="84"/>
                      </a:lnTo>
                      <a:close/>
                    </a:path>
                  </a:pathLst>
                </a:custGeom>
                <a:solidFill>
                  <a:srgbClr val="8B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1" name="Line 197"/>
                <p:cNvSpPr>
                  <a:spLocks noChangeShapeType="1"/>
                </p:cNvSpPr>
                <p:nvPr/>
              </p:nvSpPr>
              <p:spPr bwMode="auto">
                <a:xfrm flipH="1" flipV="1">
                  <a:off x="498" y="129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BAEA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2" name="Freeform 198"/>
                <p:cNvSpPr>
                  <a:spLocks/>
                </p:cNvSpPr>
                <p:nvPr/>
              </p:nvSpPr>
              <p:spPr bwMode="auto">
                <a:xfrm>
                  <a:off x="491" y="1297"/>
                  <a:ext cx="99" cy="86"/>
                </a:xfrm>
                <a:custGeom>
                  <a:avLst/>
                  <a:gdLst/>
                  <a:ahLst/>
                  <a:cxnLst>
                    <a:cxn ang="0">
                      <a:pos x="99" y="84"/>
                    </a:cxn>
                    <a:cxn ang="0">
                      <a:pos x="92" y="86"/>
                    </a:cxn>
                    <a:cxn ang="0">
                      <a:pos x="0" y="2"/>
                    </a:cxn>
                    <a:cxn ang="0">
                      <a:pos x="7" y="0"/>
                    </a:cxn>
                    <a:cxn ang="0">
                      <a:pos x="99" y="84"/>
                    </a:cxn>
                  </a:cxnLst>
                  <a:rect l="0" t="0" r="r" b="b"/>
                  <a:pathLst>
                    <a:path w="99" h="86">
                      <a:moveTo>
                        <a:pt x="99" y="84"/>
                      </a:moveTo>
                      <a:lnTo>
                        <a:pt x="92" y="86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99" y="84"/>
                      </a:lnTo>
                      <a:close/>
                    </a:path>
                  </a:pathLst>
                </a:custGeom>
                <a:solidFill>
                  <a:srgbClr val="8B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3" name="Freeform 199"/>
                <p:cNvSpPr>
                  <a:spLocks/>
                </p:cNvSpPr>
                <p:nvPr/>
              </p:nvSpPr>
              <p:spPr bwMode="auto">
                <a:xfrm>
                  <a:off x="484" y="1299"/>
                  <a:ext cx="99" cy="86"/>
                </a:xfrm>
                <a:custGeom>
                  <a:avLst/>
                  <a:gdLst/>
                  <a:ahLst/>
                  <a:cxnLst>
                    <a:cxn ang="0">
                      <a:pos x="99" y="84"/>
                    </a:cxn>
                    <a:cxn ang="0">
                      <a:pos x="92" y="86"/>
                    </a:cxn>
                    <a:cxn ang="0">
                      <a:pos x="0" y="2"/>
                    </a:cxn>
                    <a:cxn ang="0">
                      <a:pos x="7" y="0"/>
                    </a:cxn>
                    <a:cxn ang="0">
                      <a:pos x="99" y="84"/>
                    </a:cxn>
                  </a:cxnLst>
                  <a:rect l="0" t="0" r="r" b="b"/>
                  <a:pathLst>
                    <a:path w="99" h="86">
                      <a:moveTo>
                        <a:pt x="99" y="84"/>
                      </a:moveTo>
                      <a:lnTo>
                        <a:pt x="92" y="86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99" y="84"/>
                      </a:lnTo>
                      <a:close/>
                    </a:path>
                  </a:pathLst>
                </a:custGeom>
                <a:solidFill>
                  <a:srgbClr val="8BAF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4" name="Freeform 200"/>
                <p:cNvSpPr>
                  <a:spLocks/>
                </p:cNvSpPr>
                <p:nvPr/>
              </p:nvSpPr>
              <p:spPr bwMode="auto">
                <a:xfrm>
                  <a:off x="477" y="1301"/>
                  <a:ext cx="99" cy="87"/>
                </a:xfrm>
                <a:custGeom>
                  <a:avLst/>
                  <a:gdLst/>
                  <a:ahLst/>
                  <a:cxnLst>
                    <a:cxn ang="0">
                      <a:pos x="99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9" y="84"/>
                    </a:cxn>
                  </a:cxnLst>
                  <a:rect l="0" t="0" r="r" b="b"/>
                  <a:pathLst>
                    <a:path w="99" h="87">
                      <a:moveTo>
                        <a:pt x="99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99" y="84"/>
                      </a:lnTo>
                      <a:close/>
                    </a:path>
                  </a:pathLst>
                </a:custGeom>
                <a:solidFill>
                  <a:srgbClr val="8CB0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5" name="Freeform 201"/>
                <p:cNvSpPr>
                  <a:spLocks/>
                </p:cNvSpPr>
                <p:nvPr/>
              </p:nvSpPr>
              <p:spPr bwMode="auto">
                <a:xfrm>
                  <a:off x="457" y="1304"/>
                  <a:ext cx="112" cy="91"/>
                </a:xfrm>
                <a:custGeom>
                  <a:avLst/>
                  <a:gdLst/>
                  <a:ahLst/>
                  <a:cxnLst>
                    <a:cxn ang="0">
                      <a:pos x="112" y="84"/>
                    </a:cxn>
                    <a:cxn ang="0">
                      <a:pos x="92" y="91"/>
                    </a:cxn>
                    <a:cxn ang="0">
                      <a:pos x="0" y="7"/>
                    </a:cxn>
                    <a:cxn ang="0">
                      <a:pos x="20" y="0"/>
                    </a:cxn>
                    <a:cxn ang="0">
                      <a:pos x="112" y="84"/>
                    </a:cxn>
                  </a:cxnLst>
                  <a:rect l="0" t="0" r="r" b="b"/>
                  <a:pathLst>
                    <a:path w="112" h="91">
                      <a:moveTo>
                        <a:pt x="112" y="84"/>
                      </a:moveTo>
                      <a:lnTo>
                        <a:pt x="92" y="91"/>
                      </a:ln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112" y="84"/>
                      </a:lnTo>
                      <a:close/>
                    </a:path>
                  </a:pathLst>
                </a:custGeom>
                <a:solidFill>
                  <a:srgbClr val="8DB1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6" name="Line 202"/>
                <p:cNvSpPr>
                  <a:spLocks noChangeShapeType="1"/>
                </p:cNvSpPr>
                <p:nvPr/>
              </p:nvSpPr>
              <p:spPr bwMode="auto">
                <a:xfrm flipH="1" flipV="1">
                  <a:off x="477" y="1304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DB1B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7" name="Freeform 203"/>
                <p:cNvSpPr>
                  <a:spLocks/>
                </p:cNvSpPr>
                <p:nvPr/>
              </p:nvSpPr>
              <p:spPr bwMode="auto">
                <a:xfrm>
                  <a:off x="467" y="1304"/>
                  <a:ext cx="102" cy="87"/>
                </a:xfrm>
                <a:custGeom>
                  <a:avLst/>
                  <a:gdLst/>
                  <a:ahLst/>
                  <a:cxnLst>
                    <a:cxn ang="0">
                      <a:pos x="102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10" y="0"/>
                    </a:cxn>
                    <a:cxn ang="0">
                      <a:pos x="102" y="84"/>
                    </a:cxn>
                  </a:cxnLst>
                  <a:rect l="0" t="0" r="r" b="b"/>
                  <a:pathLst>
                    <a:path w="102" h="87">
                      <a:moveTo>
                        <a:pt x="102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102" y="84"/>
                      </a:lnTo>
                      <a:close/>
                    </a:path>
                  </a:pathLst>
                </a:custGeom>
                <a:solidFill>
                  <a:srgbClr val="8DB1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8" name="Freeform 204"/>
                <p:cNvSpPr>
                  <a:spLocks/>
                </p:cNvSpPr>
                <p:nvPr/>
              </p:nvSpPr>
              <p:spPr bwMode="auto">
                <a:xfrm>
                  <a:off x="457" y="1307"/>
                  <a:ext cx="102" cy="88"/>
                </a:xfrm>
                <a:custGeom>
                  <a:avLst/>
                  <a:gdLst/>
                  <a:ahLst/>
                  <a:cxnLst>
                    <a:cxn ang="0">
                      <a:pos x="102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10" y="0"/>
                    </a:cxn>
                    <a:cxn ang="0">
                      <a:pos x="102" y="84"/>
                    </a:cxn>
                  </a:cxnLst>
                  <a:rect l="0" t="0" r="r" b="b"/>
                  <a:pathLst>
                    <a:path w="102" h="88">
                      <a:moveTo>
                        <a:pt x="102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10" y="0"/>
                      </a:lnTo>
                      <a:lnTo>
                        <a:pt x="102" y="84"/>
                      </a:lnTo>
                      <a:close/>
                    </a:path>
                  </a:pathLst>
                </a:custGeom>
                <a:solidFill>
                  <a:srgbClr val="8E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9" name="Freeform 205"/>
                <p:cNvSpPr>
                  <a:spLocks/>
                </p:cNvSpPr>
                <p:nvPr/>
              </p:nvSpPr>
              <p:spPr bwMode="auto">
                <a:xfrm>
                  <a:off x="437" y="1311"/>
                  <a:ext cx="112" cy="91"/>
                </a:xfrm>
                <a:custGeom>
                  <a:avLst/>
                  <a:gdLst/>
                  <a:ahLst/>
                  <a:cxnLst>
                    <a:cxn ang="0">
                      <a:pos x="112" y="84"/>
                    </a:cxn>
                    <a:cxn ang="0">
                      <a:pos x="92" y="91"/>
                    </a:cxn>
                    <a:cxn ang="0">
                      <a:pos x="0" y="7"/>
                    </a:cxn>
                    <a:cxn ang="0">
                      <a:pos x="20" y="0"/>
                    </a:cxn>
                    <a:cxn ang="0">
                      <a:pos x="112" y="84"/>
                    </a:cxn>
                  </a:cxnLst>
                  <a:rect l="0" t="0" r="r" b="b"/>
                  <a:pathLst>
                    <a:path w="112" h="91">
                      <a:moveTo>
                        <a:pt x="112" y="84"/>
                      </a:moveTo>
                      <a:lnTo>
                        <a:pt x="92" y="91"/>
                      </a:ln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112" y="84"/>
                      </a:lnTo>
                      <a:close/>
                    </a:path>
                  </a:pathLst>
                </a:custGeom>
                <a:solidFill>
                  <a:srgbClr val="8F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0" name="Line 206"/>
                <p:cNvSpPr>
                  <a:spLocks noChangeShapeType="1"/>
                </p:cNvSpPr>
                <p:nvPr/>
              </p:nvSpPr>
              <p:spPr bwMode="auto">
                <a:xfrm flipH="1" flipV="1">
                  <a:off x="457" y="131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FB3B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1" name="Freeform 207"/>
                <p:cNvSpPr>
                  <a:spLocks/>
                </p:cNvSpPr>
                <p:nvPr/>
              </p:nvSpPr>
              <p:spPr bwMode="auto">
                <a:xfrm>
                  <a:off x="450" y="1311"/>
                  <a:ext cx="99" cy="86"/>
                </a:xfrm>
                <a:custGeom>
                  <a:avLst/>
                  <a:gdLst/>
                  <a:ahLst/>
                  <a:cxnLst>
                    <a:cxn ang="0">
                      <a:pos x="99" y="84"/>
                    </a:cxn>
                    <a:cxn ang="0">
                      <a:pos x="92" y="86"/>
                    </a:cxn>
                    <a:cxn ang="0">
                      <a:pos x="0" y="2"/>
                    </a:cxn>
                    <a:cxn ang="0">
                      <a:pos x="7" y="0"/>
                    </a:cxn>
                    <a:cxn ang="0">
                      <a:pos x="99" y="84"/>
                    </a:cxn>
                  </a:cxnLst>
                  <a:rect l="0" t="0" r="r" b="b"/>
                  <a:pathLst>
                    <a:path w="99" h="86">
                      <a:moveTo>
                        <a:pt x="99" y="84"/>
                      </a:moveTo>
                      <a:lnTo>
                        <a:pt x="92" y="86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99" y="84"/>
                      </a:lnTo>
                      <a:close/>
                    </a:path>
                  </a:pathLst>
                </a:custGeom>
                <a:solidFill>
                  <a:srgbClr val="8F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2" name="Freeform 208"/>
                <p:cNvSpPr>
                  <a:spLocks/>
                </p:cNvSpPr>
                <p:nvPr/>
              </p:nvSpPr>
              <p:spPr bwMode="auto">
                <a:xfrm>
                  <a:off x="443" y="1313"/>
                  <a:ext cx="99" cy="87"/>
                </a:xfrm>
                <a:custGeom>
                  <a:avLst/>
                  <a:gdLst/>
                  <a:ahLst/>
                  <a:cxnLst>
                    <a:cxn ang="0">
                      <a:pos x="99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9" y="84"/>
                    </a:cxn>
                  </a:cxnLst>
                  <a:rect l="0" t="0" r="r" b="b"/>
                  <a:pathLst>
                    <a:path w="99" h="87">
                      <a:moveTo>
                        <a:pt x="99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99" y="84"/>
                      </a:lnTo>
                      <a:close/>
                    </a:path>
                  </a:pathLst>
                </a:custGeom>
                <a:solidFill>
                  <a:srgbClr val="8FB4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3" name="Freeform 209"/>
                <p:cNvSpPr>
                  <a:spLocks/>
                </p:cNvSpPr>
                <p:nvPr/>
              </p:nvSpPr>
              <p:spPr bwMode="auto">
                <a:xfrm>
                  <a:off x="437" y="1316"/>
                  <a:ext cx="98" cy="86"/>
                </a:xfrm>
                <a:custGeom>
                  <a:avLst/>
                  <a:gdLst/>
                  <a:ahLst/>
                  <a:cxnLst>
                    <a:cxn ang="0">
                      <a:pos x="98" y="84"/>
                    </a:cxn>
                    <a:cxn ang="0">
                      <a:pos x="92" y="86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98" y="84"/>
                    </a:cxn>
                  </a:cxnLst>
                  <a:rect l="0" t="0" r="r" b="b"/>
                  <a:pathLst>
                    <a:path w="98" h="86">
                      <a:moveTo>
                        <a:pt x="98" y="84"/>
                      </a:moveTo>
                      <a:lnTo>
                        <a:pt x="92" y="86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98" y="84"/>
                      </a:lnTo>
                      <a:close/>
                    </a:path>
                  </a:pathLst>
                </a:custGeom>
                <a:solidFill>
                  <a:srgbClr val="90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4" name="Freeform 210"/>
                <p:cNvSpPr>
                  <a:spLocks/>
                </p:cNvSpPr>
                <p:nvPr/>
              </p:nvSpPr>
              <p:spPr bwMode="auto">
                <a:xfrm>
                  <a:off x="418" y="1318"/>
                  <a:ext cx="111" cy="93"/>
                </a:xfrm>
                <a:custGeom>
                  <a:avLst/>
                  <a:gdLst/>
                  <a:ahLst/>
                  <a:cxnLst>
                    <a:cxn ang="0">
                      <a:pos x="111" y="84"/>
                    </a:cxn>
                    <a:cxn ang="0">
                      <a:pos x="92" y="93"/>
                    </a:cxn>
                    <a:cxn ang="0">
                      <a:pos x="0" y="9"/>
                    </a:cxn>
                    <a:cxn ang="0">
                      <a:pos x="19" y="0"/>
                    </a:cxn>
                    <a:cxn ang="0">
                      <a:pos x="111" y="84"/>
                    </a:cxn>
                  </a:cxnLst>
                  <a:rect l="0" t="0" r="r" b="b"/>
                  <a:pathLst>
                    <a:path w="111" h="93">
                      <a:moveTo>
                        <a:pt x="111" y="84"/>
                      </a:moveTo>
                      <a:lnTo>
                        <a:pt x="92" y="93"/>
                      </a:lnTo>
                      <a:lnTo>
                        <a:pt x="0" y="9"/>
                      </a:lnTo>
                      <a:lnTo>
                        <a:pt x="19" y="0"/>
                      </a:lnTo>
                      <a:lnTo>
                        <a:pt x="111" y="84"/>
                      </a:lnTo>
                      <a:close/>
                    </a:path>
                  </a:pathLst>
                </a:custGeom>
                <a:solidFill>
                  <a:srgbClr val="91B6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5" name="Line 211"/>
                <p:cNvSpPr>
                  <a:spLocks noChangeShapeType="1"/>
                </p:cNvSpPr>
                <p:nvPr/>
              </p:nvSpPr>
              <p:spPr bwMode="auto">
                <a:xfrm flipH="1" flipV="1">
                  <a:off x="437" y="1318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1B6B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6" name="Freeform 212"/>
                <p:cNvSpPr>
                  <a:spLocks/>
                </p:cNvSpPr>
                <p:nvPr/>
              </p:nvSpPr>
              <p:spPr bwMode="auto">
                <a:xfrm>
                  <a:off x="427" y="1318"/>
                  <a:ext cx="102" cy="89"/>
                </a:xfrm>
                <a:custGeom>
                  <a:avLst/>
                  <a:gdLst/>
                  <a:ahLst/>
                  <a:cxnLst>
                    <a:cxn ang="0">
                      <a:pos x="102" y="84"/>
                    </a:cxn>
                    <a:cxn ang="0">
                      <a:pos x="92" y="89"/>
                    </a:cxn>
                    <a:cxn ang="0">
                      <a:pos x="0" y="5"/>
                    </a:cxn>
                    <a:cxn ang="0">
                      <a:pos x="10" y="0"/>
                    </a:cxn>
                    <a:cxn ang="0">
                      <a:pos x="102" y="84"/>
                    </a:cxn>
                  </a:cxnLst>
                  <a:rect l="0" t="0" r="r" b="b"/>
                  <a:pathLst>
                    <a:path w="102" h="89">
                      <a:moveTo>
                        <a:pt x="102" y="84"/>
                      </a:moveTo>
                      <a:lnTo>
                        <a:pt x="92" y="89"/>
                      </a:ln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102" y="84"/>
                      </a:lnTo>
                      <a:close/>
                    </a:path>
                  </a:pathLst>
                </a:custGeom>
                <a:solidFill>
                  <a:srgbClr val="91B6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7" name="Freeform 213"/>
                <p:cNvSpPr>
                  <a:spLocks/>
                </p:cNvSpPr>
                <p:nvPr/>
              </p:nvSpPr>
              <p:spPr bwMode="auto">
                <a:xfrm>
                  <a:off x="418" y="1323"/>
                  <a:ext cx="101" cy="88"/>
                </a:xfrm>
                <a:custGeom>
                  <a:avLst/>
                  <a:gdLst/>
                  <a:ahLst/>
                  <a:cxnLst>
                    <a:cxn ang="0">
                      <a:pos x="101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9" y="0"/>
                    </a:cxn>
                    <a:cxn ang="0">
                      <a:pos x="101" y="84"/>
                    </a:cxn>
                  </a:cxnLst>
                  <a:rect l="0" t="0" r="r" b="b"/>
                  <a:pathLst>
                    <a:path w="101" h="88">
                      <a:moveTo>
                        <a:pt x="101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9" y="0"/>
                      </a:lnTo>
                      <a:lnTo>
                        <a:pt x="101" y="84"/>
                      </a:lnTo>
                      <a:close/>
                    </a:path>
                  </a:pathLst>
                </a:custGeom>
                <a:solidFill>
                  <a:srgbClr val="92B7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8" name="Freeform 214"/>
                <p:cNvSpPr>
                  <a:spLocks/>
                </p:cNvSpPr>
                <p:nvPr/>
              </p:nvSpPr>
              <p:spPr bwMode="auto">
                <a:xfrm>
                  <a:off x="399" y="1327"/>
                  <a:ext cx="111" cy="92"/>
                </a:xfrm>
                <a:custGeom>
                  <a:avLst/>
                  <a:gdLst/>
                  <a:ahLst/>
                  <a:cxnLst>
                    <a:cxn ang="0">
                      <a:pos x="111" y="84"/>
                    </a:cxn>
                    <a:cxn ang="0">
                      <a:pos x="92" y="92"/>
                    </a:cxn>
                    <a:cxn ang="0">
                      <a:pos x="0" y="8"/>
                    </a:cxn>
                    <a:cxn ang="0">
                      <a:pos x="19" y="0"/>
                    </a:cxn>
                    <a:cxn ang="0">
                      <a:pos x="111" y="84"/>
                    </a:cxn>
                  </a:cxnLst>
                  <a:rect l="0" t="0" r="r" b="b"/>
                  <a:pathLst>
                    <a:path w="111" h="92">
                      <a:moveTo>
                        <a:pt x="111" y="84"/>
                      </a:moveTo>
                      <a:lnTo>
                        <a:pt x="92" y="92"/>
                      </a:lnTo>
                      <a:lnTo>
                        <a:pt x="0" y="8"/>
                      </a:lnTo>
                      <a:lnTo>
                        <a:pt x="19" y="0"/>
                      </a:lnTo>
                      <a:lnTo>
                        <a:pt x="111" y="84"/>
                      </a:lnTo>
                      <a:close/>
                    </a:path>
                  </a:pathLst>
                </a:custGeom>
                <a:solidFill>
                  <a:srgbClr val="93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9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418" y="132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3B8B8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0" name="Freeform 216"/>
                <p:cNvSpPr>
                  <a:spLocks/>
                </p:cNvSpPr>
                <p:nvPr/>
              </p:nvSpPr>
              <p:spPr bwMode="auto">
                <a:xfrm>
                  <a:off x="411" y="1327"/>
                  <a:ext cx="99" cy="87"/>
                </a:xfrm>
                <a:custGeom>
                  <a:avLst/>
                  <a:gdLst/>
                  <a:ahLst/>
                  <a:cxnLst>
                    <a:cxn ang="0">
                      <a:pos x="99" y="84"/>
                    </a:cxn>
                    <a:cxn ang="0">
                      <a:pos x="93" y="8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9" y="84"/>
                    </a:cxn>
                  </a:cxnLst>
                  <a:rect l="0" t="0" r="r" b="b"/>
                  <a:pathLst>
                    <a:path w="99" h="87">
                      <a:moveTo>
                        <a:pt x="99" y="84"/>
                      </a:moveTo>
                      <a:lnTo>
                        <a:pt x="93" y="87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99" y="84"/>
                      </a:lnTo>
                      <a:close/>
                    </a:path>
                  </a:pathLst>
                </a:custGeom>
                <a:solidFill>
                  <a:srgbClr val="93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1" name="Freeform 217"/>
                <p:cNvSpPr>
                  <a:spLocks/>
                </p:cNvSpPr>
                <p:nvPr/>
              </p:nvSpPr>
              <p:spPr bwMode="auto">
                <a:xfrm>
                  <a:off x="405" y="1330"/>
                  <a:ext cx="99" cy="87"/>
                </a:xfrm>
                <a:custGeom>
                  <a:avLst/>
                  <a:gdLst/>
                  <a:ahLst/>
                  <a:cxnLst>
                    <a:cxn ang="0">
                      <a:pos x="99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6" y="0"/>
                    </a:cxn>
                    <a:cxn ang="0">
                      <a:pos x="99" y="84"/>
                    </a:cxn>
                  </a:cxnLst>
                  <a:rect l="0" t="0" r="r" b="b"/>
                  <a:pathLst>
                    <a:path w="99" h="87">
                      <a:moveTo>
                        <a:pt x="99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99" y="84"/>
                      </a:lnTo>
                      <a:close/>
                    </a:path>
                  </a:pathLst>
                </a:custGeom>
                <a:solidFill>
                  <a:srgbClr val="93B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2" name="Freeform 218"/>
                <p:cNvSpPr>
                  <a:spLocks/>
                </p:cNvSpPr>
                <p:nvPr/>
              </p:nvSpPr>
              <p:spPr bwMode="auto">
                <a:xfrm>
                  <a:off x="399" y="1333"/>
                  <a:ext cx="98" cy="86"/>
                </a:xfrm>
                <a:custGeom>
                  <a:avLst/>
                  <a:gdLst/>
                  <a:ahLst/>
                  <a:cxnLst>
                    <a:cxn ang="0">
                      <a:pos x="98" y="84"/>
                    </a:cxn>
                    <a:cxn ang="0">
                      <a:pos x="92" y="86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98" y="84"/>
                    </a:cxn>
                  </a:cxnLst>
                  <a:rect l="0" t="0" r="r" b="b"/>
                  <a:pathLst>
                    <a:path w="98" h="86">
                      <a:moveTo>
                        <a:pt x="98" y="84"/>
                      </a:moveTo>
                      <a:lnTo>
                        <a:pt x="92" y="86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98" y="84"/>
                      </a:lnTo>
                      <a:close/>
                    </a:path>
                  </a:pathLst>
                </a:custGeom>
                <a:solidFill>
                  <a:srgbClr val="94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3" name="Freeform 219"/>
                <p:cNvSpPr>
                  <a:spLocks/>
                </p:cNvSpPr>
                <p:nvPr/>
              </p:nvSpPr>
              <p:spPr bwMode="auto">
                <a:xfrm>
                  <a:off x="381" y="1335"/>
                  <a:ext cx="110" cy="94"/>
                </a:xfrm>
                <a:custGeom>
                  <a:avLst/>
                  <a:gdLst/>
                  <a:ahLst/>
                  <a:cxnLst>
                    <a:cxn ang="0">
                      <a:pos x="110" y="84"/>
                    </a:cxn>
                    <a:cxn ang="0">
                      <a:pos x="93" y="94"/>
                    </a:cxn>
                    <a:cxn ang="0">
                      <a:pos x="0" y="10"/>
                    </a:cxn>
                    <a:cxn ang="0">
                      <a:pos x="18" y="0"/>
                    </a:cxn>
                    <a:cxn ang="0">
                      <a:pos x="110" y="84"/>
                    </a:cxn>
                  </a:cxnLst>
                  <a:rect l="0" t="0" r="r" b="b"/>
                  <a:pathLst>
                    <a:path w="110" h="94">
                      <a:moveTo>
                        <a:pt x="110" y="84"/>
                      </a:moveTo>
                      <a:lnTo>
                        <a:pt x="93" y="94"/>
                      </a:lnTo>
                      <a:lnTo>
                        <a:pt x="0" y="10"/>
                      </a:lnTo>
                      <a:lnTo>
                        <a:pt x="18" y="0"/>
                      </a:lnTo>
                      <a:lnTo>
                        <a:pt x="110" y="84"/>
                      </a:lnTo>
                      <a:close/>
                    </a:path>
                  </a:pathLst>
                </a:custGeom>
                <a:solidFill>
                  <a:srgbClr val="95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4" name="Line 220"/>
                <p:cNvSpPr>
                  <a:spLocks noChangeShapeType="1"/>
                </p:cNvSpPr>
                <p:nvPr/>
              </p:nvSpPr>
              <p:spPr bwMode="auto">
                <a:xfrm flipH="1" flipV="1">
                  <a:off x="399" y="133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5BBB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5" name="Freeform 221"/>
                <p:cNvSpPr>
                  <a:spLocks/>
                </p:cNvSpPr>
                <p:nvPr/>
              </p:nvSpPr>
              <p:spPr bwMode="auto">
                <a:xfrm>
                  <a:off x="393" y="1335"/>
                  <a:ext cx="98" cy="88"/>
                </a:xfrm>
                <a:custGeom>
                  <a:avLst/>
                  <a:gdLst/>
                  <a:ahLst/>
                  <a:cxnLst>
                    <a:cxn ang="0">
                      <a:pos x="98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6" y="0"/>
                    </a:cxn>
                    <a:cxn ang="0">
                      <a:pos x="98" y="84"/>
                    </a:cxn>
                  </a:cxnLst>
                  <a:rect l="0" t="0" r="r" b="b"/>
                  <a:pathLst>
                    <a:path w="98" h="88">
                      <a:moveTo>
                        <a:pt x="98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98" y="84"/>
                      </a:lnTo>
                      <a:close/>
                    </a:path>
                  </a:pathLst>
                </a:custGeom>
                <a:solidFill>
                  <a:srgbClr val="95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6" name="Freeform 222"/>
                <p:cNvSpPr>
                  <a:spLocks/>
                </p:cNvSpPr>
                <p:nvPr/>
              </p:nvSpPr>
              <p:spPr bwMode="auto">
                <a:xfrm>
                  <a:off x="387" y="1339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98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6" y="0"/>
                    </a:cxn>
                    <a:cxn ang="0">
                      <a:pos x="98" y="84"/>
                    </a:cxn>
                  </a:cxnLst>
                  <a:rect l="0" t="0" r="r" b="b"/>
                  <a:pathLst>
                    <a:path w="98" h="87">
                      <a:moveTo>
                        <a:pt x="98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98" y="84"/>
                      </a:lnTo>
                      <a:close/>
                    </a:path>
                  </a:pathLst>
                </a:custGeom>
                <a:solidFill>
                  <a:srgbClr val="96B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7" name="Freeform 223"/>
                <p:cNvSpPr>
                  <a:spLocks/>
                </p:cNvSpPr>
                <p:nvPr/>
              </p:nvSpPr>
              <p:spPr bwMode="auto">
                <a:xfrm>
                  <a:off x="381" y="1342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98" y="84"/>
                    </a:cxn>
                    <a:cxn ang="0">
                      <a:pos x="93" y="87"/>
                    </a:cxn>
                    <a:cxn ang="0">
                      <a:pos x="0" y="3"/>
                    </a:cxn>
                    <a:cxn ang="0">
                      <a:pos x="6" y="0"/>
                    </a:cxn>
                    <a:cxn ang="0">
                      <a:pos x="98" y="84"/>
                    </a:cxn>
                  </a:cxnLst>
                  <a:rect l="0" t="0" r="r" b="b"/>
                  <a:pathLst>
                    <a:path w="98" h="87">
                      <a:moveTo>
                        <a:pt x="98" y="84"/>
                      </a:moveTo>
                      <a:lnTo>
                        <a:pt x="93" y="87"/>
                      </a:ln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98" y="84"/>
                      </a:lnTo>
                      <a:close/>
                    </a:path>
                  </a:pathLst>
                </a:custGeom>
                <a:solidFill>
                  <a:srgbClr val="97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8" name="Freeform 224"/>
                <p:cNvSpPr>
                  <a:spLocks/>
                </p:cNvSpPr>
                <p:nvPr/>
              </p:nvSpPr>
              <p:spPr bwMode="auto">
                <a:xfrm>
                  <a:off x="364" y="1345"/>
                  <a:ext cx="110" cy="94"/>
                </a:xfrm>
                <a:custGeom>
                  <a:avLst/>
                  <a:gdLst/>
                  <a:ahLst/>
                  <a:cxnLst>
                    <a:cxn ang="0">
                      <a:pos x="110" y="84"/>
                    </a:cxn>
                    <a:cxn ang="0">
                      <a:pos x="93" y="94"/>
                    </a:cxn>
                    <a:cxn ang="0">
                      <a:pos x="0" y="10"/>
                    </a:cxn>
                    <a:cxn ang="0">
                      <a:pos x="17" y="0"/>
                    </a:cxn>
                    <a:cxn ang="0">
                      <a:pos x="110" y="84"/>
                    </a:cxn>
                  </a:cxnLst>
                  <a:rect l="0" t="0" r="r" b="b"/>
                  <a:pathLst>
                    <a:path w="110" h="94">
                      <a:moveTo>
                        <a:pt x="110" y="84"/>
                      </a:moveTo>
                      <a:lnTo>
                        <a:pt x="93" y="94"/>
                      </a:lnTo>
                      <a:lnTo>
                        <a:pt x="0" y="10"/>
                      </a:lnTo>
                      <a:lnTo>
                        <a:pt x="17" y="0"/>
                      </a:lnTo>
                      <a:lnTo>
                        <a:pt x="110" y="84"/>
                      </a:lnTo>
                      <a:close/>
                    </a:path>
                  </a:pathLst>
                </a:custGeom>
                <a:solidFill>
                  <a:srgbClr val="98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9" name="Line 225"/>
                <p:cNvSpPr>
                  <a:spLocks noChangeShapeType="1"/>
                </p:cNvSpPr>
                <p:nvPr/>
              </p:nvSpPr>
              <p:spPr bwMode="auto">
                <a:xfrm flipH="1" flipV="1">
                  <a:off x="381" y="1345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98BEB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0" name="Freeform 226"/>
                <p:cNvSpPr>
                  <a:spLocks/>
                </p:cNvSpPr>
                <p:nvPr/>
              </p:nvSpPr>
              <p:spPr bwMode="auto">
                <a:xfrm>
                  <a:off x="373" y="1345"/>
                  <a:ext cx="101" cy="89"/>
                </a:xfrm>
                <a:custGeom>
                  <a:avLst/>
                  <a:gdLst/>
                  <a:ahLst/>
                  <a:cxnLst>
                    <a:cxn ang="0">
                      <a:pos x="101" y="84"/>
                    </a:cxn>
                    <a:cxn ang="0">
                      <a:pos x="92" y="89"/>
                    </a:cxn>
                    <a:cxn ang="0">
                      <a:pos x="0" y="5"/>
                    </a:cxn>
                    <a:cxn ang="0">
                      <a:pos x="8" y="0"/>
                    </a:cxn>
                    <a:cxn ang="0">
                      <a:pos x="101" y="84"/>
                    </a:cxn>
                  </a:cxnLst>
                  <a:rect l="0" t="0" r="r" b="b"/>
                  <a:pathLst>
                    <a:path w="101" h="89">
                      <a:moveTo>
                        <a:pt x="101" y="84"/>
                      </a:moveTo>
                      <a:lnTo>
                        <a:pt x="92" y="89"/>
                      </a:lnTo>
                      <a:lnTo>
                        <a:pt x="0" y="5"/>
                      </a:lnTo>
                      <a:lnTo>
                        <a:pt x="8" y="0"/>
                      </a:lnTo>
                      <a:lnTo>
                        <a:pt x="101" y="84"/>
                      </a:lnTo>
                      <a:close/>
                    </a:path>
                  </a:pathLst>
                </a:custGeom>
                <a:solidFill>
                  <a:srgbClr val="98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1" name="Freeform 227"/>
                <p:cNvSpPr>
                  <a:spLocks/>
                </p:cNvSpPr>
                <p:nvPr/>
              </p:nvSpPr>
              <p:spPr bwMode="auto">
                <a:xfrm>
                  <a:off x="364" y="1350"/>
                  <a:ext cx="101" cy="89"/>
                </a:xfrm>
                <a:custGeom>
                  <a:avLst/>
                  <a:gdLst/>
                  <a:ahLst/>
                  <a:cxnLst>
                    <a:cxn ang="0">
                      <a:pos x="101" y="84"/>
                    </a:cxn>
                    <a:cxn ang="0">
                      <a:pos x="93" y="89"/>
                    </a:cxn>
                    <a:cxn ang="0">
                      <a:pos x="0" y="5"/>
                    </a:cxn>
                    <a:cxn ang="0">
                      <a:pos x="9" y="0"/>
                    </a:cxn>
                    <a:cxn ang="0">
                      <a:pos x="101" y="84"/>
                    </a:cxn>
                  </a:cxnLst>
                  <a:rect l="0" t="0" r="r" b="b"/>
                  <a:pathLst>
                    <a:path w="101" h="89">
                      <a:moveTo>
                        <a:pt x="101" y="84"/>
                      </a:moveTo>
                      <a:lnTo>
                        <a:pt x="93" y="89"/>
                      </a:ln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101" y="84"/>
                      </a:lnTo>
                      <a:close/>
                    </a:path>
                  </a:pathLst>
                </a:custGeom>
                <a:solidFill>
                  <a:srgbClr val="99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2" name="Freeform 228"/>
                <p:cNvSpPr>
                  <a:spLocks/>
                </p:cNvSpPr>
                <p:nvPr/>
              </p:nvSpPr>
              <p:spPr bwMode="auto">
                <a:xfrm>
                  <a:off x="348" y="1355"/>
                  <a:ext cx="109" cy="94"/>
                </a:xfrm>
                <a:custGeom>
                  <a:avLst/>
                  <a:gdLst/>
                  <a:ahLst/>
                  <a:cxnLst>
                    <a:cxn ang="0">
                      <a:pos x="109" y="84"/>
                    </a:cxn>
                    <a:cxn ang="0">
                      <a:pos x="92" y="94"/>
                    </a:cxn>
                    <a:cxn ang="0">
                      <a:pos x="0" y="10"/>
                    </a:cxn>
                    <a:cxn ang="0">
                      <a:pos x="16" y="0"/>
                    </a:cxn>
                    <a:cxn ang="0">
                      <a:pos x="109" y="84"/>
                    </a:cxn>
                  </a:cxnLst>
                  <a:rect l="0" t="0" r="r" b="b"/>
                  <a:pathLst>
                    <a:path w="109" h="94">
                      <a:moveTo>
                        <a:pt x="109" y="84"/>
                      </a:moveTo>
                      <a:lnTo>
                        <a:pt x="92" y="9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09" y="84"/>
                      </a:lnTo>
                      <a:close/>
                    </a:path>
                  </a:pathLst>
                </a:custGeom>
                <a:solidFill>
                  <a:srgbClr val="9A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3" name="Line 229"/>
                <p:cNvSpPr>
                  <a:spLocks noChangeShapeType="1"/>
                </p:cNvSpPr>
                <p:nvPr/>
              </p:nvSpPr>
              <p:spPr bwMode="auto">
                <a:xfrm flipH="1" flipV="1">
                  <a:off x="364" y="1355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9AC0C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4" name="Freeform 230"/>
                <p:cNvSpPr>
                  <a:spLocks/>
                </p:cNvSpPr>
                <p:nvPr/>
              </p:nvSpPr>
              <p:spPr bwMode="auto">
                <a:xfrm>
                  <a:off x="359" y="1355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98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5" y="0"/>
                    </a:cxn>
                    <a:cxn ang="0">
                      <a:pos x="98" y="84"/>
                    </a:cxn>
                  </a:cxnLst>
                  <a:rect l="0" t="0" r="r" b="b"/>
                  <a:pathLst>
                    <a:path w="98" h="87">
                      <a:moveTo>
                        <a:pt x="98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98" y="84"/>
                      </a:lnTo>
                      <a:close/>
                    </a:path>
                  </a:pathLst>
                </a:custGeom>
                <a:solidFill>
                  <a:srgbClr val="9A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5" name="Freeform 231"/>
                <p:cNvSpPr>
                  <a:spLocks/>
                </p:cNvSpPr>
                <p:nvPr/>
              </p:nvSpPr>
              <p:spPr bwMode="auto">
                <a:xfrm>
                  <a:off x="354" y="1358"/>
                  <a:ext cx="97" cy="87"/>
                </a:xfrm>
                <a:custGeom>
                  <a:avLst/>
                  <a:gdLst/>
                  <a:ahLst/>
                  <a:cxnLst>
                    <a:cxn ang="0">
                      <a:pos x="97" y="84"/>
                    </a:cxn>
                    <a:cxn ang="0">
                      <a:pos x="92" y="87"/>
                    </a:cxn>
                    <a:cxn ang="0">
                      <a:pos x="0" y="4"/>
                    </a:cxn>
                    <a:cxn ang="0">
                      <a:pos x="5" y="0"/>
                    </a:cxn>
                    <a:cxn ang="0">
                      <a:pos x="97" y="84"/>
                    </a:cxn>
                  </a:cxnLst>
                  <a:rect l="0" t="0" r="r" b="b"/>
                  <a:pathLst>
                    <a:path w="97" h="87">
                      <a:moveTo>
                        <a:pt x="97" y="84"/>
                      </a:moveTo>
                      <a:lnTo>
                        <a:pt x="92" y="87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97" y="84"/>
                      </a:lnTo>
                      <a:close/>
                    </a:path>
                  </a:pathLst>
                </a:custGeom>
                <a:solidFill>
                  <a:srgbClr val="9AC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6" name="Freeform 232"/>
                <p:cNvSpPr>
                  <a:spLocks/>
                </p:cNvSpPr>
                <p:nvPr/>
              </p:nvSpPr>
              <p:spPr bwMode="auto">
                <a:xfrm>
                  <a:off x="348" y="1362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98" y="83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6" y="0"/>
                    </a:cxn>
                    <a:cxn ang="0">
                      <a:pos x="98" y="83"/>
                    </a:cxn>
                  </a:cxnLst>
                  <a:rect l="0" t="0" r="r" b="b"/>
                  <a:pathLst>
                    <a:path w="98" h="87">
                      <a:moveTo>
                        <a:pt x="98" y="83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98" y="83"/>
                      </a:lnTo>
                      <a:close/>
                    </a:path>
                  </a:pathLst>
                </a:custGeom>
                <a:solidFill>
                  <a:srgbClr val="9BC2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7" name="Freeform 233"/>
                <p:cNvSpPr>
                  <a:spLocks/>
                </p:cNvSpPr>
                <p:nvPr/>
              </p:nvSpPr>
              <p:spPr bwMode="auto">
                <a:xfrm>
                  <a:off x="333" y="1365"/>
                  <a:ext cx="107" cy="95"/>
                </a:xfrm>
                <a:custGeom>
                  <a:avLst/>
                  <a:gdLst/>
                  <a:ahLst/>
                  <a:cxnLst>
                    <a:cxn ang="0">
                      <a:pos x="107" y="84"/>
                    </a:cxn>
                    <a:cxn ang="0">
                      <a:pos x="92" y="95"/>
                    </a:cxn>
                    <a:cxn ang="0">
                      <a:pos x="0" y="11"/>
                    </a:cxn>
                    <a:cxn ang="0">
                      <a:pos x="15" y="0"/>
                    </a:cxn>
                    <a:cxn ang="0">
                      <a:pos x="107" y="84"/>
                    </a:cxn>
                  </a:cxnLst>
                  <a:rect l="0" t="0" r="r" b="b"/>
                  <a:pathLst>
                    <a:path w="107" h="95">
                      <a:moveTo>
                        <a:pt x="107" y="84"/>
                      </a:moveTo>
                      <a:lnTo>
                        <a:pt x="92" y="95"/>
                      </a:ln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107" y="84"/>
                      </a:lnTo>
                      <a:close/>
                    </a:path>
                  </a:pathLst>
                </a:custGeom>
                <a:solidFill>
                  <a:srgbClr val="9C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8" name="Line 234"/>
                <p:cNvSpPr>
                  <a:spLocks noChangeShapeType="1"/>
                </p:cNvSpPr>
                <p:nvPr/>
              </p:nvSpPr>
              <p:spPr bwMode="auto">
                <a:xfrm flipH="1" flipV="1">
                  <a:off x="348" y="136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CC3C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9" name="Freeform 235"/>
                <p:cNvSpPr>
                  <a:spLocks/>
                </p:cNvSpPr>
                <p:nvPr/>
              </p:nvSpPr>
              <p:spPr bwMode="auto">
                <a:xfrm>
                  <a:off x="343" y="1365"/>
                  <a:ext cx="97" cy="88"/>
                </a:xfrm>
                <a:custGeom>
                  <a:avLst/>
                  <a:gdLst/>
                  <a:ahLst/>
                  <a:cxnLst>
                    <a:cxn ang="0">
                      <a:pos x="97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5" y="0"/>
                    </a:cxn>
                    <a:cxn ang="0">
                      <a:pos x="97" y="84"/>
                    </a:cxn>
                  </a:cxnLst>
                  <a:rect l="0" t="0" r="r" b="b"/>
                  <a:pathLst>
                    <a:path w="97" h="88">
                      <a:moveTo>
                        <a:pt x="97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97" y="84"/>
                      </a:lnTo>
                      <a:close/>
                    </a:path>
                  </a:pathLst>
                </a:custGeom>
                <a:solidFill>
                  <a:srgbClr val="9C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0" name="Freeform 236"/>
                <p:cNvSpPr>
                  <a:spLocks/>
                </p:cNvSpPr>
                <p:nvPr/>
              </p:nvSpPr>
              <p:spPr bwMode="auto">
                <a:xfrm>
                  <a:off x="338" y="1369"/>
                  <a:ext cx="97" cy="87"/>
                </a:xfrm>
                <a:custGeom>
                  <a:avLst/>
                  <a:gdLst/>
                  <a:ahLst/>
                  <a:cxnLst>
                    <a:cxn ang="0">
                      <a:pos x="97" y="84"/>
                    </a:cxn>
                    <a:cxn ang="0">
                      <a:pos x="92" y="87"/>
                    </a:cxn>
                    <a:cxn ang="0">
                      <a:pos x="0" y="3"/>
                    </a:cxn>
                    <a:cxn ang="0">
                      <a:pos x="5" y="0"/>
                    </a:cxn>
                    <a:cxn ang="0">
                      <a:pos x="97" y="84"/>
                    </a:cxn>
                  </a:cxnLst>
                  <a:rect l="0" t="0" r="r" b="b"/>
                  <a:pathLst>
                    <a:path w="97" h="87">
                      <a:moveTo>
                        <a:pt x="97" y="84"/>
                      </a:moveTo>
                      <a:lnTo>
                        <a:pt x="92" y="87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97" y="84"/>
                      </a:lnTo>
                      <a:close/>
                    </a:path>
                  </a:pathLst>
                </a:custGeom>
                <a:solidFill>
                  <a:srgbClr val="9C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1" name="Freeform 237"/>
                <p:cNvSpPr>
                  <a:spLocks/>
                </p:cNvSpPr>
                <p:nvPr/>
              </p:nvSpPr>
              <p:spPr bwMode="auto">
                <a:xfrm>
                  <a:off x="333" y="1372"/>
                  <a:ext cx="97" cy="88"/>
                </a:xfrm>
                <a:custGeom>
                  <a:avLst/>
                  <a:gdLst/>
                  <a:ahLst/>
                  <a:cxnLst>
                    <a:cxn ang="0">
                      <a:pos x="97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5" y="0"/>
                    </a:cxn>
                    <a:cxn ang="0">
                      <a:pos x="97" y="84"/>
                    </a:cxn>
                  </a:cxnLst>
                  <a:rect l="0" t="0" r="r" b="b"/>
                  <a:pathLst>
                    <a:path w="97" h="88">
                      <a:moveTo>
                        <a:pt x="97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97" y="84"/>
                      </a:lnTo>
                      <a:close/>
                    </a:path>
                  </a:pathLst>
                </a:custGeom>
                <a:solidFill>
                  <a:srgbClr val="9DC5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2" name="Freeform 238"/>
                <p:cNvSpPr>
                  <a:spLocks/>
                </p:cNvSpPr>
                <p:nvPr/>
              </p:nvSpPr>
              <p:spPr bwMode="auto">
                <a:xfrm>
                  <a:off x="318" y="1376"/>
                  <a:ext cx="107" cy="95"/>
                </a:xfrm>
                <a:custGeom>
                  <a:avLst/>
                  <a:gdLst/>
                  <a:ahLst/>
                  <a:cxnLst>
                    <a:cxn ang="0">
                      <a:pos x="107" y="84"/>
                    </a:cxn>
                    <a:cxn ang="0">
                      <a:pos x="93" y="95"/>
                    </a:cxn>
                    <a:cxn ang="0">
                      <a:pos x="0" y="11"/>
                    </a:cxn>
                    <a:cxn ang="0">
                      <a:pos x="15" y="0"/>
                    </a:cxn>
                    <a:cxn ang="0">
                      <a:pos x="107" y="84"/>
                    </a:cxn>
                  </a:cxnLst>
                  <a:rect l="0" t="0" r="r" b="b"/>
                  <a:pathLst>
                    <a:path w="107" h="95">
                      <a:moveTo>
                        <a:pt x="107" y="84"/>
                      </a:moveTo>
                      <a:lnTo>
                        <a:pt x="93" y="95"/>
                      </a:ln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107" y="84"/>
                      </a:lnTo>
                      <a:close/>
                    </a:path>
                  </a:pathLst>
                </a:custGeom>
                <a:solidFill>
                  <a:srgbClr val="9E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3" name="Line 239"/>
                <p:cNvSpPr>
                  <a:spLocks noChangeShapeType="1"/>
                </p:cNvSpPr>
                <p:nvPr/>
              </p:nvSpPr>
              <p:spPr bwMode="auto">
                <a:xfrm flipH="1" flipV="1">
                  <a:off x="333" y="1376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EC6C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4" name="Freeform 240"/>
                <p:cNvSpPr>
                  <a:spLocks/>
                </p:cNvSpPr>
                <p:nvPr/>
              </p:nvSpPr>
              <p:spPr bwMode="auto">
                <a:xfrm>
                  <a:off x="326" y="1376"/>
                  <a:ext cx="99" cy="89"/>
                </a:xfrm>
                <a:custGeom>
                  <a:avLst/>
                  <a:gdLst/>
                  <a:ahLst/>
                  <a:cxnLst>
                    <a:cxn ang="0">
                      <a:pos x="99" y="84"/>
                    </a:cxn>
                    <a:cxn ang="0">
                      <a:pos x="92" y="89"/>
                    </a:cxn>
                    <a:cxn ang="0">
                      <a:pos x="0" y="5"/>
                    </a:cxn>
                    <a:cxn ang="0">
                      <a:pos x="7" y="0"/>
                    </a:cxn>
                    <a:cxn ang="0">
                      <a:pos x="99" y="84"/>
                    </a:cxn>
                  </a:cxnLst>
                  <a:rect l="0" t="0" r="r" b="b"/>
                  <a:pathLst>
                    <a:path w="99" h="89">
                      <a:moveTo>
                        <a:pt x="99" y="84"/>
                      </a:moveTo>
                      <a:lnTo>
                        <a:pt x="92" y="89"/>
                      </a:lnTo>
                      <a:lnTo>
                        <a:pt x="0" y="5"/>
                      </a:lnTo>
                      <a:lnTo>
                        <a:pt x="7" y="0"/>
                      </a:lnTo>
                      <a:lnTo>
                        <a:pt x="99" y="84"/>
                      </a:lnTo>
                      <a:close/>
                    </a:path>
                  </a:pathLst>
                </a:custGeom>
                <a:solidFill>
                  <a:srgbClr val="9E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5" name="Freeform 241"/>
                <p:cNvSpPr>
                  <a:spLocks/>
                </p:cNvSpPr>
                <p:nvPr/>
              </p:nvSpPr>
              <p:spPr bwMode="auto">
                <a:xfrm>
                  <a:off x="318" y="1381"/>
                  <a:ext cx="100" cy="90"/>
                </a:xfrm>
                <a:custGeom>
                  <a:avLst/>
                  <a:gdLst/>
                  <a:ahLst/>
                  <a:cxnLst>
                    <a:cxn ang="0">
                      <a:pos x="100" y="84"/>
                    </a:cxn>
                    <a:cxn ang="0">
                      <a:pos x="93" y="90"/>
                    </a:cxn>
                    <a:cxn ang="0">
                      <a:pos x="0" y="6"/>
                    </a:cxn>
                    <a:cxn ang="0">
                      <a:pos x="8" y="0"/>
                    </a:cxn>
                    <a:cxn ang="0">
                      <a:pos x="100" y="84"/>
                    </a:cxn>
                  </a:cxnLst>
                  <a:rect l="0" t="0" r="r" b="b"/>
                  <a:pathLst>
                    <a:path w="100" h="90">
                      <a:moveTo>
                        <a:pt x="100" y="84"/>
                      </a:moveTo>
                      <a:lnTo>
                        <a:pt x="93" y="90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9FC7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6" name="Freeform 242"/>
                <p:cNvSpPr>
                  <a:spLocks/>
                </p:cNvSpPr>
                <p:nvPr/>
              </p:nvSpPr>
              <p:spPr bwMode="auto">
                <a:xfrm>
                  <a:off x="305" y="1387"/>
                  <a:ext cx="106" cy="96"/>
                </a:xfrm>
                <a:custGeom>
                  <a:avLst/>
                  <a:gdLst/>
                  <a:ahLst/>
                  <a:cxnLst>
                    <a:cxn ang="0">
                      <a:pos x="106" y="84"/>
                    </a:cxn>
                    <a:cxn ang="0">
                      <a:pos x="92" y="96"/>
                    </a:cxn>
                    <a:cxn ang="0">
                      <a:pos x="0" y="12"/>
                    </a:cxn>
                    <a:cxn ang="0">
                      <a:pos x="13" y="0"/>
                    </a:cxn>
                    <a:cxn ang="0">
                      <a:pos x="106" y="84"/>
                    </a:cxn>
                  </a:cxnLst>
                  <a:rect l="0" t="0" r="r" b="b"/>
                  <a:pathLst>
                    <a:path w="106" h="96">
                      <a:moveTo>
                        <a:pt x="106" y="84"/>
                      </a:moveTo>
                      <a:lnTo>
                        <a:pt x="92" y="96"/>
                      </a:ln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106" y="84"/>
                      </a:lnTo>
                      <a:close/>
                    </a:path>
                  </a:pathLst>
                </a:custGeom>
                <a:solidFill>
                  <a:srgbClr val="A0C8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7" name="Line 243"/>
                <p:cNvSpPr>
                  <a:spLocks noChangeShapeType="1"/>
                </p:cNvSpPr>
                <p:nvPr/>
              </p:nvSpPr>
              <p:spPr bwMode="auto">
                <a:xfrm flipH="1" flipV="1">
                  <a:off x="318" y="1387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A0C8C8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8" name="Freeform 244"/>
                <p:cNvSpPr>
                  <a:spLocks/>
                </p:cNvSpPr>
                <p:nvPr/>
              </p:nvSpPr>
              <p:spPr bwMode="auto">
                <a:xfrm>
                  <a:off x="314" y="1387"/>
                  <a:ext cx="97" cy="88"/>
                </a:xfrm>
                <a:custGeom>
                  <a:avLst/>
                  <a:gdLst/>
                  <a:ahLst/>
                  <a:cxnLst>
                    <a:cxn ang="0">
                      <a:pos x="97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97" y="84"/>
                    </a:cxn>
                  </a:cxnLst>
                  <a:rect l="0" t="0" r="r" b="b"/>
                  <a:pathLst>
                    <a:path w="97" h="88">
                      <a:moveTo>
                        <a:pt x="97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97" y="84"/>
                      </a:lnTo>
                      <a:close/>
                    </a:path>
                  </a:pathLst>
                </a:custGeom>
                <a:solidFill>
                  <a:srgbClr val="A0C8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9" name="Freeform 245"/>
                <p:cNvSpPr>
                  <a:spLocks/>
                </p:cNvSpPr>
                <p:nvPr/>
              </p:nvSpPr>
              <p:spPr bwMode="auto">
                <a:xfrm>
                  <a:off x="309" y="1391"/>
                  <a:ext cx="97" cy="88"/>
                </a:xfrm>
                <a:custGeom>
                  <a:avLst/>
                  <a:gdLst/>
                  <a:ahLst/>
                  <a:cxnLst>
                    <a:cxn ang="0">
                      <a:pos x="97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5" y="0"/>
                    </a:cxn>
                    <a:cxn ang="0">
                      <a:pos x="97" y="84"/>
                    </a:cxn>
                  </a:cxnLst>
                  <a:rect l="0" t="0" r="r" b="b"/>
                  <a:pathLst>
                    <a:path w="97" h="88">
                      <a:moveTo>
                        <a:pt x="97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97" y="84"/>
                      </a:lnTo>
                      <a:close/>
                    </a:path>
                  </a:pathLst>
                </a:custGeom>
                <a:solidFill>
                  <a:srgbClr val="A0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0" name="Freeform 246"/>
                <p:cNvSpPr>
                  <a:spLocks/>
                </p:cNvSpPr>
                <p:nvPr/>
              </p:nvSpPr>
              <p:spPr bwMode="auto">
                <a:xfrm>
                  <a:off x="305" y="1395"/>
                  <a:ext cx="96" cy="88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96" h="88">
                      <a:moveTo>
                        <a:pt x="96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96" y="84"/>
                      </a:lnTo>
                      <a:close/>
                    </a:path>
                  </a:pathLst>
                </a:custGeom>
                <a:solidFill>
                  <a:srgbClr val="A1CA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1" name="Freeform 247"/>
                <p:cNvSpPr>
                  <a:spLocks/>
                </p:cNvSpPr>
                <p:nvPr/>
              </p:nvSpPr>
              <p:spPr bwMode="auto">
                <a:xfrm>
                  <a:off x="292" y="1399"/>
                  <a:ext cx="105" cy="96"/>
                </a:xfrm>
                <a:custGeom>
                  <a:avLst/>
                  <a:gdLst/>
                  <a:ahLst/>
                  <a:cxnLst>
                    <a:cxn ang="0">
                      <a:pos x="105" y="84"/>
                    </a:cxn>
                    <a:cxn ang="0">
                      <a:pos x="92" y="96"/>
                    </a:cxn>
                    <a:cxn ang="0">
                      <a:pos x="0" y="12"/>
                    </a:cxn>
                    <a:cxn ang="0">
                      <a:pos x="13" y="0"/>
                    </a:cxn>
                    <a:cxn ang="0">
                      <a:pos x="105" y="84"/>
                    </a:cxn>
                  </a:cxnLst>
                  <a:rect l="0" t="0" r="r" b="b"/>
                  <a:pathLst>
                    <a:path w="105" h="96">
                      <a:moveTo>
                        <a:pt x="105" y="84"/>
                      </a:moveTo>
                      <a:lnTo>
                        <a:pt x="92" y="96"/>
                      </a:ln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105" y="84"/>
                      </a:lnTo>
                      <a:close/>
                    </a:path>
                  </a:pathLst>
                </a:custGeom>
                <a:solidFill>
                  <a:srgbClr val="A2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2" name="Line 248"/>
                <p:cNvSpPr>
                  <a:spLocks noChangeShapeType="1"/>
                </p:cNvSpPr>
                <p:nvPr/>
              </p:nvSpPr>
              <p:spPr bwMode="auto">
                <a:xfrm flipH="1" flipV="1">
                  <a:off x="305" y="1399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2CBC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3" name="Freeform 249"/>
                <p:cNvSpPr>
                  <a:spLocks/>
                </p:cNvSpPr>
                <p:nvPr/>
              </p:nvSpPr>
              <p:spPr bwMode="auto">
                <a:xfrm>
                  <a:off x="300" y="1399"/>
                  <a:ext cx="97" cy="88"/>
                </a:xfrm>
                <a:custGeom>
                  <a:avLst/>
                  <a:gdLst/>
                  <a:ahLst/>
                  <a:cxnLst>
                    <a:cxn ang="0">
                      <a:pos x="97" y="84"/>
                    </a:cxn>
                    <a:cxn ang="0">
                      <a:pos x="93" y="88"/>
                    </a:cxn>
                    <a:cxn ang="0">
                      <a:pos x="0" y="4"/>
                    </a:cxn>
                    <a:cxn ang="0">
                      <a:pos x="5" y="0"/>
                    </a:cxn>
                    <a:cxn ang="0">
                      <a:pos x="97" y="84"/>
                    </a:cxn>
                  </a:cxnLst>
                  <a:rect l="0" t="0" r="r" b="b"/>
                  <a:pathLst>
                    <a:path w="97" h="88">
                      <a:moveTo>
                        <a:pt x="97" y="84"/>
                      </a:moveTo>
                      <a:lnTo>
                        <a:pt x="93" y="88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97" y="84"/>
                      </a:lnTo>
                      <a:close/>
                    </a:path>
                  </a:pathLst>
                </a:custGeom>
                <a:solidFill>
                  <a:srgbClr val="A2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4" name="Freeform 250"/>
                <p:cNvSpPr>
                  <a:spLocks/>
                </p:cNvSpPr>
                <p:nvPr/>
              </p:nvSpPr>
              <p:spPr bwMode="auto">
                <a:xfrm>
                  <a:off x="296" y="1403"/>
                  <a:ext cx="97" cy="88"/>
                </a:xfrm>
                <a:custGeom>
                  <a:avLst/>
                  <a:gdLst/>
                  <a:ahLst/>
                  <a:cxnLst>
                    <a:cxn ang="0">
                      <a:pos x="97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97" y="84"/>
                    </a:cxn>
                  </a:cxnLst>
                  <a:rect l="0" t="0" r="r" b="b"/>
                  <a:pathLst>
                    <a:path w="97" h="88">
                      <a:moveTo>
                        <a:pt x="97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97" y="84"/>
                      </a:lnTo>
                      <a:close/>
                    </a:path>
                  </a:pathLst>
                </a:custGeom>
                <a:solidFill>
                  <a:srgbClr val="A2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5" name="Freeform 251"/>
                <p:cNvSpPr>
                  <a:spLocks/>
                </p:cNvSpPr>
                <p:nvPr/>
              </p:nvSpPr>
              <p:spPr bwMode="auto">
                <a:xfrm>
                  <a:off x="292" y="1407"/>
                  <a:ext cx="96" cy="88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96" h="88">
                      <a:moveTo>
                        <a:pt x="96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96" y="84"/>
                      </a:lnTo>
                      <a:close/>
                    </a:path>
                  </a:pathLst>
                </a:custGeom>
                <a:solidFill>
                  <a:srgbClr val="A3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6" name="Freeform 252"/>
                <p:cNvSpPr>
                  <a:spLocks/>
                </p:cNvSpPr>
                <p:nvPr/>
              </p:nvSpPr>
              <p:spPr bwMode="auto">
                <a:xfrm>
                  <a:off x="280" y="1411"/>
                  <a:ext cx="104" cy="96"/>
                </a:xfrm>
                <a:custGeom>
                  <a:avLst/>
                  <a:gdLst/>
                  <a:ahLst/>
                  <a:cxnLst>
                    <a:cxn ang="0">
                      <a:pos x="104" y="84"/>
                    </a:cxn>
                    <a:cxn ang="0">
                      <a:pos x="92" y="96"/>
                    </a:cxn>
                    <a:cxn ang="0">
                      <a:pos x="0" y="12"/>
                    </a:cxn>
                    <a:cxn ang="0">
                      <a:pos x="12" y="0"/>
                    </a:cxn>
                    <a:cxn ang="0">
                      <a:pos x="104" y="84"/>
                    </a:cxn>
                  </a:cxnLst>
                  <a:rect l="0" t="0" r="r" b="b"/>
                  <a:pathLst>
                    <a:path w="104" h="96">
                      <a:moveTo>
                        <a:pt x="104" y="84"/>
                      </a:moveTo>
                      <a:lnTo>
                        <a:pt x="92" y="96"/>
                      </a:lnTo>
                      <a:lnTo>
                        <a:pt x="0" y="12"/>
                      </a:lnTo>
                      <a:lnTo>
                        <a:pt x="12" y="0"/>
                      </a:lnTo>
                      <a:lnTo>
                        <a:pt x="104" y="84"/>
                      </a:lnTo>
                      <a:close/>
                    </a:path>
                  </a:pathLst>
                </a:custGeom>
                <a:solidFill>
                  <a:srgbClr val="A4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7" name="Line 253"/>
                <p:cNvSpPr>
                  <a:spLocks noChangeShapeType="1"/>
                </p:cNvSpPr>
                <p:nvPr/>
              </p:nvSpPr>
              <p:spPr bwMode="auto">
                <a:xfrm flipH="1" flipV="1">
                  <a:off x="292" y="141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4CEC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8" name="Freeform 254"/>
                <p:cNvSpPr>
                  <a:spLocks/>
                </p:cNvSpPr>
                <p:nvPr/>
              </p:nvSpPr>
              <p:spPr bwMode="auto">
                <a:xfrm>
                  <a:off x="288" y="1411"/>
                  <a:ext cx="96" cy="88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96" h="88">
                      <a:moveTo>
                        <a:pt x="96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96" y="84"/>
                      </a:lnTo>
                      <a:close/>
                    </a:path>
                  </a:pathLst>
                </a:custGeom>
                <a:solidFill>
                  <a:srgbClr val="A4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9" name="Freeform 255"/>
                <p:cNvSpPr>
                  <a:spLocks/>
                </p:cNvSpPr>
                <p:nvPr/>
              </p:nvSpPr>
              <p:spPr bwMode="auto">
                <a:xfrm>
                  <a:off x="284" y="1415"/>
                  <a:ext cx="96" cy="88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96" h="88">
                      <a:moveTo>
                        <a:pt x="96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96" y="84"/>
                      </a:lnTo>
                      <a:close/>
                    </a:path>
                  </a:pathLst>
                </a:custGeom>
                <a:solidFill>
                  <a:srgbClr val="A5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0" name="Freeform 256"/>
                <p:cNvSpPr>
                  <a:spLocks/>
                </p:cNvSpPr>
                <p:nvPr/>
              </p:nvSpPr>
              <p:spPr bwMode="auto">
                <a:xfrm>
                  <a:off x="280" y="1419"/>
                  <a:ext cx="96" cy="88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96" h="88">
                      <a:moveTo>
                        <a:pt x="96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96" y="84"/>
                      </a:lnTo>
                      <a:close/>
                    </a:path>
                  </a:pathLst>
                </a:custGeom>
                <a:solidFill>
                  <a:srgbClr val="A6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1" name="Freeform 257"/>
                <p:cNvSpPr>
                  <a:spLocks/>
                </p:cNvSpPr>
                <p:nvPr/>
              </p:nvSpPr>
              <p:spPr bwMode="auto">
                <a:xfrm>
                  <a:off x="269" y="1423"/>
                  <a:ext cx="103" cy="97"/>
                </a:xfrm>
                <a:custGeom>
                  <a:avLst/>
                  <a:gdLst/>
                  <a:ahLst/>
                  <a:cxnLst>
                    <a:cxn ang="0">
                      <a:pos x="103" y="84"/>
                    </a:cxn>
                    <a:cxn ang="0">
                      <a:pos x="93" y="97"/>
                    </a:cxn>
                    <a:cxn ang="0">
                      <a:pos x="0" y="13"/>
                    </a:cxn>
                    <a:cxn ang="0">
                      <a:pos x="11" y="0"/>
                    </a:cxn>
                    <a:cxn ang="0">
                      <a:pos x="103" y="84"/>
                    </a:cxn>
                  </a:cxnLst>
                  <a:rect l="0" t="0" r="r" b="b"/>
                  <a:pathLst>
                    <a:path w="103" h="97">
                      <a:moveTo>
                        <a:pt x="103" y="84"/>
                      </a:moveTo>
                      <a:lnTo>
                        <a:pt x="93" y="97"/>
                      </a:lnTo>
                      <a:lnTo>
                        <a:pt x="0" y="13"/>
                      </a:lnTo>
                      <a:lnTo>
                        <a:pt x="11" y="0"/>
                      </a:lnTo>
                      <a:lnTo>
                        <a:pt x="103" y="84"/>
                      </a:lnTo>
                      <a:close/>
                    </a:path>
                  </a:pathLst>
                </a:custGeom>
                <a:solidFill>
                  <a:srgbClr val="A7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2" name="Line 258"/>
                <p:cNvSpPr>
                  <a:spLocks noChangeShapeType="1"/>
                </p:cNvSpPr>
                <p:nvPr/>
              </p:nvSpPr>
              <p:spPr bwMode="auto">
                <a:xfrm flipH="1" flipV="1">
                  <a:off x="280" y="1423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7D0D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3" name="Freeform 259"/>
                <p:cNvSpPr>
                  <a:spLocks/>
                </p:cNvSpPr>
                <p:nvPr/>
              </p:nvSpPr>
              <p:spPr bwMode="auto">
                <a:xfrm>
                  <a:off x="277" y="1423"/>
                  <a:ext cx="95" cy="88"/>
                </a:xfrm>
                <a:custGeom>
                  <a:avLst/>
                  <a:gdLst/>
                  <a:ahLst/>
                  <a:cxnLst>
                    <a:cxn ang="0">
                      <a:pos x="95" y="84"/>
                    </a:cxn>
                    <a:cxn ang="0">
                      <a:pos x="92" y="88"/>
                    </a:cxn>
                    <a:cxn ang="0">
                      <a:pos x="0" y="4"/>
                    </a:cxn>
                    <a:cxn ang="0">
                      <a:pos x="3" y="0"/>
                    </a:cxn>
                    <a:cxn ang="0">
                      <a:pos x="95" y="84"/>
                    </a:cxn>
                  </a:cxnLst>
                  <a:rect l="0" t="0" r="r" b="b"/>
                  <a:pathLst>
                    <a:path w="95" h="88">
                      <a:moveTo>
                        <a:pt x="95" y="84"/>
                      </a:moveTo>
                      <a:lnTo>
                        <a:pt x="92" y="88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95" y="84"/>
                      </a:lnTo>
                      <a:close/>
                    </a:path>
                  </a:pathLst>
                </a:custGeom>
                <a:solidFill>
                  <a:srgbClr val="A7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4" name="Freeform 260"/>
                <p:cNvSpPr>
                  <a:spLocks/>
                </p:cNvSpPr>
                <p:nvPr/>
              </p:nvSpPr>
              <p:spPr bwMode="auto">
                <a:xfrm>
                  <a:off x="273" y="1427"/>
                  <a:ext cx="96" cy="89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2" y="89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96" h="89">
                      <a:moveTo>
                        <a:pt x="96" y="84"/>
                      </a:moveTo>
                      <a:lnTo>
                        <a:pt x="92" y="89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96" y="84"/>
                      </a:lnTo>
                      <a:close/>
                    </a:path>
                  </a:pathLst>
                </a:custGeom>
                <a:solidFill>
                  <a:srgbClr val="A7D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5" name="Freeform 261"/>
                <p:cNvSpPr>
                  <a:spLocks/>
                </p:cNvSpPr>
                <p:nvPr/>
              </p:nvSpPr>
              <p:spPr bwMode="auto">
                <a:xfrm>
                  <a:off x="269" y="1432"/>
                  <a:ext cx="96" cy="88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3" y="8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96" h="88">
                      <a:moveTo>
                        <a:pt x="96" y="84"/>
                      </a:moveTo>
                      <a:lnTo>
                        <a:pt x="93" y="8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96" y="84"/>
                      </a:lnTo>
                      <a:close/>
                    </a:path>
                  </a:pathLst>
                </a:custGeom>
                <a:solidFill>
                  <a:srgbClr val="A8D2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6" name="Freeform 262"/>
                <p:cNvSpPr>
                  <a:spLocks/>
                </p:cNvSpPr>
                <p:nvPr/>
              </p:nvSpPr>
              <p:spPr bwMode="auto">
                <a:xfrm>
                  <a:off x="260" y="1436"/>
                  <a:ext cx="102" cy="97"/>
                </a:xfrm>
                <a:custGeom>
                  <a:avLst/>
                  <a:gdLst/>
                  <a:ahLst/>
                  <a:cxnLst>
                    <a:cxn ang="0">
                      <a:pos x="102" y="84"/>
                    </a:cxn>
                    <a:cxn ang="0">
                      <a:pos x="92" y="97"/>
                    </a:cxn>
                    <a:cxn ang="0">
                      <a:pos x="0" y="13"/>
                    </a:cxn>
                    <a:cxn ang="0">
                      <a:pos x="9" y="0"/>
                    </a:cxn>
                    <a:cxn ang="0">
                      <a:pos x="102" y="84"/>
                    </a:cxn>
                  </a:cxnLst>
                  <a:rect l="0" t="0" r="r" b="b"/>
                  <a:pathLst>
                    <a:path w="102" h="97">
                      <a:moveTo>
                        <a:pt x="102" y="84"/>
                      </a:moveTo>
                      <a:lnTo>
                        <a:pt x="92" y="97"/>
                      </a:lnTo>
                      <a:lnTo>
                        <a:pt x="0" y="13"/>
                      </a:lnTo>
                      <a:lnTo>
                        <a:pt x="9" y="0"/>
                      </a:lnTo>
                      <a:lnTo>
                        <a:pt x="102" y="84"/>
                      </a:lnTo>
                      <a:close/>
                    </a:path>
                  </a:pathLst>
                </a:custGeom>
                <a:solidFill>
                  <a:srgbClr val="A9D3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7" name="Line 263"/>
                <p:cNvSpPr>
                  <a:spLocks noChangeShapeType="1"/>
                </p:cNvSpPr>
                <p:nvPr/>
              </p:nvSpPr>
              <p:spPr bwMode="auto">
                <a:xfrm flipH="1" flipV="1">
                  <a:off x="269" y="1436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A9D3D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8" name="Freeform 264"/>
                <p:cNvSpPr>
                  <a:spLocks/>
                </p:cNvSpPr>
                <p:nvPr/>
              </p:nvSpPr>
              <p:spPr bwMode="auto">
                <a:xfrm>
                  <a:off x="265" y="1436"/>
                  <a:ext cx="97" cy="90"/>
                </a:xfrm>
                <a:custGeom>
                  <a:avLst/>
                  <a:gdLst/>
                  <a:ahLst/>
                  <a:cxnLst>
                    <a:cxn ang="0">
                      <a:pos x="97" y="84"/>
                    </a:cxn>
                    <a:cxn ang="0">
                      <a:pos x="92" y="90"/>
                    </a:cxn>
                    <a:cxn ang="0">
                      <a:pos x="0" y="6"/>
                    </a:cxn>
                    <a:cxn ang="0">
                      <a:pos x="4" y="0"/>
                    </a:cxn>
                    <a:cxn ang="0">
                      <a:pos x="97" y="84"/>
                    </a:cxn>
                  </a:cxnLst>
                  <a:rect l="0" t="0" r="r" b="b"/>
                  <a:pathLst>
                    <a:path w="97" h="90">
                      <a:moveTo>
                        <a:pt x="97" y="84"/>
                      </a:moveTo>
                      <a:lnTo>
                        <a:pt x="92" y="90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97" y="84"/>
                      </a:lnTo>
                      <a:close/>
                    </a:path>
                  </a:pathLst>
                </a:custGeom>
                <a:solidFill>
                  <a:srgbClr val="A9D3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9" name="Freeform 265"/>
                <p:cNvSpPr>
                  <a:spLocks/>
                </p:cNvSpPr>
                <p:nvPr/>
              </p:nvSpPr>
              <p:spPr bwMode="auto">
                <a:xfrm>
                  <a:off x="260" y="1442"/>
                  <a:ext cx="97" cy="91"/>
                </a:xfrm>
                <a:custGeom>
                  <a:avLst/>
                  <a:gdLst/>
                  <a:ahLst/>
                  <a:cxnLst>
                    <a:cxn ang="0">
                      <a:pos x="97" y="84"/>
                    </a:cxn>
                    <a:cxn ang="0">
                      <a:pos x="92" y="91"/>
                    </a:cxn>
                    <a:cxn ang="0">
                      <a:pos x="0" y="7"/>
                    </a:cxn>
                    <a:cxn ang="0">
                      <a:pos x="5" y="0"/>
                    </a:cxn>
                    <a:cxn ang="0">
                      <a:pos x="97" y="84"/>
                    </a:cxn>
                  </a:cxnLst>
                  <a:rect l="0" t="0" r="r" b="b"/>
                  <a:pathLst>
                    <a:path w="97" h="91">
                      <a:moveTo>
                        <a:pt x="97" y="84"/>
                      </a:moveTo>
                      <a:lnTo>
                        <a:pt x="92" y="91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97" y="84"/>
                      </a:lnTo>
                      <a:close/>
                    </a:path>
                  </a:pathLst>
                </a:custGeom>
                <a:solidFill>
                  <a:srgbClr val="AA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0" name="Freeform 266"/>
                <p:cNvSpPr>
                  <a:spLocks/>
                </p:cNvSpPr>
                <p:nvPr/>
              </p:nvSpPr>
              <p:spPr bwMode="auto">
                <a:xfrm>
                  <a:off x="251" y="1449"/>
                  <a:ext cx="101" cy="97"/>
                </a:xfrm>
                <a:custGeom>
                  <a:avLst/>
                  <a:gdLst/>
                  <a:ahLst/>
                  <a:cxnLst>
                    <a:cxn ang="0">
                      <a:pos x="101" y="84"/>
                    </a:cxn>
                    <a:cxn ang="0">
                      <a:pos x="92" y="97"/>
                    </a:cxn>
                    <a:cxn ang="0">
                      <a:pos x="0" y="13"/>
                    </a:cxn>
                    <a:cxn ang="0">
                      <a:pos x="9" y="0"/>
                    </a:cxn>
                    <a:cxn ang="0">
                      <a:pos x="101" y="84"/>
                    </a:cxn>
                  </a:cxnLst>
                  <a:rect l="0" t="0" r="r" b="b"/>
                  <a:pathLst>
                    <a:path w="101" h="97">
                      <a:moveTo>
                        <a:pt x="101" y="84"/>
                      </a:moveTo>
                      <a:lnTo>
                        <a:pt x="92" y="97"/>
                      </a:lnTo>
                      <a:lnTo>
                        <a:pt x="0" y="13"/>
                      </a:lnTo>
                      <a:lnTo>
                        <a:pt x="9" y="0"/>
                      </a:lnTo>
                      <a:lnTo>
                        <a:pt x="101" y="84"/>
                      </a:lnTo>
                      <a:close/>
                    </a:path>
                  </a:pathLst>
                </a:custGeom>
                <a:solidFill>
                  <a:srgbClr val="ABD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1" name="Line 267"/>
                <p:cNvSpPr>
                  <a:spLocks noChangeShapeType="1"/>
                </p:cNvSpPr>
                <p:nvPr/>
              </p:nvSpPr>
              <p:spPr bwMode="auto">
                <a:xfrm flipH="1" flipV="1">
                  <a:off x="260" y="1449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BD5D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2" name="Freeform 268"/>
                <p:cNvSpPr>
                  <a:spLocks/>
                </p:cNvSpPr>
                <p:nvPr/>
              </p:nvSpPr>
              <p:spPr bwMode="auto">
                <a:xfrm>
                  <a:off x="257" y="1449"/>
                  <a:ext cx="95" cy="89"/>
                </a:xfrm>
                <a:custGeom>
                  <a:avLst/>
                  <a:gdLst/>
                  <a:ahLst/>
                  <a:cxnLst>
                    <a:cxn ang="0">
                      <a:pos x="95" y="84"/>
                    </a:cxn>
                    <a:cxn ang="0">
                      <a:pos x="92" y="89"/>
                    </a:cxn>
                    <a:cxn ang="0">
                      <a:pos x="0" y="4"/>
                    </a:cxn>
                    <a:cxn ang="0">
                      <a:pos x="3" y="0"/>
                    </a:cxn>
                    <a:cxn ang="0">
                      <a:pos x="95" y="84"/>
                    </a:cxn>
                  </a:cxnLst>
                  <a:rect l="0" t="0" r="r" b="b"/>
                  <a:pathLst>
                    <a:path w="95" h="89">
                      <a:moveTo>
                        <a:pt x="95" y="84"/>
                      </a:moveTo>
                      <a:lnTo>
                        <a:pt x="92" y="89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95" y="84"/>
                      </a:lnTo>
                      <a:close/>
                    </a:path>
                  </a:pathLst>
                </a:custGeom>
                <a:solidFill>
                  <a:srgbClr val="ABD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3" name="Freeform 269"/>
                <p:cNvSpPr>
                  <a:spLocks/>
                </p:cNvSpPr>
                <p:nvPr/>
              </p:nvSpPr>
              <p:spPr bwMode="auto">
                <a:xfrm>
                  <a:off x="254" y="1453"/>
                  <a:ext cx="95" cy="89"/>
                </a:xfrm>
                <a:custGeom>
                  <a:avLst/>
                  <a:gdLst/>
                  <a:ahLst/>
                  <a:cxnLst>
                    <a:cxn ang="0">
                      <a:pos x="95" y="85"/>
                    </a:cxn>
                    <a:cxn ang="0">
                      <a:pos x="92" y="89"/>
                    </a:cxn>
                    <a:cxn ang="0">
                      <a:pos x="0" y="5"/>
                    </a:cxn>
                    <a:cxn ang="0">
                      <a:pos x="3" y="0"/>
                    </a:cxn>
                    <a:cxn ang="0">
                      <a:pos x="95" y="85"/>
                    </a:cxn>
                  </a:cxnLst>
                  <a:rect l="0" t="0" r="r" b="b"/>
                  <a:pathLst>
                    <a:path w="95" h="89">
                      <a:moveTo>
                        <a:pt x="95" y="85"/>
                      </a:moveTo>
                      <a:lnTo>
                        <a:pt x="92" y="89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95" y="85"/>
                      </a:lnTo>
                      <a:close/>
                    </a:path>
                  </a:pathLst>
                </a:custGeom>
                <a:solidFill>
                  <a:srgbClr val="AB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4" name="Freeform 270"/>
                <p:cNvSpPr>
                  <a:spLocks/>
                </p:cNvSpPr>
                <p:nvPr/>
              </p:nvSpPr>
              <p:spPr bwMode="auto">
                <a:xfrm>
                  <a:off x="251" y="1458"/>
                  <a:ext cx="95" cy="89"/>
                </a:xfrm>
                <a:custGeom>
                  <a:avLst/>
                  <a:gdLst/>
                  <a:ahLst/>
                  <a:cxnLst>
                    <a:cxn ang="0">
                      <a:pos x="95" y="84"/>
                    </a:cxn>
                    <a:cxn ang="0">
                      <a:pos x="92" y="89"/>
                    </a:cxn>
                    <a:cxn ang="0">
                      <a:pos x="0" y="4"/>
                    </a:cxn>
                    <a:cxn ang="0">
                      <a:pos x="3" y="0"/>
                    </a:cxn>
                    <a:cxn ang="0">
                      <a:pos x="95" y="84"/>
                    </a:cxn>
                  </a:cxnLst>
                  <a:rect l="0" t="0" r="r" b="b"/>
                  <a:pathLst>
                    <a:path w="95" h="89">
                      <a:moveTo>
                        <a:pt x="95" y="84"/>
                      </a:moveTo>
                      <a:lnTo>
                        <a:pt x="92" y="89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95" y="84"/>
                      </a:lnTo>
                      <a:close/>
                    </a:path>
                  </a:pathLst>
                </a:custGeom>
                <a:solidFill>
                  <a:srgbClr val="AB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5" name="Freeform 271"/>
                <p:cNvSpPr>
                  <a:spLocks/>
                </p:cNvSpPr>
                <p:nvPr/>
              </p:nvSpPr>
              <p:spPr bwMode="auto">
                <a:xfrm>
                  <a:off x="243" y="1462"/>
                  <a:ext cx="100" cy="98"/>
                </a:xfrm>
                <a:custGeom>
                  <a:avLst/>
                  <a:gdLst/>
                  <a:ahLst/>
                  <a:cxnLst>
                    <a:cxn ang="0">
                      <a:pos x="100" y="84"/>
                    </a:cxn>
                    <a:cxn ang="0">
                      <a:pos x="92" y="98"/>
                    </a:cxn>
                    <a:cxn ang="0">
                      <a:pos x="0" y="14"/>
                    </a:cxn>
                    <a:cxn ang="0">
                      <a:pos x="8" y="0"/>
                    </a:cxn>
                    <a:cxn ang="0">
                      <a:pos x="100" y="84"/>
                    </a:cxn>
                  </a:cxnLst>
                  <a:rect l="0" t="0" r="r" b="b"/>
                  <a:pathLst>
                    <a:path w="100" h="98">
                      <a:moveTo>
                        <a:pt x="100" y="84"/>
                      </a:moveTo>
                      <a:lnTo>
                        <a:pt x="92" y="98"/>
                      </a:lnTo>
                      <a:lnTo>
                        <a:pt x="0" y="14"/>
                      </a:lnTo>
                      <a:lnTo>
                        <a:pt x="8" y="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AC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6" name="Line 272"/>
                <p:cNvSpPr>
                  <a:spLocks noChangeShapeType="1"/>
                </p:cNvSpPr>
                <p:nvPr/>
              </p:nvSpPr>
              <p:spPr bwMode="auto">
                <a:xfrm flipH="1" flipV="1">
                  <a:off x="251" y="1462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CD8D8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7" name="Freeform 273"/>
                <p:cNvSpPr>
                  <a:spLocks/>
                </p:cNvSpPr>
                <p:nvPr/>
              </p:nvSpPr>
              <p:spPr bwMode="auto">
                <a:xfrm>
                  <a:off x="247" y="1462"/>
                  <a:ext cx="96" cy="91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2" y="91"/>
                    </a:cxn>
                    <a:cxn ang="0">
                      <a:pos x="0" y="7"/>
                    </a:cxn>
                    <a:cxn ang="0">
                      <a:pos x="4" y="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96" h="91">
                      <a:moveTo>
                        <a:pt x="96" y="84"/>
                      </a:moveTo>
                      <a:lnTo>
                        <a:pt x="92" y="91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96" y="84"/>
                      </a:lnTo>
                      <a:close/>
                    </a:path>
                  </a:pathLst>
                </a:custGeom>
                <a:solidFill>
                  <a:srgbClr val="AC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8" name="Freeform 274"/>
                <p:cNvSpPr>
                  <a:spLocks/>
                </p:cNvSpPr>
                <p:nvPr/>
              </p:nvSpPr>
              <p:spPr bwMode="auto">
                <a:xfrm>
                  <a:off x="243" y="1469"/>
                  <a:ext cx="96" cy="91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2" y="91"/>
                    </a:cxn>
                    <a:cxn ang="0">
                      <a:pos x="0" y="7"/>
                    </a:cxn>
                    <a:cxn ang="0">
                      <a:pos x="4" y="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96" h="91">
                      <a:moveTo>
                        <a:pt x="96" y="84"/>
                      </a:moveTo>
                      <a:lnTo>
                        <a:pt x="92" y="91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96" y="84"/>
                      </a:lnTo>
                      <a:close/>
                    </a:path>
                  </a:pathLst>
                </a:custGeom>
                <a:solidFill>
                  <a:srgbClr val="AD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9" name="Freeform 275"/>
                <p:cNvSpPr>
                  <a:spLocks/>
                </p:cNvSpPr>
                <p:nvPr/>
              </p:nvSpPr>
              <p:spPr bwMode="auto">
                <a:xfrm>
                  <a:off x="237" y="1476"/>
                  <a:ext cx="98" cy="98"/>
                </a:xfrm>
                <a:custGeom>
                  <a:avLst/>
                  <a:gdLst/>
                  <a:ahLst/>
                  <a:cxnLst>
                    <a:cxn ang="0">
                      <a:pos x="98" y="84"/>
                    </a:cxn>
                    <a:cxn ang="0">
                      <a:pos x="92" y="98"/>
                    </a:cxn>
                    <a:cxn ang="0">
                      <a:pos x="0" y="14"/>
                    </a:cxn>
                    <a:cxn ang="0">
                      <a:pos x="6" y="0"/>
                    </a:cxn>
                    <a:cxn ang="0">
                      <a:pos x="98" y="84"/>
                    </a:cxn>
                  </a:cxnLst>
                  <a:rect l="0" t="0" r="r" b="b"/>
                  <a:pathLst>
                    <a:path w="98" h="98">
                      <a:moveTo>
                        <a:pt x="98" y="84"/>
                      </a:moveTo>
                      <a:lnTo>
                        <a:pt x="92" y="98"/>
                      </a:lnTo>
                      <a:lnTo>
                        <a:pt x="0" y="14"/>
                      </a:lnTo>
                      <a:lnTo>
                        <a:pt x="6" y="0"/>
                      </a:lnTo>
                      <a:lnTo>
                        <a:pt x="98" y="84"/>
                      </a:lnTo>
                      <a:close/>
                    </a:path>
                  </a:pathLst>
                </a:custGeom>
                <a:solidFill>
                  <a:srgbClr val="AE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243" y="1476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EDADA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1" name="Freeform 277"/>
                <p:cNvSpPr>
                  <a:spLocks/>
                </p:cNvSpPr>
                <p:nvPr/>
              </p:nvSpPr>
              <p:spPr bwMode="auto">
                <a:xfrm>
                  <a:off x="240" y="1476"/>
                  <a:ext cx="95" cy="91"/>
                </a:xfrm>
                <a:custGeom>
                  <a:avLst/>
                  <a:gdLst/>
                  <a:ahLst/>
                  <a:cxnLst>
                    <a:cxn ang="0">
                      <a:pos x="95" y="84"/>
                    </a:cxn>
                    <a:cxn ang="0">
                      <a:pos x="92" y="91"/>
                    </a:cxn>
                    <a:cxn ang="0">
                      <a:pos x="0" y="7"/>
                    </a:cxn>
                    <a:cxn ang="0">
                      <a:pos x="3" y="0"/>
                    </a:cxn>
                    <a:cxn ang="0">
                      <a:pos x="95" y="84"/>
                    </a:cxn>
                  </a:cxnLst>
                  <a:rect l="0" t="0" r="r" b="b"/>
                  <a:pathLst>
                    <a:path w="95" h="91">
                      <a:moveTo>
                        <a:pt x="95" y="84"/>
                      </a:moveTo>
                      <a:lnTo>
                        <a:pt x="92" y="91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95" y="84"/>
                      </a:lnTo>
                      <a:close/>
                    </a:path>
                  </a:pathLst>
                </a:custGeom>
                <a:solidFill>
                  <a:srgbClr val="AE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2" name="Freeform 278"/>
                <p:cNvSpPr>
                  <a:spLocks/>
                </p:cNvSpPr>
                <p:nvPr/>
              </p:nvSpPr>
              <p:spPr bwMode="auto">
                <a:xfrm>
                  <a:off x="237" y="1483"/>
                  <a:ext cx="95" cy="91"/>
                </a:xfrm>
                <a:custGeom>
                  <a:avLst/>
                  <a:gdLst/>
                  <a:ahLst/>
                  <a:cxnLst>
                    <a:cxn ang="0">
                      <a:pos x="95" y="84"/>
                    </a:cxn>
                    <a:cxn ang="0">
                      <a:pos x="92" y="91"/>
                    </a:cxn>
                    <a:cxn ang="0">
                      <a:pos x="0" y="7"/>
                    </a:cxn>
                    <a:cxn ang="0">
                      <a:pos x="3" y="0"/>
                    </a:cxn>
                    <a:cxn ang="0">
                      <a:pos x="95" y="84"/>
                    </a:cxn>
                  </a:cxnLst>
                  <a:rect l="0" t="0" r="r" b="b"/>
                  <a:pathLst>
                    <a:path w="95" h="91">
                      <a:moveTo>
                        <a:pt x="95" y="84"/>
                      </a:moveTo>
                      <a:lnTo>
                        <a:pt x="92" y="91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95" y="84"/>
                      </a:lnTo>
                      <a:close/>
                    </a:path>
                  </a:pathLst>
                </a:custGeom>
                <a:solidFill>
                  <a:srgbClr val="AF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3" name="Freeform 279"/>
                <p:cNvSpPr>
                  <a:spLocks/>
                </p:cNvSpPr>
                <p:nvPr/>
              </p:nvSpPr>
              <p:spPr bwMode="auto">
                <a:xfrm>
                  <a:off x="231" y="1490"/>
                  <a:ext cx="98" cy="99"/>
                </a:xfrm>
                <a:custGeom>
                  <a:avLst/>
                  <a:gdLst/>
                  <a:ahLst/>
                  <a:cxnLst>
                    <a:cxn ang="0">
                      <a:pos x="98" y="84"/>
                    </a:cxn>
                    <a:cxn ang="0">
                      <a:pos x="92" y="99"/>
                    </a:cxn>
                    <a:cxn ang="0">
                      <a:pos x="0" y="15"/>
                    </a:cxn>
                    <a:cxn ang="0">
                      <a:pos x="6" y="0"/>
                    </a:cxn>
                    <a:cxn ang="0">
                      <a:pos x="98" y="84"/>
                    </a:cxn>
                  </a:cxnLst>
                  <a:rect l="0" t="0" r="r" b="b"/>
                  <a:pathLst>
                    <a:path w="98" h="99">
                      <a:moveTo>
                        <a:pt x="98" y="84"/>
                      </a:moveTo>
                      <a:lnTo>
                        <a:pt x="92" y="99"/>
                      </a:ln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98" y="84"/>
                      </a:lnTo>
                      <a:close/>
                    </a:path>
                  </a:pathLst>
                </a:custGeom>
                <a:solidFill>
                  <a:srgbClr val="B0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4" name="Line 280"/>
                <p:cNvSpPr>
                  <a:spLocks noChangeShapeType="1"/>
                </p:cNvSpPr>
                <p:nvPr/>
              </p:nvSpPr>
              <p:spPr bwMode="auto">
                <a:xfrm flipH="1" flipV="1">
                  <a:off x="237" y="1490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0DCD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5" name="Freeform 281"/>
                <p:cNvSpPr>
                  <a:spLocks/>
                </p:cNvSpPr>
                <p:nvPr/>
              </p:nvSpPr>
              <p:spPr bwMode="auto">
                <a:xfrm>
                  <a:off x="227" y="1505"/>
                  <a:ext cx="96" cy="98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2" y="98"/>
                    </a:cxn>
                    <a:cxn ang="0">
                      <a:pos x="0" y="14"/>
                    </a:cxn>
                    <a:cxn ang="0">
                      <a:pos x="4" y="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96" h="98">
                      <a:moveTo>
                        <a:pt x="96" y="84"/>
                      </a:moveTo>
                      <a:lnTo>
                        <a:pt x="92" y="98"/>
                      </a:lnTo>
                      <a:lnTo>
                        <a:pt x="0" y="14"/>
                      </a:lnTo>
                      <a:lnTo>
                        <a:pt x="4" y="0"/>
                      </a:lnTo>
                      <a:lnTo>
                        <a:pt x="96" y="84"/>
                      </a:lnTo>
                      <a:close/>
                    </a:path>
                  </a:pathLst>
                </a:custGeom>
                <a:solidFill>
                  <a:srgbClr val="B1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6" name="Line 282"/>
                <p:cNvSpPr>
                  <a:spLocks noChangeShapeType="1"/>
                </p:cNvSpPr>
                <p:nvPr/>
              </p:nvSpPr>
              <p:spPr bwMode="auto">
                <a:xfrm flipH="1" flipV="1">
                  <a:off x="231" y="150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1DDD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7" name="Freeform 283"/>
                <p:cNvSpPr>
                  <a:spLocks/>
                </p:cNvSpPr>
                <p:nvPr/>
              </p:nvSpPr>
              <p:spPr bwMode="auto">
                <a:xfrm>
                  <a:off x="229" y="1505"/>
                  <a:ext cx="94" cy="91"/>
                </a:xfrm>
                <a:custGeom>
                  <a:avLst/>
                  <a:gdLst/>
                  <a:ahLst/>
                  <a:cxnLst>
                    <a:cxn ang="0">
                      <a:pos x="94" y="84"/>
                    </a:cxn>
                    <a:cxn ang="0">
                      <a:pos x="92" y="91"/>
                    </a:cxn>
                    <a:cxn ang="0">
                      <a:pos x="0" y="7"/>
                    </a:cxn>
                    <a:cxn ang="0">
                      <a:pos x="2" y="0"/>
                    </a:cxn>
                    <a:cxn ang="0">
                      <a:pos x="94" y="84"/>
                    </a:cxn>
                  </a:cxnLst>
                  <a:rect l="0" t="0" r="r" b="b"/>
                  <a:pathLst>
                    <a:path w="94" h="91">
                      <a:moveTo>
                        <a:pt x="94" y="84"/>
                      </a:moveTo>
                      <a:lnTo>
                        <a:pt x="92" y="91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94" y="84"/>
                      </a:lnTo>
                      <a:close/>
                    </a:path>
                  </a:pathLst>
                </a:custGeom>
                <a:solidFill>
                  <a:srgbClr val="B1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8" name="Freeform 284"/>
                <p:cNvSpPr>
                  <a:spLocks/>
                </p:cNvSpPr>
                <p:nvPr/>
              </p:nvSpPr>
              <p:spPr bwMode="auto">
                <a:xfrm>
                  <a:off x="227" y="1512"/>
                  <a:ext cx="94" cy="91"/>
                </a:xfrm>
                <a:custGeom>
                  <a:avLst/>
                  <a:gdLst/>
                  <a:ahLst/>
                  <a:cxnLst>
                    <a:cxn ang="0">
                      <a:pos x="94" y="84"/>
                    </a:cxn>
                    <a:cxn ang="0">
                      <a:pos x="92" y="91"/>
                    </a:cxn>
                    <a:cxn ang="0">
                      <a:pos x="0" y="7"/>
                    </a:cxn>
                    <a:cxn ang="0">
                      <a:pos x="2" y="0"/>
                    </a:cxn>
                    <a:cxn ang="0">
                      <a:pos x="94" y="84"/>
                    </a:cxn>
                  </a:cxnLst>
                  <a:rect l="0" t="0" r="r" b="b"/>
                  <a:pathLst>
                    <a:path w="94" h="91">
                      <a:moveTo>
                        <a:pt x="94" y="84"/>
                      </a:moveTo>
                      <a:lnTo>
                        <a:pt x="92" y="91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94" y="84"/>
                      </a:lnTo>
                      <a:close/>
                    </a:path>
                  </a:pathLst>
                </a:custGeom>
                <a:solidFill>
                  <a:srgbClr val="B1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9" name="Freeform 285"/>
                <p:cNvSpPr>
                  <a:spLocks/>
                </p:cNvSpPr>
                <p:nvPr/>
              </p:nvSpPr>
              <p:spPr bwMode="auto">
                <a:xfrm>
                  <a:off x="224" y="1519"/>
                  <a:ext cx="95" cy="99"/>
                </a:xfrm>
                <a:custGeom>
                  <a:avLst/>
                  <a:gdLst/>
                  <a:ahLst/>
                  <a:cxnLst>
                    <a:cxn ang="0">
                      <a:pos x="95" y="84"/>
                    </a:cxn>
                    <a:cxn ang="0">
                      <a:pos x="92" y="99"/>
                    </a:cxn>
                    <a:cxn ang="0">
                      <a:pos x="0" y="15"/>
                    </a:cxn>
                    <a:cxn ang="0">
                      <a:pos x="3" y="0"/>
                    </a:cxn>
                    <a:cxn ang="0">
                      <a:pos x="95" y="84"/>
                    </a:cxn>
                  </a:cxnLst>
                  <a:rect l="0" t="0" r="r" b="b"/>
                  <a:pathLst>
                    <a:path w="95" h="99">
                      <a:moveTo>
                        <a:pt x="95" y="84"/>
                      </a:moveTo>
                      <a:lnTo>
                        <a:pt x="92" y="99"/>
                      </a:lnTo>
                      <a:lnTo>
                        <a:pt x="0" y="15"/>
                      </a:lnTo>
                      <a:lnTo>
                        <a:pt x="3" y="0"/>
                      </a:lnTo>
                      <a:lnTo>
                        <a:pt x="95" y="84"/>
                      </a:lnTo>
                      <a:close/>
                    </a:path>
                  </a:pathLst>
                </a:custGeom>
                <a:solidFill>
                  <a:srgbClr val="B2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0" name="Line 286"/>
                <p:cNvSpPr>
                  <a:spLocks noChangeShapeType="1"/>
                </p:cNvSpPr>
                <p:nvPr/>
              </p:nvSpPr>
              <p:spPr bwMode="auto">
                <a:xfrm flipH="1" flipV="1">
                  <a:off x="227" y="1519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2DFD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1" name="Freeform 287"/>
                <p:cNvSpPr>
                  <a:spLocks/>
                </p:cNvSpPr>
                <p:nvPr/>
              </p:nvSpPr>
              <p:spPr bwMode="auto">
                <a:xfrm>
                  <a:off x="222" y="1534"/>
                  <a:ext cx="94" cy="99"/>
                </a:xfrm>
                <a:custGeom>
                  <a:avLst/>
                  <a:gdLst/>
                  <a:ahLst/>
                  <a:cxnLst>
                    <a:cxn ang="0">
                      <a:pos x="94" y="84"/>
                    </a:cxn>
                    <a:cxn ang="0">
                      <a:pos x="92" y="99"/>
                    </a:cxn>
                    <a:cxn ang="0">
                      <a:pos x="0" y="15"/>
                    </a:cxn>
                    <a:cxn ang="0">
                      <a:pos x="2" y="0"/>
                    </a:cxn>
                    <a:cxn ang="0">
                      <a:pos x="94" y="84"/>
                    </a:cxn>
                  </a:cxnLst>
                  <a:rect l="0" t="0" r="r" b="b"/>
                  <a:pathLst>
                    <a:path w="94" h="99">
                      <a:moveTo>
                        <a:pt x="94" y="84"/>
                      </a:moveTo>
                      <a:lnTo>
                        <a:pt x="92" y="99"/>
                      </a:lnTo>
                      <a:lnTo>
                        <a:pt x="0" y="15"/>
                      </a:lnTo>
                      <a:lnTo>
                        <a:pt x="2" y="0"/>
                      </a:lnTo>
                      <a:lnTo>
                        <a:pt x="94" y="84"/>
                      </a:lnTo>
                      <a:close/>
                    </a:path>
                  </a:pathLst>
                </a:custGeom>
                <a:solidFill>
                  <a:srgbClr val="B3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2" name="Line 288"/>
                <p:cNvSpPr>
                  <a:spLocks noChangeShapeType="1"/>
                </p:cNvSpPr>
                <p:nvPr/>
              </p:nvSpPr>
              <p:spPr bwMode="auto">
                <a:xfrm flipH="1" flipV="1">
                  <a:off x="224" y="1534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3E0E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3" name="Freeform 289"/>
                <p:cNvSpPr>
                  <a:spLocks/>
                </p:cNvSpPr>
                <p:nvPr/>
              </p:nvSpPr>
              <p:spPr bwMode="auto">
                <a:xfrm>
                  <a:off x="221" y="1549"/>
                  <a:ext cx="93" cy="99"/>
                </a:xfrm>
                <a:custGeom>
                  <a:avLst/>
                  <a:gdLst/>
                  <a:ahLst/>
                  <a:cxnLst>
                    <a:cxn ang="0">
                      <a:pos x="93" y="84"/>
                    </a:cxn>
                    <a:cxn ang="0">
                      <a:pos x="92" y="99"/>
                    </a:cxn>
                    <a:cxn ang="0">
                      <a:pos x="0" y="16"/>
                    </a:cxn>
                    <a:cxn ang="0">
                      <a:pos x="1" y="0"/>
                    </a:cxn>
                    <a:cxn ang="0">
                      <a:pos x="93" y="84"/>
                    </a:cxn>
                  </a:cxnLst>
                  <a:rect l="0" t="0" r="r" b="b"/>
                  <a:pathLst>
                    <a:path w="93" h="99">
                      <a:moveTo>
                        <a:pt x="93" y="84"/>
                      </a:moveTo>
                      <a:lnTo>
                        <a:pt x="92" y="99"/>
                      </a:lnTo>
                      <a:lnTo>
                        <a:pt x="0" y="16"/>
                      </a:lnTo>
                      <a:lnTo>
                        <a:pt x="1" y="0"/>
                      </a:lnTo>
                      <a:lnTo>
                        <a:pt x="93" y="84"/>
                      </a:lnTo>
                      <a:close/>
                    </a:path>
                  </a:pathLst>
                </a:custGeom>
                <a:solidFill>
                  <a:srgbClr val="B3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4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222" y="1549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3E0E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5" name="Freeform 291"/>
                <p:cNvSpPr>
                  <a:spLocks/>
                </p:cNvSpPr>
                <p:nvPr/>
              </p:nvSpPr>
              <p:spPr bwMode="auto">
                <a:xfrm>
                  <a:off x="221" y="1565"/>
                  <a:ext cx="93" cy="99"/>
                </a:xfrm>
                <a:custGeom>
                  <a:avLst/>
                  <a:gdLst/>
                  <a:ahLst/>
                  <a:cxnLst>
                    <a:cxn ang="0">
                      <a:pos x="92" y="83"/>
                    </a:cxn>
                    <a:cxn ang="0">
                      <a:pos x="93" y="99"/>
                    </a:cxn>
                    <a:cxn ang="0">
                      <a:pos x="1" y="15"/>
                    </a:cxn>
                    <a:cxn ang="0">
                      <a:pos x="0" y="0"/>
                    </a:cxn>
                    <a:cxn ang="0">
                      <a:pos x="92" y="83"/>
                    </a:cxn>
                  </a:cxnLst>
                  <a:rect l="0" t="0" r="r" b="b"/>
                  <a:pathLst>
                    <a:path w="93" h="99">
                      <a:moveTo>
                        <a:pt x="92" y="83"/>
                      </a:moveTo>
                      <a:lnTo>
                        <a:pt x="93" y="99"/>
                      </a:lnTo>
                      <a:lnTo>
                        <a:pt x="1" y="15"/>
                      </a:lnTo>
                      <a:lnTo>
                        <a:pt x="0" y="0"/>
                      </a:lnTo>
                      <a:lnTo>
                        <a:pt x="92" y="83"/>
                      </a:lnTo>
                      <a:close/>
                    </a:path>
                  </a:pathLst>
                </a:custGeom>
                <a:solidFill>
                  <a:srgbClr val="B4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6" name="Line 292"/>
                <p:cNvSpPr>
                  <a:spLocks noChangeShapeType="1"/>
                </p:cNvSpPr>
                <p:nvPr/>
              </p:nvSpPr>
              <p:spPr bwMode="auto">
                <a:xfrm flipH="1" flipV="1">
                  <a:off x="221" y="1565"/>
                  <a:ext cx="92" cy="83"/>
                </a:xfrm>
                <a:prstGeom prst="line">
                  <a:avLst/>
                </a:prstGeom>
                <a:noFill/>
                <a:ln w="1588" cap="flat">
                  <a:solidFill>
                    <a:srgbClr val="B4E1E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7" name="Freeform 293"/>
                <p:cNvSpPr>
                  <a:spLocks/>
                </p:cNvSpPr>
                <p:nvPr/>
              </p:nvSpPr>
              <p:spPr bwMode="auto">
                <a:xfrm>
                  <a:off x="222" y="1580"/>
                  <a:ext cx="94" cy="99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4" y="99"/>
                    </a:cxn>
                    <a:cxn ang="0">
                      <a:pos x="2" y="15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4" h="99">
                      <a:moveTo>
                        <a:pt x="92" y="84"/>
                      </a:moveTo>
                      <a:lnTo>
                        <a:pt x="94" y="99"/>
                      </a:lnTo>
                      <a:lnTo>
                        <a:pt x="2" y="15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B3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8" name="Line 294"/>
                <p:cNvSpPr>
                  <a:spLocks noChangeShapeType="1"/>
                </p:cNvSpPr>
                <p:nvPr/>
              </p:nvSpPr>
              <p:spPr bwMode="auto">
                <a:xfrm flipH="1" flipV="1">
                  <a:off x="222" y="1580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3E0E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9" name="Freeform 295"/>
                <p:cNvSpPr>
                  <a:spLocks/>
                </p:cNvSpPr>
                <p:nvPr/>
              </p:nvSpPr>
              <p:spPr bwMode="auto">
                <a:xfrm>
                  <a:off x="224" y="1595"/>
                  <a:ext cx="95" cy="99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5" y="99"/>
                    </a:cxn>
                    <a:cxn ang="0">
                      <a:pos x="3" y="15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5" h="99">
                      <a:moveTo>
                        <a:pt x="92" y="84"/>
                      </a:moveTo>
                      <a:lnTo>
                        <a:pt x="95" y="99"/>
                      </a:lnTo>
                      <a:lnTo>
                        <a:pt x="3" y="15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B3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0" name="Line 296"/>
                <p:cNvSpPr>
                  <a:spLocks noChangeShapeType="1"/>
                </p:cNvSpPr>
                <p:nvPr/>
              </p:nvSpPr>
              <p:spPr bwMode="auto">
                <a:xfrm flipH="1" flipV="1">
                  <a:off x="224" y="159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3E0E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1" name="Freeform 297"/>
                <p:cNvSpPr>
                  <a:spLocks/>
                </p:cNvSpPr>
                <p:nvPr/>
              </p:nvSpPr>
              <p:spPr bwMode="auto">
                <a:xfrm>
                  <a:off x="227" y="1610"/>
                  <a:ext cx="96" cy="98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6" y="98"/>
                    </a:cxn>
                    <a:cxn ang="0">
                      <a:pos x="4" y="14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6" h="98">
                      <a:moveTo>
                        <a:pt x="92" y="84"/>
                      </a:moveTo>
                      <a:lnTo>
                        <a:pt x="96" y="98"/>
                      </a:lnTo>
                      <a:lnTo>
                        <a:pt x="4" y="14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B2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2" name="Line 298"/>
                <p:cNvSpPr>
                  <a:spLocks noChangeShapeType="1"/>
                </p:cNvSpPr>
                <p:nvPr/>
              </p:nvSpPr>
              <p:spPr bwMode="auto">
                <a:xfrm flipH="1" flipV="1">
                  <a:off x="227" y="1610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2DFD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3" name="Freeform 299"/>
                <p:cNvSpPr>
                  <a:spLocks/>
                </p:cNvSpPr>
                <p:nvPr/>
              </p:nvSpPr>
              <p:spPr bwMode="auto">
                <a:xfrm>
                  <a:off x="227" y="1610"/>
                  <a:ext cx="94" cy="91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4" y="91"/>
                    </a:cxn>
                    <a:cxn ang="0">
                      <a:pos x="2" y="7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4" h="91">
                      <a:moveTo>
                        <a:pt x="92" y="84"/>
                      </a:moveTo>
                      <a:lnTo>
                        <a:pt x="94" y="9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B2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4" name="Freeform 300"/>
                <p:cNvSpPr>
                  <a:spLocks/>
                </p:cNvSpPr>
                <p:nvPr/>
              </p:nvSpPr>
              <p:spPr bwMode="auto">
                <a:xfrm>
                  <a:off x="229" y="1617"/>
                  <a:ext cx="94" cy="91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4" y="91"/>
                    </a:cxn>
                    <a:cxn ang="0">
                      <a:pos x="2" y="7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4" h="91">
                      <a:moveTo>
                        <a:pt x="92" y="84"/>
                      </a:moveTo>
                      <a:lnTo>
                        <a:pt x="94" y="9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B1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5" name="Freeform 301"/>
                <p:cNvSpPr>
                  <a:spLocks/>
                </p:cNvSpPr>
                <p:nvPr/>
              </p:nvSpPr>
              <p:spPr bwMode="auto">
                <a:xfrm>
                  <a:off x="231" y="1624"/>
                  <a:ext cx="98" cy="99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8" y="99"/>
                    </a:cxn>
                    <a:cxn ang="0">
                      <a:pos x="6" y="15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8" h="99">
                      <a:moveTo>
                        <a:pt x="92" y="84"/>
                      </a:moveTo>
                      <a:lnTo>
                        <a:pt x="98" y="99"/>
                      </a:lnTo>
                      <a:lnTo>
                        <a:pt x="6" y="15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B1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6" name="Line 302"/>
                <p:cNvSpPr>
                  <a:spLocks noChangeShapeType="1"/>
                </p:cNvSpPr>
                <p:nvPr/>
              </p:nvSpPr>
              <p:spPr bwMode="auto">
                <a:xfrm flipH="1" flipV="1">
                  <a:off x="231" y="1624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1DDD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7" name="Freeform 303"/>
                <p:cNvSpPr>
                  <a:spLocks/>
                </p:cNvSpPr>
                <p:nvPr/>
              </p:nvSpPr>
              <p:spPr bwMode="auto">
                <a:xfrm>
                  <a:off x="237" y="1639"/>
                  <a:ext cx="98" cy="98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8" y="98"/>
                    </a:cxn>
                    <a:cxn ang="0">
                      <a:pos x="6" y="14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8" h="98">
                      <a:moveTo>
                        <a:pt x="92" y="84"/>
                      </a:moveTo>
                      <a:lnTo>
                        <a:pt x="98" y="98"/>
                      </a:lnTo>
                      <a:lnTo>
                        <a:pt x="6" y="14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B0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8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237" y="1639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0DCD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9" name="Freeform 305"/>
                <p:cNvSpPr>
                  <a:spLocks/>
                </p:cNvSpPr>
                <p:nvPr/>
              </p:nvSpPr>
              <p:spPr bwMode="auto">
                <a:xfrm>
                  <a:off x="237" y="1639"/>
                  <a:ext cx="95" cy="91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5" y="91"/>
                    </a:cxn>
                    <a:cxn ang="0">
                      <a:pos x="3" y="7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5" h="91">
                      <a:moveTo>
                        <a:pt x="92" y="84"/>
                      </a:moveTo>
                      <a:lnTo>
                        <a:pt x="95" y="91"/>
                      </a:ln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B0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0" name="Freeform 306"/>
                <p:cNvSpPr>
                  <a:spLocks/>
                </p:cNvSpPr>
                <p:nvPr/>
              </p:nvSpPr>
              <p:spPr bwMode="auto">
                <a:xfrm>
                  <a:off x="240" y="1646"/>
                  <a:ext cx="95" cy="91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5" y="91"/>
                    </a:cxn>
                    <a:cxn ang="0">
                      <a:pos x="3" y="7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5" h="91">
                      <a:moveTo>
                        <a:pt x="92" y="84"/>
                      </a:moveTo>
                      <a:lnTo>
                        <a:pt x="95" y="91"/>
                      </a:ln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F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1" name="Freeform 307"/>
                <p:cNvSpPr>
                  <a:spLocks/>
                </p:cNvSpPr>
                <p:nvPr/>
              </p:nvSpPr>
              <p:spPr bwMode="auto">
                <a:xfrm>
                  <a:off x="243" y="1653"/>
                  <a:ext cx="100" cy="98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100" y="98"/>
                    </a:cxn>
                    <a:cxn ang="0">
                      <a:pos x="8" y="14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100" h="98">
                      <a:moveTo>
                        <a:pt x="92" y="84"/>
                      </a:moveTo>
                      <a:lnTo>
                        <a:pt x="100" y="98"/>
                      </a:lnTo>
                      <a:lnTo>
                        <a:pt x="8" y="14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E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2" name="Line 308"/>
                <p:cNvSpPr>
                  <a:spLocks noChangeShapeType="1"/>
                </p:cNvSpPr>
                <p:nvPr/>
              </p:nvSpPr>
              <p:spPr bwMode="auto">
                <a:xfrm flipH="1" flipV="1">
                  <a:off x="243" y="1653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EDADA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3" name="Freeform 309"/>
                <p:cNvSpPr>
                  <a:spLocks/>
                </p:cNvSpPr>
                <p:nvPr/>
              </p:nvSpPr>
              <p:spPr bwMode="auto">
                <a:xfrm>
                  <a:off x="243" y="1653"/>
                  <a:ext cx="96" cy="91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6" y="91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6" h="91">
                      <a:moveTo>
                        <a:pt x="92" y="84"/>
                      </a:moveTo>
                      <a:lnTo>
                        <a:pt x="96" y="91"/>
                      </a:ln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E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4" name="Freeform 310"/>
                <p:cNvSpPr>
                  <a:spLocks/>
                </p:cNvSpPr>
                <p:nvPr/>
              </p:nvSpPr>
              <p:spPr bwMode="auto">
                <a:xfrm>
                  <a:off x="247" y="1660"/>
                  <a:ext cx="96" cy="91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6" y="91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6" h="91">
                      <a:moveTo>
                        <a:pt x="92" y="84"/>
                      </a:moveTo>
                      <a:lnTo>
                        <a:pt x="96" y="91"/>
                      </a:ln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D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5" name="Freeform 311"/>
                <p:cNvSpPr>
                  <a:spLocks/>
                </p:cNvSpPr>
                <p:nvPr/>
              </p:nvSpPr>
              <p:spPr bwMode="auto">
                <a:xfrm>
                  <a:off x="251" y="1667"/>
                  <a:ext cx="101" cy="97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101" y="97"/>
                    </a:cxn>
                    <a:cxn ang="0">
                      <a:pos x="9" y="13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101" h="97">
                      <a:moveTo>
                        <a:pt x="92" y="84"/>
                      </a:moveTo>
                      <a:lnTo>
                        <a:pt x="101" y="97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C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6" name="Line 312"/>
                <p:cNvSpPr>
                  <a:spLocks noChangeShapeType="1"/>
                </p:cNvSpPr>
                <p:nvPr/>
              </p:nvSpPr>
              <p:spPr bwMode="auto">
                <a:xfrm flipH="1" flipV="1">
                  <a:off x="251" y="166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CD8D8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7" name="Freeform 313"/>
                <p:cNvSpPr>
                  <a:spLocks/>
                </p:cNvSpPr>
                <p:nvPr/>
              </p:nvSpPr>
              <p:spPr bwMode="auto">
                <a:xfrm>
                  <a:off x="251" y="1667"/>
                  <a:ext cx="95" cy="88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5" y="88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5" h="88">
                      <a:moveTo>
                        <a:pt x="92" y="84"/>
                      </a:moveTo>
                      <a:lnTo>
                        <a:pt x="95" y="88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C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8" name="Freeform 314"/>
                <p:cNvSpPr>
                  <a:spLocks/>
                </p:cNvSpPr>
                <p:nvPr/>
              </p:nvSpPr>
              <p:spPr bwMode="auto">
                <a:xfrm>
                  <a:off x="254" y="1671"/>
                  <a:ext cx="95" cy="89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5" y="89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5" h="89">
                      <a:moveTo>
                        <a:pt x="92" y="84"/>
                      </a:moveTo>
                      <a:lnTo>
                        <a:pt x="95" y="89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B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9" name="Freeform 315"/>
                <p:cNvSpPr>
                  <a:spLocks/>
                </p:cNvSpPr>
                <p:nvPr/>
              </p:nvSpPr>
              <p:spPr bwMode="auto">
                <a:xfrm>
                  <a:off x="257" y="1676"/>
                  <a:ext cx="95" cy="88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5" y="88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5" h="88">
                      <a:moveTo>
                        <a:pt x="92" y="84"/>
                      </a:moveTo>
                      <a:lnTo>
                        <a:pt x="95" y="88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B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0" name="Freeform 316"/>
                <p:cNvSpPr>
                  <a:spLocks/>
                </p:cNvSpPr>
                <p:nvPr/>
              </p:nvSpPr>
              <p:spPr bwMode="auto">
                <a:xfrm>
                  <a:off x="260" y="1680"/>
                  <a:ext cx="102" cy="97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102" y="97"/>
                    </a:cxn>
                    <a:cxn ang="0">
                      <a:pos x="9" y="13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102" h="97">
                      <a:moveTo>
                        <a:pt x="92" y="84"/>
                      </a:moveTo>
                      <a:lnTo>
                        <a:pt x="102" y="97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BD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1" name="Line 317"/>
                <p:cNvSpPr>
                  <a:spLocks noChangeShapeType="1"/>
                </p:cNvSpPr>
                <p:nvPr/>
              </p:nvSpPr>
              <p:spPr bwMode="auto">
                <a:xfrm flipH="1" flipV="1">
                  <a:off x="260" y="1680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BD5D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2" name="Freeform 318"/>
                <p:cNvSpPr>
                  <a:spLocks/>
                </p:cNvSpPr>
                <p:nvPr/>
              </p:nvSpPr>
              <p:spPr bwMode="auto">
                <a:xfrm>
                  <a:off x="260" y="1680"/>
                  <a:ext cx="97" cy="91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7" y="91"/>
                    </a:cxn>
                    <a:cxn ang="0">
                      <a:pos x="5" y="7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7" h="91">
                      <a:moveTo>
                        <a:pt x="92" y="84"/>
                      </a:moveTo>
                      <a:lnTo>
                        <a:pt x="97" y="91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BD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3" name="Freeform 319"/>
                <p:cNvSpPr>
                  <a:spLocks/>
                </p:cNvSpPr>
                <p:nvPr/>
              </p:nvSpPr>
              <p:spPr bwMode="auto">
                <a:xfrm>
                  <a:off x="265" y="1687"/>
                  <a:ext cx="97" cy="90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97" y="90"/>
                    </a:cxn>
                    <a:cxn ang="0">
                      <a:pos x="4" y="6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7" h="90">
                      <a:moveTo>
                        <a:pt x="92" y="84"/>
                      </a:moveTo>
                      <a:lnTo>
                        <a:pt x="97" y="90"/>
                      </a:ln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A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4" name="Freeform 320"/>
                <p:cNvSpPr>
                  <a:spLocks/>
                </p:cNvSpPr>
                <p:nvPr/>
              </p:nvSpPr>
              <p:spPr bwMode="auto">
                <a:xfrm>
                  <a:off x="269" y="1693"/>
                  <a:ext cx="103" cy="97"/>
                </a:xfrm>
                <a:custGeom>
                  <a:avLst/>
                  <a:gdLst/>
                  <a:ahLst/>
                  <a:cxnLst>
                    <a:cxn ang="0">
                      <a:pos x="93" y="84"/>
                    </a:cxn>
                    <a:cxn ang="0">
                      <a:pos x="103" y="97"/>
                    </a:cxn>
                    <a:cxn ang="0">
                      <a:pos x="11" y="13"/>
                    </a:cxn>
                    <a:cxn ang="0">
                      <a:pos x="0" y="0"/>
                    </a:cxn>
                    <a:cxn ang="0">
                      <a:pos x="93" y="84"/>
                    </a:cxn>
                  </a:cxnLst>
                  <a:rect l="0" t="0" r="r" b="b"/>
                  <a:pathLst>
                    <a:path w="103" h="97">
                      <a:moveTo>
                        <a:pt x="93" y="84"/>
                      </a:moveTo>
                      <a:lnTo>
                        <a:pt x="103" y="97"/>
                      </a:lnTo>
                      <a:lnTo>
                        <a:pt x="11" y="13"/>
                      </a:lnTo>
                      <a:lnTo>
                        <a:pt x="0" y="0"/>
                      </a:lnTo>
                      <a:lnTo>
                        <a:pt x="93" y="84"/>
                      </a:lnTo>
                      <a:close/>
                    </a:path>
                  </a:pathLst>
                </a:custGeom>
                <a:solidFill>
                  <a:srgbClr val="A9D3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5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269" y="1693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A9D3D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6" name="Freeform 322"/>
                <p:cNvSpPr>
                  <a:spLocks/>
                </p:cNvSpPr>
                <p:nvPr/>
              </p:nvSpPr>
              <p:spPr bwMode="auto">
                <a:xfrm>
                  <a:off x="280" y="1706"/>
                  <a:ext cx="104" cy="96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104" y="96"/>
                    </a:cxn>
                    <a:cxn ang="0">
                      <a:pos x="12" y="12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104" h="96">
                      <a:moveTo>
                        <a:pt x="92" y="84"/>
                      </a:moveTo>
                      <a:lnTo>
                        <a:pt x="104" y="96"/>
                      </a:lnTo>
                      <a:lnTo>
                        <a:pt x="12" y="12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7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7" name="Line 323"/>
                <p:cNvSpPr>
                  <a:spLocks noChangeShapeType="1"/>
                </p:cNvSpPr>
                <p:nvPr/>
              </p:nvSpPr>
              <p:spPr bwMode="auto">
                <a:xfrm flipH="1" flipV="1">
                  <a:off x="280" y="1706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7D0D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8" name="Freeform 324"/>
                <p:cNvSpPr>
                  <a:spLocks/>
                </p:cNvSpPr>
                <p:nvPr/>
              </p:nvSpPr>
              <p:spPr bwMode="auto">
                <a:xfrm>
                  <a:off x="292" y="1718"/>
                  <a:ext cx="105" cy="96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105" y="96"/>
                    </a:cxn>
                    <a:cxn ang="0">
                      <a:pos x="13" y="12"/>
                    </a:cxn>
                    <a:cxn ang="0">
                      <a:pos x="0" y="0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105" h="96">
                      <a:moveTo>
                        <a:pt x="92" y="84"/>
                      </a:moveTo>
                      <a:lnTo>
                        <a:pt x="105" y="96"/>
                      </a:lnTo>
                      <a:lnTo>
                        <a:pt x="13" y="12"/>
                      </a:lnTo>
                      <a:lnTo>
                        <a:pt x="0" y="0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A4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9" name="Line 325"/>
                <p:cNvSpPr>
                  <a:spLocks noChangeShapeType="1"/>
                </p:cNvSpPr>
                <p:nvPr/>
              </p:nvSpPr>
              <p:spPr bwMode="auto">
                <a:xfrm flipH="1" flipV="1">
                  <a:off x="292" y="1718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4CEC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0" name="Freeform 326"/>
                <p:cNvSpPr>
                  <a:spLocks/>
                </p:cNvSpPr>
                <p:nvPr/>
              </p:nvSpPr>
              <p:spPr bwMode="auto">
                <a:xfrm>
                  <a:off x="1102" y="1387"/>
                  <a:ext cx="106" cy="96"/>
                </a:xfrm>
                <a:custGeom>
                  <a:avLst/>
                  <a:gdLst/>
                  <a:ahLst/>
                  <a:cxnLst>
                    <a:cxn ang="0">
                      <a:pos x="106" y="96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13" y="12"/>
                    </a:cxn>
                    <a:cxn ang="0">
                      <a:pos x="106" y="96"/>
                    </a:cxn>
                  </a:cxnLst>
                  <a:rect l="0" t="0" r="r" b="b"/>
                  <a:pathLst>
                    <a:path w="106" h="96">
                      <a:moveTo>
                        <a:pt x="106" y="96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06" y="96"/>
                      </a:lnTo>
                      <a:close/>
                    </a:path>
                  </a:pathLst>
                </a:custGeom>
                <a:solidFill>
                  <a:srgbClr val="A3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1" name="Line 32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5" y="1399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A3CBC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2" name="Freeform 328"/>
                <p:cNvSpPr>
                  <a:spLocks/>
                </p:cNvSpPr>
                <p:nvPr/>
              </p:nvSpPr>
              <p:spPr bwMode="auto">
                <a:xfrm>
                  <a:off x="1087" y="1376"/>
                  <a:ext cx="107" cy="95"/>
                </a:xfrm>
                <a:custGeom>
                  <a:avLst/>
                  <a:gdLst/>
                  <a:ahLst/>
                  <a:cxnLst>
                    <a:cxn ang="0">
                      <a:pos x="107" y="95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15" y="11"/>
                    </a:cxn>
                    <a:cxn ang="0">
                      <a:pos x="107" y="95"/>
                    </a:cxn>
                  </a:cxnLst>
                  <a:rect l="0" t="0" r="r" b="b"/>
                  <a:pathLst>
                    <a:path w="107" h="95">
                      <a:moveTo>
                        <a:pt x="107" y="95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15" y="11"/>
                      </a:lnTo>
                      <a:lnTo>
                        <a:pt x="107" y="95"/>
                      </a:lnTo>
                      <a:close/>
                    </a:path>
                  </a:pathLst>
                </a:custGeom>
                <a:solidFill>
                  <a:srgbClr val="A0C8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3" name="Line 329"/>
                <p:cNvSpPr>
                  <a:spLocks noChangeShapeType="1"/>
                </p:cNvSpPr>
                <p:nvPr/>
              </p:nvSpPr>
              <p:spPr bwMode="auto">
                <a:xfrm flipH="1" flipV="1">
                  <a:off x="1102" y="138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0C8C8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4" name="Freeform 330"/>
                <p:cNvSpPr>
                  <a:spLocks/>
                </p:cNvSpPr>
                <p:nvPr/>
              </p:nvSpPr>
              <p:spPr bwMode="auto">
                <a:xfrm>
                  <a:off x="1072" y="1365"/>
                  <a:ext cx="107" cy="95"/>
                </a:xfrm>
                <a:custGeom>
                  <a:avLst/>
                  <a:gdLst/>
                  <a:ahLst/>
                  <a:cxnLst>
                    <a:cxn ang="0">
                      <a:pos x="107" y="95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15" y="11"/>
                    </a:cxn>
                    <a:cxn ang="0">
                      <a:pos x="107" y="95"/>
                    </a:cxn>
                  </a:cxnLst>
                  <a:rect l="0" t="0" r="r" b="b"/>
                  <a:pathLst>
                    <a:path w="107" h="95">
                      <a:moveTo>
                        <a:pt x="107" y="95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15" y="11"/>
                      </a:lnTo>
                      <a:lnTo>
                        <a:pt x="107" y="95"/>
                      </a:lnTo>
                      <a:close/>
                    </a:path>
                  </a:pathLst>
                </a:custGeom>
                <a:solidFill>
                  <a:srgbClr val="9E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5" name="Line 3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87" y="1376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EC6C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6" name="Freeform 332"/>
                <p:cNvSpPr>
                  <a:spLocks/>
                </p:cNvSpPr>
                <p:nvPr/>
              </p:nvSpPr>
              <p:spPr bwMode="auto">
                <a:xfrm>
                  <a:off x="1080" y="1370"/>
                  <a:ext cx="99" cy="90"/>
                </a:xfrm>
                <a:custGeom>
                  <a:avLst/>
                  <a:gdLst/>
                  <a:ahLst/>
                  <a:cxnLst>
                    <a:cxn ang="0">
                      <a:pos x="99" y="90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7" y="6"/>
                    </a:cxn>
                    <a:cxn ang="0">
                      <a:pos x="99" y="90"/>
                    </a:cxn>
                  </a:cxnLst>
                  <a:rect l="0" t="0" r="r" b="b"/>
                  <a:pathLst>
                    <a:path w="99" h="90">
                      <a:moveTo>
                        <a:pt x="99" y="90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99" y="90"/>
                      </a:lnTo>
                      <a:close/>
                    </a:path>
                  </a:pathLst>
                </a:custGeom>
                <a:solidFill>
                  <a:srgbClr val="9E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7" name="Freeform 333"/>
                <p:cNvSpPr>
                  <a:spLocks/>
                </p:cNvSpPr>
                <p:nvPr/>
              </p:nvSpPr>
              <p:spPr bwMode="auto">
                <a:xfrm>
                  <a:off x="1072" y="1365"/>
                  <a:ext cx="100" cy="89"/>
                </a:xfrm>
                <a:custGeom>
                  <a:avLst/>
                  <a:gdLst/>
                  <a:ahLst/>
                  <a:cxnLst>
                    <a:cxn ang="0">
                      <a:pos x="100" y="89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100" y="89"/>
                    </a:cxn>
                  </a:cxnLst>
                  <a:rect l="0" t="0" r="r" b="b"/>
                  <a:pathLst>
                    <a:path w="100" h="89">
                      <a:moveTo>
                        <a:pt x="100" y="89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100" y="89"/>
                      </a:lnTo>
                      <a:close/>
                    </a:path>
                  </a:pathLst>
                </a:custGeom>
                <a:solidFill>
                  <a:srgbClr val="9D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8" name="Freeform 334"/>
                <p:cNvSpPr>
                  <a:spLocks/>
                </p:cNvSpPr>
                <p:nvPr/>
              </p:nvSpPr>
              <p:spPr bwMode="auto">
                <a:xfrm>
                  <a:off x="1056" y="1355"/>
                  <a:ext cx="108" cy="94"/>
                </a:xfrm>
                <a:custGeom>
                  <a:avLst/>
                  <a:gdLst/>
                  <a:ahLst/>
                  <a:cxnLst>
                    <a:cxn ang="0">
                      <a:pos x="108" y="94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16" y="10"/>
                    </a:cxn>
                    <a:cxn ang="0">
                      <a:pos x="108" y="94"/>
                    </a:cxn>
                  </a:cxnLst>
                  <a:rect l="0" t="0" r="r" b="b"/>
                  <a:pathLst>
                    <a:path w="108" h="94">
                      <a:moveTo>
                        <a:pt x="108" y="94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108" y="94"/>
                      </a:lnTo>
                      <a:close/>
                    </a:path>
                  </a:pathLst>
                </a:custGeom>
                <a:solidFill>
                  <a:srgbClr val="9C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59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1072" y="136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CC3C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0" name="Freeform 336"/>
                <p:cNvSpPr>
                  <a:spLocks/>
                </p:cNvSpPr>
                <p:nvPr/>
              </p:nvSpPr>
              <p:spPr bwMode="auto">
                <a:xfrm>
                  <a:off x="1064" y="1360"/>
                  <a:ext cx="100" cy="89"/>
                </a:xfrm>
                <a:custGeom>
                  <a:avLst/>
                  <a:gdLst/>
                  <a:ahLst/>
                  <a:cxnLst>
                    <a:cxn ang="0">
                      <a:pos x="100" y="89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100" y="89"/>
                    </a:cxn>
                  </a:cxnLst>
                  <a:rect l="0" t="0" r="r" b="b"/>
                  <a:pathLst>
                    <a:path w="100" h="89">
                      <a:moveTo>
                        <a:pt x="100" y="89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100" y="89"/>
                      </a:lnTo>
                      <a:close/>
                    </a:path>
                  </a:pathLst>
                </a:custGeom>
                <a:solidFill>
                  <a:srgbClr val="9C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1" name="Freeform 337"/>
                <p:cNvSpPr>
                  <a:spLocks/>
                </p:cNvSpPr>
                <p:nvPr/>
              </p:nvSpPr>
              <p:spPr bwMode="auto">
                <a:xfrm>
                  <a:off x="1056" y="1355"/>
                  <a:ext cx="100" cy="89"/>
                </a:xfrm>
                <a:custGeom>
                  <a:avLst/>
                  <a:gdLst/>
                  <a:ahLst/>
                  <a:cxnLst>
                    <a:cxn ang="0">
                      <a:pos x="100" y="89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100" y="89"/>
                    </a:cxn>
                  </a:cxnLst>
                  <a:rect l="0" t="0" r="r" b="b"/>
                  <a:pathLst>
                    <a:path w="100" h="89">
                      <a:moveTo>
                        <a:pt x="100" y="89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100" y="89"/>
                      </a:lnTo>
                      <a:close/>
                    </a:path>
                  </a:pathLst>
                </a:custGeom>
                <a:solidFill>
                  <a:srgbClr val="9BC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2" name="Freeform 338"/>
                <p:cNvSpPr>
                  <a:spLocks/>
                </p:cNvSpPr>
                <p:nvPr/>
              </p:nvSpPr>
              <p:spPr bwMode="auto">
                <a:xfrm>
                  <a:off x="1039" y="1345"/>
                  <a:ext cx="109" cy="94"/>
                </a:xfrm>
                <a:custGeom>
                  <a:avLst/>
                  <a:gdLst/>
                  <a:ahLst/>
                  <a:cxnLst>
                    <a:cxn ang="0">
                      <a:pos x="109" y="94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17" y="10"/>
                    </a:cxn>
                    <a:cxn ang="0">
                      <a:pos x="109" y="94"/>
                    </a:cxn>
                  </a:cxnLst>
                  <a:rect l="0" t="0" r="r" b="b"/>
                  <a:pathLst>
                    <a:path w="109" h="94">
                      <a:moveTo>
                        <a:pt x="109" y="94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17" y="10"/>
                      </a:lnTo>
                      <a:lnTo>
                        <a:pt x="109" y="94"/>
                      </a:lnTo>
                      <a:close/>
                    </a:path>
                  </a:pathLst>
                </a:custGeom>
                <a:solidFill>
                  <a:srgbClr val="9A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3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1056" y="135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AC0C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4" name="Freeform 340"/>
                <p:cNvSpPr>
                  <a:spLocks/>
                </p:cNvSpPr>
                <p:nvPr/>
              </p:nvSpPr>
              <p:spPr bwMode="auto">
                <a:xfrm>
                  <a:off x="1047" y="1350"/>
                  <a:ext cx="101" cy="89"/>
                </a:xfrm>
                <a:custGeom>
                  <a:avLst/>
                  <a:gdLst/>
                  <a:ahLst/>
                  <a:cxnLst>
                    <a:cxn ang="0">
                      <a:pos x="101" y="89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9" y="5"/>
                    </a:cxn>
                    <a:cxn ang="0">
                      <a:pos x="101" y="89"/>
                    </a:cxn>
                  </a:cxnLst>
                  <a:rect l="0" t="0" r="r" b="b"/>
                  <a:pathLst>
                    <a:path w="101" h="89">
                      <a:moveTo>
                        <a:pt x="101" y="89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9" y="5"/>
                      </a:lnTo>
                      <a:lnTo>
                        <a:pt x="101" y="89"/>
                      </a:lnTo>
                      <a:close/>
                    </a:path>
                  </a:pathLst>
                </a:custGeom>
                <a:solidFill>
                  <a:srgbClr val="9A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5" name="Freeform 341"/>
                <p:cNvSpPr>
                  <a:spLocks/>
                </p:cNvSpPr>
                <p:nvPr/>
              </p:nvSpPr>
              <p:spPr bwMode="auto">
                <a:xfrm>
                  <a:off x="1039" y="1345"/>
                  <a:ext cx="100" cy="89"/>
                </a:xfrm>
                <a:custGeom>
                  <a:avLst/>
                  <a:gdLst/>
                  <a:ahLst/>
                  <a:cxnLst>
                    <a:cxn ang="0">
                      <a:pos x="100" y="89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100" y="89"/>
                    </a:cxn>
                  </a:cxnLst>
                  <a:rect l="0" t="0" r="r" b="b"/>
                  <a:pathLst>
                    <a:path w="100" h="89">
                      <a:moveTo>
                        <a:pt x="100" y="89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100" y="89"/>
                      </a:lnTo>
                      <a:close/>
                    </a:path>
                  </a:pathLst>
                </a:custGeom>
                <a:solidFill>
                  <a:srgbClr val="99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6" name="Freeform 342"/>
                <p:cNvSpPr>
                  <a:spLocks/>
                </p:cNvSpPr>
                <p:nvPr/>
              </p:nvSpPr>
              <p:spPr bwMode="auto">
                <a:xfrm>
                  <a:off x="1021" y="1335"/>
                  <a:ext cx="110" cy="94"/>
                </a:xfrm>
                <a:custGeom>
                  <a:avLst/>
                  <a:gdLst/>
                  <a:ahLst/>
                  <a:cxnLst>
                    <a:cxn ang="0">
                      <a:pos x="110" y="94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18" y="10"/>
                    </a:cxn>
                    <a:cxn ang="0">
                      <a:pos x="110" y="94"/>
                    </a:cxn>
                  </a:cxnLst>
                  <a:rect l="0" t="0" r="r" b="b"/>
                  <a:pathLst>
                    <a:path w="110" h="94">
                      <a:moveTo>
                        <a:pt x="110" y="94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18" y="10"/>
                      </a:lnTo>
                      <a:lnTo>
                        <a:pt x="110" y="94"/>
                      </a:lnTo>
                      <a:close/>
                    </a:path>
                  </a:pathLst>
                </a:custGeom>
                <a:solidFill>
                  <a:srgbClr val="98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7" name="Line 343"/>
                <p:cNvSpPr>
                  <a:spLocks noChangeShapeType="1"/>
                </p:cNvSpPr>
                <p:nvPr/>
              </p:nvSpPr>
              <p:spPr bwMode="auto">
                <a:xfrm flipH="1" flipV="1">
                  <a:off x="1039" y="134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8BEB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8" name="Freeform 344"/>
                <p:cNvSpPr>
                  <a:spLocks/>
                </p:cNvSpPr>
                <p:nvPr/>
              </p:nvSpPr>
              <p:spPr bwMode="auto">
                <a:xfrm>
                  <a:off x="1033" y="1342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98" y="87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6" y="3"/>
                    </a:cxn>
                    <a:cxn ang="0">
                      <a:pos x="98" y="87"/>
                    </a:cxn>
                  </a:cxnLst>
                  <a:rect l="0" t="0" r="r" b="b"/>
                  <a:pathLst>
                    <a:path w="98" h="87">
                      <a:moveTo>
                        <a:pt x="98" y="87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98" y="87"/>
                      </a:lnTo>
                      <a:close/>
                    </a:path>
                  </a:pathLst>
                </a:custGeom>
                <a:solidFill>
                  <a:srgbClr val="98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69" name="Freeform 345"/>
                <p:cNvSpPr>
                  <a:spLocks/>
                </p:cNvSpPr>
                <p:nvPr/>
              </p:nvSpPr>
              <p:spPr bwMode="auto">
                <a:xfrm>
                  <a:off x="1027" y="1339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98" y="87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6" y="3"/>
                    </a:cxn>
                    <a:cxn ang="0">
                      <a:pos x="98" y="87"/>
                    </a:cxn>
                  </a:cxnLst>
                  <a:rect l="0" t="0" r="r" b="b"/>
                  <a:pathLst>
                    <a:path w="98" h="87">
                      <a:moveTo>
                        <a:pt x="98" y="87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98" y="87"/>
                      </a:lnTo>
                      <a:close/>
                    </a:path>
                  </a:pathLst>
                </a:custGeom>
                <a:solidFill>
                  <a:srgbClr val="97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0" name="Freeform 346"/>
                <p:cNvSpPr>
                  <a:spLocks/>
                </p:cNvSpPr>
                <p:nvPr/>
              </p:nvSpPr>
              <p:spPr bwMode="auto">
                <a:xfrm>
                  <a:off x="1021" y="1335"/>
                  <a:ext cx="98" cy="88"/>
                </a:xfrm>
                <a:custGeom>
                  <a:avLst/>
                  <a:gdLst/>
                  <a:ahLst/>
                  <a:cxnLst>
                    <a:cxn ang="0">
                      <a:pos x="98" y="88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98" y="88"/>
                    </a:cxn>
                  </a:cxnLst>
                  <a:rect l="0" t="0" r="r" b="b"/>
                  <a:pathLst>
                    <a:path w="98" h="88">
                      <a:moveTo>
                        <a:pt x="98" y="88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98" y="88"/>
                      </a:lnTo>
                      <a:close/>
                    </a:path>
                  </a:pathLst>
                </a:custGeom>
                <a:solidFill>
                  <a:srgbClr val="96B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1" name="Freeform 347"/>
                <p:cNvSpPr>
                  <a:spLocks/>
                </p:cNvSpPr>
                <p:nvPr/>
              </p:nvSpPr>
              <p:spPr bwMode="auto">
                <a:xfrm>
                  <a:off x="1003" y="1327"/>
                  <a:ext cx="110" cy="92"/>
                </a:xfrm>
                <a:custGeom>
                  <a:avLst/>
                  <a:gdLst/>
                  <a:ahLst/>
                  <a:cxnLst>
                    <a:cxn ang="0">
                      <a:pos x="110" y="92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18" y="8"/>
                    </a:cxn>
                    <a:cxn ang="0">
                      <a:pos x="110" y="92"/>
                    </a:cxn>
                  </a:cxnLst>
                  <a:rect l="0" t="0" r="r" b="b"/>
                  <a:pathLst>
                    <a:path w="110" h="92">
                      <a:moveTo>
                        <a:pt x="110" y="92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18" y="8"/>
                      </a:lnTo>
                      <a:lnTo>
                        <a:pt x="110" y="92"/>
                      </a:lnTo>
                      <a:close/>
                    </a:path>
                  </a:pathLst>
                </a:custGeom>
                <a:solidFill>
                  <a:srgbClr val="95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2" name="Line 348"/>
                <p:cNvSpPr>
                  <a:spLocks noChangeShapeType="1"/>
                </p:cNvSpPr>
                <p:nvPr/>
              </p:nvSpPr>
              <p:spPr bwMode="auto">
                <a:xfrm flipH="1" flipV="1">
                  <a:off x="1021" y="133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5BBB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3" name="Freeform 349"/>
                <p:cNvSpPr>
                  <a:spLocks/>
                </p:cNvSpPr>
                <p:nvPr/>
              </p:nvSpPr>
              <p:spPr bwMode="auto">
                <a:xfrm>
                  <a:off x="1015" y="1333"/>
                  <a:ext cx="98" cy="86"/>
                </a:xfrm>
                <a:custGeom>
                  <a:avLst/>
                  <a:gdLst/>
                  <a:ahLst/>
                  <a:cxnLst>
                    <a:cxn ang="0">
                      <a:pos x="98" y="86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6" y="2"/>
                    </a:cxn>
                    <a:cxn ang="0">
                      <a:pos x="98" y="86"/>
                    </a:cxn>
                  </a:cxnLst>
                  <a:rect l="0" t="0" r="r" b="b"/>
                  <a:pathLst>
                    <a:path w="98" h="86">
                      <a:moveTo>
                        <a:pt x="98" y="86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98" y="86"/>
                      </a:lnTo>
                      <a:close/>
                    </a:path>
                  </a:pathLst>
                </a:custGeom>
                <a:solidFill>
                  <a:srgbClr val="95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4" name="Freeform 350"/>
                <p:cNvSpPr>
                  <a:spLocks/>
                </p:cNvSpPr>
                <p:nvPr/>
              </p:nvSpPr>
              <p:spPr bwMode="auto">
                <a:xfrm>
                  <a:off x="1009" y="1330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98" y="87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6" y="3"/>
                    </a:cxn>
                    <a:cxn ang="0">
                      <a:pos x="98" y="87"/>
                    </a:cxn>
                  </a:cxnLst>
                  <a:rect l="0" t="0" r="r" b="b"/>
                  <a:pathLst>
                    <a:path w="98" h="87">
                      <a:moveTo>
                        <a:pt x="98" y="87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98" y="87"/>
                      </a:lnTo>
                      <a:close/>
                    </a:path>
                  </a:pathLst>
                </a:custGeom>
                <a:solidFill>
                  <a:srgbClr val="94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5" name="Freeform 351"/>
                <p:cNvSpPr>
                  <a:spLocks/>
                </p:cNvSpPr>
                <p:nvPr/>
              </p:nvSpPr>
              <p:spPr bwMode="auto">
                <a:xfrm>
                  <a:off x="1003" y="1327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98" y="87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6" y="3"/>
                    </a:cxn>
                    <a:cxn ang="0">
                      <a:pos x="98" y="87"/>
                    </a:cxn>
                  </a:cxnLst>
                  <a:rect l="0" t="0" r="r" b="b"/>
                  <a:pathLst>
                    <a:path w="98" h="87">
                      <a:moveTo>
                        <a:pt x="98" y="87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6" y="3"/>
                      </a:lnTo>
                      <a:lnTo>
                        <a:pt x="98" y="87"/>
                      </a:lnTo>
                      <a:close/>
                    </a:path>
                  </a:pathLst>
                </a:custGeom>
                <a:solidFill>
                  <a:srgbClr val="93B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6" name="Freeform 352"/>
                <p:cNvSpPr>
                  <a:spLocks/>
                </p:cNvSpPr>
                <p:nvPr/>
              </p:nvSpPr>
              <p:spPr bwMode="auto">
                <a:xfrm>
                  <a:off x="983" y="1318"/>
                  <a:ext cx="112" cy="93"/>
                </a:xfrm>
                <a:custGeom>
                  <a:avLst/>
                  <a:gdLst/>
                  <a:ahLst/>
                  <a:cxnLst>
                    <a:cxn ang="0">
                      <a:pos x="112" y="93"/>
                    </a:cxn>
                    <a:cxn ang="0">
                      <a:pos x="93" y="84"/>
                    </a:cxn>
                    <a:cxn ang="0">
                      <a:pos x="0" y="0"/>
                    </a:cxn>
                    <a:cxn ang="0">
                      <a:pos x="20" y="9"/>
                    </a:cxn>
                    <a:cxn ang="0">
                      <a:pos x="112" y="93"/>
                    </a:cxn>
                  </a:cxnLst>
                  <a:rect l="0" t="0" r="r" b="b"/>
                  <a:pathLst>
                    <a:path w="112" h="93">
                      <a:moveTo>
                        <a:pt x="112" y="93"/>
                      </a:moveTo>
                      <a:lnTo>
                        <a:pt x="93" y="84"/>
                      </a:lnTo>
                      <a:lnTo>
                        <a:pt x="0" y="0"/>
                      </a:lnTo>
                      <a:lnTo>
                        <a:pt x="20" y="9"/>
                      </a:lnTo>
                      <a:lnTo>
                        <a:pt x="112" y="93"/>
                      </a:lnTo>
                      <a:close/>
                    </a:path>
                  </a:pathLst>
                </a:custGeom>
                <a:solidFill>
                  <a:srgbClr val="93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7" name="Line 353"/>
                <p:cNvSpPr>
                  <a:spLocks noChangeShapeType="1"/>
                </p:cNvSpPr>
                <p:nvPr/>
              </p:nvSpPr>
              <p:spPr bwMode="auto">
                <a:xfrm flipH="1" flipV="1">
                  <a:off x="1003" y="132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3B8B8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8" name="Freeform 354"/>
                <p:cNvSpPr>
                  <a:spLocks/>
                </p:cNvSpPr>
                <p:nvPr/>
              </p:nvSpPr>
              <p:spPr bwMode="auto">
                <a:xfrm>
                  <a:off x="993" y="1323"/>
                  <a:ext cx="102" cy="88"/>
                </a:xfrm>
                <a:custGeom>
                  <a:avLst/>
                  <a:gdLst/>
                  <a:ahLst/>
                  <a:cxnLst>
                    <a:cxn ang="0">
                      <a:pos x="102" y="88"/>
                    </a:cxn>
                    <a:cxn ang="0">
                      <a:pos x="92" y="84"/>
                    </a:cxn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02" y="88"/>
                    </a:cxn>
                  </a:cxnLst>
                  <a:rect l="0" t="0" r="r" b="b"/>
                  <a:pathLst>
                    <a:path w="102" h="88">
                      <a:moveTo>
                        <a:pt x="102" y="88"/>
                      </a:moveTo>
                      <a:lnTo>
                        <a:pt x="92" y="84"/>
                      </a:lnTo>
                      <a:lnTo>
                        <a:pt x="0" y="0"/>
                      </a:lnTo>
                      <a:lnTo>
                        <a:pt x="10" y="4"/>
                      </a:lnTo>
                      <a:lnTo>
                        <a:pt x="102" y="88"/>
                      </a:lnTo>
                      <a:close/>
                    </a:path>
                  </a:pathLst>
                </a:custGeom>
                <a:solidFill>
                  <a:srgbClr val="93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79" name="Freeform 355"/>
                <p:cNvSpPr>
                  <a:spLocks/>
                </p:cNvSpPr>
                <p:nvPr/>
              </p:nvSpPr>
              <p:spPr bwMode="auto">
                <a:xfrm>
                  <a:off x="983" y="1318"/>
                  <a:ext cx="102" cy="89"/>
                </a:xfrm>
                <a:custGeom>
                  <a:avLst/>
                  <a:gdLst/>
                  <a:ahLst/>
                  <a:cxnLst>
                    <a:cxn ang="0">
                      <a:pos x="102" y="89"/>
                    </a:cxn>
                    <a:cxn ang="0">
                      <a:pos x="93" y="84"/>
                    </a:cxn>
                    <a:cxn ang="0">
                      <a:pos x="0" y="0"/>
                    </a:cxn>
                    <a:cxn ang="0">
                      <a:pos x="10" y="5"/>
                    </a:cxn>
                    <a:cxn ang="0">
                      <a:pos x="102" y="89"/>
                    </a:cxn>
                  </a:cxnLst>
                  <a:rect l="0" t="0" r="r" b="b"/>
                  <a:pathLst>
                    <a:path w="102" h="89">
                      <a:moveTo>
                        <a:pt x="102" y="89"/>
                      </a:moveTo>
                      <a:lnTo>
                        <a:pt x="93" y="84"/>
                      </a:ln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02" y="89"/>
                      </a:lnTo>
                      <a:close/>
                    </a:path>
                  </a:pathLst>
                </a:custGeom>
                <a:solidFill>
                  <a:srgbClr val="92B7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381" name="Freeform 357"/>
              <p:cNvSpPr>
                <a:spLocks/>
              </p:cNvSpPr>
              <p:nvPr/>
            </p:nvSpPr>
            <p:spPr bwMode="auto">
              <a:xfrm>
                <a:off x="964" y="1311"/>
                <a:ext cx="112" cy="91"/>
              </a:xfrm>
              <a:custGeom>
                <a:avLst/>
                <a:gdLst/>
                <a:ahLst/>
                <a:cxnLst>
                  <a:cxn ang="0">
                    <a:pos x="112" y="91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19" y="7"/>
                  </a:cxn>
                  <a:cxn ang="0">
                    <a:pos x="112" y="91"/>
                  </a:cxn>
                </a:cxnLst>
                <a:rect l="0" t="0" r="r" b="b"/>
                <a:pathLst>
                  <a:path w="112" h="91">
                    <a:moveTo>
                      <a:pt x="112" y="91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19" y="7"/>
                    </a:lnTo>
                    <a:lnTo>
                      <a:pt x="112" y="91"/>
                    </a:lnTo>
                    <a:close/>
                  </a:path>
                </a:pathLst>
              </a:custGeom>
              <a:solidFill>
                <a:srgbClr val="91B6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2" name="Line 358"/>
              <p:cNvSpPr>
                <a:spLocks noChangeShapeType="1"/>
              </p:cNvSpPr>
              <p:nvPr/>
            </p:nvSpPr>
            <p:spPr bwMode="auto">
              <a:xfrm flipH="1" flipV="1">
                <a:off x="983" y="1318"/>
                <a:ext cx="93" cy="84"/>
              </a:xfrm>
              <a:prstGeom prst="line">
                <a:avLst/>
              </a:prstGeom>
              <a:noFill/>
              <a:ln w="1588" cap="flat">
                <a:solidFill>
                  <a:srgbClr val="91B6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3" name="Freeform 359"/>
              <p:cNvSpPr>
                <a:spLocks/>
              </p:cNvSpPr>
              <p:nvPr/>
            </p:nvSpPr>
            <p:spPr bwMode="auto">
              <a:xfrm>
                <a:off x="977" y="1316"/>
                <a:ext cx="99" cy="86"/>
              </a:xfrm>
              <a:custGeom>
                <a:avLst/>
                <a:gdLst/>
                <a:ahLst/>
                <a:cxnLst>
                  <a:cxn ang="0">
                    <a:pos x="99" y="86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99" y="86"/>
                  </a:cxn>
                </a:cxnLst>
                <a:rect l="0" t="0" r="r" b="b"/>
                <a:pathLst>
                  <a:path w="99" h="86">
                    <a:moveTo>
                      <a:pt x="99" y="86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99" y="86"/>
                    </a:lnTo>
                    <a:close/>
                  </a:path>
                </a:pathLst>
              </a:custGeom>
              <a:solidFill>
                <a:srgbClr val="91B6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4" name="Freeform 360"/>
              <p:cNvSpPr>
                <a:spLocks/>
              </p:cNvSpPr>
              <p:nvPr/>
            </p:nvSpPr>
            <p:spPr bwMode="auto">
              <a:xfrm>
                <a:off x="970" y="1313"/>
                <a:ext cx="99" cy="87"/>
              </a:xfrm>
              <a:custGeom>
                <a:avLst/>
                <a:gdLst/>
                <a:ahLst/>
                <a:cxnLst>
                  <a:cxn ang="0">
                    <a:pos x="99" y="87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7" y="3"/>
                  </a:cxn>
                  <a:cxn ang="0">
                    <a:pos x="99" y="87"/>
                  </a:cxn>
                </a:cxnLst>
                <a:rect l="0" t="0" r="r" b="b"/>
                <a:pathLst>
                  <a:path w="99" h="87">
                    <a:moveTo>
                      <a:pt x="99" y="87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99" y="87"/>
                    </a:lnTo>
                    <a:close/>
                  </a:path>
                </a:pathLst>
              </a:custGeom>
              <a:solidFill>
                <a:srgbClr val="90B5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5" name="Freeform 361"/>
              <p:cNvSpPr>
                <a:spLocks/>
              </p:cNvSpPr>
              <p:nvPr/>
            </p:nvSpPr>
            <p:spPr bwMode="auto">
              <a:xfrm>
                <a:off x="964" y="1311"/>
                <a:ext cx="98" cy="86"/>
              </a:xfrm>
              <a:custGeom>
                <a:avLst/>
                <a:gdLst/>
                <a:ahLst/>
                <a:cxnLst>
                  <a:cxn ang="0">
                    <a:pos x="98" y="86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98" y="86"/>
                  </a:cxn>
                </a:cxnLst>
                <a:rect l="0" t="0" r="r" b="b"/>
                <a:pathLst>
                  <a:path w="98" h="86">
                    <a:moveTo>
                      <a:pt x="98" y="86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98" y="86"/>
                    </a:lnTo>
                    <a:close/>
                  </a:path>
                </a:pathLst>
              </a:custGeom>
              <a:solidFill>
                <a:srgbClr val="8FB4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6" name="Freeform 362"/>
              <p:cNvSpPr>
                <a:spLocks/>
              </p:cNvSpPr>
              <p:nvPr/>
            </p:nvSpPr>
            <p:spPr bwMode="auto">
              <a:xfrm>
                <a:off x="943" y="1304"/>
                <a:ext cx="113" cy="91"/>
              </a:xfrm>
              <a:custGeom>
                <a:avLst/>
                <a:gdLst/>
                <a:ahLst/>
                <a:cxnLst>
                  <a:cxn ang="0">
                    <a:pos x="113" y="91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21" y="7"/>
                  </a:cxn>
                  <a:cxn ang="0">
                    <a:pos x="113" y="91"/>
                  </a:cxn>
                </a:cxnLst>
                <a:rect l="0" t="0" r="r" b="b"/>
                <a:pathLst>
                  <a:path w="113" h="91">
                    <a:moveTo>
                      <a:pt x="113" y="91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21" y="7"/>
                    </a:lnTo>
                    <a:lnTo>
                      <a:pt x="113" y="91"/>
                    </a:lnTo>
                    <a:close/>
                  </a:path>
                </a:pathLst>
              </a:custGeom>
              <a:solidFill>
                <a:srgbClr val="8FB3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7" name="Line 363"/>
              <p:cNvSpPr>
                <a:spLocks noChangeShapeType="1"/>
              </p:cNvSpPr>
              <p:nvPr/>
            </p:nvSpPr>
            <p:spPr bwMode="auto">
              <a:xfrm flipH="1" flipV="1">
                <a:off x="964" y="1311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F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8" name="Freeform 364"/>
              <p:cNvSpPr>
                <a:spLocks/>
              </p:cNvSpPr>
              <p:nvPr/>
            </p:nvSpPr>
            <p:spPr bwMode="auto">
              <a:xfrm>
                <a:off x="953" y="1307"/>
                <a:ext cx="103" cy="88"/>
              </a:xfrm>
              <a:custGeom>
                <a:avLst/>
                <a:gdLst/>
                <a:ahLst/>
                <a:cxnLst>
                  <a:cxn ang="0">
                    <a:pos x="103" y="88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11" y="4"/>
                  </a:cxn>
                  <a:cxn ang="0">
                    <a:pos x="103" y="88"/>
                  </a:cxn>
                </a:cxnLst>
                <a:rect l="0" t="0" r="r" b="b"/>
                <a:pathLst>
                  <a:path w="103" h="88">
                    <a:moveTo>
                      <a:pt x="103" y="88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03" y="88"/>
                    </a:lnTo>
                    <a:close/>
                  </a:path>
                </a:pathLst>
              </a:custGeom>
              <a:solidFill>
                <a:srgbClr val="8FB3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9" name="Freeform 365"/>
              <p:cNvSpPr>
                <a:spLocks/>
              </p:cNvSpPr>
              <p:nvPr/>
            </p:nvSpPr>
            <p:spPr bwMode="auto">
              <a:xfrm>
                <a:off x="943" y="1304"/>
                <a:ext cx="102" cy="87"/>
              </a:xfrm>
              <a:custGeom>
                <a:avLst/>
                <a:gdLst/>
                <a:ahLst/>
                <a:cxnLst>
                  <a:cxn ang="0">
                    <a:pos x="102" y="87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102" y="87"/>
                  </a:cxn>
                </a:cxnLst>
                <a:rect l="0" t="0" r="r" b="b"/>
                <a:pathLst>
                  <a:path w="102" h="87">
                    <a:moveTo>
                      <a:pt x="102" y="87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102" y="87"/>
                    </a:lnTo>
                    <a:close/>
                  </a:path>
                </a:pathLst>
              </a:custGeom>
              <a:solidFill>
                <a:srgbClr val="8E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0" name="Freeform 366"/>
              <p:cNvSpPr>
                <a:spLocks/>
              </p:cNvSpPr>
              <p:nvPr/>
            </p:nvSpPr>
            <p:spPr bwMode="auto">
              <a:xfrm>
                <a:off x="922" y="1297"/>
                <a:ext cx="113" cy="91"/>
              </a:xfrm>
              <a:custGeom>
                <a:avLst/>
                <a:gdLst/>
                <a:ahLst/>
                <a:cxnLst>
                  <a:cxn ang="0">
                    <a:pos x="113" y="91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21" y="7"/>
                  </a:cxn>
                  <a:cxn ang="0">
                    <a:pos x="113" y="91"/>
                  </a:cxn>
                </a:cxnLst>
                <a:rect l="0" t="0" r="r" b="b"/>
                <a:pathLst>
                  <a:path w="113" h="91">
                    <a:moveTo>
                      <a:pt x="113" y="91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21" y="7"/>
                    </a:lnTo>
                    <a:lnTo>
                      <a:pt x="113" y="91"/>
                    </a:lnTo>
                    <a:close/>
                  </a:path>
                </a:pathLst>
              </a:custGeom>
              <a:solidFill>
                <a:srgbClr val="8D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1" name="Line 367"/>
              <p:cNvSpPr>
                <a:spLocks noChangeShapeType="1"/>
              </p:cNvSpPr>
              <p:nvPr/>
            </p:nvSpPr>
            <p:spPr bwMode="auto">
              <a:xfrm flipH="1" flipV="1">
                <a:off x="943" y="1304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DB1B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2" name="Freeform 368"/>
              <p:cNvSpPr>
                <a:spLocks/>
              </p:cNvSpPr>
              <p:nvPr/>
            </p:nvSpPr>
            <p:spPr bwMode="auto">
              <a:xfrm>
                <a:off x="936" y="1301"/>
                <a:ext cx="99" cy="87"/>
              </a:xfrm>
              <a:custGeom>
                <a:avLst/>
                <a:gdLst/>
                <a:ahLst/>
                <a:cxnLst>
                  <a:cxn ang="0">
                    <a:pos x="99" y="87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7" y="3"/>
                  </a:cxn>
                  <a:cxn ang="0">
                    <a:pos x="99" y="87"/>
                  </a:cxn>
                </a:cxnLst>
                <a:rect l="0" t="0" r="r" b="b"/>
                <a:pathLst>
                  <a:path w="99" h="87">
                    <a:moveTo>
                      <a:pt x="99" y="87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99" y="87"/>
                    </a:lnTo>
                    <a:close/>
                  </a:path>
                </a:pathLst>
              </a:custGeom>
              <a:solidFill>
                <a:srgbClr val="8D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3" name="Freeform 369"/>
              <p:cNvSpPr>
                <a:spLocks/>
              </p:cNvSpPr>
              <p:nvPr/>
            </p:nvSpPr>
            <p:spPr bwMode="auto">
              <a:xfrm>
                <a:off x="929" y="1299"/>
                <a:ext cx="99" cy="86"/>
              </a:xfrm>
              <a:custGeom>
                <a:avLst/>
                <a:gdLst/>
                <a:ahLst/>
                <a:cxnLst>
                  <a:cxn ang="0">
                    <a:pos x="99" y="86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99" y="86"/>
                  </a:cxn>
                </a:cxnLst>
                <a:rect l="0" t="0" r="r" b="b"/>
                <a:pathLst>
                  <a:path w="99" h="86">
                    <a:moveTo>
                      <a:pt x="99" y="86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99" y="86"/>
                    </a:lnTo>
                    <a:close/>
                  </a:path>
                </a:pathLst>
              </a:custGeom>
              <a:solidFill>
                <a:srgbClr val="8CB0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4" name="Freeform 370"/>
              <p:cNvSpPr>
                <a:spLocks/>
              </p:cNvSpPr>
              <p:nvPr/>
            </p:nvSpPr>
            <p:spPr bwMode="auto">
              <a:xfrm>
                <a:off x="922" y="1297"/>
                <a:ext cx="99" cy="86"/>
              </a:xfrm>
              <a:custGeom>
                <a:avLst/>
                <a:gdLst/>
                <a:ahLst/>
                <a:cxnLst>
                  <a:cxn ang="0">
                    <a:pos x="99" y="86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99" y="86"/>
                  </a:cxn>
                </a:cxnLst>
                <a:rect l="0" t="0" r="r" b="b"/>
                <a:pathLst>
                  <a:path w="99" h="86">
                    <a:moveTo>
                      <a:pt x="99" y="86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99" y="86"/>
                    </a:lnTo>
                    <a:close/>
                  </a:path>
                </a:pathLst>
              </a:custGeom>
              <a:solidFill>
                <a:srgbClr val="8BAF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5" name="Freeform 371"/>
              <p:cNvSpPr>
                <a:spLocks/>
              </p:cNvSpPr>
              <p:nvPr/>
            </p:nvSpPr>
            <p:spPr bwMode="auto">
              <a:xfrm>
                <a:off x="900" y="1291"/>
                <a:ext cx="114" cy="90"/>
              </a:xfrm>
              <a:custGeom>
                <a:avLst/>
                <a:gdLst/>
                <a:ahLst/>
                <a:cxnLst>
                  <a:cxn ang="0">
                    <a:pos x="114" y="90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22" y="6"/>
                  </a:cxn>
                  <a:cxn ang="0">
                    <a:pos x="114" y="90"/>
                  </a:cxn>
                </a:cxnLst>
                <a:rect l="0" t="0" r="r" b="b"/>
                <a:pathLst>
                  <a:path w="114" h="90">
                    <a:moveTo>
                      <a:pt x="114" y="90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22" y="6"/>
                    </a:lnTo>
                    <a:lnTo>
                      <a:pt x="114" y="90"/>
                    </a:lnTo>
                    <a:close/>
                  </a:path>
                </a:pathLst>
              </a:custGeom>
              <a:solidFill>
                <a:srgbClr val="8BAE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6" name="Line 372"/>
              <p:cNvSpPr>
                <a:spLocks noChangeShapeType="1"/>
              </p:cNvSpPr>
              <p:nvPr/>
            </p:nvSpPr>
            <p:spPr bwMode="auto">
              <a:xfrm flipH="1" flipV="1">
                <a:off x="922" y="1297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BAEA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7" name="Freeform 373"/>
              <p:cNvSpPr>
                <a:spLocks/>
              </p:cNvSpPr>
              <p:nvPr/>
            </p:nvSpPr>
            <p:spPr bwMode="auto">
              <a:xfrm>
                <a:off x="911" y="1294"/>
                <a:ext cx="103" cy="87"/>
              </a:xfrm>
              <a:custGeom>
                <a:avLst/>
                <a:gdLst/>
                <a:ahLst/>
                <a:cxnLst>
                  <a:cxn ang="0">
                    <a:pos x="103" y="87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11" y="3"/>
                  </a:cxn>
                  <a:cxn ang="0">
                    <a:pos x="103" y="87"/>
                  </a:cxn>
                </a:cxnLst>
                <a:rect l="0" t="0" r="r" b="b"/>
                <a:pathLst>
                  <a:path w="103" h="87">
                    <a:moveTo>
                      <a:pt x="103" y="87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103" y="87"/>
                    </a:lnTo>
                    <a:close/>
                  </a:path>
                </a:pathLst>
              </a:custGeom>
              <a:solidFill>
                <a:srgbClr val="8BAE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8" name="Freeform 374"/>
              <p:cNvSpPr>
                <a:spLocks/>
              </p:cNvSpPr>
              <p:nvPr/>
            </p:nvSpPr>
            <p:spPr bwMode="auto">
              <a:xfrm>
                <a:off x="900" y="1291"/>
                <a:ext cx="103" cy="87"/>
              </a:xfrm>
              <a:custGeom>
                <a:avLst/>
                <a:gdLst/>
                <a:ahLst/>
                <a:cxnLst>
                  <a:cxn ang="0">
                    <a:pos x="103" y="87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11" y="3"/>
                  </a:cxn>
                  <a:cxn ang="0">
                    <a:pos x="103" y="87"/>
                  </a:cxn>
                </a:cxnLst>
                <a:rect l="0" t="0" r="r" b="b"/>
                <a:pathLst>
                  <a:path w="103" h="87">
                    <a:moveTo>
                      <a:pt x="103" y="87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103" y="87"/>
                    </a:lnTo>
                    <a:close/>
                  </a:path>
                </a:pathLst>
              </a:custGeom>
              <a:solidFill>
                <a:srgbClr val="8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9" name="Freeform 375"/>
              <p:cNvSpPr>
                <a:spLocks/>
              </p:cNvSpPr>
              <p:nvPr/>
            </p:nvSpPr>
            <p:spPr bwMode="auto">
              <a:xfrm>
                <a:off x="878" y="1286"/>
                <a:ext cx="114" cy="89"/>
              </a:xfrm>
              <a:custGeom>
                <a:avLst/>
                <a:gdLst/>
                <a:ahLst/>
                <a:cxnLst>
                  <a:cxn ang="0">
                    <a:pos x="114" y="89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22" y="5"/>
                  </a:cxn>
                  <a:cxn ang="0">
                    <a:pos x="114" y="89"/>
                  </a:cxn>
                </a:cxnLst>
                <a:rect l="0" t="0" r="r" b="b"/>
                <a:pathLst>
                  <a:path w="114" h="89">
                    <a:moveTo>
                      <a:pt x="114" y="89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22" y="5"/>
                    </a:lnTo>
                    <a:lnTo>
                      <a:pt x="114" y="89"/>
                    </a:lnTo>
                    <a:close/>
                  </a:path>
                </a:pathLst>
              </a:custGeom>
              <a:solidFill>
                <a:srgbClr val="89ACA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0" name="Line 376"/>
              <p:cNvSpPr>
                <a:spLocks noChangeShapeType="1"/>
              </p:cNvSpPr>
              <p:nvPr/>
            </p:nvSpPr>
            <p:spPr bwMode="auto">
              <a:xfrm flipH="1" flipV="1">
                <a:off x="900" y="1291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9ACA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1" name="Freeform 377"/>
              <p:cNvSpPr>
                <a:spLocks/>
              </p:cNvSpPr>
              <p:nvPr/>
            </p:nvSpPr>
            <p:spPr bwMode="auto">
              <a:xfrm>
                <a:off x="893" y="1289"/>
                <a:ext cx="99" cy="86"/>
              </a:xfrm>
              <a:custGeom>
                <a:avLst/>
                <a:gdLst/>
                <a:ahLst/>
                <a:cxnLst>
                  <a:cxn ang="0">
                    <a:pos x="99" y="86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99" y="86"/>
                  </a:cxn>
                </a:cxnLst>
                <a:rect l="0" t="0" r="r" b="b"/>
                <a:pathLst>
                  <a:path w="99" h="86">
                    <a:moveTo>
                      <a:pt x="99" y="86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99" y="86"/>
                    </a:lnTo>
                    <a:close/>
                  </a:path>
                </a:pathLst>
              </a:custGeom>
              <a:solidFill>
                <a:srgbClr val="89ACA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2" name="Freeform 378"/>
              <p:cNvSpPr>
                <a:spLocks/>
              </p:cNvSpPr>
              <p:nvPr/>
            </p:nvSpPr>
            <p:spPr bwMode="auto">
              <a:xfrm>
                <a:off x="886" y="1287"/>
                <a:ext cx="99" cy="86"/>
              </a:xfrm>
              <a:custGeom>
                <a:avLst/>
                <a:gdLst/>
                <a:ahLst/>
                <a:cxnLst>
                  <a:cxn ang="0">
                    <a:pos x="99" y="86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99" y="86"/>
                  </a:cxn>
                </a:cxnLst>
                <a:rect l="0" t="0" r="r" b="b"/>
                <a:pathLst>
                  <a:path w="99" h="86">
                    <a:moveTo>
                      <a:pt x="99" y="86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99" y="86"/>
                    </a:lnTo>
                    <a:close/>
                  </a:path>
                </a:pathLst>
              </a:custGeom>
              <a:solidFill>
                <a:srgbClr val="88AB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3" name="Freeform 379"/>
              <p:cNvSpPr>
                <a:spLocks/>
              </p:cNvSpPr>
              <p:nvPr/>
            </p:nvSpPr>
            <p:spPr bwMode="auto">
              <a:xfrm>
                <a:off x="878" y="1286"/>
                <a:ext cx="100" cy="85"/>
              </a:xfrm>
              <a:custGeom>
                <a:avLst/>
                <a:gdLst/>
                <a:ahLst/>
                <a:cxnLst>
                  <a:cxn ang="0">
                    <a:pos x="100" y="85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00" y="85"/>
                  </a:cxn>
                </a:cxnLst>
                <a:rect l="0" t="0" r="r" b="b"/>
                <a:pathLst>
                  <a:path w="100" h="85">
                    <a:moveTo>
                      <a:pt x="100" y="85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00" y="85"/>
                    </a:lnTo>
                    <a:close/>
                  </a:path>
                </a:pathLst>
              </a:custGeom>
              <a:solidFill>
                <a:srgbClr val="87AA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4" name="Freeform 380"/>
              <p:cNvSpPr>
                <a:spLocks/>
              </p:cNvSpPr>
              <p:nvPr/>
            </p:nvSpPr>
            <p:spPr bwMode="auto">
              <a:xfrm>
                <a:off x="855" y="1281"/>
                <a:ext cx="115" cy="89"/>
              </a:xfrm>
              <a:custGeom>
                <a:avLst/>
                <a:gdLst/>
                <a:ahLst/>
                <a:cxnLst>
                  <a:cxn ang="0">
                    <a:pos x="115" y="89"/>
                  </a:cxn>
                  <a:cxn ang="0">
                    <a:pos x="93" y="84"/>
                  </a:cxn>
                  <a:cxn ang="0">
                    <a:pos x="0" y="0"/>
                  </a:cxn>
                  <a:cxn ang="0">
                    <a:pos x="23" y="5"/>
                  </a:cxn>
                  <a:cxn ang="0">
                    <a:pos x="115" y="89"/>
                  </a:cxn>
                </a:cxnLst>
                <a:rect l="0" t="0" r="r" b="b"/>
                <a:pathLst>
                  <a:path w="115" h="89">
                    <a:moveTo>
                      <a:pt x="115" y="89"/>
                    </a:moveTo>
                    <a:lnTo>
                      <a:pt x="93" y="84"/>
                    </a:lnTo>
                    <a:lnTo>
                      <a:pt x="0" y="0"/>
                    </a:lnTo>
                    <a:lnTo>
                      <a:pt x="23" y="5"/>
                    </a:lnTo>
                    <a:lnTo>
                      <a:pt x="115" y="89"/>
                    </a:lnTo>
                    <a:close/>
                  </a:path>
                </a:pathLst>
              </a:custGeom>
              <a:solidFill>
                <a:srgbClr val="87A9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5" name="Line 381"/>
              <p:cNvSpPr>
                <a:spLocks noChangeShapeType="1"/>
              </p:cNvSpPr>
              <p:nvPr/>
            </p:nvSpPr>
            <p:spPr bwMode="auto">
              <a:xfrm flipH="1" flipV="1">
                <a:off x="878" y="1286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7A9A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6" name="Freeform 382"/>
              <p:cNvSpPr>
                <a:spLocks/>
              </p:cNvSpPr>
              <p:nvPr/>
            </p:nvSpPr>
            <p:spPr bwMode="auto">
              <a:xfrm>
                <a:off x="867" y="1283"/>
                <a:ext cx="103" cy="87"/>
              </a:xfrm>
              <a:custGeom>
                <a:avLst/>
                <a:gdLst/>
                <a:ahLst/>
                <a:cxnLst>
                  <a:cxn ang="0">
                    <a:pos x="103" y="87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11" y="3"/>
                  </a:cxn>
                  <a:cxn ang="0">
                    <a:pos x="103" y="87"/>
                  </a:cxn>
                </a:cxnLst>
                <a:rect l="0" t="0" r="r" b="b"/>
                <a:pathLst>
                  <a:path w="103" h="87">
                    <a:moveTo>
                      <a:pt x="103" y="87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103" y="87"/>
                    </a:lnTo>
                    <a:close/>
                  </a:path>
                </a:pathLst>
              </a:custGeom>
              <a:solidFill>
                <a:srgbClr val="87A9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7" name="Freeform 383"/>
              <p:cNvSpPr>
                <a:spLocks/>
              </p:cNvSpPr>
              <p:nvPr/>
            </p:nvSpPr>
            <p:spPr bwMode="auto">
              <a:xfrm>
                <a:off x="855" y="1281"/>
                <a:ext cx="104" cy="86"/>
              </a:xfrm>
              <a:custGeom>
                <a:avLst/>
                <a:gdLst/>
                <a:ahLst/>
                <a:cxnLst>
                  <a:cxn ang="0">
                    <a:pos x="104" y="86"/>
                  </a:cxn>
                  <a:cxn ang="0">
                    <a:pos x="93" y="84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04" y="86"/>
                  </a:cxn>
                </a:cxnLst>
                <a:rect l="0" t="0" r="r" b="b"/>
                <a:pathLst>
                  <a:path w="104" h="86">
                    <a:moveTo>
                      <a:pt x="104" y="86"/>
                    </a:moveTo>
                    <a:lnTo>
                      <a:pt x="93" y="84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04" y="86"/>
                    </a:lnTo>
                    <a:close/>
                  </a:path>
                </a:pathLst>
              </a:custGeom>
              <a:solidFill>
                <a:srgbClr val="86A8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8" name="Freeform 384"/>
              <p:cNvSpPr>
                <a:spLocks/>
              </p:cNvSpPr>
              <p:nvPr/>
            </p:nvSpPr>
            <p:spPr bwMode="auto">
              <a:xfrm>
                <a:off x="832" y="1277"/>
                <a:ext cx="116" cy="88"/>
              </a:xfrm>
              <a:custGeom>
                <a:avLst/>
                <a:gdLst/>
                <a:ahLst/>
                <a:cxnLst>
                  <a:cxn ang="0">
                    <a:pos x="116" y="88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116" y="88"/>
                  </a:cxn>
                </a:cxnLst>
                <a:rect l="0" t="0" r="r" b="b"/>
                <a:pathLst>
                  <a:path w="116" h="88">
                    <a:moveTo>
                      <a:pt x="116" y="88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23" y="4"/>
                    </a:lnTo>
                    <a:lnTo>
                      <a:pt x="116" y="88"/>
                    </a:lnTo>
                    <a:close/>
                  </a:path>
                </a:pathLst>
              </a:custGeom>
              <a:solidFill>
                <a:srgbClr val="85A7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9" name="Line 385"/>
              <p:cNvSpPr>
                <a:spLocks noChangeShapeType="1"/>
              </p:cNvSpPr>
              <p:nvPr/>
            </p:nvSpPr>
            <p:spPr bwMode="auto">
              <a:xfrm flipH="1" flipV="1">
                <a:off x="855" y="1281"/>
                <a:ext cx="93" cy="84"/>
              </a:xfrm>
              <a:prstGeom prst="line">
                <a:avLst/>
              </a:prstGeom>
              <a:noFill/>
              <a:ln w="1588" cap="flat">
                <a:solidFill>
                  <a:srgbClr val="85A7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0" name="Freeform 386"/>
              <p:cNvSpPr>
                <a:spLocks/>
              </p:cNvSpPr>
              <p:nvPr/>
            </p:nvSpPr>
            <p:spPr bwMode="auto">
              <a:xfrm>
                <a:off x="848" y="1280"/>
                <a:ext cx="100" cy="85"/>
              </a:xfrm>
              <a:custGeom>
                <a:avLst/>
                <a:gdLst/>
                <a:ahLst/>
                <a:cxnLst>
                  <a:cxn ang="0">
                    <a:pos x="100" y="85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7" y="1"/>
                  </a:cxn>
                  <a:cxn ang="0">
                    <a:pos x="100" y="85"/>
                  </a:cxn>
                </a:cxnLst>
                <a:rect l="0" t="0" r="r" b="b"/>
                <a:pathLst>
                  <a:path w="100" h="85">
                    <a:moveTo>
                      <a:pt x="100" y="85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00" y="85"/>
                    </a:lnTo>
                    <a:close/>
                  </a:path>
                </a:pathLst>
              </a:custGeom>
              <a:solidFill>
                <a:srgbClr val="85A7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1" name="Freeform 387"/>
              <p:cNvSpPr>
                <a:spLocks/>
              </p:cNvSpPr>
              <p:nvPr/>
            </p:nvSpPr>
            <p:spPr bwMode="auto">
              <a:xfrm>
                <a:off x="840" y="1278"/>
                <a:ext cx="100" cy="86"/>
              </a:xfrm>
              <a:custGeom>
                <a:avLst/>
                <a:gdLst/>
                <a:ahLst/>
                <a:cxnLst>
                  <a:cxn ang="0">
                    <a:pos x="100" y="86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00" y="86"/>
                  </a:cxn>
                </a:cxnLst>
                <a:rect l="0" t="0" r="r" b="b"/>
                <a:pathLst>
                  <a:path w="100" h="86">
                    <a:moveTo>
                      <a:pt x="100" y="86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00" y="86"/>
                    </a:lnTo>
                    <a:close/>
                  </a:path>
                </a:pathLst>
              </a:custGeom>
              <a:solidFill>
                <a:srgbClr val="84A6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2" name="Freeform 388"/>
              <p:cNvSpPr>
                <a:spLocks/>
              </p:cNvSpPr>
              <p:nvPr/>
            </p:nvSpPr>
            <p:spPr bwMode="auto">
              <a:xfrm>
                <a:off x="832" y="1277"/>
                <a:ext cx="100" cy="85"/>
              </a:xfrm>
              <a:custGeom>
                <a:avLst/>
                <a:gdLst/>
                <a:ahLst/>
                <a:cxnLst>
                  <a:cxn ang="0">
                    <a:pos x="100" y="85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00" y="85"/>
                  </a:cxn>
                </a:cxnLst>
                <a:rect l="0" t="0" r="r" b="b"/>
                <a:pathLst>
                  <a:path w="100" h="85">
                    <a:moveTo>
                      <a:pt x="100" y="85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00" y="85"/>
                    </a:lnTo>
                    <a:close/>
                  </a:path>
                </a:pathLst>
              </a:custGeom>
              <a:solidFill>
                <a:srgbClr val="83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3" name="Freeform 389"/>
              <p:cNvSpPr>
                <a:spLocks/>
              </p:cNvSpPr>
              <p:nvPr/>
            </p:nvSpPr>
            <p:spPr bwMode="auto">
              <a:xfrm>
                <a:off x="809" y="1274"/>
                <a:ext cx="115" cy="87"/>
              </a:xfrm>
              <a:custGeom>
                <a:avLst/>
                <a:gdLst/>
                <a:ahLst/>
                <a:cxnLst>
                  <a:cxn ang="0">
                    <a:pos x="115" y="87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23" y="3"/>
                  </a:cxn>
                  <a:cxn ang="0">
                    <a:pos x="115" y="87"/>
                  </a:cxn>
                </a:cxnLst>
                <a:rect l="0" t="0" r="r" b="b"/>
                <a:pathLst>
                  <a:path w="115" h="87">
                    <a:moveTo>
                      <a:pt x="115" y="87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23" y="3"/>
                    </a:lnTo>
                    <a:lnTo>
                      <a:pt x="115" y="87"/>
                    </a:lnTo>
                    <a:close/>
                  </a:path>
                </a:pathLst>
              </a:custGeom>
              <a:solidFill>
                <a:srgbClr val="83A4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4" name="Line 390"/>
              <p:cNvSpPr>
                <a:spLocks noChangeShapeType="1"/>
              </p:cNvSpPr>
              <p:nvPr/>
            </p:nvSpPr>
            <p:spPr bwMode="auto">
              <a:xfrm flipH="1" flipV="1">
                <a:off x="832" y="1277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3A4A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5" name="Freeform 391"/>
              <p:cNvSpPr>
                <a:spLocks/>
              </p:cNvSpPr>
              <p:nvPr/>
            </p:nvSpPr>
            <p:spPr bwMode="auto">
              <a:xfrm>
                <a:off x="820" y="1275"/>
                <a:ext cx="104" cy="86"/>
              </a:xfrm>
              <a:custGeom>
                <a:avLst/>
                <a:gdLst/>
                <a:ahLst/>
                <a:cxnLst>
                  <a:cxn ang="0">
                    <a:pos x="104" y="86"/>
                  </a:cxn>
                  <a:cxn ang="0">
                    <a:pos x="93" y="84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04" y="86"/>
                  </a:cxn>
                </a:cxnLst>
                <a:rect l="0" t="0" r="r" b="b"/>
                <a:pathLst>
                  <a:path w="104" h="86">
                    <a:moveTo>
                      <a:pt x="104" y="86"/>
                    </a:moveTo>
                    <a:lnTo>
                      <a:pt x="93" y="84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04" y="86"/>
                    </a:lnTo>
                    <a:close/>
                  </a:path>
                </a:pathLst>
              </a:custGeom>
              <a:solidFill>
                <a:srgbClr val="83A4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6" name="Freeform 392"/>
              <p:cNvSpPr>
                <a:spLocks/>
              </p:cNvSpPr>
              <p:nvPr/>
            </p:nvSpPr>
            <p:spPr bwMode="auto">
              <a:xfrm>
                <a:off x="809" y="1274"/>
                <a:ext cx="104" cy="85"/>
              </a:xfrm>
              <a:custGeom>
                <a:avLst/>
                <a:gdLst/>
                <a:ahLst/>
                <a:cxnLst>
                  <a:cxn ang="0">
                    <a:pos x="104" y="85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11" y="1"/>
                  </a:cxn>
                  <a:cxn ang="0">
                    <a:pos x="104" y="85"/>
                  </a:cxn>
                </a:cxnLst>
                <a:rect l="0" t="0" r="r" b="b"/>
                <a:pathLst>
                  <a:path w="104" h="85">
                    <a:moveTo>
                      <a:pt x="104" y="85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104" y="85"/>
                    </a:lnTo>
                    <a:close/>
                  </a:path>
                </a:pathLst>
              </a:custGeom>
              <a:solidFill>
                <a:srgbClr val="82A3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7" name="Freeform 393"/>
              <p:cNvSpPr>
                <a:spLocks/>
              </p:cNvSpPr>
              <p:nvPr/>
            </p:nvSpPr>
            <p:spPr bwMode="auto">
              <a:xfrm>
                <a:off x="784" y="1271"/>
                <a:ext cx="117" cy="87"/>
              </a:xfrm>
              <a:custGeom>
                <a:avLst/>
                <a:gdLst/>
                <a:ahLst/>
                <a:cxnLst>
                  <a:cxn ang="0">
                    <a:pos x="117" y="87"/>
                  </a:cxn>
                  <a:cxn ang="0">
                    <a:pos x="93" y="84"/>
                  </a:cxn>
                  <a:cxn ang="0">
                    <a:pos x="0" y="0"/>
                  </a:cxn>
                  <a:cxn ang="0">
                    <a:pos x="25" y="3"/>
                  </a:cxn>
                  <a:cxn ang="0">
                    <a:pos x="117" y="87"/>
                  </a:cxn>
                </a:cxnLst>
                <a:rect l="0" t="0" r="r" b="b"/>
                <a:pathLst>
                  <a:path w="117" h="87">
                    <a:moveTo>
                      <a:pt x="117" y="87"/>
                    </a:moveTo>
                    <a:lnTo>
                      <a:pt x="93" y="84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117" y="87"/>
                    </a:lnTo>
                    <a:close/>
                  </a:path>
                </a:pathLst>
              </a:custGeom>
              <a:solidFill>
                <a:srgbClr val="81A2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8" name="Line 394"/>
              <p:cNvSpPr>
                <a:spLocks noChangeShapeType="1"/>
              </p:cNvSpPr>
              <p:nvPr/>
            </p:nvSpPr>
            <p:spPr bwMode="auto">
              <a:xfrm flipH="1" flipV="1">
                <a:off x="809" y="1274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1A2A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9" name="Freeform 395"/>
              <p:cNvSpPr>
                <a:spLocks/>
              </p:cNvSpPr>
              <p:nvPr/>
            </p:nvSpPr>
            <p:spPr bwMode="auto">
              <a:xfrm>
                <a:off x="801" y="1273"/>
                <a:ext cx="100" cy="85"/>
              </a:xfrm>
              <a:custGeom>
                <a:avLst/>
                <a:gdLst/>
                <a:ahLst/>
                <a:cxnLst>
                  <a:cxn ang="0">
                    <a:pos x="100" y="85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00" y="85"/>
                  </a:cxn>
                </a:cxnLst>
                <a:rect l="0" t="0" r="r" b="b"/>
                <a:pathLst>
                  <a:path w="100" h="85">
                    <a:moveTo>
                      <a:pt x="100" y="85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00" y="85"/>
                    </a:lnTo>
                    <a:close/>
                  </a:path>
                </a:pathLst>
              </a:custGeom>
              <a:solidFill>
                <a:srgbClr val="81A2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0" name="Freeform 396"/>
              <p:cNvSpPr>
                <a:spLocks/>
              </p:cNvSpPr>
              <p:nvPr/>
            </p:nvSpPr>
            <p:spPr bwMode="auto">
              <a:xfrm>
                <a:off x="792" y="1272"/>
                <a:ext cx="101" cy="85"/>
              </a:xfrm>
              <a:custGeom>
                <a:avLst/>
                <a:gdLst/>
                <a:ahLst/>
                <a:cxnLst>
                  <a:cxn ang="0">
                    <a:pos x="101" y="85"/>
                  </a:cxn>
                  <a:cxn ang="0">
                    <a:pos x="93" y="84"/>
                  </a:cxn>
                  <a:cxn ang="0">
                    <a:pos x="0" y="0"/>
                  </a:cxn>
                  <a:cxn ang="0">
                    <a:pos x="9" y="1"/>
                  </a:cxn>
                  <a:cxn ang="0">
                    <a:pos x="101" y="85"/>
                  </a:cxn>
                </a:cxnLst>
                <a:rect l="0" t="0" r="r" b="b"/>
                <a:pathLst>
                  <a:path w="101" h="85">
                    <a:moveTo>
                      <a:pt x="101" y="85"/>
                    </a:moveTo>
                    <a:lnTo>
                      <a:pt x="93" y="84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101" y="85"/>
                    </a:lnTo>
                    <a:close/>
                  </a:path>
                </a:pathLst>
              </a:custGeom>
              <a:solidFill>
                <a:srgbClr val="80A1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1" name="Freeform 397"/>
              <p:cNvSpPr>
                <a:spLocks/>
              </p:cNvSpPr>
              <p:nvPr/>
            </p:nvSpPr>
            <p:spPr bwMode="auto">
              <a:xfrm>
                <a:off x="784" y="1271"/>
                <a:ext cx="101" cy="85"/>
              </a:xfrm>
              <a:custGeom>
                <a:avLst/>
                <a:gdLst/>
                <a:ahLst/>
                <a:cxnLst>
                  <a:cxn ang="0">
                    <a:pos x="101" y="85"/>
                  </a:cxn>
                  <a:cxn ang="0">
                    <a:pos x="93" y="84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01" y="85"/>
                  </a:cxn>
                </a:cxnLst>
                <a:rect l="0" t="0" r="r" b="b"/>
                <a:pathLst>
                  <a:path w="101" h="85">
                    <a:moveTo>
                      <a:pt x="101" y="85"/>
                    </a:moveTo>
                    <a:lnTo>
                      <a:pt x="93" y="84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01" y="85"/>
                    </a:lnTo>
                    <a:close/>
                  </a:path>
                </a:pathLst>
              </a:custGeom>
              <a:solidFill>
                <a:srgbClr val="7FA0A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2" name="Freeform 398"/>
              <p:cNvSpPr>
                <a:spLocks/>
              </p:cNvSpPr>
              <p:nvPr/>
            </p:nvSpPr>
            <p:spPr bwMode="auto">
              <a:xfrm>
                <a:off x="760" y="1269"/>
                <a:ext cx="117" cy="86"/>
              </a:xfrm>
              <a:custGeom>
                <a:avLst/>
                <a:gdLst/>
                <a:ahLst/>
                <a:cxnLst>
                  <a:cxn ang="0">
                    <a:pos x="117" y="86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24" y="2"/>
                  </a:cxn>
                  <a:cxn ang="0">
                    <a:pos x="117" y="86"/>
                  </a:cxn>
                </a:cxnLst>
                <a:rect l="0" t="0" r="r" b="b"/>
                <a:pathLst>
                  <a:path w="117" h="86">
                    <a:moveTo>
                      <a:pt x="117" y="86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117" y="86"/>
                    </a:lnTo>
                    <a:close/>
                  </a:path>
                </a:pathLst>
              </a:custGeom>
              <a:solidFill>
                <a:srgbClr val="7F9F9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3" name="Line 399"/>
              <p:cNvSpPr>
                <a:spLocks noChangeShapeType="1"/>
              </p:cNvSpPr>
              <p:nvPr/>
            </p:nvSpPr>
            <p:spPr bwMode="auto">
              <a:xfrm flipH="1" flipV="1">
                <a:off x="784" y="1271"/>
                <a:ext cx="93" cy="84"/>
              </a:xfrm>
              <a:prstGeom prst="line">
                <a:avLst/>
              </a:prstGeom>
              <a:noFill/>
              <a:ln w="1588" cap="flat">
                <a:solidFill>
                  <a:srgbClr val="7F9F9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4" name="Freeform 400"/>
              <p:cNvSpPr>
                <a:spLocks/>
              </p:cNvSpPr>
              <p:nvPr/>
            </p:nvSpPr>
            <p:spPr bwMode="auto">
              <a:xfrm>
                <a:off x="772" y="1270"/>
                <a:ext cx="105" cy="85"/>
              </a:xfrm>
              <a:custGeom>
                <a:avLst/>
                <a:gdLst/>
                <a:ahLst/>
                <a:cxnLst>
                  <a:cxn ang="0">
                    <a:pos x="105" y="85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12" y="1"/>
                  </a:cxn>
                  <a:cxn ang="0">
                    <a:pos x="105" y="85"/>
                  </a:cxn>
                </a:cxnLst>
                <a:rect l="0" t="0" r="r" b="b"/>
                <a:pathLst>
                  <a:path w="105" h="85">
                    <a:moveTo>
                      <a:pt x="105" y="85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12" y="1"/>
                    </a:lnTo>
                    <a:lnTo>
                      <a:pt x="105" y="85"/>
                    </a:lnTo>
                    <a:close/>
                  </a:path>
                </a:pathLst>
              </a:custGeom>
              <a:solidFill>
                <a:srgbClr val="7F9F9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5" name="Freeform 401"/>
              <p:cNvSpPr>
                <a:spLocks/>
              </p:cNvSpPr>
              <p:nvPr/>
            </p:nvSpPr>
            <p:spPr bwMode="auto">
              <a:xfrm>
                <a:off x="760" y="1269"/>
                <a:ext cx="104" cy="85"/>
              </a:xfrm>
              <a:custGeom>
                <a:avLst/>
                <a:gdLst/>
                <a:ahLst/>
                <a:cxnLst>
                  <a:cxn ang="0">
                    <a:pos x="104" y="85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12" y="1"/>
                  </a:cxn>
                  <a:cxn ang="0">
                    <a:pos x="104" y="85"/>
                  </a:cxn>
                </a:cxnLst>
                <a:rect l="0" t="0" r="r" b="b"/>
                <a:pathLst>
                  <a:path w="104" h="85">
                    <a:moveTo>
                      <a:pt x="104" y="85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12" y="1"/>
                    </a:lnTo>
                    <a:lnTo>
                      <a:pt x="104" y="85"/>
                    </a:lnTo>
                    <a:close/>
                  </a:path>
                </a:pathLst>
              </a:custGeom>
              <a:solidFill>
                <a:srgbClr val="7E9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6" name="Freeform 402"/>
              <p:cNvSpPr>
                <a:spLocks/>
              </p:cNvSpPr>
              <p:nvPr/>
            </p:nvSpPr>
            <p:spPr bwMode="auto">
              <a:xfrm>
                <a:off x="735" y="1268"/>
                <a:ext cx="117" cy="85"/>
              </a:xfrm>
              <a:custGeom>
                <a:avLst/>
                <a:gdLst/>
                <a:ahLst/>
                <a:cxnLst>
                  <a:cxn ang="0">
                    <a:pos x="117" y="85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117" y="85"/>
                  </a:cxn>
                </a:cxnLst>
                <a:rect l="0" t="0" r="r" b="b"/>
                <a:pathLst>
                  <a:path w="117" h="85">
                    <a:moveTo>
                      <a:pt x="117" y="85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117" y="85"/>
                    </a:lnTo>
                    <a:close/>
                  </a:path>
                </a:pathLst>
              </a:custGeom>
              <a:solidFill>
                <a:srgbClr val="7D9D9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7" name="Line 403"/>
              <p:cNvSpPr>
                <a:spLocks noChangeShapeType="1"/>
              </p:cNvSpPr>
              <p:nvPr/>
            </p:nvSpPr>
            <p:spPr bwMode="auto">
              <a:xfrm flipH="1" flipV="1">
                <a:off x="760" y="1269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7D9D9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8" name="Freeform 404"/>
              <p:cNvSpPr>
                <a:spLocks/>
              </p:cNvSpPr>
              <p:nvPr/>
            </p:nvSpPr>
            <p:spPr bwMode="auto">
              <a:xfrm>
                <a:off x="752" y="1269"/>
                <a:ext cx="100" cy="84"/>
              </a:xfrm>
              <a:custGeom>
                <a:avLst/>
                <a:gdLst/>
                <a:ahLst/>
                <a:cxnLst>
                  <a:cxn ang="0">
                    <a:pos x="100" y="84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00" y="84"/>
                  </a:cxn>
                </a:cxnLst>
                <a:rect l="0" t="0" r="r" b="b"/>
                <a:pathLst>
                  <a:path w="100" h="84">
                    <a:moveTo>
                      <a:pt x="100" y="84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00" y="84"/>
                    </a:lnTo>
                    <a:close/>
                  </a:path>
                </a:pathLst>
              </a:custGeom>
              <a:solidFill>
                <a:srgbClr val="7D9D9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9" name="Freeform 405"/>
              <p:cNvSpPr>
                <a:spLocks/>
              </p:cNvSpPr>
              <p:nvPr/>
            </p:nvSpPr>
            <p:spPr bwMode="auto">
              <a:xfrm>
                <a:off x="743" y="1268"/>
                <a:ext cx="101" cy="85"/>
              </a:xfrm>
              <a:custGeom>
                <a:avLst/>
                <a:gdLst/>
                <a:ahLst/>
                <a:cxnLst>
                  <a:cxn ang="0">
                    <a:pos x="101" y="85"/>
                  </a:cxn>
                  <a:cxn ang="0">
                    <a:pos x="93" y="84"/>
                  </a:cxn>
                  <a:cxn ang="0">
                    <a:pos x="0" y="0"/>
                  </a:cxn>
                  <a:cxn ang="0">
                    <a:pos x="9" y="1"/>
                  </a:cxn>
                  <a:cxn ang="0">
                    <a:pos x="101" y="85"/>
                  </a:cxn>
                </a:cxnLst>
                <a:rect l="0" t="0" r="r" b="b"/>
                <a:pathLst>
                  <a:path w="101" h="85">
                    <a:moveTo>
                      <a:pt x="101" y="85"/>
                    </a:moveTo>
                    <a:lnTo>
                      <a:pt x="93" y="84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101" y="85"/>
                    </a:lnTo>
                    <a:close/>
                  </a:path>
                </a:pathLst>
              </a:custGeom>
              <a:solidFill>
                <a:srgbClr val="7C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0" name="Freeform 406"/>
              <p:cNvSpPr>
                <a:spLocks/>
              </p:cNvSpPr>
              <p:nvPr/>
            </p:nvSpPr>
            <p:spPr bwMode="auto">
              <a:xfrm>
                <a:off x="735" y="1268"/>
                <a:ext cx="101" cy="84"/>
              </a:xfrm>
              <a:custGeom>
                <a:avLst/>
                <a:gdLst/>
                <a:ahLst/>
                <a:cxnLst>
                  <a:cxn ang="0">
                    <a:pos x="101" y="84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01" y="84"/>
                  </a:cxn>
                </a:cxnLst>
                <a:rect l="0" t="0" r="r" b="b"/>
                <a:pathLst>
                  <a:path w="101" h="84">
                    <a:moveTo>
                      <a:pt x="101" y="84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01" y="84"/>
                    </a:lnTo>
                    <a:close/>
                  </a:path>
                </a:pathLst>
              </a:custGeom>
              <a:solidFill>
                <a:srgbClr val="7B9B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1" name="Freeform 407"/>
              <p:cNvSpPr>
                <a:spLocks/>
              </p:cNvSpPr>
              <p:nvPr/>
            </p:nvSpPr>
            <p:spPr bwMode="auto">
              <a:xfrm>
                <a:off x="710" y="1268"/>
                <a:ext cx="117" cy="84"/>
              </a:xfrm>
              <a:custGeom>
                <a:avLst/>
                <a:gdLst/>
                <a:ahLst/>
                <a:cxnLst>
                  <a:cxn ang="0">
                    <a:pos x="117" y="84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17" y="84"/>
                  </a:cxn>
                </a:cxnLst>
                <a:rect l="0" t="0" r="r" b="b"/>
                <a:pathLst>
                  <a:path w="117" h="84">
                    <a:moveTo>
                      <a:pt x="117" y="84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117" y="84"/>
                    </a:lnTo>
                    <a:close/>
                  </a:path>
                </a:pathLst>
              </a:custGeom>
              <a:solidFill>
                <a:srgbClr val="7B9A9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2" name="Line 408"/>
              <p:cNvSpPr>
                <a:spLocks noChangeShapeType="1"/>
              </p:cNvSpPr>
              <p:nvPr/>
            </p:nvSpPr>
            <p:spPr bwMode="auto">
              <a:xfrm flipH="1" flipV="1">
                <a:off x="735" y="1268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7B9A9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3" name="Freeform 409"/>
              <p:cNvSpPr>
                <a:spLocks/>
              </p:cNvSpPr>
              <p:nvPr/>
            </p:nvSpPr>
            <p:spPr bwMode="auto">
              <a:xfrm>
                <a:off x="723" y="1268"/>
                <a:ext cx="104" cy="84"/>
              </a:xfrm>
              <a:custGeom>
                <a:avLst/>
                <a:gdLst/>
                <a:ahLst/>
                <a:cxnLst>
                  <a:cxn ang="0">
                    <a:pos x="104" y="84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4" y="84"/>
                  </a:cxn>
                </a:cxnLst>
                <a:rect l="0" t="0" r="r" b="b"/>
                <a:pathLst>
                  <a:path w="104" h="84">
                    <a:moveTo>
                      <a:pt x="104" y="84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4" y="84"/>
                    </a:lnTo>
                    <a:close/>
                  </a:path>
                </a:pathLst>
              </a:custGeom>
              <a:solidFill>
                <a:srgbClr val="7B9A9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4" name="Freeform 410"/>
              <p:cNvSpPr>
                <a:spLocks/>
              </p:cNvSpPr>
              <p:nvPr/>
            </p:nvSpPr>
            <p:spPr bwMode="auto">
              <a:xfrm>
                <a:off x="710" y="1268"/>
                <a:ext cx="105" cy="84"/>
              </a:xfrm>
              <a:custGeom>
                <a:avLst/>
                <a:gdLst/>
                <a:ahLst/>
                <a:cxnLst>
                  <a:cxn ang="0">
                    <a:pos x="105" y="84"/>
                  </a:cxn>
                  <a:cxn ang="0">
                    <a:pos x="92" y="84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05" y="84"/>
                  </a:cxn>
                </a:cxnLst>
                <a:rect l="0" t="0" r="r" b="b"/>
                <a:pathLst>
                  <a:path w="105" h="84">
                    <a:moveTo>
                      <a:pt x="105" y="84"/>
                    </a:moveTo>
                    <a:lnTo>
                      <a:pt x="92" y="8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05" y="84"/>
                    </a:lnTo>
                    <a:close/>
                  </a:path>
                </a:pathLst>
              </a:custGeom>
              <a:solidFill>
                <a:srgbClr val="7A99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5" name="Freeform 411"/>
              <p:cNvSpPr>
                <a:spLocks/>
              </p:cNvSpPr>
              <p:nvPr/>
            </p:nvSpPr>
            <p:spPr bwMode="auto">
              <a:xfrm>
                <a:off x="313" y="1352"/>
                <a:ext cx="978" cy="593"/>
              </a:xfrm>
              <a:custGeom>
                <a:avLst/>
                <a:gdLst/>
                <a:ahLst/>
                <a:cxnLst>
                  <a:cxn ang="0">
                    <a:pos x="439" y="1"/>
                  </a:cxn>
                  <a:cxn ang="0">
                    <a:pos x="367" y="9"/>
                  </a:cxn>
                  <a:cxn ang="0">
                    <a:pos x="299" y="23"/>
                  </a:cxn>
                  <a:cxn ang="0">
                    <a:pos x="236" y="43"/>
                  </a:cxn>
                  <a:cxn ang="0">
                    <a:pos x="178" y="68"/>
                  </a:cxn>
                  <a:cxn ang="0">
                    <a:pos x="127" y="97"/>
                  </a:cxn>
                  <a:cxn ang="0">
                    <a:pos x="84" y="131"/>
                  </a:cxn>
                  <a:cxn ang="0">
                    <a:pos x="49" y="168"/>
                  </a:cxn>
                  <a:cxn ang="0">
                    <a:pos x="22" y="208"/>
                  </a:cxn>
                  <a:cxn ang="0">
                    <a:pos x="6" y="251"/>
                  </a:cxn>
                  <a:cxn ang="0">
                    <a:pos x="0" y="296"/>
                  </a:cxn>
                  <a:cxn ang="0">
                    <a:pos x="6" y="342"/>
                  </a:cxn>
                  <a:cxn ang="0">
                    <a:pos x="22" y="385"/>
                  </a:cxn>
                  <a:cxn ang="0">
                    <a:pos x="49" y="425"/>
                  </a:cxn>
                  <a:cxn ang="0">
                    <a:pos x="84" y="462"/>
                  </a:cxn>
                  <a:cxn ang="0">
                    <a:pos x="127" y="496"/>
                  </a:cxn>
                  <a:cxn ang="0">
                    <a:pos x="178" y="525"/>
                  </a:cxn>
                  <a:cxn ang="0">
                    <a:pos x="236" y="550"/>
                  </a:cxn>
                  <a:cxn ang="0">
                    <a:pos x="299" y="570"/>
                  </a:cxn>
                  <a:cxn ang="0">
                    <a:pos x="367" y="584"/>
                  </a:cxn>
                  <a:cxn ang="0">
                    <a:pos x="439" y="592"/>
                  </a:cxn>
                  <a:cxn ang="0">
                    <a:pos x="514" y="593"/>
                  </a:cxn>
                  <a:cxn ang="0">
                    <a:pos x="588" y="587"/>
                  </a:cxn>
                  <a:cxn ang="0">
                    <a:pos x="657" y="575"/>
                  </a:cxn>
                  <a:cxn ang="0">
                    <a:pos x="722" y="557"/>
                  </a:cxn>
                  <a:cxn ang="0">
                    <a:pos x="782" y="534"/>
                  </a:cxn>
                  <a:cxn ang="0">
                    <a:pos x="835" y="506"/>
                  </a:cxn>
                  <a:cxn ang="0">
                    <a:pos x="881" y="474"/>
                  </a:cxn>
                  <a:cxn ang="0">
                    <a:pos x="919" y="438"/>
                  </a:cxn>
                  <a:cxn ang="0">
                    <a:pos x="948" y="399"/>
                  </a:cxn>
                  <a:cxn ang="0">
                    <a:pos x="968" y="356"/>
                  </a:cxn>
                  <a:cxn ang="0">
                    <a:pos x="977" y="312"/>
                  </a:cxn>
                  <a:cxn ang="0">
                    <a:pos x="976" y="266"/>
                  </a:cxn>
                  <a:cxn ang="0">
                    <a:pos x="963" y="222"/>
                  </a:cxn>
                  <a:cxn ang="0">
                    <a:pos x="940" y="181"/>
                  </a:cxn>
                  <a:cxn ang="0">
                    <a:pos x="907" y="143"/>
                  </a:cxn>
                  <a:cxn ang="0">
                    <a:pos x="866" y="108"/>
                  </a:cxn>
                  <a:cxn ang="0">
                    <a:pos x="818" y="77"/>
                  </a:cxn>
                  <a:cxn ang="0">
                    <a:pos x="763" y="50"/>
                  </a:cxn>
                  <a:cxn ang="0">
                    <a:pos x="701" y="29"/>
                  </a:cxn>
                  <a:cxn ang="0">
                    <a:pos x="635" y="13"/>
                  </a:cxn>
                  <a:cxn ang="0">
                    <a:pos x="564" y="3"/>
                  </a:cxn>
                  <a:cxn ang="0">
                    <a:pos x="489" y="0"/>
                  </a:cxn>
                </a:cxnLst>
                <a:rect l="0" t="0" r="r" b="b"/>
                <a:pathLst>
                  <a:path w="978" h="593">
                    <a:moveTo>
                      <a:pt x="489" y="0"/>
                    </a:moveTo>
                    <a:lnTo>
                      <a:pt x="464" y="0"/>
                    </a:lnTo>
                    <a:lnTo>
                      <a:pt x="439" y="1"/>
                    </a:lnTo>
                    <a:lnTo>
                      <a:pt x="415" y="3"/>
                    </a:lnTo>
                    <a:lnTo>
                      <a:pt x="391" y="6"/>
                    </a:lnTo>
                    <a:lnTo>
                      <a:pt x="367" y="9"/>
                    </a:lnTo>
                    <a:lnTo>
                      <a:pt x="344" y="13"/>
                    </a:lnTo>
                    <a:lnTo>
                      <a:pt x="321" y="18"/>
                    </a:lnTo>
                    <a:lnTo>
                      <a:pt x="299" y="23"/>
                    </a:lnTo>
                    <a:lnTo>
                      <a:pt x="277" y="29"/>
                    </a:lnTo>
                    <a:lnTo>
                      <a:pt x="256" y="36"/>
                    </a:lnTo>
                    <a:lnTo>
                      <a:pt x="236" y="43"/>
                    </a:lnTo>
                    <a:lnTo>
                      <a:pt x="216" y="50"/>
                    </a:lnTo>
                    <a:lnTo>
                      <a:pt x="197" y="59"/>
                    </a:lnTo>
                    <a:lnTo>
                      <a:pt x="178" y="68"/>
                    </a:lnTo>
                    <a:lnTo>
                      <a:pt x="161" y="77"/>
                    </a:lnTo>
                    <a:lnTo>
                      <a:pt x="144" y="87"/>
                    </a:lnTo>
                    <a:lnTo>
                      <a:pt x="127" y="97"/>
                    </a:lnTo>
                    <a:lnTo>
                      <a:pt x="112" y="108"/>
                    </a:lnTo>
                    <a:lnTo>
                      <a:pt x="98" y="119"/>
                    </a:lnTo>
                    <a:lnTo>
                      <a:pt x="84" y="131"/>
                    </a:lnTo>
                    <a:lnTo>
                      <a:pt x="71" y="143"/>
                    </a:lnTo>
                    <a:lnTo>
                      <a:pt x="59" y="155"/>
                    </a:lnTo>
                    <a:lnTo>
                      <a:pt x="49" y="168"/>
                    </a:lnTo>
                    <a:lnTo>
                      <a:pt x="39" y="181"/>
                    </a:lnTo>
                    <a:lnTo>
                      <a:pt x="30" y="194"/>
                    </a:lnTo>
                    <a:lnTo>
                      <a:pt x="22" y="208"/>
                    </a:lnTo>
                    <a:lnTo>
                      <a:pt x="16" y="222"/>
                    </a:lnTo>
                    <a:lnTo>
                      <a:pt x="10" y="237"/>
                    </a:lnTo>
                    <a:lnTo>
                      <a:pt x="6" y="251"/>
                    </a:lnTo>
                    <a:lnTo>
                      <a:pt x="3" y="266"/>
                    </a:lnTo>
                    <a:lnTo>
                      <a:pt x="1" y="281"/>
                    </a:lnTo>
                    <a:lnTo>
                      <a:pt x="0" y="296"/>
                    </a:lnTo>
                    <a:lnTo>
                      <a:pt x="1" y="312"/>
                    </a:lnTo>
                    <a:lnTo>
                      <a:pt x="3" y="327"/>
                    </a:lnTo>
                    <a:lnTo>
                      <a:pt x="6" y="342"/>
                    </a:lnTo>
                    <a:lnTo>
                      <a:pt x="10" y="356"/>
                    </a:lnTo>
                    <a:lnTo>
                      <a:pt x="16" y="371"/>
                    </a:lnTo>
                    <a:lnTo>
                      <a:pt x="22" y="385"/>
                    </a:lnTo>
                    <a:lnTo>
                      <a:pt x="30" y="399"/>
                    </a:lnTo>
                    <a:lnTo>
                      <a:pt x="39" y="412"/>
                    </a:lnTo>
                    <a:lnTo>
                      <a:pt x="49" y="425"/>
                    </a:lnTo>
                    <a:lnTo>
                      <a:pt x="59" y="438"/>
                    </a:lnTo>
                    <a:lnTo>
                      <a:pt x="71" y="450"/>
                    </a:lnTo>
                    <a:lnTo>
                      <a:pt x="84" y="462"/>
                    </a:lnTo>
                    <a:lnTo>
                      <a:pt x="98" y="474"/>
                    </a:lnTo>
                    <a:lnTo>
                      <a:pt x="112" y="485"/>
                    </a:lnTo>
                    <a:lnTo>
                      <a:pt x="127" y="496"/>
                    </a:lnTo>
                    <a:lnTo>
                      <a:pt x="144" y="506"/>
                    </a:lnTo>
                    <a:lnTo>
                      <a:pt x="161" y="516"/>
                    </a:lnTo>
                    <a:lnTo>
                      <a:pt x="178" y="525"/>
                    </a:lnTo>
                    <a:lnTo>
                      <a:pt x="197" y="534"/>
                    </a:lnTo>
                    <a:lnTo>
                      <a:pt x="216" y="543"/>
                    </a:lnTo>
                    <a:lnTo>
                      <a:pt x="236" y="550"/>
                    </a:lnTo>
                    <a:lnTo>
                      <a:pt x="256" y="557"/>
                    </a:lnTo>
                    <a:lnTo>
                      <a:pt x="277" y="564"/>
                    </a:lnTo>
                    <a:lnTo>
                      <a:pt x="299" y="570"/>
                    </a:lnTo>
                    <a:lnTo>
                      <a:pt x="321" y="575"/>
                    </a:lnTo>
                    <a:lnTo>
                      <a:pt x="344" y="580"/>
                    </a:lnTo>
                    <a:lnTo>
                      <a:pt x="367" y="584"/>
                    </a:lnTo>
                    <a:lnTo>
                      <a:pt x="391" y="587"/>
                    </a:lnTo>
                    <a:lnTo>
                      <a:pt x="415" y="590"/>
                    </a:lnTo>
                    <a:lnTo>
                      <a:pt x="439" y="592"/>
                    </a:lnTo>
                    <a:lnTo>
                      <a:pt x="464" y="593"/>
                    </a:lnTo>
                    <a:lnTo>
                      <a:pt x="489" y="593"/>
                    </a:lnTo>
                    <a:lnTo>
                      <a:pt x="514" y="593"/>
                    </a:lnTo>
                    <a:lnTo>
                      <a:pt x="539" y="592"/>
                    </a:lnTo>
                    <a:lnTo>
                      <a:pt x="564" y="590"/>
                    </a:lnTo>
                    <a:lnTo>
                      <a:pt x="588" y="587"/>
                    </a:lnTo>
                    <a:lnTo>
                      <a:pt x="611" y="584"/>
                    </a:lnTo>
                    <a:lnTo>
                      <a:pt x="635" y="580"/>
                    </a:lnTo>
                    <a:lnTo>
                      <a:pt x="657" y="575"/>
                    </a:lnTo>
                    <a:lnTo>
                      <a:pt x="680" y="570"/>
                    </a:lnTo>
                    <a:lnTo>
                      <a:pt x="701" y="564"/>
                    </a:lnTo>
                    <a:lnTo>
                      <a:pt x="722" y="557"/>
                    </a:lnTo>
                    <a:lnTo>
                      <a:pt x="743" y="550"/>
                    </a:lnTo>
                    <a:lnTo>
                      <a:pt x="763" y="543"/>
                    </a:lnTo>
                    <a:lnTo>
                      <a:pt x="782" y="534"/>
                    </a:lnTo>
                    <a:lnTo>
                      <a:pt x="800" y="525"/>
                    </a:lnTo>
                    <a:lnTo>
                      <a:pt x="818" y="516"/>
                    </a:lnTo>
                    <a:lnTo>
                      <a:pt x="835" y="506"/>
                    </a:lnTo>
                    <a:lnTo>
                      <a:pt x="851" y="496"/>
                    </a:lnTo>
                    <a:lnTo>
                      <a:pt x="866" y="485"/>
                    </a:lnTo>
                    <a:lnTo>
                      <a:pt x="881" y="474"/>
                    </a:lnTo>
                    <a:lnTo>
                      <a:pt x="895" y="462"/>
                    </a:lnTo>
                    <a:lnTo>
                      <a:pt x="907" y="450"/>
                    </a:lnTo>
                    <a:lnTo>
                      <a:pt x="919" y="438"/>
                    </a:lnTo>
                    <a:lnTo>
                      <a:pt x="930" y="425"/>
                    </a:lnTo>
                    <a:lnTo>
                      <a:pt x="940" y="412"/>
                    </a:lnTo>
                    <a:lnTo>
                      <a:pt x="948" y="399"/>
                    </a:lnTo>
                    <a:lnTo>
                      <a:pt x="956" y="385"/>
                    </a:lnTo>
                    <a:lnTo>
                      <a:pt x="963" y="371"/>
                    </a:lnTo>
                    <a:lnTo>
                      <a:pt x="968" y="356"/>
                    </a:lnTo>
                    <a:lnTo>
                      <a:pt x="972" y="342"/>
                    </a:lnTo>
                    <a:lnTo>
                      <a:pt x="976" y="327"/>
                    </a:lnTo>
                    <a:lnTo>
                      <a:pt x="977" y="312"/>
                    </a:lnTo>
                    <a:lnTo>
                      <a:pt x="978" y="296"/>
                    </a:lnTo>
                    <a:lnTo>
                      <a:pt x="977" y="281"/>
                    </a:lnTo>
                    <a:lnTo>
                      <a:pt x="976" y="266"/>
                    </a:lnTo>
                    <a:lnTo>
                      <a:pt x="972" y="251"/>
                    </a:lnTo>
                    <a:lnTo>
                      <a:pt x="968" y="237"/>
                    </a:lnTo>
                    <a:lnTo>
                      <a:pt x="963" y="222"/>
                    </a:lnTo>
                    <a:lnTo>
                      <a:pt x="956" y="208"/>
                    </a:lnTo>
                    <a:lnTo>
                      <a:pt x="948" y="194"/>
                    </a:lnTo>
                    <a:lnTo>
                      <a:pt x="940" y="181"/>
                    </a:lnTo>
                    <a:lnTo>
                      <a:pt x="930" y="168"/>
                    </a:lnTo>
                    <a:lnTo>
                      <a:pt x="919" y="155"/>
                    </a:lnTo>
                    <a:lnTo>
                      <a:pt x="907" y="143"/>
                    </a:lnTo>
                    <a:lnTo>
                      <a:pt x="895" y="131"/>
                    </a:lnTo>
                    <a:lnTo>
                      <a:pt x="881" y="119"/>
                    </a:lnTo>
                    <a:lnTo>
                      <a:pt x="866" y="108"/>
                    </a:lnTo>
                    <a:lnTo>
                      <a:pt x="851" y="97"/>
                    </a:lnTo>
                    <a:lnTo>
                      <a:pt x="835" y="87"/>
                    </a:lnTo>
                    <a:lnTo>
                      <a:pt x="818" y="77"/>
                    </a:lnTo>
                    <a:lnTo>
                      <a:pt x="800" y="68"/>
                    </a:lnTo>
                    <a:lnTo>
                      <a:pt x="782" y="59"/>
                    </a:lnTo>
                    <a:lnTo>
                      <a:pt x="763" y="50"/>
                    </a:lnTo>
                    <a:lnTo>
                      <a:pt x="743" y="43"/>
                    </a:lnTo>
                    <a:lnTo>
                      <a:pt x="722" y="36"/>
                    </a:lnTo>
                    <a:lnTo>
                      <a:pt x="701" y="29"/>
                    </a:lnTo>
                    <a:lnTo>
                      <a:pt x="680" y="23"/>
                    </a:lnTo>
                    <a:lnTo>
                      <a:pt x="657" y="18"/>
                    </a:lnTo>
                    <a:lnTo>
                      <a:pt x="635" y="13"/>
                    </a:lnTo>
                    <a:lnTo>
                      <a:pt x="611" y="9"/>
                    </a:lnTo>
                    <a:lnTo>
                      <a:pt x="588" y="6"/>
                    </a:lnTo>
                    <a:lnTo>
                      <a:pt x="564" y="3"/>
                    </a:lnTo>
                    <a:lnTo>
                      <a:pt x="539" y="1"/>
                    </a:lnTo>
                    <a:lnTo>
                      <a:pt x="514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9CC4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6" name="Line 412"/>
              <p:cNvSpPr>
                <a:spLocks noChangeShapeType="1"/>
              </p:cNvSpPr>
              <p:nvPr/>
            </p:nvSpPr>
            <p:spPr bwMode="auto">
              <a:xfrm flipH="1">
                <a:off x="777" y="1352"/>
                <a:ext cx="25" cy="1"/>
              </a:xfrm>
              <a:prstGeom prst="line">
                <a:avLst/>
              </a:prstGeom>
              <a:noFill/>
              <a:ln w="11113" cap="flat">
                <a:solidFill>
                  <a:srgbClr val="93B8B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7" name="Line 413"/>
              <p:cNvSpPr>
                <a:spLocks noChangeShapeType="1"/>
              </p:cNvSpPr>
              <p:nvPr/>
            </p:nvSpPr>
            <p:spPr bwMode="auto">
              <a:xfrm flipH="1">
                <a:off x="752" y="1352"/>
                <a:ext cx="25" cy="1"/>
              </a:xfrm>
              <a:prstGeom prst="line">
                <a:avLst/>
              </a:prstGeom>
              <a:noFill/>
              <a:ln w="11113" cap="flat">
                <a:solidFill>
                  <a:srgbClr val="94B9B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8" name="Line 414"/>
              <p:cNvSpPr>
                <a:spLocks noChangeShapeType="1"/>
              </p:cNvSpPr>
              <p:nvPr/>
            </p:nvSpPr>
            <p:spPr bwMode="auto">
              <a:xfrm flipH="1">
                <a:off x="728" y="1353"/>
                <a:ext cx="24" cy="2"/>
              </a:xfrm>
              <a:prstGeom prst="line">
                <a:avLst/>
              </a:prstGeom>
              <a:noFill/>
              <a:ln w="11113" cap="flat">
                <a:solidFill>
                  <a:srgbClr val="96BBB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9" name="Line 415"/>
              <p:cNvSpPr>
                <a:spLocks noChangeShapeType="1"/>
              </p:cNvSpPr>
              <p:nvPr/>
            </p:nvSpPr>
            <p:spPr bwMode="auto">
              <a:xfrm flipH="1">
                <a:off x="704" y="1355"/>
                <a:ext cx="24" cy="3"/>
              </a:xfrm>
              <a:prstGeom prst="line">
                <a:avLst/>
              </a:prstGeom>
              <a:noFill/>
              <a:ln w="11113" cap="flat">
                <a:solidFill>
                  <a:srgbClr val="97BDB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0" name="Line 416"/>
              <p:cNvSpPr>
                <a:spLocks noChangeShapeType="1"/>
              </p:cNvSpPr>
              <p:nvPr/>
            </p:nvSpPr>
            <p:spPr bwMode="auto">
              <a:xfrm flipH="1">
                <a:off x="680" y="1358"/>
                <a:ext cx="24" cy="3"/>
              </a:xfrm>
              <a:prstGeom prst="line">
                <a:avLst/>
              </a:prstGeom>
              <a:noFill/>
              <a:ln w="11113" cap="flat">
                <a:solidFill>
                  <a:srgbClr val="98BFB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1" name="Line 417"/>
              <p:cNvSpPr>
                <a:spLocks noChangeShapeType="1"/>
              </p:cNvSpPr>
              <p:nvPr/>
            </p:nvSpPr>
            <p:spPr bwMode="auto">
              <a:xfrm flipH="1">
                <a:off x="657" y="1361"/>
                <a:ext cx="23" cy="4"/>
              </a:xfrm>
              <a:prstGeom prst="line">
                <a:avLst/>
              </a:prstGeom>
              <a:noFill/>
              <a:ln w="11113" cap="flat">
                <a:solidFill>
                  <a:srgbClr val="9AC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2" name="Line 418"/>
              <p:cNvSpPr>
                <a:spLocks noChangeShapeType="1"/>
              </p:cNvSpPr>
              <p:nvPr/>
            </p:nvSpPr>
            <p:spPr bwMode="auto">
              <a:xfrm flipH="1">
                <a:off x="634" y="1365"/>
                <a:ext cx="23" cy="5"/>
              </a:xfrm>
              <a:prstGeom prst="line">
                <a:avLst/>
              </a:prstGeom>
              <a:noFill/>
              <a:ln w="11113" cap="flat">
                <a:solidFill>
                  <a:srgbClr val="9BC2C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3" name="Line 419"/>
              <p:cNvSpPr>
                <a:spLocks noChangeShapeType="1"/>
              </p:cNvSpPr>
              <p:nvPr/>
            </p:nvSpPr>
            <p:spPr bwMode="auto">
              <a:xfrm flipH="1">
                <a:off x="612" y="1370"/>
                <a:ext cx="22" cy="5"/>
              </a:xfrm>
              <a:prstGeom prst="line">
                <a:avLst/>
              </a:prstGeom>
              <a:noFill/>
              <a:ln w="11113" cap="flat">
                <a:solidFill>
                  <a:srgbClr val="9DC4C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4" name="Line 420"/>
              <p:cNvSpPr>
                <a:spLocks noChangeShapeType="1"/>
              </p:cNvSpPr>
              <p:nvPr/>
            </p:nvSpPr>
            <p:spPr bwMode="auto">
              <a:xfrm flipH="1">
                <a:off x="590" y="1375"/>
                <a:ext cx="22" cy="6"/>
              </a:xfrm>
              <a:prstGeom prst="line">
                <a:avLst/>
              </a:prstGeom>
              <a:noFill/>
              <a:ln w="11113" cap="flat">
                <a:solidFill>
                  <a:srgbClr val="9EC6C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5" name="Line 421"/>
              <p:cNvSpPr>
                <a:spLocks noChangeShapeType="1"/>
              </p:cNvSpPr>
              <p:nvPr/>
            </p:nvSpPr>
            <p:spPr bwMode="auto">
              <a:xfrm flipH="1">
                <a:off x="569" y="1381"/>
                <a:ext cx="21" cy="7"/>
              </a:xfrm>
              <a:prstGeom prst="line">
                <a:avLst/>
              </a:prstGeom>
              <a:noFill/>
              <a:ln w="11113" cap="flat">
                <a:solidFill>
                  <a:srgbClr val="9FC7C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6" name="Line 422"/>
              <p:cNvSpPr>
                <a:spLocks noChangeShapeType="1"/>
              </p:cNvSpPr>
              <p:nvPr/>
            </p:nvSpPr>
            <p:spPr bwMode="auto">
              <a:xfrm flipH="1">
                <a:off x="549" y="1388"/>
                <a:ext cx="20" cy="7"/>
              </a:xfrm>
              <a:prstGeom prst="line">
                <a:avLst/>
              </a:prstGeom>
              <a:noFill/>
              <a:ln w="11113" cap="flat">
                <a:solidFill>
                  <a:srgbClr val="A1C9C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7" name="Line 423"/>
              <p:cNvSpPr>
                <a:spLocks noChangeShapeType="1"/>
              </p:cNvSpPr>
              <p:nvPr/>
            </p:nvSpPr>
            <p:spPr bwMode="auto">
              <a:xfrm flipH="1">
                <a:off x="529" y="1395"/>
                <a:ext cx="20" cy="7"/>
              </a:xfrm>
              <a:prstGeom prst="line">
                <a:avLst/>
              </a:prstGeom>
              <a:noFill/>
              <a:ln w="11113" cap="flat">
                <a:solidFill>
                  <a:srgbClr val="A2CBC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8" name="Line 424"/>
              <p:cNvSpPr>
                <a:spLocks noChangeShapeType="1"/>
              </p:cNvSpPr>
              <p:nvPr/>
            </p:nvSpPr>
            <p:spPr bwMode="auto">
              <a:xfrm flipH="1">
                <a:off x="510" y="1402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A4CDC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9" name="Line 425"/>
              <p:cNvSpPr>
                <a:spLocks noChangeShapeType="1"/>
              </p:cNvSpPr>
              <p:nvPr/>
            </p:nvSpPr>
            <p:spPr bwMode="auto">
              <a:xfrm flipH="1">
                <a:off x="491" y="1411"/>
                <a:ext cx="19" cy="8"/>
              </a:xfrm>
              <a:prstGeom prst="line">
                <a:avLst/>
              </a:prstGeom>
              <a:noFill/>
              <a:ln w="11113" cap="flat">
                <a:solidFill>
                  <a:srgbClr val="A5CFC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0" name="Line 426"/>
              <p:cNvSpPr>
                <a:spLocks noChangeShapeType="1"/>
              </p:cNvSpPr>
              <p:nvPr/>
            </p:nvSpPr>
            <p:spPr bwMode="auto">
              <a:xfrm flipH="1">
                <a:off x="474" y="1419"/>
                <a:ext cx="17" cy="10"/>
              </a:xfrm>
              <a:prstGeom prst="line">
                <a:avLst/>
              </a:prstGeom>
              <a:noFill/>
              <a:ln w="11113" cap="flat">
                <a:solidFill>
                  <a:srgbClr val="A7D0D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1" name="Line 427"/>
              <p:cNvSpPr>
                <a:spLocks noChangeShapeType="1"/>
              </p:cNvSpPr>
              <p:nvPr/>
            </p:nvSpPr>
            <p:spPr bwMode="auto">
              <a:xfrm flipH="1">
                <a:off x="457" y="1429"/>
                <a:ext cx="17" cy="10"/>
              </a:xfrm>
              <a:prstGeom prst="line">
                <a:avLst/>
              </a:prstGeom>
              <a:noFill/>
              <a:ln w="11113" cap="flat">
                <a:solidFill>
                  <a:srgbClr val="A8D2D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2" name="Line 428"/>
              <p:cNvSpPr>
                <a:spLocks noChangeShapeType="1"/>
              </p:cNvSpPr>
              <p:nvPr/>
            </p:nvSpPr>
            <p:spPr bwMode="auto">
              <a:xfrm flipH="1">
                <a:off x="440" y="1439"/>
                <a:ext cx="17" cy="10"/>
              </a:xfrm>
              <a:prstGeom prst="line">
                <a:avLst/>
              </a:prstGeom>
              <a:noFill/>
              <a:ln w="11113" cap="flat">
                <a:solidFill>
                  <a:srgbClr val="AAD4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3" name="Line 429"/>
              <p:cNvSpPr>
                <a:spLocks noChangeShapeType="1"/>
              </p:cNvSpPr>
              <p:nvPr/>
            </p:nvSpPr>
            <p:spPr bwMode="auto">
              <a:xfrm flipH="1">
                <a:off x="425" y="1449"/>
                <a:ext cx="15" cy="11"/>
              </a:xfrm>
              <a:prstGeom prst="line">
                <a:avLst/>
              </a:prstGeom>
              <a:noFill/>
              <a:ln w="11113" cap="flat">
                <a:solidFill>
                  <a:srgbClr val="ABD6D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4" name="Line 430"/>
              <p:cNvSpPr>
                <a:spLocks noChangeShapeType="1"/>
              </p:cNvSpPr>
              <p:nvPr/>
            </p:nvSpPr>
            <p:spPr bwMode="auto">
              <a:xfrm flipH="1">
                <a:off x="411" y="1460"/>
                <a:ext cx="14" cy="11"/>
              </a:xfrm>
              <a:prstGeom prst="line">
                <a:avLst/>
              </a:prstGeom>
              <a:noFill/>
              <a:ln w="11113" cap="flat">
                <a:solidFill>
                  <a:srgbClr val="ADD8D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5" name="Line 431"/>
              <p:cNvSpPr>
                <a:spLocks noChangeShapeType="1"/>
              </p:cNvSpPr>
              <p:nvPr/>
            </p:nvSpPr>
            <p:spPr bwMode="auto">
              <a:xfrm flipH="1">
                <a:off x="397" y="1471"/>
                <a:ext cx="14" cy="12"/>
              </a:xfrm>
              <a:prstGeom prst="line">
                <a:avLst/>
              </a:prstGeom>
              <a:noFill/>
              <a:ln w="11113" cap="flat">
                <a:solidFill>
                  <a:srgbClr val="AEDAD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6" name="Line 432"/>
              <p:cNvSpPr>
                <a:spLocks noChangeShapeType="1"/>
              </p:cNvSpPr>
              <p:nvPr/>
            </p:nvSpPr>
            <p:spPr bwMode="auto">
              <a:xfrm flipH="1">
                <a:off x="384" y="1483"/>
                <a:ext cx="13" cy="12"/>
              </a:xfrm>
              <a:prstGeom prst="line">
                <a:avLst/>
              </a:prstGeom>
              <a:noFill/>
              <a:ln w="11113" cap="flat">
                <a:solidFill>
                  <a:srgbClr val="B0DCD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7" name="Line 433"/>
              <p:cNvSpPr>
                <a:spLocks noChangeShapeType="1"/>
              </p:cNvSpPr>
              <p:nvPr/>
            </p:nvSpPr>
            <p:spPr bwMode="auto">
              <a:xfrm flipH="1">
                <a:off x="372" y="1495"/>
                <a:ext cx="12" cy="12"/>
              </a:xfrm>
              <a:prstGeom prst="line">
                <a:avLst/>
              </a:prstGeom>
              <a:noFill/>
              <a:ln w="11113" cap="flat">
                <a:solidFill>
                  <a:srgbClr val="B1DED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8" name="Line 434"/>
              <p:cNvSpPr>
                <a:spLocks noChangeShapeType="1"/>
              </p:cNvSpPr>
              <p:nvPr/>
            </p:nvSpPr>
            <p:spPr bwMode="auto">
              <a:xfrm flipH="1">
                <a:off x="362" y="1507"/>
                <a:ext cx="10" cy="13"/>
              </a:xfrm>
              <a:prstGeom prst="line">
                <a:avLst/>
              </a:prstGeom>
              <a:noFill/>
              <a:ln w="11113" cap="flat">
                <a:solidFill>
                  <a:srgbClr val="B3E0E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9" name="Line 435"/>
              <p:cNvSpPr>
                <a:spLocks noChangeShapeType="1"/>
              </p:cNvSpPr>
              <p:nvPr/>
            </p:nvSpPr>
            <p:spPr bwMode="auto">
              <a:xfrm flipH="1">
                <a:off x="352" y="1520"/>
                <a:ext cx="10" cy="13"/>
              </a:xfrm>
              <a:prstGeom prst="line">
                <a:avLst/>
              </a:prstGeom>
              <a:noFill/>
              <a:ln w="11113" cap="flat">
                <a:solidFill>
                  <a:srgbClr val="B4E1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0" name="Line 436"/>
              <p:cNvSpPr>
                <a:spLocks noChangeShapeType="1"/>
              </p:cNvSpPr>
              <p:nvPr/>
            </p:nvSpPr>
            <p:spPr bwMode="auto">
              <a:xfrm flipH="1">
                <a:off x="343" y="1533"/>
                <a:ext cx="9" cy="13"/>
              </a:xfrm>
              <a:prstGeom prst="line">
                <a:avLst/>
              </a:prstGeom>
              <a:noFill/>
              <a:ln w="11113" cap="flat">
                <a:solidFill>
                  <a:srgbClr val="B6E3E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1" name="Line 437"/>
              <p:cNvSpPr>
                <a:spLocks noChangeShapeType="1"/>
              </p:cNvSpPr>
              <p:nvPr/>
            </p:nvSpPr>
            <p:spPr bwMode="auto">
              <a:xfrm flipH="1">
                <a:off x="335" y="1546"/>
                <a:ext cx="8" cy="14"/>
              </a:xfrm>
              <a:prstGeom prst="line">
                <a:avLst/>
              </a:prstGeom>
              <a:noFill/>
              <a:ln w="11113" cap="flat">
                <a:solidFill>
                  <a:srgbClr val="B7E5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2" name="Line 438"/>
              <p:cNvSpPr>
                <a:spLocks noChangeShapeType="1"/>
              </p:cNvSpPr>
              <p:nvPr/>
            </p:nvSpPr>
            <p:spPr bwMode="auto">
              <a:xfrm flipH="1">
                <a:off x="329" y="1560"/>
                <a:ext cx="6" cy="14"/>
              </a:xfrm>
              <a:prstGeom prst="line">
                <a:avLst/>
              </a:prstGeom>
              <a:noFill/>
              <a:ln w="11113" cap="flat">
                <a:solidFill>
                  <a:srgbClr val="B8E6E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3" name="Line 439"/>
              <p:cNvSpPr>
                <a:spLocks noChangeShapeType="1"/>
              </p:cNvSpPr>
              <p:nvPr/>
            </p:nvSpPr>
            <p:spPr bwMode="auto">
              <a:xfrm flipH="1">
                <a:off x="323" y="1574"/>
                <a:ext cx="6" cy="15"/>
              </a:xfrm>
              <a:prstGeom prst="line">
                <a:avLst/>
              </a:prstGeom>
              <a:noFill/>
              <a:ln w="11113" cap="flat">
                <a:solidFill>
                  <a:srgbClr val="B9E7E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4" name="Line 440"/>
              <p:cNvSpPr>
                <a:spLocks noChangeShapeType="1"/>
              </p:cNvSpPr>
              <p:nvPr/>
            </p:nvSpPr>
            <p:spPr bwMode="auto">
              <a:xfrm flipH="1">
                <a:off x="319" y="1589"/>
                <a:ext cx="4" cy="14"/>
              </a:xfrm>
              <a:prstGeom prst="line">
                <a:avLst/>
              </a:prstGeom>
              <a:noFill/>
              <a:ln w="11113" cap="flat">
                <a:solidFill>
                  <a:srgbClr val="BAE8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5" name="Line 441"/>
              <p:cNvSpPr>
                <a:spLocks noChangeShapeType="1"/>
              </p:cNvSpPr>
              <p:nvPr/>
            </p:nvSpPr>
            <p:spPr bwMode="auto">
              <a:xfrm flipH="1">
                <a:off x="316" y="1603"/>
                <a:ext cx="3" cy="15"/>
              </a:xfrm>
              <a:prstGeom prst="line">
                <a:avLst/>
              </a:prstGeom>
              <a:noFill/>
              <a:ln w="11113" cap="flat">
                <a:solidFill>
                  <a:srgbClr val="BBE9E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6" name="Line 442"/>
              <p:cNvSpPr>
                <a:spLocks noChangeShapeType="1"/>
              </p:cNvSpPr>
              <p:nvPr/>
            </p:nvSpPr>
            <p:spPr bwMode="auto">
              <a:xfrm flipH="1">
                <a:off x="314" y="1618"/>
                <a:ext cx="2" cy="15"/>
              </a:xfrm>
              <a:prstGeom prst="line">
                <a:avLst/>
              </a:prstGeom>
              <a:noFill/>
              <a:ln w="11113" cap="flat">
                <a:solidFill>
                  <a:srgbClr val="BBEAE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7" name="Line 443"/>
              <p:cNvSpPr>
                <a:spLocks noChangeShapeType="1"/>
              </p:cNvSpPr>
              <p:nvPr/>
            </p:nvSpPr>
            <p:spPr bwMode="auto">
              <a:xfrm flipH="1">
                <a:off x="313" y="1633"/>
                <a:ext cx="1" cy="15"/>
              </a:xfrm>
              <a:prstGeom prst="line">
                <a:avLst/>
              </a:prstGeom>
              <a:noFill/>
              <a:ln w="11113" cap="flat">
                <a:solidFill>
                  <a:srgbClr val="BBEAE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8" name="Line 444"/>
              <p:cNvSpPr>
                <a:spLocks noChangeShapeType="1"/>
              </p:cNvSpPr>
              <p:nvPr/>
            </p:nvSpPr>
            <p:spPr bwMode="auto">
              <a:xfrm>
                <a:off x="313" y="1648"/>
                <a:ext cx="1" cy="16"/>
              </a:xfrm>
              <a:prstGeom prst="line">
                <a:avLst/>
              </a:prstGeom>
              <a:noFill/>
              <a:ln w="11113" cap="flat">
                <a:solidFill>
                  <a:srgbClr val="BBEAE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9" name="Line 445"/>
              <p:cNvSpPr>
                <a:spLocks noChangeShapeType="1"/>
              </p:cNvSpPr>
              <p:nvPr/>
            </p:nvSpPr>
            <p:spPr bwMode="auto">
              <a:xfrm>
                <a:off x="314" y="1664"/>
                <a:ext cx="2" cy="15"/>
              </a:xfrm>
              <a:prstGeom prst="line">
                <a:avLst/>
              </a:prstGeom>
              <a:noFill/>
              <a:ln w="11113" cap="flat">
                <a:solidFill>
                  <a:srgbClr val="BBEAE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0" name="Line 446"/>
              <p:cNvSpPr>
                <a:spLocks noChangeShapeType="1"/>
              </p:cNvSpPr>
              <p:nvPr/>
            </p:nvSpPr>
            <p:spPr bwMode="auto">
              <a:xfrm>
                <a:off x="316" y="1679"/>
                <a:ext cx="3" cy="15"/>
              </a:xfrm>
              <a:prstGeom prst="line">
                <a:avLst/>
              </a:prstGeom>
              <a:noFill/>
              <a:ln w="11113" cap="flat">
                <a:solidFill>
                  <a:srgbClr val="BBE9E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1" name="Line 447"/>
              <p:cNvSpPr>
                <a:spLocks noChangeShapeType="1"/>
              </p:cNvSpPr>
              <p:nvPr/>
            </p:nvSpPr>
            <p:spPr bwMode="auto">
              <a:xfrm>
                <a:off x="319" y="1694"/>
                <a:ext cx="4" cy="14"/>
              </a:xfrm>
              <a:prstGeom prst="line">
                <a:avLst/>
              </a:prstGeom>
              <a:noFill/>
              <a:ln w="11113" cap="flat">
                <a:solidFill>
                  <a:srgbClr val="BAE8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2" name="Line 448"/>
              <p:cNvSpPr>
                <a:spLocks noChangeShapeType="1"/>
              </p:cNvSpPr>
              <p:nvPr/>
            </p:nvSpPr>
            <p:spPr bwMode="auto">
              <a:xfrm>
                <a:off x="323" y="1708"/>
                <a:ext cx="6" cy="15"/>
              </a:xfrm>
              <a:prstGeom prst="line">
                <a:avLst/>
              </a:prstGeom>
              <a:noFill/>
              <a:ln w="11113" cap="flat">
                <a:solidFill>
                  <a:srgbClr val="B9E7E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3" name="Line 449"/>
              <p:cNvSpPr>
                <a:spLocks noChangeShapeType="1"/>
              </p:cNvSpPr>
              <p:nvPr/>
            </p:nvSpPr>
            <p:spPr bwMode="auto">
              <a:xfrm>
                <a:off x="329" y="1723"/>
                <a:ext cx="6" cy="14"/>
              </a:xfrm>
              <a:prstGeom prst="line">
                <a:avLst/>
              </a:prstGeom>
              <a:noFill/>
              <a:ln w="11113" cap="flat">
                <a:solidFill>
                  <a:srgbClr val="B8E6E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4" name="Line 450"/>
              <p:cNvSpPr>
                <a:spLocks noChangeShapeType="1"/>
              </p:cNvSpPr>
              <p:nvPr/>
            </p:nvSpPr>
            <p:spPr bwMode="auto">
              <a:xfrm>
                <a:off x="335" y="1737"/>
                <a:ext cx="8" cy="14"/>
              </a:xfrm>
              <a:prstGeom prst="line">
                <a:avLst/>
              </a:prstGeom>
              <a:noFill/>
              <a:ln w="11113" cap="flat">
                <a:solidFill>
                  <a:srgbClr val="B7E5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5" name="Line 451"/>
              <p:cNvSpPr>
                <a:spLocks noChangeShapeType="1"/>
              </p:cNvSpPr>
              <p:nvPr/>
            </p:nvSpPr>
            <p:spPr bwMode="auto">
              <a:xfrm>
                <a:off x="343" y="1751"/>
                <a:ext cx="9" cy="13"/>
              </a:xfrm>
              <a:prstGeom prst="line">
                <a:avLst/>
              </a:prstGeom>
              <a:noFill/>
              <a:ln w="11113" cap="flat">
                <a:solidFill>
                  <a:srgbClr val="B6E3E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6" name="Line 452"/>
              <p:cNvSpPr>
                <a:spLocks noChangeShapeType="1"/>
              </p:cNvSpPr>
              <p:nvPr/>
            </p:nvSpPr>
            <p:spPr bwMode="auto">
              <a:xfrm>
                <a:off x="352" y="1764"/>
                <a:ext cx="10" cy="13"/>
              </a:xfrm>
              <a:prstGeom prst="line">
                <a:avLst/>
              </a:prstGeom>
              <a:noFill/>
              <a:ln w="11113" cap="flat">
                <a:solidFill>
                  <a:srgbClr val="B4E1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7" name="Line 453"/>
              <p:cNvSpPr>
                <a:spLocks noChangeShapeType="1"/>
              </p:cNvSpPr>
              <p:nvPr/>
            </p:nvSpPr>
            <p:spPr bwMode="auto">
              <a:xfrm>
                <a:off x="362" y="1777"/>
                <a:ext cx="10" cy="13"/>
              </a:xfrm>
              <a:prstGeom prst="line">
                <a:avLst/>
              </a:prstGeom>
              <a:noFill/>
              <a:ln w="11113" cap="flat">
                <a:solidFill>
                  <a:srgbClr val="B3E0E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8" name="Line 454"/>
              <p:cNvSpPr>
                <a:spLocks noChangeShapeType="1"/>
              </p:cNvSpPr>
              <p:nvPr/>
            </p:nvSpPr>
            <p:spPr bwMode="auto">
              <a:xfrm>
                <a:off x="372" y="1790"/>
                <a:ext cx="12" cy="12"/>
              </a:xfrm>
              <a:prstGeom prst="line">
                <a:avLst/>
              </a:prstGeom>
              <a:noFill/>
              <a:ln w="11113" cap="flat">
                <a:solidFill>
                  <a:srgbClr val="B1DED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9" name="Line 455"/>
              <p:cNvSpPr>
                <a:spLocks noChangeShapeType="1"/>
              </p:cNvSpPr>
              <p:nvPr/>
            </p:nvSpPr>
            <p:spPr bwMode="auto">
              <a:xfrm>
                <a:off x="384" y="1802"/>
                <a:ext cx="13" cy="12"/>
              </a:xfrm>
              <a:prstGeom prst="line">
                <a:avLst/>
              </a:prstGeom>
              <a:noFill/>
              <a:ln w="11113" cap="flat">
                <a:solidFill>
                  <a:srgbClr val="B0DCD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0" name="Line 456"/>
              <p:cNvSpPr>
                <a:spLocks noChangeShapeType="1"/>
              </p:cNvSpPr>
              <p:nvPr/>
            </p:nvSpPr>
            <p:spPr bwMode="auto">
              <a:xfrm>
                <a:off x="397" y="1814"/>
                <a:ext cx="14" cy="12"/>
              </a:xfrm>
              <a:prstGeom prst="line">
                <a:avLst/>
              </a:prstGeom>
              <a:noFill/>
              <a:ln w="11113" cap="flat">
                <a:solidFill>
                  <a:srgbClr val="AEDAD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1" name="Line 457"/>
              <p:cNvSpPr>
                <a:spLocks noChangeShapeType="1"/>
              </p:cNvSpPr>
              <p:nvPr/>
            </p:nvSpPr>
            <p:spPr bwMode="auto">
              <a:xfrm>
                <a:off x="411" y="1826"/>
                <a:ext cx="14" cy="11"/>
              </a:xfrm>
              <a:prstGeom prst="line">
                <a:avLst/>
              </a:prstGeom>
              <a:noFill/>
              <a:ln w="11113" cap="flat">
                <a:solidFill>
                  <a:srgbClr val="ADD8D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2" name="Line 458"/>
              <p:cNvSpPr>
                <a:spLocks noChangeShapeType="1"/>
              </p:cNvSpPr>
              <p:nvPr/>
            </p:nvSpPr>
            <p:spPr bwMode="auto">
              <a:xfrm>
                <a:off x="425" y="1837"/>
                <a:ext cx="15" cy="11"/>
              </a:xfrm>
              <a:prstGeom prst="line">
                <a:avLst/>
              </a:prstGeom>
              <a:noFill/>
              <a:ln w="11113" cap="flat">
                <a:solidFill>
                  <a:srgbClr val="ABD6D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3" name="Line 459"/>
              <p:cNvSpPr>
                <a:spLocks noChangeShapeType="1"/>
              </p:cNvSpPr>
              <p:nvPr/>
            </p:nvSpPr>
            <p:spPr bwMode="auto">
              <a:xfrm>
                <a:off x="440" y="1848"/>
                <a:ext cx="17" cy="10"/>
              </a:xfrm>
              <a:prstGeom prst="line">
                <a:avLst/>
              </a:prstGeom>
              <a:noFill/>
              <a:ln w="11113" cap="flat">
                <a:solidFill>
                  <a:srgbClr val="AAD4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4" name="Line 460"/>
              <p:cNvSpPr>
                <a:spLocks noChangeShapeType="1"/>
              </p:cNvSpPr>
              <p:nvPr/>
            </p:nvSpPr>
            <p:spPr bwMode="auto">
              <a:xfrm>
                <a:off x="457" y="1858"/>
                <a:ext cx="17" cy="10"/>
              </a:xfrm>
              <a:prstGeom prst="line">
                <a:avLst/>
              </a:prstGeom>
              <a:noFill/>
              <a:ln w="11113" cap="flat">
                <a:solidFill>
                  <a:srgbClr val="A8D2D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5" name="Line 461"/>
              <p:cNvSpPr>
                <a:spLocks noChangeShapeType="1"/>
              </p:cNvSpPr>
              <p:nvPr/>
            </p:nvSpPr>
            <p:spPr bwMode="auto">
              <a:xfrm>
                <a:off x="474" y="1868"/>
                <a:ext cx="17" cy="9"/>
              </a:xfrm>
              <a:prstGeom prst="line">
                <a:avLst/>
              </a:prstGeom>
              <a:noFill/>
              <a:ln w="11113" cap="flat">
                <a:solidFill>
                  <a:srgbClr val="A7D0D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6" name="Line 462"/>
              <p:cNvSpPr>
                <a:spLocks noChangeShapeType="1"/>
              </p:cNvSpPr>
              <p:nvPr/>
            </p:nvSpPr>
            <p:spPr bwMode="auto">
              <a:xfrm>
                <a:off x="491" y="1877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A5CFC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7" name="Line 463"/>
              <p:cNvSpPr>
                <a:spLocks noChangeShapeType="1"/>
              </p:cNvSpPr>
              <p:nvPr/>
            </p:nvSpPr>
            <p:spPr bwMode="auto">
              <a:xfrm>
                <a:off x="510" y="1886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A4CDC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8" name="Line 464"/>
              <p:cNvSpPr>
                <a:spLocks noChangeShapeType="1"/>
              </p:cNvSpPr>
              <p:nvPr/>
            </p:nvSpPr>
            <p:spPr bwMode="auto">
              <a:xfrm>
                <a:off x="529" y="1895"/>
                <a:ext cx="20" cy="7"/>
              </a:xfrm>
              <a:prstGeom prst="line">
                <a:avLst/>
              </a:prstGeom>
              <a:noFill/>
              <a:ln w="11113" cap="flat">
                <a:solidFill>
                  <a:srgbClr val="A2CBC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9" name="Line 465"/>
              <p:cNvSpPr>
                <a:spLocks noChangeShapeType="1"/>
              </p:cNvSpPr>
              <p:nvPr/>
            </p:nvSpPr>
            <p:spPr bwMode="auto">
              <a:xfrm>
                <a:off x="549" y="1902"/>
                <a:ext cx="20" cy="7"/>
              </a:xfrm>
              <a:prstGeom prst="line">
                <a:avLst/>
              </a:prstGeom>
              <a:noFill/>
              <a:ln w="11113" cap="flat">
                <a:solidFill>
                  <a:srgbClr val="A1C9C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0" name="Line 466"/>
              <p:cNvSpPr>
                <a:spLocks noChangeShapeType="1"/>
              </p:cNvSpPr>
              <p:nvPr/>
            </p:nvSpPr>
            <p:spPr bwMode="auto">
              <a:xfrm>
                <a:off x="569" y="1909"/>
                <a:ext cx="21" cy="7"/>
              </a:xfrm>
              <a:prstGeom prst="line">
                <a:avLst/>
              </a:prstGeom>
              <a:noFill/>
              <a:ln w="11113" cap="flat">
                <a:solidFill>
                  <a:srgbClr val="9FC7C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1" name="Line 467"/>
              <p:cNvSpPr>
                <a:spLocks noChangeShapeType="1"/>
              </p:cNvSpPr>
              <p:nvPr/>
            </p:nvSpPr>
            <p:spPr bwMode="auto">
              <a:xfrm>
                <a:off x="590" y="1916"/>
                <a:ext cx="22" cy="6"/>
              </a:xfrm>
              <a:prstGeom prst="line">
                <a:avLst/>
              </a:prstGeom>
              <a:noFill/>
              <a:ln w="11113" cap="flat">
                <a:solidFill>
                  <a:srgbClr val="9EC6C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2" name="Line 468"/>
              <p:cNvSpPr>
                <a:spLocks noChangeShapeType="1"/>
              </p:cNvSpPr>
              <p:nvPr/>
            </p:nvSpPr>
            <p:spPr bwMode="auto">
              <a:xfrm>
                <a:off x="612" y="1922"/>
                <a:ext cx="22" cy="5"/>
              </a:xfrm>
              <a:prstGeom prst="line">
                <a:avLst/>
              </a:prstGeom>
              <a:noFill/>
              <a:ln w="11113" cap="flat">
                <a:solidFill>
                  <a:srgbClr val="9DC4C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3" name="Line 469"/>
              <p:cNvSpPr>
                <a:spLocks noChangeShapeType="1"/>
              </p:cNvSpPr>
              <p:nvPr/>
            </p:nvSpPr>
            <p:spPr bwMode="auto">
              <a:xfrm>
                <a:off x="634" y="1927"/>
                <a:ext cx="23" cy="5"/>
              </a:xfrm>
              <a:prstGeom prst="line">
                <a:avLst/>
              </a:prstGeom>
              <a:noFill/>
              <a:ln w="11113" cap="flat">
                <a:solidFill>
                  <a:srgbClr val="9BC2C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4" name="Line 470"/>
              <p:cNvSpPr>
                <a:spLocks noChangeShapeType="1"/>
              </p:cNvSpPr>
              <p:nvPr/>
            </p:nvSpPr>
            <p:spPr bwMode="auto">
              <a:xfrm>
                <a:off x="657" y="1932"/>
                <a:ext cx="23" cy="4"/>
              </a:xfrm>
              <a:prstGeom prst="line">
                <a:avLst/>
              </a:prstGeom>
              <a:noFill/>
              <a:ln w="11113" cap="flat">
                <a:solidFill>
                  <a:srgbClr val="9AC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5" name="Line 471"/>
              <p:cNvSpPr>
                <a:spLocks noChangeShapeType="1"/>
              </p:cNvSpPr>
              <p:nvPr/>
            </p:nvSpPr>
            <p:spPr bwMode="auto">
              <a:xfrm>
                <a:off x="680" y="1936"/>
                <a:ext cx="24" cy="3"/>
              </a:xfrm>
              <a:prstGeom prst="line">
                <a:avLst/>
              </a:prstGeom>
              <a:noFill/>
              <a:ln w="11113" cap="flat">
                <a:solidFill>
                  <a:srgbClr val="98BFB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6" name="Line 472"/>
              <p:cNvSpPr>
                <a:spLocks noChangeShapeType="1"/>
              </p:cNvSpPr>
              <p:nvPr/>
            </p:nvSpPr>
            <p:spPr bwMode="auto">
              <a:xfrm>
                <a:off x="704" y="1939"/>
                <a:ext cx="24" cy="3"/>
              </a:xfrm>
              <a:prstGeom prst="line">
                <a:avLst/>
              </a:prstGeom>
              <a:noFill/>
              <a:ln w="11113" cap="flat">
                <a:solidFill>
                  <a:srgbClr val="97BDB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7" name="Line 473"/>
              <p:cNvSpPr>
                <a:spLocks noChangeShapeType="1"/>
              </p:cNvSpPr>
              <p:nvPr/>
            </p:nvSpPr>
            <p:spPr bwMode="auto">
              <a:xfrm>
                <a:off x="728" y="1942"/>
                <a:ext cx="24" cy="2"/>
              </a:xfrm>
              <a:prstGeom prst="line">
                <a:avLst/>
              </a:prstGeom>
              <a:noFill/>
              <a:ln w="11113" cap="flat">
                <a:solidFill>
                  <a:srgbClr val="96BBB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8" name="Line 474"/>
              <p:cNvSpPr>
                <a:spLocks noChangeShapeType="1"/>
              </p:cNvSpPr>
              <p:nvPr/>
            </p:nvSpPr>
            <p:spPr bwMode="auto">
              <a:xfrm>
                <a:off x="752" y="1944"/>
                <a:ext cx="25" cy="1"/>
              </a:xfrm>
              <a:prstGeom prst="line">
                <a:avLst/>
              </a:prstGeom>
              <a:noFill/>
              <a:ln w="11113" cap="flat">
                <a:solidFill>
                  <a:srgbClr val="94B9B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9" name="Line 475"/>
              <p:cNvSpPr>
                <a:spLocks noChangeShapeType="1"/>
              </p:cNvSpPr>
              <p:nvPr/>
            </p:nvSpPr>
            <p:spPr bwMode="auto">
              <a:xfrm>
                <a:off x="777" y="1945"/>
                <a:ext cx="25" cy="1"/>
              </a:xfrm>
              <a:prstGeom prst="line">
                <a:avLst/>
              </a:prstGeom>
              <a:noFill/>
              <a:ln w="11113" cap="flat">
                <a:solidFill>
                  <a:srgbClr val="93B8B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0" name="Line 476"/>
              <p:cNvSpPr>
                <a:spLocks noChangeShapeType="1"/>
              </p:cNvSpPr>
              <p:nvPr/>
            </p:nvSpPr>
            <p:spPr bwMode="auto">
              <a:xfrm>
                <a:off x="802" y="1945"/>
                <a:ext cx="25" cy="1"/>
              </a:xfrm>
              <a:prstGeom prst="line">
                <a:avLst/>
              </a:prstGeom>
              <a:noFill/>
              <a:ln w="11113" cap="flat">
                <a:solidFill>
                  <a:srgbClr val="91B6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1" name="Line 477"/>
              <p:cNvSpPr>
                <a:spLocks noChangeShapeType="1"/>
              </p:cNvSpPr>
              <p:nvPr/>
            </p:nvSpPr>
            <p:spPr bwMode="auto">
              <a:xfrm flipV="1">
                <a:off x="827" y="1944"/>
                <a:ext cx="25" cy="1"/>
              </a:xfrm>
              <a:prstGeom prst="line">
                <a:avLst/>
              </a:prstGeom>
              <a:noFill/>
              <a:ln w="11113" cap="flat">
                <a:solidFill>
                  <a:srgbClr val="90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2" name="Line 478"/>
              <p:cNvSpPr>
                <a:spLocks noChangeShapeType="1"/>
              </p:cNvSpPr>
              <p:nvPr/>
            </p:nvSpPr>
            <p:spPr bwMode="auto">
              <a:xfrm flipV="1">
                <a:off x="852" y="1942"/>
                <a:ext cx="25" cy="2"/>
              </a:xfrm>
              <a:prstGeom prst="line">
                <a:avLst/>
              </a:prstGeom>
              <a:noFill/>
              <a:ln w="11113" cap="flat">
                <a:solidFill>
                  <a:srgbClr val="8F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3" name="Line 479"/>
              <p:cNvSpPr>
                <a:spLocks noChangeShapeType="1"/>
              </p:cNvSpPr>
              <p:nvPr/>
            </p:nvSpPr>
            <p:spPr bwMode="auto">
              <a:xfrm flipV="1">
                <a:off x="877" y="1939"/>
                <a:ext cx="24" cy="3"/>
              </a:xfrm>
              <a:prstGeom prst="line">
                <a:avLst/>
              </a:prstGeom>
              <a:noFill/>
              <a:ln w="11113" cap="flat">
                <a:solidFill>
                  <a:srgbClr val="8DB1B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4" name="Line 480"/>
              <p:cNvSpPr>
                <a:spLocks noChangeShapeType="1"/>
              </p:cNvSpPr>
              <p:nvPr/>
            </p:nvSpPr>
            <p:spPr bwMode="auto">
              <a:xfrm flipV="1">
                <a:off x="901" y="1936"/>
                <a:ext cx="23" cy="3"/>
              </a:xfrm>
              <a:prstGeom prst="line">
                <a:avLst/>
              </a:prstGeom>
              <a:noFill/>
              <a:ln w="11113" cap="flat">
                <a:solidFill>
                  <a:srgbClr val="8CAFA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5" name="Line 481"/>
              <p:cNvSpPr>
                <a:spLocks noChangeShapeType="1"/>
              </p:cNvSpPr>
              <p:nvPr/>
            </p:nvSpPr>
            <p:spPr bwMode="auto">
              <a:xfrm flipV="1">
                <a:off x="924" y="1932"/>
                <a:ext cx="24" cy="4"/>
              </a:xfrm>
              <a:prstGeom prst="line">
                <a:avLst/>
              </a:prstGeom>
              <a:noFill/>
              <a:ln w="11113" cap="flat">
                <a:solidFill>
                  <a:srgbClr val="8AAD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6" name="Line 482"/>
              <p:cNvSpPr>
                <a:spLocks noChangeShapeType="1"/>
              </p:cNvSpPr>
              <p:nvPr/>
            </p:nvSpPr>
            <p:spPr bwMode="auto">
              <a:xfrm flipV="1">
                <a:off x="948" y="1927"/>
                <a:ext cx="22" cy="5"/>
              </a:xfrm>
              <a:prstGeom prst="line">
                <a:avLst/>
              </a:prstGeom>
              <a:noFill/>
              <a:ln w="11113" cap="flat">
                <a:solidFill>
                  <a:srgbClr val="8BAD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7" name="Line 483"/>
              <p:cNvSpPr>
                <a:spLocks noChangeShapeType="1"/>
              </p:cNvSpPr>
              <p:nvPr/>
            </p:nvSpPr>
            <p:spPr bwMode="auto">
              <a:xfrm flipV="1">
                <a:off x="970" y="1922"/>
                <a:ext cx="23" cy="5"/>
              </a:xfrm>
              <a:prstGeom prst="line">
                <a:avLst/>
              </a:prstGeom>
              <a:noFill/>
              <a:ln w="11113" cap="flat">
                <a:solidFill>
                  <a:srgbClr val="8CAFA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8" name="Line 484"/>
              <p:cNvSpPr>
                <a:spLocks noChangeShapeType="1"/>
              </p:cNvSpPr>
              <p:nvPr/>
            </p:nvSpPr>
            <p:spPr bwMode="auto">
              <a:xfrm flipV="1">
                <a:off x="993" y="1916"/>
                <a:ext cx="21" cy="6"/>
              </a:xfrm>
              <a:prstGeom prst="line">
                <a:avLst/>
              </a:prstGeom>
              <a:noFill/>
              <a:ln w="11113" cap="flat">
                <a:solidFill>
                  <a:srgbClr val="8DB1B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9" name="Line 485"/>
              <p:cNvSpPr>
                <a:spLocks noChangeShapeType="1"/>
              </p:cNvSpPr>
              <p:nvPr/>
            </p:nvSpPr>
            <p:spPr bwMode="auto">
              <a:xfrm flipV="1">
                <a:off x="1014" y="1909"/>
                <a:ext cx="21" cy="7"/>
              </a:xfrm>
              <a:prstGeom prst="line">
                <a:avLst/>
              </a:prstGeom>
              <a:noFill/>
              <a:ln w="11113" cap="flat">
                <a:solidFill>
                  <a:srgbClr val="8F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0" name="Line 486"/>
              <p:cNvSpPr>
                <a:spLocks noChangeShapeType="1"/>
              </p:cNvSpPr>
              <p:nvPr/>
            </p:nvSpPr>
            <p:spPr bwMode="auto">
              <a:xfrm flipV="1">
                <a:off x="1035" y="1902"/>
                <a:ext cx="21" cy="7"/>
              </a:xfrm>
              <a:prstGeom prst="line">
                <a:avLst/>
              </a:prstGeom>
              <a:noFill/>
              <a:ln w="11113" cap="flat">
                <a:solidFill>
                  <a:srgbClr val="90B5B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1" name="Line 487"/>
              <p:cNvSpPr>
                <a:spLocks noChangeShapeType="1"/>
              </p:cNvSpPr>
              <p:nvPr/>
            </p:nvSpPr>
            <p:spPr bwMode="auto">
              <a:xfrm flipV="1">
                <a:off x="1056" y="1895"/>
                <a:ext cx="20" cy="7"/>
              </a:xfrm>
              <a:prstGeom prst="line">
                <a:avLst/>
              </a:prstGeom>
              <a:noFill/>
              <a:ln w="11113" cap="flat">
                <a:solidFill>
                  <a:srgbClr val="92B6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2" name="Line 488"/>
              <p:cNvSpPr>
                <a:spLocks noChangeShapeType="1"/>
              </p:cNvSpPr>
              <p:nvPr/>
            </p:nvSpPr>
            <p:spPr bwMode="auto">
              <a:xfrm flipV="1">
                <a:off x="1076" y="1886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93B8B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3" name="Line 489"/>
              <p:cNvSpPr>
                <a:spLocks noChangeShapeType="1"/>
              </p:cNvSpPr>
              <p:nvPr/>
            </p:nvSpPr>
            <p:spPr bwMode="auto">
              <a:xfrm flipV="1">
                <a:off x="1095" y="1877"/>
                <a:ext cx="18" cy="9"/>
              </a:xfrm>
              <a:prstGeom prst="line">
                <a:avLst/>
              </a:prstGeom>
              <a:noFill/>
              <a:ln w="11113" cap="flat">
                <a:solidFill>
                  <a:srgbClr val="95BAB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4" name="Line 490"/>
              <p:cNvSpPr>
                <a:spLocks noChangeShapeType="1"/>
              </p:cNvSpPr>
              <p:nvPr/>
            </p:nvSpPr>
            <p:spPr bwMode="auto">
              <a:xfrm flipV="1">
                <a:off x="1113" y="1868"/>
                <a:ext cx="18" cy="9"/>
              </a:xfrm>
              <a:prstGeom prst="line">
                <a:avLst/>
              </a:prstGeom>
              <a:noFill/>
              <a:ln w="11113" cap="flat">
                <a:solidFill>
                  <a:srgbClr val="96BCB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5" name="Line 491"/>
              <p:cNvSpPr>
                <a:spLocks noChangeShapeType="1"/>
              </p:cNvSpPr>
              <p:nvPr/>
            </p:nvSpPr>
            <p:spPr bwMode="auto">
              <a:xfrm flipV="1">
                <a:off x="1131" y="1858"/>
                <a:ext cx="17" cy="10"/>
              </a:xfrm>
              <a:prstGeom prst="line">
                <a:avLst/>
              </a:prstGeom>
              <a:noFill/>
              <a:ln w="11113" cap="flat">
                <a:solidFill>
                  <a:srgbClr val="98BEB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6" name="Line 492"/>
              <p:cNvSpPr>
                <a:spLocks noChangeShapeType="1"/>
              </p:cNvSpPr>
              <p:nvPr/>
            </p:nvSpPr>
            <p:spPr bwMode="auto">
              <a:xfrm flipV="1">
                <a:off x="1148" y="1848"/>
                <a:ext cx="16" cy="10"/>
              </a:xfrm>
              <a:prstGeom prst="line">
                <a:avLst/>
              </a:prstGeom>
              <a:noFill/>
              <a:ln w="11113" cap="flat">
                <a:solidFill>
                  <a:srgbClr val="99C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7" name="Line 493"/>
              <p:cNvSpPr>
                <a:spLocks noChangeShapeType="1"/>
              </p:cNvSpPr>
              <p:nvPr/>
            </p:nvSpPr>
            <p:spPr bwMode="auto">
              <a:xfrm flipV="1">
                <a:off x="1164" y="1837"/>
                <a:ext cx="15" cy="11"/>
              </a:xfrm>
              <a:prstGeom prst="line">
                <a:avLst/>
              </a:prstGeom>
              <a:noFill/>
              <a:ln w="11113" cap="flat">
                <a:solidFill>
                  <a:srgbClr val="9BC2C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8" name="Line 494"/>
              <p:cNvSpPr>
                <a:spLocks noChangeShapeType="1"/>
              </p:cNvSpPr>
              <p:nvPr/>
            </p:nvSpPr>
            <p:spPr bwMode="auto">
              <a:xfrm flipV="1">
                <a:off x="1179" y="1826"/>
                <a:ext cx="15" cy="11"/>
              </a:xfrm>
              <a:prstGeom prst="line">
                <a:avLst/>
              </a:prstGeom>
              <a:noFill/>
              <a:ln w="11113" cap="flat">
                <a:solidFill>
                  <a:srgbClr val="9CC3C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9" name="Line 495"/>
              <p:cNvSpPr>
                <a:spLocks noChangeShapeType="1"/>
              </p:cNvSpPr>
              <p:nvPr/>
            </p:nvSpPr>
            <p:spPr bwMode="auto">
              <a:xfrm flipV="1">
                <a:off x="1194" y="1814"/>
                <a:ext cx="14" cy="12"/>
              </a:xfrm>
              <a:prstGeom prst="line">
                <a:avLst/>
              </a:prstGeom>
              <a:noFill/>
              <a:ln w="11113" cap="flat">
                <a:solidFill>
                  <a:srgbClr val="9EC5C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0" name="Line 496"/>
              <p:cNvSpPr>
                <a:spLocks noChangeShapeType="1"/>
              </p:cNvSpPr>
              <p:nvPr/>
            </p:nvSpPr>
            <p:spPr bwMode="auto">
              <a:xfrm flipV="1">
                <a:off x="1208" y="1802"/>
                <a:ext cx="12" cy="12"/>
              </a:xfrm>
              <a:prstGeom prst="line">
                <a:avLst/>
              </a:prstGeom>
              <a:noFill/>
              <a:ln w="11113" cap="flat">
                <a:solidFill>
                  <a:srgbClr val="9FC7C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1" name="Line 497"/>
              <p:cNvSpPr>
                <a:spLocks noChangeShapeType="1"/>
              </p:cNvSpPr>
              <p:nvPr/>
            </p:nvSpPr>
            <p:spPr bwMode="auto">
              <a:xfrm flipV="1">
                <a:off x="1220" y="1790"/>
                <a:ext cx="12" cy="12"/>
              </a:xfrm>
              <a:prstGeom prst="line">
                <a:avLst/>
              </a:prstGeom>
              <a:noFill/>
              <a:ln w="11113" cap="flat">
                <a:solidFill>
                  <a:srgbClr val="A1C9C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2" name="Line 498"/>
              <p:cNvSpPr>
                <a:spLocks noChangeShapeType="1"/>
              </p:cNvSpPr>
              <p:nvPr/>
            </p:nvSpPr>
            <p:spPr bwMode="auto">
              <a:xfrm flipV="1">
                <a:off x="1232" y="1777"/>
                <a:ext cx="11" cy="13"/>
              </a:xfrm>
              <a:prstGeom prst="line">
                <a:avLst/>
              </a:prstGeom>
              <a:noFill/>
              <a:ln w="11113" cap="flat">
                <a:solidFill>
                  <a:srgbClr val="A2CBC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3" name="Line 499"/>
              <p:cNvSpPr>
                <a:spLocks noChangeShapeType="1"/>
              </p:cNvSpPr>
              <p:nvPr/>
            </p:nvSpPr>
            <p:spPr bwMode="auto">
              <a:xfrm flipV="1">
                <a:off x="1243" y="1764"/>
                <a:ext cx="10" cy="13"/>
              </a:xfrm>
              <a:prstGeom prst="line">
                <a:avLst/>
              </a:prstGeom>
              <a:noFill/>
              <a:ln w="11113" cap="flat">
                <a:solidFill>
                  <a:srgbClr val="A4CDC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4" name="Line 500"/>
              <p:cNvSpPr>
                <a:spLocks noChangeShapeType="1"/>
              </p:cNvSpPr>
              <p:nvPr/>
            </p:nvSpPr>
            <p:spPr bwMode="auto">
              <a:xfrm flipV="1">
                <a:off x="1253" y="1751"/>
                <a:ext cx="8" cy="13"/>
              </a:xfrm>
              <a:prstGeom prst="line">
                <a:avLst/>
              </a:prstGeom>
              <a:noFill/>
              <a:ln w="11113" cap="flat">
                <a:solidFill>
                  <a:srgbClr val="A5CEC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5" name="Line 501"/>
              <p:cNvSpPr>
                <a:spLocks noChangeShapeType="1"/>
              </p:cNvSpPr>
              <p:nvPr/>
            </p:nvSpPr>
            <p:spPr bwMode="auto">
              <a:xfrm flipV="1">
                <a:off x="1261" y="1737"/>
                <a:ext cx="8" cy="14"/>
              </a:xfrm>
              <a:prstGeom prst="line">
                <a:avLst/>
              </a:prstGeom>
              <a:noFill/>
              <a:ln w="11113" cap="flat">
                <a:solidFill>
                  <a:srgbClr val="A6D0D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6" name="Line 502"/>
              <p:cNvSpPr>
                <a:spLocks noChangeShapeType="1"/>
              </p:cNvSpPr>
              <p:nvPr/>
            </p:nvSpPr>
            <p:spPr bwMode="auto">
              <a:xfrm flipV="1">
                <a:off x="1269" y="1723"/>
                <a:ext cx="7" cy="14"/>
              </a:xfrm>
              <a:prstGeom prst="line">
                <a:avLst/>
              </a:prstGeom>
              <a:noFill/>
              <a:ln w="11113" cap="flat">
                <a:solidFill>
                  <a:srgbClr val="A7D1D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7" name="Line 503"/>
              <p:cNvSpPr>
                <a:spLocks noChangeShapeType="1"/>
              </p:cNvSpPr>
              <p:nvPr/>
            </p:nvSpPr>
            <p:spPr bwMode="auto">
              <a:xfrm flipV="1">
                <a:off x="1276" y="1708"/>
                <a:ext cx="5" cy="15"/>
              </a:xfrm>
              <a:prstGeom prst="line">
                <a:avLst/>
              </a:prstGeom>
              <a:noFill/>
              <a:ln w="11113" cap="flat">
                <a:solidFill>
                  <a:srgbClr val="A9D3D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8" name="Line 504"/>
              <p:cNvSpPr>
                <a:spLocks noChangeShapeType="1"/>
              </p:cNvSpPr>
              <p:nvPr/>
            </p:nvSpPr>
            <p:spPr bwMode="auto">
              <a:xfrm flipV="1">
                <a:off x="1281" y="1694"/>
                <a:ext cx="4" cy="14"/>
              </a:xfrm>
              <a:prstGeom prst="line">
                <a:avLst/>
              </a:prstGeom>
              <a:noFill/>
              <a:ln w="11113" cap="flat">
                <a:solidFill>
                  <a:srgbClr val="A9D4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9" name="Line 505"/>
              <p:cNvSpPr>
                <a:spLocks noChangeShapeType="1"/>
              </p:cNvSpPr>
              <p:nvPr/>
            </p:nvSpPr>
            <p:spPr bwMode="auto">
              <a:xfrm flipV="1">
                <a:off x="1285" y="1679"/>
                <a:ext cx="4" cy="15"/>
              </a:xfrm>
              <a:prstGeom prst="line">
                <a:avLst/>
              </a:prstGeom>
              <a:noFill/>
              <a:ln w="11113" cap="flat">
                <a:solidFill>
                  <a:srgbClr val="AAD5D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0" name="Line 506"/>
              <p:cNvSpPr>
                <a:spLocks noChangeShapeType="1"/>
              </p:cNvSpPr>
              <p:nvPr/>
            </p:nvSpPr>
            <p:spPr bwMode="auto">
              <a:xfrm flipV="1">
                <a:off x="1289" y="1664"/>
                <a:ext cx="1" cy="15"/>
              </a:xfrm>
              <a:prstGeom prst="line">
                <a:avLst/>
              </a:prstGeom>
              <a:noFill/>
              <a:ln w="11113" cap="flat">
                <a:solidFill>
                  <a:srgbClr val="ABD5D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1" name="Line 507"/>
              <p:cNvSpPr>
                <a:spLocks noChangeShapeType="1"/>
              </p:cNvSpPr>
              <p:nvPr/>
            </p:nvSpPr>
            <p:spPr bwMode="auto">
              <a:xfrm flipV="1">
                <a:off x="1290" y="1648"/>
                <a:ext cx="1" cy="16"/>
              </a:xfrm>
              <a:prstGeom prst="line">
                <a:avLst/>
              </a:prstGeom>
              <a:noFill/>
              <a:ln w="11113" cap="flat">
                <a:solidFill>
                  <a:srgbClr val="ABD6D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2" name="Line 508"/>
              <p:cNvSpPr>
                <a:spLocks noChangeShapeType="1"/>
              </p:cNvSpPr>
              <p:nvPr/>
            </p:nvSpPr>
            <p:spPr bwMode="auto">
              <a:xfrm flipH="1" flipV="1">
                <a:off x="1290" y="1633"/>
                <a:ext cx="1" cy="15"/>
              </a:xfrm>
              <a:prstGeom prst="line">
                <a:avLst/>
              </a:prstGeom>
              <a:noFill/>
              <a:ln w="11113" cap="flat">
                <a:solidFill>
                  <a:srgbClr val="ABD6D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3" name="Line 509"/>
              <p:cNvSpPr>
                <a:spLocks noChangeShapeType="1"/>
              </p:cNvSpPr>
              <p:nvPr/>
            </p:nvSpPr>
            <p:spPr bwMode="auto">
              <a:xfrm flipH="1" flipV="1">
                <a:off x="1289" y="1618"/>
                <a:ext cx="1" cy="15"/>
              </a:xfrm>
              <a:prstGeom prst="line">
                <a:avLst/>
              </a:prstGeom>
              <a:noFill/>
              <a:ln w="11113" cap="flat">
                <a:solidFill>
                  <a:srgbClr val="ABD5D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4" name="Line 510"/>
              <p:cNvSpPr>
                <a:spLocks noChangeShapeType="1"/>
              </p:cNvSpPr>
              <p:nvPr/>
            </p:nvSpPr>
            <p:spPr bwMode="auto">
              <a:xfrm flipH="1" flipV="1">
                <a:off x="1285" y="1603"/>
                <a:ext cx="4" cy="15"/>
              </a:xfrm>
              <a:prstGeom prst="line">
                <a:avLst/>
              </a:prstGeom>
              <a:noFill/>
              <a:ln w="11113" cap="flat">
                <a:solidFill>
                  <a:srgbClr val="AAD5D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5" name="Line 511"/>
              <p:cNvSpPr>
                <a:spLocks noChangeShapeType="1"/>
              </p:cNvSpPr>
              <p:nvPr/>
            </p:nvSpPr>
            <p:spPr bwMode="auto">
              <a:xfrm flipH="1" flipV="1">
                <a:off x="1281" y="1589"/>
                <a:ext cx="4" cy="14"/>
              </a:xfrm>
              <a:prstGeom prst="line">
                <a:avLst/>
              </a:prstGeom>
              <a:noFill/>
              <a:ln w="11113" cap="flat">
                <a:solidFill>
                  <a:srgbClr val="A9D4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6" name="Line 512"/>
              <p:cNvSpPr>
                <a:spLocks noChangeShapeType="1"/>
              </p:cNvSpPr>
              <p:nvPr/>
            </p:nvSpPr>
            <p:spPr bwMode="auto">
              <a:xfrm flipH="1" flipV="1">
                <a:off x="1276" y="1574"/>
                <a:ext cx="5" cy="15"/>
              </a:xfrm>
              <a:prstGeom prst="line">
                <a:avLst/>
              </a:prstGeom>
              <a:noFill/>
              <a:ln w="11113" cap="flat">
                <a:solidFill>
                  <a:srgbClr val="A9D3D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7" name="Line 513"/>
              <p:cNvSpPr>
                <a:spLocks noChangeShapeType="1"/>
              </p:cNvSpPr>
              <p:nvPr/>
            </p:nvSpPr>
            <p:spPr bwMode="auto">
              <a:xfrm flipH="1" flipV="1">
                <a:off x="1269" y="1560"/>
                <a:ext cx="7" cy="14"/>
              </a:xfrm>
              <a:prstGeom prst="line">
                <a:avLst/>
              </a:prstGeom>
              <a:noFill/>
              <a:ln w="11113" cap="flat">
                <a:solidFill>
                  <a:srgbClr val="A7D1D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8" name="Line 514"/>
              <p:cNvSpPr>
                <a:spLocks noChangeShapeType="1"/>
              </p:cNvSpPr>
              <p:nvPr/>
            </p:nvSpPr>
            <p:spPr bwMode="auto">
              <a:xfrm flipH="1" flipV="1">
                <a:off x="1261" y="1546"/>
                <a:ext cx="8" cy="14"/>
              </a:xfrm>
              <a:prstGeom prst="line">
                <a:avLst/>
              </a:prstGeom>
              <a:noFill/>
              <a:ln w="11113" cap="flat">
                <a:solidFill>
                  <a:srgbClr val="A6D0D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9" name="Line 515"/>
              <p:cNvSpPr>
                <a:spLocks noChangeShapeType="1"/>
              </p:cNvSpPr>
              <p:nvPr/>
            </p:nvSpPr>
            <p:spPr bwMode="auto">
              <a:xfrm flipH="1" flipV="1">
                <a:off x="1253" y="1533"/>
                <a:ext cx="8" cy="13"/>
              </a:xfrm>
              <a:prstGeom prst="line">
                <a:avLst/>
              </a:prstGeom>
              <a:noFill/>
              <a:ln w="11113" cap="flat">
                <a:solidFill>
                  <a:srgbClr val="A5CEC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0" name="Line 516"/>
              <p:cNvSpPr>
                <a:spLocks noChangeShapeType="1"/>
              </p:cNvSpPr>
              <p:nvPr/>
            </p:nvSpPr>
            <p:spPr bwMode="auto">
              <a:xfrm flipH="1" flipV="1">
                <a:off x="1243" y="1520"/>
                <a:ext cx="10" cy="13"/>
              </a:xfrm>
              <a:prstGeom prst="line">
                <a:avLst/>
              </a:prstGeom>
              <a:noFill/>
              <a:ln w="11113" cap="flat">
                <a:solidFill>
                  <a:srgbClr val="A4CDC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1" name="Line 517"/>
              <p:cNvSpPr>
                <a:spLocks noChangeShapeType="1"/>
              </p:cNvSpPr>
              <p:nvPr/>
            </p:nvSpPr>
            <p:spPr bwMode="auto">
              <a:xfrm flipH="1" flipV="1">
                <a:off x="1232" y="1507"/>
                <a:ext cx="11" cy="13"/>
              </a:xfrm>
              <a:prstGeom prst="line">
                <a:avLst/>
              </a:prstGeom>
              <a:noFill/>
              <a:ln w="11113" cap="flat">
                <a:solidFill>
                  <a:srgbClr val="A2CBC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2" name="Line 518"/>
              <p:cNvSpPr>
                <a:spLocks noChangeShapeType="1"/>
              </p:cNvSpPr>
              <p:nvPr/>
            </p:nvSpPr>
            <p:spPr bwMode="auto">
              <a:xfrm flipH="1" flipV="1">
                <a:off x="1220" y="1495"/>
                <a:ext cx="12" cy="12"/>
              </a:xfrm>
              <a:prstGeom prst="line">
                <a:avLst/>
              </a:prstGeom>
              <a:noFill/>
              <a:ln w="11113" cap="flat">
                <a:solidFill>
                  <a:srgbClr val="A1C9C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3" name="Line 519"/>
              <p:cNvSpPr>
                <a:spLocks noChangeShapeType="1"/>
              </p:cNvSpPr>
              <p:nvPr/>
            </p:nvSpPr>
            <p:spPr bwMode="auto">
              <a:xfrm flipH="1" flipV="1">
                <a:off x="1208" y="1483"/>
                <a:ext cx="12" cy="12"/>
              </a:xfrm>
              <a:prstGeom prst="line">
                <a:avLst/>
              </a:prstGeom>
              <a:noFill/>
              <a:ln w="11113" cap="flat">
                <a:solidFill>
                  <a:srgbClr val="9FC7C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4" name="Line 520"/>
              <p:cNvSpPr>
                <a:spLocks noChangeShapeType="1"/>
              </p:cNvSpPr>
              <p:nvPr/>
            </p:nvSpPr>
            <p:spPr bwMode="auto">
              <a:xfrm flipH="1" flipV="1">
                <a:off x="1194" y="1471"/>
                <a:ext cx="14" cy="12"/>
              </a:xfrm>
              <a:prstGeom prst="line">
                <a:avLst/>
              </a:prstGeom>
              <a:noFill/>
              <a:ln w="11113" cap="flat">
                <a:solidFill>
                  <a:srgbClr val="9EC5C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5" name="Line 521"/>
              <p:cNvSpPr>
                <a:spLocks noChangeShapeType="1"/>
              </p:cNvSpPr>
              <p:nvPr/>
            </p:nvSpPr>
            <p:spPr bwMode="auto">
              <a:xfrm flipH="1" flipV="1">
                <a:off x="1179" y="1460"/>
                <a:ext cx="15" cy="11"/>
              </a:xfrm>
              <a:prstGeom prst="line">
                <a:avLst/>
              </a:prstGeom>
              <a:noFill/>
              <a:ln w="11113" cap="flat">
                <a:solidFill>
                  <a:srgbClr val="9CC3C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6" name="Line 522"/>
              <p:cNvSpPr>
                <a:spLocks noChangeShapeType="1"/>
              </p:cNvSpPr>
              <p:nvPr/>
            </p:nvSpPr>
            <p:spPr bwMode="auto">
              <a:xfrm flipH="1" flipV="1">
                <a:off x="1164" y="1449"/>
                <a:ext cx="15" cy="11"/>
              </a:xfrm>
              <a:prstGeom prst="line">
                <a:avLst/>
              </a:prstGeom>
              <a:noFill/>
              <a:ln w="11113" cap="flat">
                <a:solidFill>
                  <a:srgbClr val="9BC2C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7" name="Line 523"/>
              <p:cNvSpPr>
                <a:spLocks noChangeShapeType="1"/>
              </p:cNvSpPr>
              <p:nvPr/>
            </p:nvSpPr>
            <p:spPr bwMode="auto">
              <a:xfrm flipH="1" flipV="1">
                <a:off x="1148" y="1439"/>
                <a:ext cx="16" cy="10"/>
              </a:xfrm>
              <a:prstGeom prst="line">
                <a:avLst/>
              </a:prstGeom>
              <a:noFill/>
              <a:ln w="11113" cap="flat">
                <a:solidFill>
                  <a:srgbClr val="99C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8" name="Line 524"/>
              <p:cNvSpPr>
                <a:spLocks noChangeShapeType="1"/>
              </p:cNvSpPr>
              <p:nvPr/>
            </p:nvSpPr>
            <p:spPr bwMode="auto">
              <a:xfrm flipH="1" flipV="1">
                <a:off x="1131" y="1429"/>
                <a:ext cx="17" cy="10"/>
              </a:xfrm>
              <a:prstGeom prst="line">
                <a:avLst/>
              </a:prstGeom>
              <a:noFill/>
              <a:ln w="11113" cap="flat">
                <a:solidFill>
                  <a:srgbClr val="98BEB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9" name="Line 525"/>
              <p:cNvSpPr>
                <a:spLocks noChangeShapeType="1"/>
              </p:cNvSpPr>
              <p:nvPr/>
            </p:nvSpPr>
            <p:spPr bwMode="auto">
              <a:xfrm flipH="1" flipV="1">
                <a:off x="1113" y="1419"/>
                <a:ext cx="18" cy="10"/>
              </a:xfrm>
              <a:prstGeom prst="line">
                <a:avLst/>
              </a:prstGeom>
              <a:noFill/>
              <a:ln w="11113" cap="flat">
                <a:solidFill>
                  <a:srgbClr val="96BCB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0" name="Line 526"/>
              <p:cNvSpPr>
                <a:spLocks noChangeShapeType="1"/>
              </p:cNvSpPr>
              <p:nvPr/>
            </p:nvSpPr>
            <p:spPr bwMode="auto">
              <a:xfrm flipH="1" flipV="1">
                <a:off x="1095" y="1411"/>
                <a:ext cx="18" cy="8"/>
              </a:xfrm>
              <a:prstGeom prst="line">
                <a:avLst/>
              </a:prstGeom>
              <a:noFill/>
              <a:ln w="11113" cap="flat">
                <a:solidFill>
                  <a:srgbClr val="95BAB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1" name="Line 527"/>
              <p:cNvSpPr>
                <a:spLocks noChangeShapeType="1"/>
              </p:cNvSpPr>
              <p:nvPr/>
            </p:nvSpPr>
            <p:spPr bwMode="auto">
              <a:xfrm flipH="1" flipV="1">
                <a:off x="1076" y="1402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93B8B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2" name="Line 528"/>
              <p:cNvSpPr>
                <a:spLocks noChangeShapeType="1"/>
              </p:cNvSpPr>
              <p:nvPr/>
            </p:nvSpPr>
            <p:spPr bwMode="auto">
              <a:xfrm flipH="1" flipV="1">
                <a:off x="1056" y="1395"/>
                <a:ext cx="20" cy="7"/>
              </a:xfrm>
              <a:prstGeom prst="line">
                <a:avLst/>
              </a:prstGeom>
              <a:noFill/>
              <a:ln w="11113" cap="flat">
                <a:solidFill>
                  <a:srgbClr val="92B6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3" name="Line 529"/>
              <p:cNvSpPr>
                <a:spLocks noChangeShapeType="1"/>
              </p:cNvSpPr>
              <p:nvPr/>
            </p:nvSpPr>
            <p:spPr bwMode="auto">
              <a:xfrm flipH="1" flipV="1">
                <a:off x="1035" y="1388"/>
                <a:ext cx="21" cy="7"/>
              </a:xfrm>
              <a:prstGeom prst="line">
                <a:avLst/>
              </a:prstGeom>
              <a:noFill/>
              <a:ln w="11113" cap="flat">
                <a:solidFill>
                  <a:srgbClr val="90B5B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4" name="Line 530"/>
              <p:cNvSpPr>
                <a:spLocks noChangeShapeType="1"/>
              </p:cNvSpPr>
              <p:nvPr/>
            </p:nvSpPr>
            <p:spPr bwMode="auto">
              <a:xfrm flipH="1" flipV="1">
                <a:off x="1014" y="1381"/>
                <a:ext cx="21" cy="7"/>
              </a:xfrm>
              <a:prstGeom prst="line">
                <a:avLst/>
              </a:prstGeom>
              <a:noFill/>
              <a:ln w="11113" cap="flat">
                <a:solidFill>
                  <a:srgbClr val="8F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5" name="Line 531"/>
              <p:cNvSpPr>
                <a:spLocks noChangeShapeType="1"/>
              </p:cNvSpPr>
              <p:nvPr/>
            </p:nvSpPr>
            <p:spPr bwMode="auto">
              <a:xfrm flipH="1" flipV="1">
                <a:off x="992" y="1375"/>
                <a:ext cx="22" cy="6"/>
              </a:xfrm>
              <a:prstGeom prst="line">
                <a:avLst/>
              </a:prstGeom>
              <a:noFill/>
              <a:ln w="11113" cap="flat">
                <a:solidFill>
                  <a:srgbClr val="8DB1B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6" name="Line 532"/>
              <p:cNvSpPr>
                <a:spLocks noChangeShapeType="1"/>
              </p:cNvSpPr>
              <p:nvPr/>
            </p:nvSpPr>
            <p:spPr bwMode="auto">
              <a:xfrm flipH="1" flipV="1">
                <a:off x="970" y="1370"/>
                <a:ext cx="22" cy="5"/>
              </a:xfrm>
              <a:prstGeom prst="line">
                <a:avLst/>
              </a:prstGeom>
              <a:noFill/>
              <a:ln w="11113" cap="flat">
                <a:solidFill>
                  <a:srgbClr val="8CAFA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7" name="Line 533"/>
              <p:cNvSpPr>
                <a:spLocks noChangeShapeType="1"/>
              </p:cNvSpPr>
              <p:nvPr/>
            </p:nvSpPr>
            <p:spPr bwMode="auto">
              <a:xfrm flipH="1" flipV="1">
                <a:off x="948" y="1365"/>
                <a:ext cx="22" cy="5"/>
              </a:xfrm>
              <a:prstGeom prst="line">
                <a:avLst/>
              </a:prstGeom>
              <a:noFill/>
              <a:ln w="11113" cap="flat">
                <a:solidFill>
                  <a:srgbClr val="8BAD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8" name="Line 534"/>
              <p:cNvSpPr>
                <a:spLocks noChangeShapeType="1"/>
              </p:cNvSpPr>
              <p:nvPr/>
            </p:nvSpPr>
            <p:spPr bwMode="auto">
              <a:xfrm flipH="1" flipV="1">
                <a:off x="924" y="1361"/>
                <a:ext cx="24" cy="4"/>
              </a:xfrm>
              <a:prstGeom prst="line">
                <a:avLst/>
              </a:prstGeom>
              <a:noFill/>
              <a:ln w="11113" cap="flat">
                <a:solidFill>
                  <a:srgbClr val="8AAD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9" name="Line 535"/>
              <p:cNvSpPr>
                <a:spLocks noChangeShapeType="1"/>
              </p:cNvSpPr>
              <p:nvPr/>
            </p:nvSpPr>
            <p:spPr bwMode="auto">
              <a:xfrm flipH="1" flipV="1">
                <a:off x="901" y="1358"/>
                <a:ext cx="23" cy="3"/>
              </a:xfrm>
              <a:prstGeom prst="line">
                <a:avLst/>
              </a:prstGeom>
              <a:noFill/>
              <a:ln w="11113" cap="flat">
                <a:solidFill>
                  <a:srgbClr val="8CAFA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0" name="Line 536"/>
              <p:cNvSpPr>
                <a:spLocks noChangeShapeType="1"/>
              </p:cNvSpPr>
              <p:nvPr/>
            </p:nvSpPr>
            <p:spPr bwMode="auto">
              <a:xfrm flipH="1" flipV="1">
                <a:off x="877" y="1355"/>
                <a:ext cx="24" cy="3"/>
              </a:xfrm>
              <a:prstGeom prst="line">
                <a:avLst/>
              </a:prstGeom>
              <a:noFill/>
              <a:ln w="11113" cap="flat">
                <a:solidFill>
                  <a:srgbClr val="8DB1B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1" name="Line 537"/>
              <p:cNvSpPr>
                <a:spLocks noChangeShapeType="1"/>
              </p:cNvSpPr>
              <p:nvPr/>
            </p:nvSpPr>
            <p:spPr bwMode="auto">
              <a:xfrm flipH="1" flipV="1">
                <a:off x="852" y="1353"/>
                <a:ext cx="25" cy="2"/>
              </a:xfrm>
              <a:prstGeom prst="line">
                <a:avLst/>
              </a:prstGeom>
              <a:noFill/>
              <a:ln w="11113" cap="flat">
                <a:solidFill>
                  <a:srgbClr val="8F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2" name="Line 538"/>
              <p:cNvSpPr>
                <a:spLocks noChangeShapeType="1"/>
              </p:cNvSpPr>
              <p:nvPr/>
            </p:nvSpPr>
            <p:spPr bwMode="auto">
              <a:xfrm flipH="1" flipV="1">
                <a:off x="827" y="1352"/>
                <a:ext cx="25" cy="1"/>
              </a:xfrm>
              <a:prstGeom prst="line">
                <a:avLst/>
              </a:prstGeom>
              <a:noFill/>
              <a:ln w="11113" cap="flat">
                <a:solidFill>
                  <a:srgbClr val="90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3" name="Line 539"/>
              <p:cNvSpPr>
                <a:spLocks noChangeShapeType="1"/>
              </p:cNvSpPr>
              <p:nvPr/>
            </p:nvSpPr>
            <p:spPr bwMode="auto">
              <a:xfrm flipH="1">
                <a:off x="802" y="1352"/>
                <a:ext cx="25" cy="1"/>
              </a:xfrm>
              <a:prstGeom prst="line">
                <a:avLst/>
              </a:prstGeom>
              <a:noFill/>
              <a:ln w="11113" cap="flat">
                <a:solidFill>
                  <a:srgbClr val="91B6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65" name="Rectangle 541"/>
            <p:cNvSpPr>
              <a:spLocks noChangeArrowheads="1"/>
            </p:cNvSpPr>
            <p:nvPr/>
          </p:nvSpPr>
          <p:spPr bwMode="auto">
            <a:xfrm>
              <a:off x="566" y="1458"/>
              <a:ext cx="55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Контроль  за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6" name="Rectangle 542"/>
            <p:cNvSpPr>
              <a:spLocks noChangeArrowheads="1"/>
            </p:cNvSpPr>
            <p:nvPr/>
          </p:nvSpPr>
          <p:spPr bwMode="auto">
            <a:xfrm>
              <a:off x="553" y="1549"/>
              <a:ext cx="58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дотриманням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" name="Rectangle 543"/>
            <p:cNvSpPr>
              <a:spLocks noChangeArrowheads="1"/>
            </p:cNvSpPr>
            <p:nvPr/>
          </p:nvSpPr>
          <p:spPr bwMode="auto">
            <a:xfrm>
              <a:off x="510" y="1640"/>
              <a:ext cx="67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прав,  основних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8" name="Rectangle 544"/>
            <p:cNvSpPr>
              <a:spLocks noChangeArrowheads="1"/>
            </p:cNvSpPr>
            <p:nvPr/>
          </p:nvSpPr>
          <p:spPr bwMode="auto">
            <a:xfrm>
              <a:off x="641" y="1731"/>
              <a:ext cx="40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свобод  і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9" name="Rectangle 545"/>
            <p:cNvSpPr>
              <a:spLocks noChangeArrowheads="1"/>
            </p:cNvSpPr>
            <p:nvPr/>
          </p:nvSpPr>
          <p:spPr bwMode="auto">
            <a:xfrm>
              <a:off x="631" y="1822"/>
              <a:ext cx="42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законних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0" name="Rectangle 546"/>
            <p:cNvSpPr>
              <a:spLocks noChangeArrowheads="1"/>
            </p:cNvSpPr>
            <p:nvPr/>
          </p:nvSpPr>
          <p:spPr bwMode="auto">
            <a:xfrm>
              <a:off x="518" y="1913"/>
              <a:ext cx="60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інтересів  дітей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1" name="Rectangle 547"/>
            <p:cNvSpPr>
              <a:spLocks noChangeArrowheads="1"/>
            </p:cNvSpPr>
            <p:nvPr/>
          </p:nvSpPr>
          <p:spPr bwMode="auto">
            <a:xfrm>
              <a:off x="1086" y="1913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55" name="Group 931"/>
            <p:cNvGrpSpPr>
              <a:grpSpLocks/>
            </p:cNvGrpSpPr>
            <p:nvPr/>
          </p:nvGrpSpPr>
          <p:grpSpPr bwMode="auto">
            <a:xfrm>
              <a:off x="2595" y="1327"/>
              <a:ext cx="1265" cy="560"/>
              <a:chOff x="2595" y="1327"/>
              <a:chExt cx="1265" cy="560"/>
            </a:xfrm>
          </p:grpSpPr>
          <p:grpSp>
            <p:nvGrpSpPr>
              <p:cNvPr id="1772" name="Group 748"/>
              <p:cNvGrpSpPr>
                <a:grpSpLocks/>
              </p:cNvGrpSpPr>
              <p:nvPr/>
            </p:nvGrpSpPr>
            <p:grpSpPr bwMode="auto">
              <a:xfrm>
                <a:off x="2641" y="1327"/>
                <a:ext cx="1219" cy="414"/>
                <a:chOff x="2641" y="1327"/>
                <a:chExt cx="1219" cy="414"/>
              </a:xfrm>
            </p:grpSpPr>
            <p:sp>
              <p:nvSpPr>
                <p:cNvPr id="1572" name="Freeform 548"/>
                <p:cNvSpPr>
                  <a:spLocks/>
                </p:cNvSpPr>
                <p:nvPr/>
              </p:nvSpPr>
              <p:spPr bwMode="auto">
                <a:xfrm>
                  <a:off x="3151" y="1327"/>
                  <a:ext cx="122" cy="84"/>
                </a:xfrm>
                <a:custGeom>
                  <a:avLst/>
                  <a:gdLst/>
                  <a:ahLst/>
                  <a:cxnLst>
                    <a:cxn ang="0">
                      <a:pos x="30" y="84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22" y="0"/>
                    </a:cxn>
                    <a:cxn ang="0">
                      <a:pos x="30" y="84"/>
                    </a:cxn>
                  </a:cxnLst>
                  <a:rect l="0" t="0" r="r" b="b"/>
                  <a:pathLst>
                    <a:path w="122" h="84">
                      <a:moveTo>
                        <a:pt x="30" y="84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22" y="0"/>
                      </a:lnTo>
                      <a:lnTo>
                        <a:pt x="30" y="84"/>
                      </a:lnTo>
                      <a:close/>
                    </a:path>
                  </a:pathLst>
                </a:custGeom>
                <a:solidFill>
                  <a:srgbClr val="7998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3" name="Line 549"/>
                <p:cNvSpPr>
                  <a:spLocks noChangeShapeType="1"/>
                </p:cNvSpPr>
                <p:nvPr/>
              </p:nvSpPr>
              <p:spPr bwMode="auto">
                <a:xfrm flipV="1">
                  <a:off x="3181" y="132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799898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4" name="Freeform 550"/>
                <p:cNvSpPr>
                  <a:spLocks/>
                </p:cNvSpPr>
                <p:nvPr/>
              </p:nvSpPr>
              <p:spPr bwMode="auto">
                <a:xfrm>
                  <a:off x="3166" y="1327"/>
                  <a:ext cx="107" cy="84"/>
                </a:xfrm>
                <a:custGeom>
                  <a:avLst/>
                  <a:gdLst/>
                  <a:ahLst/>
                  <a:cxnLst>
                    <a:cxn ang="0">
                      <a:pos x="15" y="84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7" y="0"/>
                    </a:cxn>
                    <a:cxn ang="0">
                      <a:pos x="15" y="84"/>
                    </a:cxn>
                  </a:cxnLst>
                  <a:rect l="0" t="0" r="r" b="b"/>
                  <a:pathLst>
                    <a:path w="107" h="84">
                      <a:moveTo>
                        <a:pt x="15" y="84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7" y="0"/>
                      </a:lnTo>
                      <a:lnTo>
                        <a:pt x="15" y="84"/>
                      </a:lnTo>
                      <a:close/>
                    </a:path>
                  </a:pathLst>
                </a:custGeom>
                <a:solidFill>
                  <a:srgbClr val="7998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5" name="Freeform 551"/>
                <p:cNvSpPr>
                  <a:spLocks/>
                </p:cNvSpPr>
                <p:nvPr/>
              </p:nvSpPr>
              <p:spPr bwMode="auto">
                <a:xfrm>
                  <a:off x="3151" y="1327"/>
                  <a:ext cx="107" cy="84"/>
                </a:xfrm>
                <a:custGeom>
                  <a:avLst/>
                  <a:gdLst/>
                  <a:ahLst/>
                  <a:cxnLst>
                    <a:cxn ang="0">
                      <a:pos x="15" y="84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7" y="0"/>
                    </a:cxn>
                    <a:cxn ang="0">
                      <a:pos x="15" y="84"/>
                    </a:cxn>
                  </a:cxnLst>
                  <a:rect l="0" t="0" r="r" b="b"/>
                  <a:pathLst>
                    <a:path w="107" h="84">
                      <a:moveTo>
                        <a:pt x="15" y="84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7" y="0"/>
                      </a:lnTo>
                      <a:lnTo>
                        <a:pt x="15" y="84"/>
                      </a:lnTo>
                      <a:close/>
                    </a:path>
                  </a:pathLst>
                </a:custGeom>
                <a:solidFill>
                  <a:srgbClr val="7A98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6" name="Freeform 552"/>
                <p:cNvSpPr>
                  <a:spLocks/>
                </p:cNvSpPr>
                <p:nvPr/>
              </p:nvSpPr>
              <p:spPr bwMode="auto">
                <a:xfrm>
                  <a:off x="3121" y="1327"/>
                  <a:ext cx="122" cy="85"/>
                </a:xfrm>
                <a:custGeom>
                  <a:avLst/>
                  <a:gdLst/>
                  <a:ahLst/>
                  <a:cxnLst>
                    <a:cxn ang="0">
                      <a:pos x="30" y="84"/>
                    </a:cxn>
                    <a:cxn ang="0">
                      <a:pos x="0" y="85"/>
                    </a:cxn>
                    <a:cxn ang="0">
                      <a:pos x="92" y="1"/>
                    </a:cxn>
                    <a:cxn ang="0">
                      <a:pos x="122" y="0"/>
                    </a:cxn>
                    <a:cxn ang="0">
                      <a:pos x="30" y="84"/>
                    </a:cxn>
                  </a:cxnLst>
                  <a:rect l="0" t="0" r="r" b="b"/>
                  <a:pathLst>
                    <a:path w="122" h="85">
                      <a:moveTo>
                        <a:pt x="30" y="84"/>
                      </a:moveTo>
                      <a:lnTo>
                        <a:pt x="0" y="85"/>
                      </a:lnTo>
                      <a:lnTo>
                        <a:pt x="92" y="1"/>
                      </a:lnTo>
                      <a:lnTo>
                        <a:pt x="122" y="0"/>
                      </a:lnTo>
                      <a:lnTo>
                        <a:pt x="30" y="84"/>
                      </a:lnTo>
                      <a:close/>
                    </a:path>
                  </a:pathLst>
                </a:custGeom>
                <a:solidFill>
                  <a:srgbClr val="7B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7" name="Line 553"/>
                <p:cNvSpPr>
                  <a:spLocks noChangeShapeType="1"/>
                </p:cNvSpPr>
                <p:nvPr/>
              </p:nvSpPr>
              <p:spPr bwMode="auto">
                <a:xfrm flipV="1">
                  <a:off x="3151" y="132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7B999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8" name="Freeform 554"/>
                <p:cNvSpPr>
                  <a:spLocks/>
                </p:cNvSpPr>
                <p:nvPr/>
              </p:nvSpPr>
              <p:spPr bwMode="auto">
                <a:xfrm>
                  <a:off x="3136" y="1327"/>
                  <a:ext cx="107" cy="85"/>
                </a:xfrm>
                <a:custGeom>
                  <a:avLst/>
                  <a:gdLst/>
                  <a:ahLst/>
                  <a:cxnLst>
                    <a:cxn ang="0">
                      <a:pos x="15" y="84"/>
                    </a:cxn>
                    <a:cxn ang="0">
                      <a:pos x="0" y="85"/>
                    </a:cxn>
                    <a:cxn ang="0">
                      <a:pos x="92" y="1"/>
                    </a:cxn>
                    <a:cxn ang="0">
                      <a:pos x="107" y="0"/>
                    </a:cxn>
                    <a:cxn ang="0">
                      <a:pos x="15" y="84"/>
                    </a:cxn>
                  </a:cxnLst>
                  <a:rect l="0" t="0" r="r" b="b"/>
                  <a:pathLst>
                    <a:path w="107" h="85">
                      <a:moveTo>
                        <a:pt x="15" y="84"/>
                      </a:moveTo>
                      <a:lnTo>
                        <a:pt x="0" y="85"/>
                      </a:lnTo>
                      <a:lnTo>
                        <a:pt x="92" y="1"/>
                      </a:lnTo>
                      <a:lnTo>
                        <a:pt x="107" y="0"/>
                      </a:lnTo>
                      <a:lnTo>
                        <a:pt x="15" y="84"/>
                      </a:lnTo>
                      <a:close/>
                    </a:path>
                  </a:pathLst>
                </a:custGeom>
                <a:solidFill>
                  <a:srgbClr val="7B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79" name="Freeform 555"/>
                <p:cNvSpPr>
                  <a:spLocks/>
                </p:cNvSpPr>
                <p:nvPr/>
              </p:nvSpPr>
              <p:spPr bwMode="auto">
                <a:xfrm>
                  <a:off x="3121" y="1328"/>
                  <a:ext cx="107" cy="84"/>
                </a:xfrm>
                <a:custGeom>
                  <a:avLst/>
                  <a:gdLst/>
                  <a:ahLst/>
                  <a:cxnLst>
                    <a:cxn ang="0">
                      <a:pos x="15" y="84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7" y="0"/>
                    </a:cxn>
                    <a:cxn ang="0">
                      <a:pos x="15" y="84"/>
                    </a:cxn>
                  </a:cxnLst>
                  <a:rect l="0" t="0" r="r" b="b"/>
                  <a:pathLst>
                    <a:path w="107" h="84">
                      <a:moveTo>
                        <a:pt x="15" y="84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7" y="0"/>
                      </a:lnTo>
                      <a:lnTo>
                        <a:pt x="15" y="84"/>
                      </a:lnTo>
                      <a:close/>
                    </a:path>
                  </a:pathLst>
                </a:custGeom>
                <a:solidFill>
                  <a:srgbClr val="7B9A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0" name="Freeform 556"/>
                <p:cNvSpPr>
                  <a:spLocks/>
                </p:cNvSpPr>
                <p:nvPr/>
              </p:nvSpPr>
              <p:spPr bwMode="auto">
                <a:xfrm>
                  <a:off x="3092" y="1328"/>
                  <a:ext cx="121" cy="85"/>
                </a:xfrm>
                <a:custGeom>
                  <a:avLst/>
                  <a:gdLst/>
                  <a:ahLst/>
                  <a:cxnLst>
                    <a:cxn ang="0">
                      <a:pos x="29" y="84"/>
                    </a:cxn>
                    <a:cxn ang="0">
                      <a:pos x="0" y="85"/>
                    </a:cxn>
                    <a:cxn ang="0">
                      <a:pos x="92" y="2"/>
                    </a:cxn>
                    <a:cxn ang="0">
                      <a:pos x="121" y="0"/>
                    </a:cxn>
                    <a:cxn ang="0">
                      <a:pos x="29" y="84"/>
                    </a:cxn>
                  </a:cxnLst>
                  <a:rect l="0" t="0" r="r" b="b"/>
                  <a:pathLst>
                    <a:path w="121" h="85">
                      <a:moveTo>
                        <a:pt x="29" y="84"/>
                      </a:moveTo>
                      <a:lnTo>
                        <a:pt x="0" y="85"/>
                      </a:lnTo>
                      <a:lnTo>
                        <a:pt x="92" y="2"/>
                      </a:lnTo>
                      <a:lnTo>
                        <a:pt x="121" y="0"/>
                      </a:lnTo>
                      <a:lnTo>
                        <a:pt x="29" y="84"/>
                      </a:lnTo>
                      <a:close/>
                    </a:path>
                  </a:pathLst>
                </a:custGeom>
                <a:solidFill>
                  <a:srgbClr val="7C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1" name="Line 557"/>
                <p:cNvSpPr>
                  <a:spLocks noChangeShapeType="1"/>
                </p:cNvSpPr>
                <p:nvPr/>
              </p:nvSpPr>
              <p:spPr bwMode="auto">
                <a:xfrm flipV="1">
                  <a:off x="3121" y="1328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7C9B9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2" name="Freeform 558"/>
                <p:cNvSpPr>
                  <a:spLocks/>
                </p:cNvSpPr>
                <p:nvPr/>
              </p:nvSpPr>
              <p:spPr bwMode="auto">
                <a:xfrm>
                  <a:off x="3106" y="1328"/>
                  <a:ext cx="107" cy="85"/>
                </a:xfrm>
                <a:custGeom>
                  <a:avLst/>
                  <a:gdLst/>
                  <a:ahLst/>
                  <a:cxnLst>
                    <a:cxn ang="0">
                      <a:pos x="15" y="84"/>
                    </a:cxn>
                    <a:cxn ang="0">
                      <a:pos x="0" y="85"/>
                    </a:cxn>
                    <a:cxn ang="0">
                      <a:pos x="93" y="1"/>
                    </a:cxn>
                    <a:cxn ang="0">
                      <a:pos x="107" y="0"/>
                    </a:cxn>
                    <a:cxn ang="0">
                      <a:pos x="15" y="84"/>
                    </a:cxn>
                  </a:cxnLst>
                  <a:rect l="0" t="0" r="r" b="b"/>
                  <a:pathLst>
                    <a:path w="107" h="85">
                      <a:moveTo>
                        <a:pt x="15" y="84"/>
                      </a:moveTo>
                      <a:lnTo>
                        <a:pt x="0" y="85"/>
                      </a:lnTo>
                      <a:lnTo>
                        <a:pt x="93" y="1"/>
                      </a:lnTo>
                      <a:lnTo>
                        <a:pt x="107" y="0"/>
                      </a:lnTo>
                      <a:lnTo>
                        <a:pt x="15" y="84"/>
                      </a:lnTo>
                      <a:close/>
                    </a:path>
                  </a:pathLst>
                </a:custGeom>
                <a:solidFill>
                  <a:srgbClr val="7C9B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3" name="Freeform 559"/>
                <p:cNvSpPr>
                  <a:spLocks/>
                </p:cNvSpPr>
                <p:nvPr/>
              </p:nvSpPr>
              <p:spPr bwMode="auto">
                <a:xfrm>
                  <a:off x="3092" y="1329"/>
                  <a:ext cx="107" cy="84"/>
                </a:xfrm>
                <a:custGeom>
                  <a:avLst/>
                  <a:gdLst/>
                  <a:ahLst/>
                  <a:cxnLst>
                    <a:cxn ang="0">
                      <a:pos x="14" y="84"/>
                    </a:cxn>
                    <a:cxn ang="0">
                      <a:pos x="0" y="84"/>
                    </a:cxn>
                    <a:cxn ang="0">
                      <a:pos x="92" y="1"/>
                    </a:cxn>
                    <a:cxn ang="0">
                      <a:pos x="107" y="0"/>
                    </a:cxn>
                    <a:cxn ang="0">
                      <a:pos x="14" y="84"/>
                    </a:cxn>
                  </a:cxnLst>
                  <a:rect l="0" t="0" r="r" b="b"/>
                  <a:pathLst>
                    <a:path w="107" h="84">
                      <a:moveTo>
                        <a:pt x="14" y="84"/>
                      </a:moveTo>
                      <a:lnTo>
                        <a:pt x="0" y="84"/>
                      </a:lnTo>
                      <a:lnTo>
                        <a:pt x="92" y="1"/>
                      </a:lnTo>
                      <a:lnTo>
                        <a:pt x="107" y="0"/>
                      </a:lnTo>
                      <a:lnTo>
                        <a:pt x="14" y="84"/>
                      </a:lnTo>
                      <a:close/>
                    </a:path>
                  </a:pathLst>
                </a:custGeom>
                <a:solidFill>
                  <a:srgbClr val="7C9C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4" name="Freeform 560"/>
                <p:cNvSpPr>
                  <a:spLocks/>
                </p:cNvSpPr>
                <p:nvPr/>
              </p:nvSpPr>
              <p:spPr bwMode="auto">
                <a:xfrm>
                  <a:off x="3063" y="1330"/>
                  <a:ext cx="121" cy="86"/>
                </a:xfrm>
                <a:custGeom>
                  <a:avLst/>
                  <a:gdLst/>
                  <a:ahLst/>
                  <a:cxnLst>
                    <a:cxn ang="0">
                      <a:pos x="29" y="83"/>
                    </a:cxn>
                    <a:cxn ang="0">
                      <a:pos x="0" y="86"/>
                    </a:cxn>
                    <a:cxn ang="0">
                      <a:pos x="92" y="2"/>
                    </a:cxn>
                    <a:cxn ang="0">
                      <a:pos x="121" y="0"/>
                    </a:cxn>
                    <a:cxn ang="0">
                      <a:pos x="29" y="83"/>
                    </a:cxn>
                  </a:cxnLst>
                  <a:rect l="0" t="0" r="r" b="b"/>
                  <a:pathLst>
                    <a:path w="121" h="86">
                      <a:moveTo>
                        <a:pt x="29" y="83"/>
                      </a:moveTo>
                      <a:lnTo>
                        <a:pt x="0" y="86"/>
                      </a:lnTo>
                      <a:lnTo>
                        <a:pt x="92" y="2"/>
                      </a:lnTo>
                      <a:lnTo>
                        <a:pt x="121" y="0"/>
                      </a:lnTo>
                      <a:lnTo>
                        <a:pt x="29" y="83"/>
                      </a:lnTo>
                      <a:close/>
                    </a:path>
                  </a:pathLst>
                </a:custGeom>
                <a:solidFill>
                  <a:srgbClr val="7D9D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5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3092" y="1330"/>
                  <a:ext cx="92" cy="83"/>
                </a:xfrm>
                <a:prstGeom prst="line">
                  <a:avLst/>
                </a:prstGeom>
                <a:noFill/>
                <a:ln w="1588" cap="flat">
                  <a:solidFill>
                    <a:srgbClr val="7D9D9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6" name="Freeform 562"/>
                <p:cNvSpPr>
                  <a:spLocks/>
                </p:cNvSpPr>
                <p:nvPr/>
              </p:nvSpPr>
              <p:spPr bwMode="auto">
                <a:xfrm>
                  <a:off x="3077" y="1330"/>
                  <a:ext cx="107" cy="85"/>
                </a:xfrm>
                <a:custGeom>
                  <a:avLst/>
                  <a:gdLst/>
                  <a:ahLst/>
                  <a:cxnLst>
                    <a:cxn ang="0">
                      <a:pos x="15" y="83"/>
                    </a:cxn>
                    <a:cxn ang="0">
                      <a:pos x="0" y="85"/>
                    </a:cxn>
                    <a:cxn ang="0">
                      <a:pos x="92" y="1"/>
                    </a:cxn>
                    <a:cxn ang="0">
                      <a:pos x="107" y="0"/>
                    </a:cxn>
                    <a:cxn ang="0">
                      <a:pos x="15" y="83"/>
                    </a:cxn>
                  </a:cxnLst>
                  <a:rect l="0" t="0" r="r" b="b"/>
                  <a:pathLst>
                    <a:path w="107" h="85">
                      <a:moveTo>
                        <a:pt x="15" y="83"/>
                      </a:moveTo>
                      <a:lnTo>
                        <a:pt x="0" y="85"/>
                      </a:lnTo>
                      <a:lnTo>
                        <a:pt x="92" y="1"/>
                      </a:lnTo>
                      <a:lnTo>
                        <a:pt x="107" y="0"/>
                      </a:lnTo>
                      <a:lnTo>
                        <a:pt x="15" y="83"/>
                      </a:lnTo>
                      <a:close/>
                    </a:path>
                  </a:pathLst>
                </a:custGeom>
                <a:solidFill>
                  <a:srgbClr val="7D9D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7" name="Freeform 563"/>
                <p:cNvSpPr>
                  <a:spLocks/>
                </p:cNvSpPr>
                <p:nvPr/>
              </p:nvSpPr>
              <p:spPr bwMode="auto">
                <a:xfrm>
                  <a:off x="3063" y="1331"/>
                  <a:ext cx="106" cy="85"/>
                </a:xfrm>
                <a:custGeom>
                  <a:avLst/>
                  <a:gdLst/>
                  <a:ahLst/>
                  <a:cxnLst>
                    <a:cxn ang="0">
                      <a:pos x="14" y="84"/>
                    </a:cxn>
                    <a:cxn ang="0">
                      <a:pos x="0" y="85"/>
                    </a:cxn>
                    <a:cxn ang="0">
                      <a:pos x="92" y="1"/>
                    </a:cxn>
                    <a:cxn ang="0">
                      <a:pos x="106" y="0"/>
                    </a:cxn>
                    <a:cxn ang="0">
                      <a:pos x="14" y="84"/>
                    </a:cxn>
                  </a:cxnLst>
                  <a:rect l="0" t="0" r="r" b="b"/>
                  <a:pathLst>
                    <a:path w="106" h="85">
                      <a:moveTo>
                        <a:pt x="14" y="84"/>
                      </a:moveTo>
                      <a:lnTo>
                        <a:pt x="0" y="85"/>
                      </a:lnTo>
                      <a:lnTo>
                        <a:pt x="92" y="1"/>
                      </a:lnTo>
                      <a:lnTo>
                        <a:pt x="106" y="0"/>
                      </a:lnTo>
                      <a:lnTo>
                        <a:pt x="14" y="84"/>
                      </a:lnTo>
                      <a:close/>
                    </a:path>
                  </a:pathLst>
                </a:custGeom>
                <a:solidFill>
                  <a:srgbClr val="7E9D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8" name="Freeform 564"/>
                <p:cNvSpPr>
                  <a:spLocks/>
                </p:cNvSpPr>
                <p:nvPr/>
              </p:nvSpPr>
              <p:spPr bwMode="auto">
                <a:xfrm>
                  <a:off x="3035" y="1332"/>
                  <a:ext cx="120" cy="86"/>
                </a:xfrm>
                <a:custGeom>
                  <a:avLst/>
                  <a:gdLst/>
                  <a:ahLst/>
                  <a:cxnLst>
                    <a:cxn ang="0">
                      <a:pos x="28" y="84"/>
                    </a:cxn>
                    <a:cxn ang="0">
                      <a:pos x="0" y="86"/>
                    </a:cxn>
                    <a:cxn ang="0">
                      <a:pos x="92" y="2"/>
                    </a:cxn>
                    <a:cxn ang="0">
                      <a:pos x="120" y="0"/>
                    </a:cxn>
                    <a:cxn ang="0">
                      <a:pos x="28" y="84"/>
                    </a:cxn>
                  </a:cxnLst>
                  <a:rect l="0" t="0" r="r" b="b"/>
                  <a:pathLst>
                    <a:path w="120" h="86">
                      <a:moveTo>
                        <a:pt x="28" y="84"/>
                      </a:moveTo>
                      <a:lnTo>
                        <a:pt x="0" y="86"/>
                      </a:lnTo>
                      <a:lnTo>
                        <a:pt x="92" y="2"/>
                      </a:lnTo>
                      <a:lnTo>
                        <a:pt x="120" y="0"/>
                      </a:lnTo>
                      <a:lnTo>
                        <a:pt x="28" y="84"/>
                      </a:lnTo>
                      <a:close/>
                    </a:path>
                  </a:pathLst>
                </a:custGeom>
                <a:solidFill>
                  <a:srgbClr val="7F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9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3063" y="1332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7F9E9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0" name="Freeform 566"/>
                <p:cNvSpPr>
                  <a:spLocks/>
                </p:cNvSpPr>
                <p:nvPr/>
              </p:nvSpPr>
              <p:spPr bwMode="auto">
                <a:xfrm>
                  <a:off x="3049" y="1332"/>
                  <a:ext cx="106" cy="85"/>
                </a:xfrm>
                <a:custGeom>
                  <a:avLst/>
                  <a:gdLst/>
                  <a:ahLst/>
                  <a:cxnLst>
                    <a:cxn ang="0">
                      <a:pos x="14" y="84"/>
                    </a:cxn>
                    <a:cxn ang="0">
                      <a:pos x="0" y="85"/>
                    </a:cxn>
                    <a:cxn ang="0">
                      <a:pos x="92" y="1"/>
                    </a:cxn>
                    <a:cxn ang="0">
                      <a:pos x="106" y="0"/>
                    </a:cxn>
                    <a:cxn ang="0">
                      <a:pos x="14" y="84"/>
                    </a:cxn>
                  </a:cxnLst>
                  <a:rect l="0" t="0" r="r" b="b"/>
                  <a:pathLst>
                    <a:path w="106" h="85">
                      <a:moveTo>
                        <a:pt x="14" y="84"/>
                      </a:moveTo>
                      <a:lnTo>
                        <a:pt x="0" y="85"/>
                      </a:lnTo>
                      <a:lnTo>
                        <a:pt x="92" y="1"/>
                      </a:lnTo>
                      <a:lnTo>
                        <a:pt x="106" y="0"/>
                      </a:lnTo>
                      <a:lnTo>
                        <a:pt x="14" y="84"/>
                      </a:lnTo>
                      <a:close/>
                    </a:path>
                  </a:pathLst>
                </a:custGeom>
                <a:solidFill>
                  <a:srgbClr val="7F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1" name="Freeform 567"/>
                <p:cNvSpPr>
                  <a:spLocks/>
                </p:cNvSpPr>
                <p:nvPr/>
              </p:nvSpPr>
              <p:spPr bwMode="auto">
                <a:xfrm>
                  <a:off x="3035" y="1333"/>
                  <a:ext cx="106" cy="85"/>
                </a:xfrm>
                <a:custGeom>
                  <a:avLst/>
                  <a:gdLst/>
                  <a:ahLst/>
                  <a:cxnLst>
                    <a:cxn ang="0">
                      <a:pos x="14" y="84"/>
                    </a:cxn>
                    <a:cxn ang="0">
                      <a:pos x="0" y="85"/>
                    </a:cxn>
                    <a:cxn ang="0">
                      <a:pos x="92" y="1"/>
                    </a:cxn>
                    <a:cxn ang="0">
                      <a:pos x="106" y="0"/>
                    </a:cxn>
                    <a:cxn ang="0">
                      <a:pos x="14" y="84"/>
                    </a:cxn>
                  </a:cxnLst>
                  <a:rect l="0" t="0" r="r" b="b"/>
                  <a:pathLst>
                    <a:path w="106" h="85">
                      <a:moveTo>
                        <a:pt x="14" y="84"/>
                      </a:moveTo>
                      <a:lnTo>
                        <a:pt x="0" y="85"/>
                      </a:lnTo>
                      <a:lnTo>
                        <a:pt x="92" y="1"/>
                      </a:lnTo>
                      <a:lnTo>
                        <a:pt x="106" y="0"/>
                      </a:lnTo>
                      <a:lnTo>
                        <a:pt x="14" y="84"/>
                      </a:lnTo>
                      <a:close/>
                    </a:path>
                  </a:pathLst>
                </a:custGeom>
                <a:solidFill>
                  <a:srgbClr val="7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2" name="Freeform 568"/>
                <p:cNvSpPr>
                  <a:spLocks/>
                </p:cNvSpPr>
                <p:nvPr/>
              </p:nvSpPr>
              <p:spPr bwMode="auto">
                <a:xfrm>
                  <a:off x="3007" y="1334"/>
                  <a:ext cx="120" cy="87"/>
                </a:xfrm>
                <a:custGeom>
                  <a:avLst/>
                  <a:gdLst/>
                  <a:ahLst/>
                  <a:cxnLst>
                    <a:cxn ang="0">
                      <a:pos x="28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120" y="0"/>
                    </a:cxn>
                    <a:cxn ang="0">
                      <a:pos x="28" y="84"/>
                    </a:cxn>
                  </a:cxnLst>
                  <a:rect l="0" t="0" r="r" b="b"/>
                  <a:pathLst>
                    <a:path w="120" h="87">
                      <a:moveTo>
                        <a:pt x="28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120" y="0"/>
                      </a:lnTo>
                      <a:lnTo>
                        <a:pt x="28" y="84"/>
                      </a:lnTo>
                      <a:close/>
                    </a:path>
                  </a:pathLst>
                </a:custGeom>
                <a:solidFill>
                  <a:srgbClr val="8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3" name="Line 569"/>
                <p:cNvSpPr>
                  <a:spLocks noChangeShapeType="1"/>
                </p:cNvSpPr>
                <p:nvPr/>
              </p:nvSpPr>
              <p:spPr bwMode="auto">
                <a:xfrm flipV="1">
                  <a:off x="3035" y="1334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0A0A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4" name="Freeform 570"/>
                <p:cNvSpPr>
                  <a:spLocks/>
                </p:cNvSpPr>
                <p:nvPr/>
              </p:nvSpPr>
              <p:spPr bwMode="auto">
                <a:xfrm>
                  <a:off x="3021" y="1334"/>
                  <a:ext cx="106" cy="86"/>
                </a:xfrm>
                <a:custGeom>
                  <a:avLst/>
                  <a:gdLst/>
                  <a:ahLst/>
                  <a:cxnLst>
                    <a:cxn ang="0">
                      <a:pos x="14" y="84"/>
                    </a:cxn>
                    <a:cxn ang="0">
                      <a:pos x="0" y="86"/>
                    </a:cxn>
                    <a:cxn ang="0">
                      <a:pos x="92" y="2"/>
                    </a:cxn>
                    <a:cxn ang="0">
                      <a:pos x="106" y="0"/>
                    </a:cxn>
                    <a:cxn ang="0">
                      <a:pos x="14" y="84"/>
                    </a:cxn>
                  </a:cxnLst>
                  <a:rect l="0" t="0" r="r" b="b"/>
                  <a:pathLst>
                    <a:path w="106" h="86">
                      <a:moveTo>
                        <a:pt x="14" y="84"/>
                      </a:moveTo>
                      <a:lnTo>
                        <a:pt x="0" y="86"/>
                      </a:lnTo>
                      <a:lnTo>
                        <a:pt x="92" y="2"/>
                      </a:lnTo>
                      <a:lnTo>
                        <a:pt x="106" y="0"/>
                      </a:lnTo>
                      <a:lnTo>
                        <a:pt x="14" y="84"/>
                      </a:lnTo>
                      <a:close/>
                    </a:path>
                  </a:pathLst>
                </a:custGeom>
                <a:solidFill>
                  <a:srgbClr val="8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5" name="Freeform 571"/>
                <p:cNvSpPr>
                  <a:spLocks/>
                </p:cNvSpPr>
                <p:nvPr/>
              </p:nvSpPr>
              <p:spPr bwMode="auto">
                <a:xfrm>
                  <a:off x="3007" y="1336"/>
                  <a:ext cx="106" cy="85"/>
                </a:xfrm>
                <a:custGeom>
                  <a:avLst/>
                  <a:gdLst/>
                  <a:ahLst/>
                  <a:cxnLst>
                    <a:cxn ang="0">
                      <a:pos x="14" y="84"/>
                    </a:cxn>
                    <a:cxn ang="0">
                      <a:pos x="0" y="85"/>
                    </a:cxn>
                    <a:cxn ang="0">
                      <a:pos x="92" y="1"/>
                    </a:cxn>
                    <a:cxn ang="0">
                      <a:pos x="106" y="0"/>
                    </a:cxn>
                    <a:cxn ang="0">
                      <a:pos x="14" y="84"/>
                    </a:cxn>
                  </a:cxnLst>
                  <a:rect l="0" t="0" r="r" b="b"/>
                  <a:pathLst>
                    <a:path w="106" h="85">
                      <a:moveTo>
                        <a:pt x="14" y="84"/>
                      </a:moveTo>
                      <a:lnTo>
                        <a:pt x="0" y="85"/>
                      </a:lnTo>
                      <a:lnTo>
                        <a:pt x="92" y="1"/>
                      </a:lnTo>
                      <a:lnTo>
                        <a:pt x="106" y="0"/>
                      </a:lnTo>
                      <a:lnTo>
                        <a:pt x="14" y="84"/>
                      </a:lnTo>
                      <a:close/>
                    </a:path>
                  </a:pathLst>
                </a:custGeom>
                <a:solidFill>
                  <a:srgbClr val="80A1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6" name="Freeform 572"/>
                <p:cNvSpPr>
                  <a:spLocks/>
                </p:cNvSpPr>
                <p:nvPr/>
              </p:nvSpPr>
              <p:spPr bwMode="auto">
                <a:xfrm>
                  <a:off x="2979" y="1337"/>
                  <a:ext cx="120" cy="88"/>
                </a:xfrm>
                <a:custGeom>
                  <a:avLst/>
                  <a:gdLst/>
                  <a:ahLst/>
                  <a:cxnLst>
                    <a:cxn ang="0">
                      <a:pos x="28" y="84"/>
                    </a:cxn>
                    <a:cxn ang="0">
                      <a:pos x="0" y="88"/>
                    </a:cxn>
                    <a:cxn ang="0">
                      <a:pos x="93" y="4"/>
                    </a:cxn>
                    <a:cxn ang="0">
                      <a:pos x="120" y="0"/>
                    </a:cxn>
                    <a:cxn ang="0">
                      <a:pos x="28" y="84"/>
                    </a:cxn>
                  </a:cxnLst>
                  <a:rect l="0" t="0" r="r" b="b"/>
                  <a:pathLst>
                    <a:path w="120" h="88">
                      <a:moveTo>
                        <a:pt x="28" y="84"/>
                      </a:moveTo>
                      <a:lnTo>
                        <a:pt x="0" y="88"/>
                      </a:lnTo>
                      <a:lnTo>
                        <a:pt x="93" y="4"/>
                      </a:lnTo>
                      <a:lnTo>
                        <a:pt x="120" y="0"/>
                      </a:lnTo>
                      <a:lnTo>
                        <a:pt x="28" y="84"/>
                      </a:lnTo>
                      <a:close/>
                    </a:path>
                  </a:pathLst>
                </a:custGeom>
                <a:solidFill>
                  <a:srgbClr val="81A2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7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3007" y="133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1A2A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8" name="Freeform 574"/>
                <p:cNvSpPr>
                  <a:spLocks/>
                </p:cNvSpPr>
                <p:nvPr/>
              </p:nvSpPr>
              <p:spPr bwMode="auto">
                <a:xfrm>
                  <a:off x="2993" y="1337"/>
                  <a:ext cx="106" cy="86"/>
                </a:xfrm>
                <a:custGeom>
                  <a:avLst/>
                  <a:gdLst/>
                  <a:ahLst/>
                  <a:cxnLst>
                    <a:cxn ang="0">
                      <a:pos x="14" y="84"/>
                    </a:cxn>
                    <a:cxn ang="0">
                      <a:pos x="0" y="86"/>
                    </a:cxn>
                    <a:cxn ang="0">
                      <a:pos x="92" y="2"/>
                    </a:cxn>
                    <a:cxn ang="0">
                      <a:pos x="106" y="0"/>
                    </a:cxn>
                    <a:cxn ang="0">
                      <a:pos x="14" y="84"/>
                    </a:cxn>
                  </a:cxnLst>
                  <a:rect l="0" t="0" r="r" b="b"/>
                  <a:pathLst>
                    <a:path w="106" h="86">
                      <a:moveTo>
                        <a:pt x="14" y="84"/>
                      </a:moveTo>
                      <a:lnTo>
                        <a:pt x="0" y="86"/>
                      </a:lnTo>
                      <a:lnTo>
                        <a:pt x="92" y="2"/>
                      </a:lnTo>
                      <a:lnTo>
                        <a:pt x="106" y="0"/>
                      </a:lnTo>
                      <a:lnTo>
                        <a:pt x="14" y="84"/>
                      </a:lnTo>
                      <a:close/>
                    </a:path>
                  </a:pathLst>
                </a:custGeom>
                <a:solidFill>
                  <a:srgbClr val="81A2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9" name="Freeform 575"/>
                <p:cNvSpPr>
                  <a:spLocks/>
                </p:cNvSpPr>
                <p:nvPr/>
              </p:nvSpPr>
              <p:spPr bwMode="auto">
                <a:xfrm>
                  <a:off x="2979" y="1339"/>
                  <a:ext cx="106" cy="86"/>
                </a:xfrm>
                <a:custGeom>
                  <a:avLst/>
                  <a:gdLst/>
                  <a:ahLst/>
                  <a:cxnLst>
                    <a:cxn ang="0">
                      <a:pos x="14" y="84"/>
                    </a:cxn>
                    <a:cxn ang="0">
                      <a:pos x="0" y="86"/>
                    </a:cxn>
                    <a:cxn ang="0">
                      <a:pos x="93" y="2"/>
                    </a:cxn>
                    <a:cxn ang="0">
                      <a:pos x="106" y="0"/>
                    </a:cxn>
                    <a:cxn ang="0">
                      <a:pos x="14" y="84"/>
                    </a:cxn>
                  </a:cxnLst>
                  <a:rect l="0" t="0" r="r" b="b"/>
                  <a:pathLst>
                    <a:path w="106" h="86">
                      <a:moveTo>
                        <a:pt x="14" y="84"/>
                      </a:moveTo>
                      <a:lnTo>
                        <a:pt x="0" y="86"/>
                      </a:lnTo>
                      <a:lnTo>
                        <a:pt x="93" y="2"/>
                      </a:lnTo>
                      <a:lnTo>
                        <a:pt x="106" y="0"/>
                      </a:lnTo>
                      <a:lnTo>
                        <a:pt x="14" y="84"/>
                      </a:lnTo>
                      <a:close/>
                    </a:path>
                  </a:pathLst>
                </a:custGeom>
                <a:solidFill>
                  <a:srgbClr val="82A3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0" name="Freeform 576"/>
                <p:cNvSpPr>
                  <a:spLocks/>
                </p:cNvSpPr>
                <p:nvPr/>
              </p:nvSpPr>
              <p:spPr bwMode="auto">
                <a:xfrm>
                  <a:off x="2953" y="1341"/>
                  <a:ext cx="119" cy="88"/>
                </a:xfrm>
                <a:custGeom>
                  <a:avLst/>
                  <a:gdLst/>
                  <a:ahLst/>
                  <a:cxnLst>
                    <a:cxn ang="0">
                      <a:pos x="26" y="84"/>
                    </a:cxn>
                    <a:cxn ang="0">
                      <a:pos x="0" y="88"/>
                    </a:cxn>
                    <a:cxn ang="0">
                      <a:pos x="92" y="4"/>
                    </a:cxn>
                    <a:cxn ang="0">
                      <a:pos x="119" y="0"/>
                    </a:cxn>
                    <a:cxn ang="0">
                      <a:pos x="26" y="84"/>
                    </a:cxn>
                  </a:cxnLst>
                  <a:rect l="0" t="0" r="r" b="b"/>
                  <a:pathLst>
                    <a:path w="119" h="88">
                      <a:moveTo>
                        <a:pt x="26" y="84"/>
                      </a:moveTo>
                      <a:lnTo>
                        <a:pt x="0" y="88"/>
                      </a:lnTo>
                      <a:lnTo>
                        <a:pt x="92" y="4"/>
                      </a:lnTo>
                      <a:lnTo>
                        <a:pt x="119" y="0"/>
                      </a:lnTo>
                      <a:lnTo>
                        <a:pt x="26" y="84"/>
                      </a:lnTo>
                      <a:close/>
                    </a:path>
                  </a:pathLst>
                </a:custGeom>
                <a:solidFill>
                  <a:srgbClr val="83A4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1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2979" y="1341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83A4A4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2" name="Freeform 578"/>
                <p:cNvSpPr>
                  <a:spLocks/>
                </p:cNvSpPr>
                <p:nvPr/>
              </p:nvSpPr>
              <p:spPr bwMode="auto">
                <a:xfrm>
                  <a:off x="2927" y="1345"/>
                  <a:ext cx="118" cy="89"/>
                </a:xfrm>
                <a:custGeom>
                  <a:avLst/>
                  <a:gdLst/>
                  <a:ahLst/>
                  <a:cxnLst>
                    <a:cxn ang="0">
                      <a:pos x="26" y="84"/>
                    </a:cxn>
                    <a:cxn ang="0">
                      <a:pos x="0" y="89"/>
                    </a:cxn>
                    <a:cxn ang="0">
                      <a:pos x="92" y="5"/>
                    </a:cxn>
                    <a:cxn ang="0">
                      <a:pos x="118" y="0"/>
                    </a:cxn>
                    <a:cxn ang="0">
                      <a:pos x="26" y="84"/>
                    </a:cxn>
                  </a:cxnLst>
                  <a:rect l="0" t="0" r="r" b="b"/>
                  <a:pathLst>
                    <a:path w="118" h="89">
                      <a:moveTo>
                        <a:pt x="26" y="84"/>
                      </a:moveTo>
                      <a:lnTo>
                        <a:pt x="0" y="89"/>
                      </a:lnTo>
                      <a:lnTo>
                        <a:pt x="92" y="5"/>
                      </a:lnTo>
                      <a:lnTo>
                        <a:pt x="118" y="0"/>
                      </a:lnTo>
                      <a:lnTo>
                        <a:pt x="26" y="84"/>
                      </a:lnTo>
                      <a:close/>
                    </a:path>
                  </a:pathLst>
                </a:custGeom>
                <a:solidFill>
                  <a:srgbClr val="84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3" name="Line 579"/>
                <p:cNvSpPr>
                  <a:spLocks noChangeShapeType="1"/>
                </p:cNvSpPr>
                <p:nvPr/>
              </p:nvSpPr>
              <p:spPr bwMode="auto">
                <a:xfrm flipV="1">
                  <a:off x="2953" y="134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4A5A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4" name="Freeform 580"/>
                <p:cNvSpPr>
                  <a:spLocks/>
                </p:cNvSpPr>
                <p:nvPr/>
              </p:nvSpPr>
              <p:spPr bwMode="auto">
                <a:xfrm>
                  <a:off x="2940" y="1345"/>
                  <a:ext cx="105" cy="87"/>
                </a:xfrm>
                <a:custGeom>
                  <a:avLst/>
                  <a:gdLst/>
                  <a:ahLst/>
                  <a:cxnLst>
                    <a:cxn ang="0">
                      <a:pos x="13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105" y="0"/>
                    </a:cxn>
                    <a:cxn ang="0">
                      <a:pos x="13" y="84"/>
                    </a:cxn>
                  </a:cxnLst>
                  <a:rect l="0" t="0" r="r" b="b"/>
                  <a:pathLst>
                    <a:path w="105" h="87">
                      <a:moveTo>
                        <a:pt x="13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105" y="0"/>
                      </a:lnTo>
                      <a:lnTo>
                        <a:pt x="13" y="84"/>
                      </a:lnTo>
                      <a:close/>
                    </a:path>
                  </a:pathLst>
                </a:custGeom>
                <a:solidFill>
                  <a:srgbClr val="84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5" name="Freeform 581"/>
                <p:cNvSpPr>
                  <a:spLocks/>
                </p:cNvSpPr>
                <p:nvPr/>
              </p:nvSpPr>
              <p:spPr bwMode="auto">
                <a:xfrm>
                  <a:off x="2927" y="1348"/>
                  <a:ext cx="105" cy="86"/>
                </a:xfrm>
                <a:custGeom>
                  <a:avLst/>
                  <a:gdLst/>
                  <a:ahLst/>
                  <a:cxnLst>
                    <a:cxn ang="0">
                      <a:pos x="13" y="84"/>
                    </a:cxn>
                    <a:cxn ang="0">
                      <a:pos x="0" y="86"/>
                    </a:cxn>
                    <a:cxn ang="0">
                      <a:pos x="92" y="2"/>
                    </a:cxn>
                    <a:cxn ang="0">
                      <a:pos x="105" y="0"/>
                    </a:cxn>
                    <a:cxn ang="0">
                      <a:pos x="13" y="84"/>
                    </a:cxn>
                  </a:cxnLst>
                  <a:rect l="0" t="0" r="r" b="b"/>
                  <a:pathLst>
                    <a:path w="105" h="86">
                      <a:moveTo>
                        <a:pt x="13" y="84"/>
                      </a:moveTo>
                      <a:lnTo>
                        <a:pt x="0" y="86"/>
                      </a:lnTo>
                      <a:lnTo>
                        <a:pt x="92" y="2"/>
                      </a:lnTo>
                      <a:lnTo>
                        <a:pt x="105" y="0"/>
                      </a:lnTo>
                      <a:lnTo>
                        <a:pt x="13" y="84"/>
                      </a:lnTo>
                      <a:close/>
                    </a:path>
                  </a:pathLst>
                </a:custGeom>
                <a:solidFill>
                  <a:srgbClr val="85A6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6" name="Freeform 582"/>
                <p:cNvSpPr>
                  <a:spLocks/>
                </p:cNvSpPr>
                <p:nvPr/>
              </p:nvSpPr>
              <p:spPr bwMode="auto">
                <a:xfrm>
                  <a:off x="2901" y="1350"/>
                  <a:ext cx="118" cy="89"/>
                </a:xfrm>
                <a:custGeom>
                  <a:avLst/>
                  <a:gdLst/>
                  <a:ahLst/>
                  <a:cxnLst>
                    <a:cxn ang="0">
                      <a:pos x="26" y="84"/>
                    </a:cxn>
                    <a:cxn ang="0">
                      <a:pos x="0" y="89"/>
                    </a:cxn>
                    <a:cxn ang="0">
                      <a:pos x="93" y="5"/>
                    </a:cxn>
                    <a:cxn ang="0">
                      <a:pos x="118" y="0"/>
                    </a:cxn>
                    <a:cxn ang="0">
                      <a:pos x="26" y="84"/>
                    </a:cxn>
                  </a:cxnLst>
                  <a:rect l="0" t="0" r="r" b="b"/>
                  <a:pathLst>
                    <a:path w="118" h="89">
                      <a:moveTo>
                        <a:pt x="26" y="84"/>
                      </a:moveTo>
                      <a:lnTo>
                        <a:pt x="0" y="89"/>
                      </a:lnTo>
                      <a:lnTo>
                        <a:pt x="93" y="5"/>
                      </a:lnTo>
                      <a:lnTo>
                        <a:pt x="118" y="0"/>
                      </a:lnTo>
                      <a:lnTo>
                        <a:pt x="26" y="84"/>
                      </a:lnTo>
                      <a:close/>
                    </a:path>
                  </a:pathLst>
                </a:custGeom>
                <a:solidFill>
                  <a:srgbClr val="86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7" name="Line 583"/>
                <p:cNvSpPr>
                  <a:spLocks noChangeShapeType="1"/>
                </p:cNvSpPr>
                <p:nvPr/>
              </p:nvSpPr>
              <p:spPr bwMode="auto">
                <a:xfrm flipV="1">
                  <a:off x="2927" y="1350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6A7A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8" name="Freeform 584"/>
                <p:cNvSpPr>
                  <a:spLocks/>
                </p:cNvSpPr>
                <p:nvPr/>
              </p:nvSpPr>
              <p:spPr bwMode="auto">
                <a:xfrm>
                  <a:off x="2914" y="1350"/>
                  <a:ext cx="105" cy="87"/>
                </a:xfrm>
                <a:custGeom>
                  <a:avLst/>
                  <a:gdLst/>
                  <a:ahLst/>
                  <a:cxnLst>
                    <a:cxn ang="0">
                      <a:pos x="13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105" y="0"/>
                    </a:cxn>
                    <a:cxn ang="0">
                      <a:pos x="13" y="84"/>
                    </a:cxn>
                  </a:cxnLst>
                  <a:rect l="0" t="0" r="r" b="b"/>
                  <a:pathLst>
                    <a:path w="105" h="87">
                      <a:moveTo>
                        <a:pt x="13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105" y="0"/>
                      </a:lnTo>
                      <a:lnTo>
                        <a:pt x="13" y="84"/>
                      </a:lnTo>
                      <a:close/>
                    </a:path>
                  </a:pathLst>
                </a:custGeom>
                <a:solidFill>
                  <a:srgbClr val="86A7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9" name="Freeform 585"/>
                <p:cNvSpPr>
                  <a:spLocks/>
                </p:cNvSpPr>
                <p:nvPr/>
              </p:nvSpPr>
              <p:spPr bwMode="auto">
                <a:xfrm>
                  <a:off x="2901" y="1353"/>
                  <a:ext cx="105" cy="86"/>
                </a:xfrm>
                <a:custGeom>
                  <a:avLst/>
                  <a:gdLst/>
                  <a:ahLst/>
                  <a:cxnLst>
                    <a:cxn ang="0">
                      <a:pos x="13" y="84"/>
                    </a:cxn>
                    <a:cxn ang="0">
                      <a:pos x="0" y="86"/>
                    </a:cxn>
                    <a:cxn ang="0">
                      <a:pos x="93" y="2"/>
                    </a:cxn>
                    <a:cxn ang="0">
                      <a:pos x="105" y="0"/>
                    </a:cxn>
                    <a:cxn ang="0">
                      <a:pos x="13" y="84"/>
                    </a:cxn>
                  </a:cxnLst>
                  <a:rect l="0" t="0" r="r" b="b"/>
                  <a:pathLst>
                    <a:path w="105" h="86">
                      <a:moveTo>
                        <a:pt x="13" y="84"/>
                      </a:moveTo>
                      <a:lnTo>
                        <a:pt x="0" y="86"/>
                      </a:lnTo>
                      <a:lnTo>
                        <a:pt x="93" y="2"/>
                      </a:lnTo>
                      <a:lnTo>
                        <a:pt x="105" y="0"/>
                      </a:lnTo>
                      <a:lnTo>
                        <a:pt x="13" y="84"/>
                      </a:lnTo>
                      <a:close/>
                    </a:path>
                  </a:pathLst>
                </a:custGeom>
                <a:solidFill>
                  <a:srgbClr val="86A8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0" name="Freeform 586"/>
                <p:cNvSpPr>
                  <a:spLocks/>
                </p:cNvSpPr>
                <p:nvPr/>
              </p:nvSpPr>
              <p:spPr bwMode="auto">
                <a:xfrm>
                  <a:off x="2877" y="1355"/>
                  <a:ext cx="117" cy="90"/>
                </a:xfrm>
                <a:custGeom>
                  <a:avLst/>
                  <a:gdLst/>
                  <a:ahLst/>
                  <a:cxnLst>
                    <a:cxn ang="0">
                      <a:pos x="24" y="84"/>
                    </a:cxn>
                    <a:cxn ang="0">
                      <a:pos x="0" y="90"/>
                    </a:cxn>
                    <a:cxn ang="0">
                      <a:pos x="92" y="6"/>
                    </a:cxn>
                    <a:cxn ang="0">
                      <a:pos x="117" y="0"/>
                    </a:cxn>
                    <a:cxn ang="0">
                      <a:pos x="24" y="84"/>
                    </a:cxn>
                  </a:cxnLst>
                  <a:rect l="0" t="0" r="r" b="b"/>
                  <a:pathLst>
                    <a:path w="117" h="90">
                      <a:moveTo>
                        <a:pt x="24" y="84"/>
                      </a:moveTo>
                      <a:lnTo>
                        <a:pt x="0" y="90"/>
                      </a:lnTo>
                      <a:lnTo>
                        <a:pt x="92" y="6"/>
                      </a:lnTo>
                      <a:lnTo>
                        <a:pt x="117" y="0"/>
                      </a:lnTo>
                      <a:lnTo>
                        <a:pt x="24" y="84"/>
                      </a:lnTo>
                      <a:close/>
                    </a:path>
                  </a:pathLst>
                </a:custGeom>
                <a:solidFill>
                  <a:srgbClr val="87A9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1" name="Line 587"/>
                <p:cNvSpPr>
                  <a:spLocks noChangeShapeType="1"/>
                </p:cNvSpPr>
                <p:nvPr/>
              </p:nvSpPr>
              <p:spPr bwMode="auto">
                <a:xfrm flipV="1">
                  <a:off x="2901" y="1355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87A9A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2" name="Freeform 588"/>
                <p:cNvSpPr>
                  <a:spLocks/>
                </p:cNvSpPr>
                <p:nvPr/>
              </p:nvSpPr>
              <p:spPr bwMode="auto">
                <a:xfrm>
                  <a:off x="2889" y="1355"/>
                  <a:ext cx="105" cy="87"/>
                </a:xfrm>
                <a:custGeom>
                  <a:avLst/>
                  <a:gdLst/>
                  <a:ahLst/>
                  <a:cxnLst>
                    <a:cxn ang="0">
                      <a:pos x="12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105" y="0"/>
                    </a:cxn>
                    <a:cxn ang="0">
                      <a:pos x="12" y="84"/>
                    </a:cxn>
                  </a:cxnLst>
                  <a:rect l="0" t="0" r="r" b="b"/>
                  <a:pathLst>
                    <a:path w="105" h="87">
                      <a:moveTo>
                        <a:pt x="12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105" y="0"/>
                      </a:lnTo>
                      <a:lnTo>
                        <a:pt x="12" y="84"/>
                      </a:lnTo>
                      <a:close/>
                    </a:path>
                  </a:pathLst>
                </a:custGeom>
                <a:solidFill>
                  <a:srgbClr val="87A9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3" name="Freeform 589"/>
                <p:cNvSpPr>
                  <a:spLocks/>
                </p:cNvSpPr>
                <p:nvPr/>
              </p:nvSpPr>
              <p:spPr bwMode="auto">
                <a:xfrm>
                  <a:off x="2877" y="1358"/>
                  <a:ext cx="104" cy="87"/>
                </a:xfrm>
                <a:custGeom>
                  <a:avLst/>
                  <a:gdLst/>
                  <a:ahLst/>
                  <a:cxnLst>
                    <a:cxn ang="0">
                      <a:pos x="12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104" y="0"/>
                    </a:cxn>
                    <a:cxn ang="0">
                      <a:pos x="12" y="84"/>
                    </a:cxn>
                  </a:cxnLst>
                  <a:rect l="0" t="0" r="r" b="b"/>
                  <a:pathLst>
                    <a:path w="104" h="87">
                      <a:moveTo>
                        <a:pt x="12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104" y="0"/>
                      </a:lnTo>
                      <a:lnTo>
                        <a:pt x="12" y="84"/>
                      </a:lnTo>
                      <a:close/>
                    </a:path>
                  </a:pathLst>
                </a:custGeom>
                <a:solidFill>
                  <a:srgbClr val="88AA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4" name="Freeform 590"/>
                <p:cNvSpPr>
                  <a:spLocks/>
                </p:cNvSpPr>
                <p:nvPr/>
              </p:nvSpPr>
              <p:spPr bwMode="auto">
                <a:xfrm>
                  <a:off x="2853" y="1361"/>
                  <a:ext cx="116" cy="90"/>
                </a:xfrm>
                <a:custGeom>
                  <a:avLst/>
                  <a:gdLst/>
                  <a:ahLst/>
                  <a:cxnLst>
                    <a:cxn ang="0">
                      <a:pos x="24" y="84"/>
                    </a:cxn>
                    <a:cxn ang="0">
                      <a:pos x="0" y="90"/>
                    </a:cxn>
                    <a:cxn ang="0">
                      <a:pos x="92" y="6"/>
                    </a:cxn>
                    <a:cxn ang="0">
                      <a:pos x="116" y="0"/>
                    </a:cxn>
                    <a:cxn ang="0">
                      <a:pos x="24" y="84"/>
                    </a:cxn>
                  </a:cxnLst>
                  <a:rect l="0" t="0" r="r" b="b"/>
                  <a:pathLst>
                    <a:path w="116" h="90">
                      <a:moveTo>
                        <a:pt x="24" y="84"/>
                      </a:moveTo>
                      <a:lnTo>
                        <a:pt x="0" y="90"/>
                      </a:lnTo>
                      <a:lnTo>
                        <a:pt x="92" y="6"/>
                      </a:lnTo>
                      <a:lnTo>
                        <a:pt x="116" y="0"/>
                      </a:lnTo>
                      <a:lnTo>
                        <a:pt x="24" y="84"/>
                      </a:lnTo>
                      <a:close/>
                    </a:path>
                  </a:pathLst>
                </a:custGeom>
                <a:solidFill>
                  <a:srgbClr val="89AB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5" name="Line 591"/>
                <p:cNvSpPr>
                  <a:spLocks noChangeShapeType="1"/>
                </p:cNvSpPr>
                <p:nvPr/>
              </p:nvSpPr>
              <p:spPr bwMode="auto">
                <a:xfrm flipV="1">
                  <a:off x="2877" y="136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9ABA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6" name="Freeform 592"/>
                <p:cNvSpPr>
                  <a:spLocks/>
                </p:cNvSpPr>
                <p:nvPr/>
              </p:nvSpPr>
              <p:spPr bwMode="auto">
                <a:xfrm>
                  <a:off x="2865" y="1361"/>
                  <a:ext cx="104" cy="87"/>
                </a:xfrm>
                <a:custGeom>
                  <a:avLst/>
                  <a:gdLst/>
                  <a:ahLst/>
                  <a:cxnLst>
                    <a:cxn ang="0">
                      <a:pos x="12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104" y="0"/>
                    </a:cxn>
                    <a:cxn ang="0">
                      <a:pos x="12" y="84"/>
                    </a:cxn>
                  </a:cxnLst>
                  <a:rect l="0" t="0" r="r" b="b"/>
                  <a:pathLst>
                    <a:path w="104" h="87">
                      <a:moveTo>
                        <a:pt x="12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104" y="0"/>
                      </a:lnTo>
                      <a:lnTo>
                        <a:pt x="12" y="84"/>
                      </a:lnTo>
                      <a:close/>
                    </a:path>
                  </a:pathLst>
                </a:custGeom>
                <a:solidFill>
                  <a:srgbClr val="89AB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7" name="Freeform 593"/>
                <p:cNvSpPr>
                  <a:spLocks/>
                </p:cNvSpPr>
                <p:nvPr/>
              </p:nvSpPr>
              <p:spPr bwMode="auto">
                <a:xfrm>
                  <a:off x="2853" y="1364"/>
                  <a:ext cx="104" cy="87"/>
                </a:xfrm>
                <a:custGeom>
                  <a:avLst/>
                  <a:gdLst/>
                  <a:ahLst/>
                  <a:cxnLst>
                    <a:cxn ang="0">
                      <a:pos x="12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104" y="0"/>
                    </a:cxn>
                    <a:cxn ang="0">
                      <a:pos x="12" y="84"/>
                    </a:cxn>
                  </a:cxnLst>
                  <a:rect l="0" t="0" r="r" b="b"/>
                  <a:pathLst>
                    <a:path w="104" h="87">
                      <a:moveTo>
                        <a:pt x="12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104" y="0"/>
                      </a:lnTo>
                      <a:lnTo>
                        <a:pt x="12" y="84"/>
                      </a:lnTo>
                      <a:close/>
                    </a:path>
                  </a:pathLst>
                </a:custGeom>
                <a:solidFill>
                  <a:srgbClr val="89AC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8" name="Freeform 594"/>
                <p:cNvSpPr>
                  <a:spLocks/>
                </p:cNvSpPr>
                <p:nvPr/>
              </p:nvSpPr>
              <p:spPr bwMode="auto">
                <a:xfrm>
                  <a:off x="2830" y="1367"/>
                  <a:ext cx="115" cy="91"/>
                </a:xfrm>
                <a:custGeom>
                  <a:avLst/>
                  <a:gdLst/>
                  <a:ahLst/>
                  <a:cxnLst>
                    <a:cxn ang="0">
                      <a:pos x="23" y="84"/>
                    </a:cxn>
                    <a:cxn ang="0">
                      <a:pos x="0" y="91"/>
                    </a:cxn>
                    <a:cxn ang="0">
                      <a:pos x="92" y="7"/>
                    </a:cxn>
                    <a:cxn ang="0">
                      <a:pos x="115" y="0"/>
                    </a:cxn>
                    <a:cxn ang="0">
                      <a:pos x="23" y="84"/>
                    </a:cxn>
                  </a:cxnLst>
                  <a:rect l="0" t="0" r="r" b="b"/>
                  <a:pathLst>
                    <a:path w="115" h="91">
                      <a:moveTo>
                        <a:pt x="23" y="84"/>
                      </a:moveTo>
                      <a:lnTo>
                        <a:pt x="0" y="91"/>
                      </a:lnTo>
                      <a:lnTo>
                        <a:pt x="92" y="7"/>
                      </a:lnTo>
                      <a:lnTo>
                        <a:pt x="115" y="0"/>
                      </a:lnTo>
                      <a:lnTo>
                        <a:pt x="23" y="84"/>
                      </a:lnTo>
                      <a:close/>
                    </a:path>
                  </a:pathLst>
                </a:custGeom>
                <a:solidFill>
                  <a:srgbClr val="8AAD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9" name="Line 595"/>
                <p:cNvSpPr>
                  <a:spLocks noChangeShapeType="1"/>
                </p:cNvSpPr>
                <p:nvPr/>
              </p:nvSpPr>
              <p:spPr bwMode="auto">
                <a:xfrm flipV="1">
                  <a:off x="2853" y="136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AADA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0" name="Freeform 596"/>
                <p:cNvSpPr>
                  <a:spLocks/>
                </p:cNvSpPr>
                <p:nvPr/>
              </p:nvSpPr>
              <p:spPr bwMode="auto">
                <a:xfrm>
                  <a:off x="2842" y="1367"/>
                  <a:ext cx="103" cy="88"/>
                </a:xfrm>
                <a:custGeom>
                  <a:avLst/>
                  <a:gdLst/>
                  <a:ahLst/>
                  <a:cxnLst>
                    <a:cxn ang="0">
                      <a:pos x="11" y="84"/>
                    </a:cxn>
                    <a:cxn ang="0">
                      <a:pos x="0" y="88"/>
                    </a:cxn>
                    <a:cxn ang="0">
                      <a:pos x="92" y="4"/>
                    </a:cxn>
                    <a:cxn ang="0">
                      <a:pos x="103" y="0"/>
                    </a:cxn>
                    <a:cxn ang="0">
                      <a:pos x="11" y="84"/>
                    </a:cxn>
                  </a:cxnLst>
                  <a:rect l="0" t="0" r="r" b="b"/>
                  <a:pathLst>
                    <a:path w="103" h="88">
                      <a:moveTo>
                        <a:pt x="11" y="84"/>
                      </a:moveTo>
                      <a:lnTo>
                        <a:pt x="0" y="88"/>
                      </a:lnTo>
                      <a:lnTo>
                        <a:pt x="92" y="4"/>
                      </a:lnTo>
                      <a:lnTo>
                        <a:pt x="103" y="0"/>
                      </a:lnTo>
                      <a:lnTo>
                        <a:pt x="11" y="84"/>
                      </a:lnTo>
                      <a:close/>
                    </a:path>
                  </a:pathLst>
                </a:custGeom>
                <a:solidFill>
                  <a:srgbClr val="8AAD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1" name="Freeform 597"/>
                <p:cNvSpPr>
                  <a:spLocks/>
                </p:cNvSpPr>
                <p:nvPr/>
              </p:nvSpPr>
              <p:spPr bwMode="auto">
                <a:xfrm>
                  <a:off x="2830" y="1371"/>
                  <a:ext cx="104" cy="87"/>
                </a:xfrm>
                <a:custGeom>
                  <a:avLst/>
                  <a:gdLst/>
                  <a:ahLst/>
                  <a:cxnLst>
                    <a:cxn ang="0">
                      <a:pos x="12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104" y="0"/>
                    </a:cxn>
                    <a:cxn ang="0">
                      <a:pos x="12" y="84"/>
                    </a:cxn>
                  </a:cxnLst>
                  <a:rect l="0" t="0" r="r" b="b"/>
                  <a:pathLst>
                    <a:path w="104" h="87">
                      <a:moveTo>
                        <a:pt x="12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104" y="0"/>
                      </a:lnTo>
                      <a:lnTo>
                        <a:pt x="12" y="84"/>
                      </a:lnTo>
                      <a:close/>
                    </a:path>
                  </a:pathLst>
                </a:custGeom>
                <a:solidFill>
                  <a:srgbClr val="8B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2" name="Freeform 598"/>
                <p:cNvSpPr>
                  <a:spLocks/>
                </p:cNvSpPr>
                <p:nvPr/>
              </p:nvSpPr>
              <p:spPr bwMode="auto">
                <a:xfrm>
                  <a:off x="2808" y="1374"/>
                  <a:ext cx="114" cy="91"/>
                </a:xfrm>
                <a:custGeom>
                  <a:avLst/>
                  <a:gdLst/>
                  <a:ahLst/>
                  <a:cxnLst>
                    <a:cxn ang="0">
                      <a:pos x="22" y="84"/>
                    </a:cxn>
                    <a:cxn ang="0">
                      <a:pos x="0" y="91"/>
                    </a:cxn>
                    <a:cxn ang="0">
                      <a:pos x="92" y="7"/>
                    </a:cxn>
                    <a:cxn ang="0">
                      <a:pos x="114" y="0"/>
                    </a:cxn>
                    <a:cxn ang="0">
                      <a:pos x="22" y="84"/>
                    </a:cxn>
                  </a:cxnLst>
                  <a:rect l="0" t="0" r="r" b="b"/>
                  <a:pathLst>
                    <a:path w="114" h="91">
                      <a:moveTo>
                        <a:pt x="22" y="84"/>
                      </a:moveTo>
                      <a:lnTo>
                        <a:pt x="0" y="91"/>
                      </a:lnTo>
                      <a:lnTo>
                        <a:pt x="92" y="7"/>
                      </a:lnTo>
                      <a:lnTo>
                        <a:pt x="114" y="0"/>
                      </a:lnTo>
                      <a:lnTo>
                        <a:pt x="22" y="84"/>
                      </a:lnTo>
                      <a:close/>
                    </a:path>
                  </a:pathLst>
                </a:custGeom>
                <a:solidFill>
                  <a:srgbClr val="8CAF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3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2830" y="1374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CAFA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4" name="Freeform 600"/>
                <p:cNvSpPr>
                  <a:spLocks/>
                </p:cNvSpPr>
                <p:nvPr/>
              </p:nvSpPr>
              <p:spPr bwMode="auto">
                <a:xfrm>
                  <a:off x="2819" y="1374"/>
                  <a:ext cx="103" cy="87"/>
                </a:xfrm>
                <a:custGeom>
                  <a:avLst/>
                  <a:gdLst/>
                  <a:ahLst/>
                  <a:cxnLst>
                    <a:cxn ang="0">
                      <a:pos x="11" y="84"/>
                    </a:cxn>
                    <a:cxn ang="0">
                      <a:pos x="0" y="87"/>
                    </a:cxn>
                    <a:cxn ang="0">
                      <a:pos x="92" y="4"/>
                    </a:cxn>
                    <a:cxn ang="0">
                      <a:pos x="103" y="0"/>
                    </a:cxn>
                    <a:cxn ang="0">
                      <a:pos x="11" y="84"/>
                    </a:cxn>
                  </a:cxnLst>
                  <a:rect l="0" t="0" r="r" b="b"/>
                  <a:pathLst>
                    <a:path w="103" h="87">
                      <a:moveTo>
                        <a:pt x="11" y="84"/>
                      </a:moveTo>
                      <a:lnTo>
                        <a:pt x="0" y="87"/>
                      </a:lnTo>
                      <a:lnTo>
                        <a:pt x="92" y="4"/>
                      </a:lnTo>
                      <a:lnTo>
                        <a:pt x="103" y="0"/>
                      </a:lnTo>
                      <a:lnTo>
                        <a:pt x="11" y="84"/>
                      </a:lnTo>
                      <a:close/>
                    </a:path>
                  </a:pathLst>
                </a:custGeom>
                <a:solidFill>
                  <a:srgbClr val="8CAF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5" name="Freeform 601"/>
                <p:cNvSpPr>
                  <a:spLocks/>
                </p:cNvSpPr>
                <p:nvPr/>
              </p:nvSpPr>
              <p:spPr bwMode="auto">
                <a:xfrm>
                  <a:off x="2808" y="1378"/>
                  <a:ext cx="103" cy="87"/>
                </a:xfrm>
                <a:custGeom>
                  <a:avLst/>
                  <a:gdLst/>
                  <a:ahLst/>
                  <a:cxnLst>
                    <a:cxn ang="0">
                      <a:pos x="11" y="83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103" y="0"/>
                    </a:cxn>
                    <a:cxn ang="0">
                      <a:pos x="11" y="83"/>
                    </a:cxn>
                  </a:cxnLst>
                  <a:rect l="0" t="0" r="r" b="b"/>
                  <a:pathLst>
                    <a:path w="103" h="87">
                      <a:moveTo>
                        <a:pt x="11" y="83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103" y="0"/>
                      </a:lnTo>
                      <a:lnTo>
                        <a:pt x="11" y="83"/>
                      </a:lnTo>
                      <a:close/>
                    </a:path>
                  </a:pathLst>
                </a:custGeom>
                <a:solidFill>
                  <a:srgbClr val="8CB0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6" name="Freeform 602"/>
                <p:cNvSpPr>
                  <a:spLocks/>
                </p:cNvSpPr>
                <p:nvPr/>
              </p:nvSpPr>
              <p:spPr bwMode="auto">
                <a:xfrm>
                  <a:off x="2787" y="1381"/>
                  <a:ext cx="113" cy="91"/>
                </a:xfrm>
                <a:custGeom>
                  <a:avLst/>
                  <a:gdLst/>
                  <a:ahLst/>
                  <a:cxnLst>
                    <a:cxn ang="0">
                      <a:pos x="21" y="84"/>
                    </a:cxn>
                    <a:cxn ang="0">
                      <a:pos x="0" y="91"/>
                    </a:cxn>
                    <a:cxn ang="0">
                      <a:pos x="92" y="8"/>
                    </a:cxn>
                    <a:cxn ang="0">
                      <a:pos x="113" y="0"/>
                    </a:cxn>
                    <a:cxn ang="0">
                      <a:pos x="21" y="84"/>
                    </a:cxn>
                  </a:cxnLst>
                  <a:rect l="0" t="0" r="r" b="b"/>
                  <a:pathLst>
                    <a:path w="113" h="91">
                      <a:moveTo>
                        <a:pt x="21" y="84"/>
                      </a:moveTo>
                      <a:lnTo>
                        <a:pt x="0" y="91"/>
                      </a:lnTo>
                      <a:lnTo>
                        <a:pt x="92" y="8"/>
                      </a:lnTo>
                      <a:lnTo>
                        <a:pt x="113" y="0"/>
                      </a:lnTo>
                      <a:lnTo>
                        <a:pt x="21" y="84"/>
                      </a:lnTo>
                      <a:close/>
                    </a:path>
                  </a:pathLst>
                </a:custGeom>
                <a:solidFill>
                  <a:srgbClr val="8DB1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7" name="Line 603"/>
                <p:cNvSpPr>
                  <a:spLocks noChangeShapeType="1"/>
                </p:cNvSpPr>
                <p:nvPr/>
              </p:nvSpPr>
              <p:spPr bwMode="auto">
                <a:xfrm flipV="1">
                  <a:off x="2808" y="138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8DB1B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8" name="Freeform 604"/>
                <p:cNvSpPr>
                  <a:spLocks/>
                </p:cNvSpPr>
                <p:nvPr/>
              </p:nvSpPr>
              <p:spPr bwMode="auto">
                <a:xfrm>
                  <a:off x="2797" y="1381"/>
                  <a:ext cx="103" cy="88"/>
                </a:xfrm>
                <a:custGeom>
                  <a:avLst/>
                  <a:gdLst/>
                  <a:ahLst/>
                  <a:cxnLst>
                    <a:cxn ang="0">
                      <a:pos x="11" y="84"/>
                    </a:cxn>
                    <a:cxn ang="0">
                      <a:pos x="0" y="88"/>
                    </a:cxn>
                    <a:cxn ang="0">
                      <a:pos x="93" y="4"/>
                    </a:cxn>
                    <a:cxn ang="0">
                      <a:pos x="103" y="0"/>
                    </a:cxn>
                    <a:cxn ang="0">
                      <a:pos x="11" y="84"/>
                    </a:cxn>
                  </a:cxnLst>
                  <a:rect l="0" t="0" r="r" b="b"/>
                  <a:pathLst>
                    <a:path w="103" h="88">
                      <a:moveTo>
                        <a:pt x="11" y="84"/>
                      </a:moveTo>
                      <a:lnTo>
                        <a:pt x="0" y="88"/>
                      </a:lnTo>
                      <a:lnTo>
                        <a:pt x="93" y="4"/>
                      </a:lnTo>
                      <a:lnTo>
                        <a:pt x="103" y="0"/>
                      </a:lnTo>
                      <a:lnTo>
                        <a:pt x="11" y="84"/>
                      </a:lnTo>
                      <a:close/>
                    </a:path>
                  </a:pathLst>
                </a:custGeom>
                <a:solidFill>
                  <a:srgbClr val="8DB1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29" name="Freeform 605"/>
                <p:cNvSpPr>
                  <a:spLocks/>
                </p:cNvSpPr>
                <p:nvPr/>
              </p:nvSpPr>
              <p:spPr bwMode="auto">
                <a:xfrm>
                  <a:off x="2787" y="1385"/>
                  <a:ext cx="103" cy="87"/>
                </a:xfrm>
                <a:custGeom>
                  <a:avLst/>
                  <a:gdLst/>
                  <a:ahLst/>
                  <a:cxnLst>
                    <a:cxn ang="0">
                      <a:pos x="10" y="84"/>
                    </a:cxn>
                    <a:cxn ang="0">
                      <a:pos x="0" y="87"/>
                    </a:cxn>
                    <a:cxn ang="0">
                      <a:pos x="92" y="4"/>
                    </a:cxn>
                    <a:cxn ang="0">
                      <a:pos x="103" y="0"/>
                    </a:cxn>
                    <a:cxn ang="0">
                      <a:pos x="10" y="84"/>
                    </a:cxn>
                  </a:cxnLst>
                  <a:rect l="0" t="0" r="r" b="b"/>
                  <a:pathLst>
                    <a:path w="103" h="87">
                      <a:moveTo>
                        <a:pt x="10" y="84"/>
                      </a:moveTo>
                      <a:lnTo>
                        <a:pt x="0" y="87"/>
                      </a:lnTo>
                      <a:lnTo>
                        <a:pt x="92" y="4"/>
                      </a:lnTo>
                      <a:lnTo>
                        <a:pt x="103" y="0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solidFill>
                  <a:srgbClr val="8E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0" name="Freeform 606"/>
                <p:cNvSpPr>
                  <a:spLocks/>
                </p:cNvSpPr>
                <p:nvPr/>
              </p:nvSpPr>
              <p:spPr bwMode="auto">
                <a:xfrm>
                  <a:off x="2766" y="1389"/>
                  <a:ext cx="113" cy="91"/>
                </a:xfrm>
                <a:custGeom>
                  <a:avLst/>
                  <a:gdLst/>
                  <a:ahLst/>
                  <a:cxnLst>
                    <a:cxn ang="0">
                      <a:pos x="21" y="83"/>
                    </a:cxn>
                    <a:cxn ang="0">
                      <a:pos x="0" y="91"/>
                    </a:cxn>
                    <a:cxn ang="0">
                      <a:pos x="92" y="7"/>
                    </a:cxn>
                    <a:cxn ang="0">
                      <a:pos x="113" y="0"/>
                    </a:cxn>
                    <a:cxn ang="0">
                      <a:pos x="21" y="83"/>
                    </a:cxn>
                  </a:cxnLst>
                  <a:rect l="0" t="0" r="r" b="b"/>
                  <a:pathLst>
                    <a:path w="113" h="91">
                      <a:moveTo>
                        <a:pt x="21" y="83"/>
                      </a:moveTo>
                      <a:lnTo>
                        <a:pt x="0" y="91"/>
                      </a:lnTo>
                      <a:lnTo>
                        <a:pt x="92" y="7"/>
                      </a:lnTo>
                      <a:lnTo>
                        <a:pt x="113" y="0"/>
                      </a:lnTo>
                      <a:lnTo>
                        <a:pt x="21" y="83"/>
                      </a:lnTo>
                      <a:close/>
                    </a:path>
                  </a:pathLst>
                </a:custGeom>
                <a:solidFill>
                  <a:srgbClr val="8F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1" name="Line 607"/>
                <p:cNvSpPr>
                  <a:spLocks noChangeShapeType="1"/>
                </p:cNvSpPr>
                <p:nvPr/>
              </p:nvSpPr>
              <p:spPr bwMode="auto">
                <a:xfrm flipV="1">
                  <a:off x="2787" y="1389"/>
                  <a:ext cx="92" cy="83"/>
                </a:xfrm>
                <a:prstGeom prst="line">
                  <a:avLst/>
                </a:prstGeom>
                <a:noFill/>
                <a:ln w="1588" cap="flat">
                  <a:solidFill>
                    <a:srgbClr val="8FB3B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2" name="Freeform 608"/>
                <p:cNvSpPr>
                  <a:spLocks/>
                </p:cNvSpPr>
                <p:nvPr/>
              </p:nvSpPr>
              <p:spPr bwMode="auto">
                <a:xfrm>
                  <a:off x="2776" y="1389"/>
                  <a:ext cx="103" cy="87"/>
                </a:xfrm>
                <a:custGeom>
                  <a:avLst/>
                  <a:gdLst/>
                  <a:ahLst/>
                  <a:cxnLst>
                    <a:cxn ang="0">
                      <a:pos x="11" y="83"/>
                    </a:cxn>
                    <a:cxn ang="0">
                      <a:pos x="0" y="87"/>
                    </a:cxn>
                    <a:cxn ang="0">
                      <a:pos x="93" y="3"/>
                    </a:cxn>
                    <a:cxn ang="0">
                      <a:pos x="103" y="0"/>
                    </a:cxn>
                    <a:cxn ang="0">
                      <a:pos x="11" y="83"/>
                    </a:cxn>
                  </a:cxnLst>
                  <a:rect l="0" t="0" r="r" b="b"/>
                  <a:pathLst>
                    <a:path w="103" h="87">
                      <a:moveTo>
                        <a:pt x="11" y="83"/>
                      </a:moveTo>
                      <a:lnTo>
                        <a:pt x="0" y="87"/>
                      </a:lnTo>
                      <a:lnTo>
                        <a:pt x="93" y="3"/>
                      </a:lnTo>
                      <a:lnTo>
                        <a:pt x="103" y="0"/>
                      </a:lnTo>
                      <a:lnTo>
                        <a:pt x="11" y="83"/>
                      </a:lnTo>
                      <a:close/>
                    </a:path>
                  </a:pathLst>
                </a:custGeom>
                <a:solidFill>
                  <a:srgbClr val="8F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3" name="Freeform 609"/>
                <p:cNvSpPr>
                  <a:spLocks/>
                </p:cNvSpPr>
                <p:nvPr/>
              </p:nvSpPr>
              <p:spPr bwMode="auto">
                <a:xfrm>
                  <a:off x="2766" y="1392"/>
                  <a:ext cx="103" cy="88"/>
                </a:xfrm>
                <a:custGeom>
                  <a:avLst/>
                  <a:gdLst/>
                  <a:ahLst/>
                  <a:cxnLst>
                    <a:cxn ang="0">
                      <a:pos x="10" y="84"/>
                    </a:cxn>
                    <a:cxn ang="0">
                      <a:pos x="0" y="88"/>
                    </a:cxn>
                    <a:cxn ang="0">
                      <a:pos x="92" y="4"/>
                    </a:cxn>
                    <a:cxn ang="0">
                      <a:pos x="103" y="0"/>
                    </a:cxn>
                    <a:cxn ang="0">
                      <a:pos x="10" y="84"/>
                    </a:cxn>
                  </a:cxnLst>
                  <a:rect l="0" t="0" r="r" b="b"/>
                  <a:pathLst>
                    <a:path w="103" h="88">
                      <a:moveTo>
                        <a:pt x="10" y="84"/>
                      </a:moveTo>
                      <a:lnTo>
                        <a:pt x="0" y="88"/>
                      </a:lnTo>
                      <a:lnTo>
                        <a:pt x="92" y="4"/>
                      </a:lnTo>
                      <a:lnTo>
                        <a:pt x="103" y="0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solidFill>
                  <a:srgbClr val="90B4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4" name="Freeform 610"/>
                <p:cNvSpPr>
                  <a:spLocks/>
                </p:cNvSpPr>
                <p:nvPr/>
              </p:nvSpPr>
              <p:spPr bwMode="auto">
                <a:xfrm>
                  <a:off x="2747" y="1396"/>
                  <a:ext cx="111" cy="93"/>
                </a:xfrm>
                <a:custGeom>
                  <a:avLst/>
                  <a:gdLst/>
                  <a:ahLst/>
                  <a:cxnLst>
                    <a:cxn ang="0">
                      <a:pos x="19" y="84"/>
                    </a:cxn>
                    <a:cxn ang="0">
                      <a:pos x="0" y="93"/>
                    </a:cxn>
                    <a:cxn ang="0">
                      <a:pos x="92" y="9"/>
                    </a:cxn>
                    <a:cxn ang="0">
                      <a:pos x="111" y="0"/>
                    </a:cxn>
                    <a:cxn ang="0">
                      <a:pos x="19" y="84"/>
                    </a:cxn>
                  </a:cxnLst>
                  <a:rect l="0" t="0" r="r" b="b"/>
                  <a:pathLst>
                    <a:path w="111" h="93">
                      <a:moveTo>
                        <a:pt x="19" y="84"/>
                      </a:moveTo>
                      <a:lnTo>
                        <a:pt x="0" y="93"/>
                      </a:lnTo>
                      <a:lnTo>
                        <a:pt x="92" y="9"/>
                      </a:lnTo>
                      <a:lnTo>
                        <a:pt x="111" y="0"/>
                      </a:lnTo>
                      <a:lnTo>
                        <a:pt x="19" y="84"/>
                      </a:lnTo>
                      <a:close/>
                    </a:path>
                  </a:pathLst>
                </a:custGeom>
                <a:solidFill>
                  <a:srgbClr val="91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5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2766" y="1396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1B5B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6" name="Freeform 612"/>
                <p:cNvSpPr>
                  <a:spLocks/>
                </p:cNvSpPr>
                <p:nvPr/>
              </p:nvSpPr>
              <p:spPr bwMode="auto">
                <a:xfrm>
                  <a:off x="2760" y="1396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6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98" y="0"/>
                    </a:cxn>
                    <a:cxn ang="0">
                      <a:pos x="6" y="84"/>
                    </a:cxn>
                  </a:cxnLst>
                  <a:rect l="0" t="0" r="r" b="b"/>
                  <a:pathLst>
                    <a:path w="98" h="87">
                      <a:moveTo>
                        <a:pt x="6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98" y="0"/>
                      </a:lnTo>
                      <a:lnTo>
                        <a:pt x="6" y="84"/>
                      </a:lnTo>
                      <a:close/>
                    </a:path>
                  </a:pathLst>
                </a:custGeom>
                <a:solidFill>
                  <a:srgbClr val="91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7" name="Freeform 613"/>
                <p:cNvSpPr>
                  <a:spLocks/>
                </p:cNvSpPr>
                <p:nvPr/>
              </p:nvSpPr>
              <p:spPr bwMode="auto">
                <a:xfrm>
                  <a:off x="2753" y="1399"/>
                  <a:ext cx="99" cy="87"/>
                </a:xfrm>
                <a:custGeom>
                  <a:avLst/>
                  <a:gdLst/>
                  <a:ahLst/>
                  <a:cxnLst>
                    <a:cxn ang="0">
                      <a:pos x="7" y="84"/>
                    </a:cxn>
                    <a:cxn ang="0">
                      <a:pos x="0" y="87"/>
                    </a:cxn>
                    <a:cxn ang="0">
                      <a:pos x="93" y="3"/>
                    </a:cxn>
                    <a:cxn ang="0">
                      <a:pos x="99" y="0"/>
                    </a:cxn>
                    <a:cxn ang="0">
                      <a:pos x="7" y="84"/>
                    </a:cxn>
                  </a:cxnLst>
                  <a:rect l="0" t="0" r="r" b="b"/>
                  <a:pathLst>
                    <a:path w="99" h="87">
                      <a:moveTo>
                        <a:pt x="7" y="84"/>
                      </a:moveTo>
                      <a:lnTo>
                        <a:pt x="0" y="87"/>
                      </a:lnTo>
                      <a:lnTo>
                        <a:pt x="93" y="3"/>
                      </a:lnTo>
                      <a:lnTo>
                        <a:pt x="99" y="0"/>
                      </a:lnTo>
                      <a:lnTo>
                        <a:pt x="7" y="84"/>
                      </a:lnTo>
                      <a:close/>
                    </a:path>
                  </a:pathLst>
                </a:custGeom>
                <a:solidFill>
                  <a:srgbClr val="91B6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8" name="Freeform 614"/>
                <p:cNvSpPr>
                  <a:spLocks/>
                </p:cNvSpPr>
                <p:nvPr/>
              </p:nvSpPr>
              <p:spPr bwMode="auto">
                <a:xfrm>
                  <a:off x="2747" y="1402"/>
                  <a:ext cx="99" cy="87"/>
                </a:xfrm>
                <a:custGeom>
                  <a:avLst/>
                  <a:gdLst/>
                  <a:ahLst/>
                  <a:cxnLst>
                    <a:cxn ang="0">
                      <a:pos x="6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99" y="0"/>
                    </a:cxn>
                    <a:cxn ang="0">
                      <a:pos x="6" y="84"/>
                    </a:cxn>
                  </a:cxnLst>
                  <a:rect l="0" t="0" r="r" b="b"/>
                  <a:pathLst>
                    <a:path w="99" h="87">
                      <a:moveTo>
                        <a:pt x="6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99" y="0"/>
                      </a:lnTo>
                      <a:lnTo>
                        <a:pt x="6" y="84"/>
                      </a:lnTo>
                      <a:close/>
                    </a:path>
                  </a:pathLst>
                </a:custGeom>
                <a:solidFill>
                  <a:srgbClr val="92B7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39" name="Freeform 615"/>
                <p:cNvSpPr>
                  <a:spLocks/>
                </p:cNvSpPr>
                <p:nvPr/>
              </p:nvSpPr>
              <p:spPr bwMode="auto">
                <a:xfrm>
                  <a:off x="2728" y="1405"/>
                  <a:ext cx="111" cy="92"/>
                </a:xfrm>
                <a:custGeom>
                  <a:avLst/>
                  <a:gdLst/>
                  <a:ahLst/>
                  <a:cxnLst>
                    <a:cxn ang="0">
                      <a:pos x="19" y="84"/>
                    </a:cxn>
                    <a:cxn ang="0">
                      <a:pos x="0" y="92"/>
                    </a:cxn>
                    <a:cxn ang="0">
                      <a:pos x="93" y="8"/>
                    </a:cxn>
                    <a:cxn ang="0">
                      <a:pos x="111" y="0"/>
                    </a:cxn>
                    <a:cxn ang="0">
                      <a:pos x="19" y="84"/>
                    </a:cxn>
                  </a:cxnLst>
                  <a:rect l="0" t="0" r="r" b="b"/>
                  <a:pathLst>
                    <a:path w="111" h="92">
                      <a:moveTo>
                        <a:pt x="19" y="84"/>
                      </a:moveTo>
                      <a:lnTo>
                        <a:pt x="0" y="92"/>
                      </a:lnTo>
                      <a:lnTo>
                        <a:pt x="93" y="8"/>
                      </a:lnTo>
                      <a:lnTo>
                        <a:pt x="111" y="0"/>
                      </a:lnTo>
                      <a:lnTo>
                        <a:pt x="19" y="84"/>
                      </a:lnTo>
                      <a:close/>
                    </a:path>
                  </a:pathLst>
                </a:custGeom>
                <a:solidFill>
                  <a:srgbClr val="93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0" name="Line 616"/>
                <p:cNvSpPr>
                  <a:spLocks noChangeShapeType="1"/>
                </p:cNvSpPr>
                <p:nvPr/>
              </p:nvSpPr>
              <p:spPr bwMode="auto">
                <a:xfrm flipV="1">
                  <a:off x="2747" y="140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3B8B8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1" name="Freeform 617"/>
                <p:cNvSpPr>
                  <a:spLocks/>
                </p:cNvSpPr>
                <p:nvPr/>
              </p:nvSpPr>
              <p:spPr bwMode="auto">
                <a:xfrm>
                  <a:off x="2738" y="1405"/>
                  <a:ext cx="101" cy="88"/>
                </a:xfrm>
                <a:custGeom>
                  <a:avLst/>
                  <a:gdLst/>
                  <a:ahLst/>
                  <a:cxnLst>
                    <a:cxn ang="0">
                      <a:pos x="9" y="84"/>
                    </a:cxn>
                    <a:cxn ang="0">
                      <a:pos x="0" y="88"/>
                    </a:cxn>
                    <a:cxn ang="0">
                      <a:pos x="92" y="4"/>
                    </a:cxn>
                    <a:cxn ang="0">
                      <a:pos x="101" y="0"/>
                    </a:cxn>
                    <a:cxn ang="0">
                      <a:pos x="9" y="84"/>
                    </a:cxn>
                  </a:cxnLst>
                  <a:rect l="0" t="0" r="r" b="b"/>
                  <a:pathLst>
                    <a:path w="101" h="88">
                      <a:moveTo>
                        <a:pt x="9" y="84"/>
                      </a:moveTo>
                      <a:lnTo>
                        <a:pt x="0" y="88"/>
                      </a:lnTo>
                      <a:lnTo>
                        <a:pt x="92" y="4"/>
                      </a:lnTo>
                      <a:lnTo>
                        <a:pt x="101" y="0"/>
                      </a:lnTo>
                      <a:lnTo>
                        <a:pt x="9" y="84"/>
                      </a:lnTo>
                      <a:close/>
                    </a:path>
                  </a:pathLst>
                </a:custGeom>
                <a:solidFill>
                  <a:srgbClr val="93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2" name="Freeform 618"/>
                <p:cNvSpPr>
                  <a:spLocks/>
                </p:cNvSpPr>
                <p:nvPr/>
              </p:nvSpPr>
              <p:spPr bwMode="auto">
                <a:xfrm>
                  <a:off x="2728" y="1409"/>
                  <a:ext cx="102" cy="88"/>
                </a:xfrm>
                <a:custGeom>
                  <a:avLst/>
                  <a:gdLst/>
                  <a:ahLst/>
                  <a:cxnLst>
                    <a:cxn ang="0">
                      <a:pos x="10" y="84"/>
                    </a:cxn>
                    <a:cxn ang="0">
                      <a:pos x="0" y="88"/>
                    </a:cxn>
                    <a:cxn ang="0">
                      <a:pos x="93" y="4"/>
                    </a:cxn>
                    <a:cxn ang="0">
                      <a:pos x="102" y="0"/>
                    </a:cxn>
                    <a:cxn ang="0">
                      <a:pos x="10" y="84"/>
                    </a:cxn>
                  </a:cxnLst>
                  <a:rect l="0" t="0" r="r" b="b"/>
                  <a:pathLst>
                    <a:path w="102" h="88">
                      <a:moveTo>
                        <a:pt x="10" y="84"/>
                      </a:moveTo>
                      <a:lnTo>
                        <a:pt x="0" y="88"/>
                      </a:lnTo>
                      <a:lnTo>
                        <a:pt x="93" y="4"/>
                      </a:lnTo>
                      <a:lnTo>
                        <a:pt x="102" y="0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solidFill>
                  <a:srgbClr val="94B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3" name="Freeform 619"/>
                <p:cNvSpPr>
                  <a:spLocks/>
                </p:cNvSpPr>
                <p:nvPr/>
              </p:nvSpPr>
              <p:spPr bwMode="auto">
                <a:xfrm>
                  <a:off x="2711" y="1413"/>
                  <a:ext cx="110" cy="93"/>
                </a:xfrm>
                <a:custGeom>
                  <a:avLst/>
                  <a:gdLst/>
                  <a:ahLst/>
                  <a:cxnLst>
                    <a:cxn ang="0">
                      <a:pos x="17" y="84"/>
                    </a:cxn>
                    <a:cxn ang="0">
                      <a:pos x="0" y="93"/>
                    </a:cxn>
                    <a:cxn ang="0">
                      <a:pos x="92" y="9"/>
                    </a:cxn>
                    <a:cxn ang="0">
                      <a:pos x="110" y="0"/>
                    </a:cxn>
                    <a:cxn ang="0">
                      <a:pos x="17" y="84"/>
                    </a:cxn>
                  </a:cxnLst>
                  <a:rect l="0" t="0" r="r" b="b"/>
                  <a:pathLst>
                    <a:path w="110" h="93">
                      <a:moveTo>
                        <a:pt x="17" y="84"/>
                      </a:moveTo>
                      <a:lnTo>
                        <a:pt x="0" y="93"/>
                      </a:lnTo>
                      <a:lnTo>
                        <a:pt x="92" y="9"/>
                      </a:lnTo>
                      <a:lnTo>
                        <a:pt x="110" y="0"/>
                      </a:lnTo>
                      <a:lnTo>
                        <a:pt x="17" y="84"/>
                      </a:lnTo>
                      <a:close/>
                    </a:path>
                  </a:pathLst>
                </a:custGeom>
                <a:solidFill>
                  <a:srgbClr val="95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4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2728" y="1413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95BABA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5" name="Freeform 621"/>
                <p:cNvSpPr>
                  <a:spLocks/>
                </p:cNvSpPr>
                <p:nvPr/>
              </p:nvSpPr>
              <p:spPr bwMode="auto">
                <a:xfrm>
                  <a:off x="2723" y="1413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5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98" y="0"/>
                    </a:cxn>
                    <a:cxn ang="0">
                      <a:pos x="5" y="84"/>
                    </a:cxn>
                  </a:cxnLst>
                  <a:rect l="0" t="0" r="r" b="b"/>
                  <a:pathLst>
                    <a:path w="98" h="87">
                      <a:moveTo>
                        <a:pt x="5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98" y="0"/>
                      </a:lnTo>
                      <a:lnTo>
                        <a:pt x="5" y="84"/>
                      </a:lnTo>
                      <a:close/>
                    </a:path>
                  </a:pathLst>
                </a:custGeom>
                <a:solidFill>
                  <a:srgbClr val="95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6" name="Freeform 622"/>
                <p:cNvSpPr>
                  <a:spLocks/>
                </p:cNvSpPr>
                <p:nvPr/>
              </p:nvSpPr>
              <p:spPr bwMode="auto">
                <a:xfrm>
                  <a:off x="2717" y="1416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6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98" y="0"/>
                    </a:cxn>
                    <a:cxn ang="0">
                      <a:pos x="6" y="84"/>
                    </a:cxn>
                  </a:cxnLst>
                  <a:rect l="0" t="0" r="r" b="b"/>
                  <a:pathLst>
                    <a:path w="98" h="87">
                      <a:moveTo>
                        <a:pt x="6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98" y="0"/>
                      </a:lnTo>
                      <a:lnTo>
                        <a:pt x="6" y="84"/>
                      </a:lnTo>
                      <a:close/>
                    </a:path>
                  </a:pathLst>
                </a:custGeom>
                <a:solidFill>
                  <a:srgbClr val="95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7" name="Freeform 623"/>
                <p:cNvSpPr>
                  <a:spLocks/>
                </p:cNvSpPr>
                <p:nvPr/>
              </p:nvSpPr>
              <p:spPr bwMode="auto">
                <a:xfrm>
                  <a:off x="2711" y="1419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6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98" y="0"/>
                    </a:cxn>
                    <a:cxn ang="0">
                      <a:pos x="6" y="84"/>
                    </a:cxn>
                  </a:cxnLst>
                  <a:rect l="0" t="0" r="r" b="b"/>
                  <a:pathLst>
                    <a:path w="98" h="87">
                      <a:moveTo>
                        <a:pt x="6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98" y="0"/>
                      </a:lnTo>
                      <a:lnTo>
                        <a:pt x="6" y="84"/>
                      </a:lnTo>
                      <a:close/>
                    </a:path>
                  </a:pathLst>
                </a:custGeom>
                <a:solidFill>
                  <a:srgbClr val="96B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8" name="Freeform 624"/>
                <p:cNvSpPr>
                  <a:spLocks/>
                </p:cNvSpPr>
                <p:nvPr/>
              </p:nvSpPr>
              <p:spPr bwMode="auto">
                <a:xfrm>
                  <a:off x="2695" y="1422"/>
                  <a:ext cx="108" cy="94"/>
                </a:xfrm>
                <a:custGeom>
                  <a:avLst/>
                  <a:gdLst/>
                  <a:ahLst/>
                  <a:cxnLst>
                    <a:cxn ang="0">
                      <a:pos x="16" y="84"/>
                    </a:cxn>
                    <a:cxn ang="0">
                      <a:pos x="0" y="94"/>
                    </a:cxn>
                    <a:cxn ang="0">
                      <a:pos x="92" y="9"/>
                    </a:cxn>
                    <a:cxn ang="0">
                      <a:pos x="108" y="0"/>
                    </a:cxn>
                    <a:cxn ang="0">
                      <a:pos x="16" y="84"/>
                    </a:cxn>
                  </a:cxnLst>
                  <a:rect l="0" t="0" r="r" b="b"/>
                  <a:pathLst>
                    <a:path w="108" h="94">
                      <a:moveTo>
                        <a:pt x="16" y="84"/>
                      </a:moveTo>
                      <a:lnTo>
                        <a:pt x="0" y="94"/>
                      </a:lnTo>
                      <a:lnTo>
                        <a:pt x="92" y="9"/>
                      </a:lnTo>
                      <a:lnTo>
                        <a:pt x="108" y="0"/>
                      </a:lnTo>
                      <a:lnTo>
                        <a:pt x="16" y="84"/>
                      </a:lnTo>
                      <a:close/>
                    </a:path>
                  </a:pathLst>
                </a:custGeom>
                <a:solidFill>
                  <a:srgbClr val="97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9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2711" y="1422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7BDB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0" name="Freeform 626"/>
                <p:cNvSpPr>
                  <a:spLocks/>
                </p:cNvSpPr>
                <p:nvPr/>
              </p:nvSpPr>
              <p:spPr bwMode="auto">
                <a:xfrm>
                  <a:off x="2706" y="1422"/>
                  <a:ext cx="97" cy="87"/>
                </a:xfrm>
                <a:custGeom>
                  <a:avLst/>
                  <a:gdLst/>
                  <a:ahLst/>
                  <a:cxnLst>
                    <a:cxn ang="0">
                      <a:pos x="5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97" y="0"/>
                    </a:cxn>
                    <a:cxn ang="0">
                      <a:pos x="5" y="84"/>
                    </a:cxn>
                  </a:cxnLst>
                  <a:rect l="0" t="0" r="r" b="b"/>
                  <a:pathLst>
                    <a:path w="97" h="87">
                      <a:moveTo>
                        <a:pt x="5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97" y="0"/>
                      </a:lnTo>
                      <a:lnTo>
                        <a:pt x="5" y="84"/>
                      </a:lnTo>
                      <a:close/>
                    </a:path>
                  </a:pathLst>
                </a:custGeom>
                <a:solidFill>
                  <a:srgbClr val="97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1" name="Freeform 627"/>
                <p:cNvSpPr>
                  <a:spLocks/>
                </p:cNvSpPr>
                <p:nvPr/>
              </p:nvSpPr>
              <p:spPr bwMode="auto">
                <a:xfrm>
                  <a:off x="2700" y="1425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6" y="84"/>
                    </a:cxn>
                    <a:cxn ang="0">
                      <a:pos x="0" y="87"/>
                    </a:cxn>
                    <a:cxn ang="0">
                      <a:pos x="92" y="3"/>
                    </a:cxn>
                    <a:cxn ang="0">
                      <a:pos x="98" y="0"/>
                    </a:cxn>
                    <a:cxn ang="0">
                      <a:pos x="6" y="84"/>
                    </a:cxn>
                  </a:cxnLst>
                  <a:rect l="0" t="0" r="r" b="b"/>
                  <a:pathLst>
                    <a:path w="98" h="87">
                      <a:moveTo>
                        <a:pt x="6" y="84"/>
                      </a:moveTo>
                      <a:lnTo>
                        <a:pt x="0" y="87"/>
                      </a:lnTo>
                      <a:lnTo>
                        <a:pt x="92" y="3"/>
                      </a:lnTo>
                      <a:lnTo>
                        <a:pt x="98" y="0"/>
                      </a:lnTo>
                      <a:lnTo>
                        <a:pt x="6" y="84"/>
                      </a:lnTo>
                      <a:close/>
                    </a:path>
                  </a:pathLst>
                </a:custGeom>
                <a:solidFill>
                  <a:srgbClr val="97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2" name="Freeform 628"/>
                <p:cNvSpPr>
                  <a:spLocks/>
                </p:cNvSpPr>
                <p:nvPr/>
              </p:nvSpPr>
              <p:spPr bwMode="auto">
                <a:xfrm>
                  <a:off x="2695" y="1428"/>
                  <a:ext cx="97" cy="88"/>
                </a:xfrm>
                <a:custGeom>
                  <a:avLst/>
                  <a:gdLst/>
                  <a:ahLst/>
                  <a:cxnLst>
                    <a:cxn ang="0">
                      <a:pos x="5" y="84"/>
                    </a:cxn>
                    <a:cxn ang="0">
                      <a:pos x="0" y="88"/>
                    </a:cxn>
                    <a:cxn ang="0">
                      <a:pos x="92" y="3"/>
                    </a:cxn>
                    <a:cxn ang="0">
                      <a:pos x="97" y="0"/>
                    </a:cxn>
                    <a:cxn ang="0">
                      <a:pos x="5" y="84"/>
                    </a:cxn>
                  </a:cxnLst>
                  <a:rect l="0" t="0" r="r" b="b"/>
                  <a:pathLst>
                    <a:path w="97" h="88">
                      <a:moveTo>
                        <a:pt x="5" y="84"/>
                      </a:moveTo>
                      <a:lnTo>
                        <a:pt x="0" y="88"/>
                      </a:lnTo>
                      <a:lnTo>
                        <a:pt x="92" y="3"/>
                      </a:lnTo>
                      <a:lnTo>
                        <a:pt x="97" y="0"/>
                      </a:lnTo>
                      <a:lnTo>
                        <a:pt x="5" y="84"/>
                      </a:lnTo>
                      <a:close/>
                    </a:path>
                  </a:pathLst>
                </a:custGeom>
                <a:solidFill>
                  <a:srgbClr val="98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3" name="Freeform 629"/>
                <p:cNvSpPr>
                  <a:spLocks/>
                </p:cNvSpPr>
                <p:nvPr/>
              </p:nvSpPr>
              <p:spPr bwMode="auto">
                <a:xfrm>
                  <a:off x="2679" y="1431"/>
                  <a:ext cx="108" cy="94"/>
                </a:xfrm>
                <a:custGeom>
                  <a:avLst/>
                  <a:gdLst/>
                  <a:ahLst/>
                  <a:cxnLst>
                    <a:cxn ang="0">
                      <a:pos x="16" y="85"/>
                    </a:cxn>
                    <a:cxn ang="0">
                      <a:pos x="0" y="94"/>
                    </a:cxn>
                    <a:cxn ang="0">
                      <a:pos x="93" y="10"/>
                    </a:cxn>
                    <a:cxn ang="0">
                      <a:pos x="108" y="0"/>
                    </a:cxn>
                    <a:cxn ang="0">
                      <a:pos x="16" y="85"/>
                    </a:cxn>
                  </a:cxnLst>
                  <a:rect l="0" t="0" r="r" b="b"/>
                  <a:pathLst>
                    <a:path w="108" h="94">
                      <a:moveTo>
                        <a:pt x="16" y="85"/>
                      </a:moveTo>
                      <a:lnTo>
                        <a:pt x="0" y="94"/>
                      </a:lnTo>
                      <a:lnTo>
                        <a:pt x="93" y="10"/>
                      </a:lnTo>
                      <a:lnTo>
                        <a:pt x="108" y="0"/>
                      </a:lnTo>
                      <a:lnTo>
                        <a:pt x="16" y="85"/>
                      </a:lnTo>
                      <a:close/>
                    </a:path>
                  </a:pathLst>
                </a:custGeom>
                <a:solidFill>
                  <a:srgbClr val="99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4" name="Line 630"/>
                <p:cNvSpPr>
                  <a:spLocks noChangeShapeType="1"/>
                </p:cNvSpPr>
                <p:nvPr/>
              </p:nvSpPr>
              <p:spPr bwMode="auto">
                <a:xfrm flipV="1">
                  <a:off x="2695" y="1431"/>
                  <a:ext cx="92" cy="85"/>
                </a:xfrm>
                <a:prstGeom prst="line">
                  <a:avLst/>
                </a:prstGeom>
                <a:noFill/>
                <a:ln w="1588" cap="flat">
                  <a:solidFill>
                    <a:srgbClr val="99C0C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5" name="Freeform 631"/>
                <p:cNvSpPr>
                  <a:spLocks/>
                </p:cNvSpPr>
                <p:nvPr/>
              </p:nvSpPr>
              <p:spPr bwMode="auto">
                <a:xfrm>
                  <a:off x="2687" y="1431"/>
                  <a:ext cx="100" cy="89"/>
                </a:xfrm>
                <a:custGeom>
                  <a:avLst/>
                  <a:gdLst/>
                  <a:ahLst/>
                  <a:cxnLst>
                    <a:cxn ang="0">
                      <a:pos x="8" y="85"/>
                    </a:cxn>
                    <a:cxn ang="0">
                      <a:pos x="0" y="89"/>
                    </a:cxn>
                    <a:cxn ang="0">
                      <a:pos x="92" y="5"/>
                    </a:cxn>
                    <a:cxn ang="0">
                      <a:pos x="100" y="0"/>
                    </a:cxn>
                    <a:cxn ang="0">
                      <a:pos x="8" y="85"/>
                    </a:cxn>
                  </a:cxnLst>
                  <a:rect l="0" t="0" r="r" b="b"/>
                  <a:pathLst>
                    <a:path w="100" h="89">
                      <a:moveTo>
                        <a:pt x="8" y="85"/>
                      </a:moveTo>
                      <a:lnTo>
                        <a:pt x="0" y="89"/>
                      </a:lnTo>
                      <a:lnTo>
                        <a:pt x="92" y="5"/>
                      </a:lnTo>
                      <a:lnTo>
                        <a:pt x="100" y="0"/>
                      </a:lnTo>
                      <a:lnTo>
                        <a:pt x="8" y="85"/>
                      </a:lnTo>
                      <a:close/>
                    </a:path>
                  </a:pathLst>
                </a:custGeom>
                <a:solidFill>
                  <a:srgbClr val="99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6" name="Freeform 632"/>
                <p:cNvSpPr>
                  <a:spLocks/>
                </p:cNvSpPr>
                <p:nvPr/>
              </p:nvSpPr>
              <p:spPr bwMode="auto">
                <a:xfrm>
                  <a:off x="2679" y="1436"/>
                  <a:ext cx="100" cy="89"/>
                </a:xfrm>
                <a:custGeom>
                  <a:avLst/>
                  <a:gdLst/>
                  <a:ahLst/>
                  <a:cxnLst>
                    <a:cxn ang="0">
                      <a:pos x="8" y="84"/>
                    </a:cxn>
                    <a:cxn ang="0">
                      <a:pos x="0" y="89"/>
                    </a:cxn>
                    <a:cxn ang="0">
                      <a:pos x="93" y="5"/>
                    </a:cxn>
                    <a:cxn ang="0">
                      <a:pos x="100" y="0"/>
                    </a:cxn>
                    <a:cxn ang="0">
                      <a:pos x="8" y="84"/>
                    </a:cxn>
                  </a:cxnLst>
                  <a:rect l="0" t="0" r="r" b="b"/>
                  <a:pathLst>
                    <a:path w="100" h="89">
                      <a:moveTo>
                        <a:pt x="8" y="84"/>
                      </a:moveTo>
                      <a:lnTo>
                        <a:pt x="0" y="89"/>
                      </a:lnTo>
                      <a:lnTo>
                        <a:pt x="93" y="5"/>
                      </a:lnTo>
                      <a:lnTo>
                        <a:pt x="100" y="0"/>
                      </a:lnTo>
                      <a:lnTo>
                        <a:pt x="8" y="84"/>
                      </a:lnTo>
                      <a:close/>
                    </a:path>
                  </a:pathLst>
                </a:custGeom>
                <a:solidFill>
                  <a:srgbClr val="9AC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7" name="Freeform 633"/>
                <p:cNvSpPr>
                  <a:spLocks/>
                </p:cNvSpPr>
                <p:nvPr/>
              </p:nvSpPr>
              <p:spPr bwMode="auto">
                <a:xfrm>
                  <a:off x="2665" y="1441"/>
                  <a:ext cx="107" cy="94"/>
                </a:xfrm>
                <a:custGeom>
                  <a:avLst/>
                  <a:gdLst/>
                  <a:ahLst/>
                  <a:cxnLst>
                    <a:cxn ang="0">
                      <a:pos x="14" y="84"/>
                    </a:cxn>
                    <a:cxn ang="0">
                      <a:pos x="0" y="94"/>
                    </a:cxn>
                    <a:cxn ang="0">
                      <a:pos x="92" y="10"/>
                    </a:cxn>
                    <a:cxn ang="0">
                      <a:pos x="107" y="0"/>
                    </a:cxn>
                    <a:cxn ang="0">
                      <a:pos x="14" y="84"/>
                    </a:cxn>
                  </a:cxnLst>
                  <a:rect l="0" t="0" r="r" b="b"/>
                  <a:pathLst>
                    <a:path w="107" h="94">
                      <a:moveTo>
                        <a:pt x="14" y="84"/>
                      </a:moveTo>
                      <a:lnTo>
                        <a:pt x="0" y="94"/>
                      </a:lnTo>
                      <a:lnTo>
                        <a:pt x="92" y="10"/>
                      </a:lnTo>
                      <a:lnTo>
                        <a:pt x="107" y="0"/>
                      </a:lnTo>
                      <a:lnTo>
                        <a:pt x="14" y="84"/>
                      </a:lnTo>
                      <a:close/>
                    </a:path>
                  </a:pathLst>
                </a:custGeom>
                <a:solidFill>
                  <a:srgbClr val="9C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8" name="Line 634"/>
                <p:cNvSpPr>
                  <a:spLocks noChangeShapeType="1"/>
                </p:cNvSpPr>
                <p:nvPr/>
              </p:nvSpPr>
              <p:spPr bwMode="auto">
                <a:xfrm flipV="1">
                  <a:off x="2679" y="1441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9CC3C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59" name="Freeform 635"/>
                <p:cNvSpPr>
                  <a:spLocks/>
                </p:cNvSpPr>
                <p:nvPr/>
              </p:nvSpPr>
              <p:spPr bwMode="auto">
                <a:xfrm>
                  <a:off x="2652" y="1451"/>
                  <a:ext cx="105" cy="94"/>
                </a:xfrm>
                <a:custGeom>
                  <a:avLst/>
                  <a:gdLst/>
                  <a:ahLst/>
                  <a:cxnLst>
                    <a:cxn ang="0">
                      <a:pos x="13" y="84"/>
                    </a:cxn>
                    <a:cxn ang="0">
                      <a:pos x="0" y="94"/>
                    </a:cxn>
                    <a:cxn ang="0">
                      <a:pos x="93" y="10"/>
                    </a:cxn>
                    <a:cxn ang="0">
                      <a:pos x="105" y="0"/>
                    </a:cxn>
                    <a:cxn ang="0">
                      <a:pos x="13" y="84"/>
                    </a:cxn>
                  </a:cxnLst>
                  <a:rect l="0" t="0" r="r" b="b"/>
                  <a:pathLst>
                    <a:path w="105" h="94">
                      <a:moveTo>
                        <a:pt x="13" y="84"/>
                      </a:moveTo>
                      <a:lnTo>
                        <a:pt x="0" y="94"/>
                      </a:lnTo>
                      <a:lnTo>
                        <a:pt x="93" y="10"/>
                      </a:lnTo>
                      <a:lnTo>
                        <a:pt x="105" y="0"/>
                      </a:lnTo>
                      <a:lnTo>
                        <a:pt x="13" y="84"/>
                      </a:lnTo>
                      <a:close/>
                    </a:path>
                  </a:pathLst>
                </a:custGeom>
                <a:solidFill>
                  <a:srgbClr val="9E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0" name="Line 636"/>
                <p:cNvSpPr>
                  <a:spLocks noChangeShapeType="1"/>
                </p:cNvSpPr>
                <p:nvPr/>
              </p:nvSpPr>
              <p:spPr bwMode="auto">
                <a:xfrm flipV="1">
                  <a:off x="2665" y="145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EC6C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1" name="Freeform 637"/>
                <p:cNvSpPr>
                  <a:spLocks/>
                </p:cNvSpPr>
                <p:nvPr/>
              </p:nvSpPr>
              <p:spPr bwMode="auto">
                <a:xfrm>
                  <a:off x="2641" y="1461"/>
                  <a:ext cx="104" cy="95"/>
                </a:xfrm>
                <a:custGeom>
                  <a:avLst/>
                  <a:gdLst/>
                  <a:ahLst/>
                  <a:cxnLst>
                    <a:cxn ang="0">
                      <a:pos x="11" y="84"/>
                    </a:cxn>
                    <a:cxn ang="0">
                      <a:pos x="0" y="95"/>
                    </a:cxn>
                    <a:cxn ang="0">
                      <a:pos x="92" y="11"/>
                    </a:cxn>
                    <a:cxn ang="0">
                      <a:pos x="104" y="0"/>
                    </a:cxn>
                    <a:cxn ang="0">
                      <a:pos x="11" y="84"/>
                    </a:cxn>
                  </a:cxnLst>
                  <a:rect l="0" t="0" r="r" b="b"/>
                  <a:pathLst>
                    <a:path w="104" h="95">
                      <a:moveTo>
                        <a:pt x="11" y="84"/>
                      </a:moveTo>
                      <a:lnTo>
                        <a:pt x="0" y="95"/>
                      </a:lnTo>
                      <a:lnTo>
                        <a:pt x="92" y="11"/>
                      </a:lnTo>
                      <a:lnTo>
                        <a:pt x="104" y="0"/>
                      </a:lnTo>
                      <a:lnTo>
                        <a:pt x="11" y="84"/>
                      </a:lnTo>
                      <a:close/>
                    </a:path>
                  </a:pathLst>
                </a:custGeom>
                <a:solidFill>
                  <a:srgbClr val="A1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2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2652" y="1461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A1C9C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3" name="Freeform 639"/>
                <p:cNvSpPr>
                  <a:spLocks/>
                </p:cNvSpPr>
                <p:nvPr/>
              </p:nvSpPr>
              <p:spPr bwMode="auto">
                <a:xfrm>
                  <a:off x="3722" y="1646"/>
                  <a:ext cx="102" cy="95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10" y="84"/>
                    </a:cxn>
                    <a:cxn ang="0">
                      <a:pos x="102" y="0"/>
                    </a:cxn>
                    <a:cxn ang="0">
                      <a:pos x="92" y="11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102" h="95">
                      <a:moveTo>
                        <a:pt x="0" y="95"/>
                      </a:moveTo>
                      <a:lnTo>
                        <a:pt x="10" y="84"/>
                      </a:lnTo>
                      <a:lnTo>
                        <a:pt x="102" y="0"/>
                      </a:lnTo>
                      <a:lnTo>
                        <a:pt x="92" y="11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A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4" name="Line 640"/>
                <p:cNvSpPr>
                  <a:spLocks noChangeShapeType="1"/>
                </p:cNvSpPr>
                <p:nvPr/>
              </p:nvSpPr>
              <p:spPr bwMode="auto">
                <a:xfrm flipV="1">
                  <a:off x="3722" y="165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3CC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5" name="Freeform 641"/>
                <p:cNvSpPr>
                  <a:spLocks/>
                </p:cNvSpPr>
                <p:nvPr/>
              </p:nvSpPr>
              <p:spPr bwMode="auto">
                <a:xfrm>
                  <a:off x="3732" y="1635"/>
                  <a:ext cx="102" cy="95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9" y="84"/>
                    </a:cxn>
                    <a:cxn ang="0">
                      <a:pos x="102" y="0"/>
                    </a:cxn>
                    <a:cxn ang="0">
                      <a:pos x="92" y="11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102" h="95">
                      <a:moveTo>
                        <a:pt x="0" y="95"/>
                      </a:moveTo>
                      <a:lnTo>
                        <a:pt x="9" y="84"/>
                      </a:lnTo>
                      <a:lnTo>
                        <a:pt x="102" y="0"/>
                      </a:lnTo>
                      <a:lnTo>
                        <a:pt x="92" y="11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A6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6" name="Line 642"/>
                <p:cNvSpPr>
                  <a:spLocks noChangeShapeType="1"/>
                </p:cNvSpPr>
                <p:nvPr/>
              </p:nvSpPr>
              <p:spPr bwMode="auto">
                <a:xfrm flipV="1">
                  <a:off x="3732" y="1646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6D0D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7" name="Freeform 643"/>
                <p:cNvSpPr>
                  <a:spLocks/>
                </p:cNvSpPr>
                <p:nvPr/>
              </p:nvSpPr>
              <p:spPr bwMode="auto">
                <a:xfrm>
                  <a:off x="3741" y="1624"/>
                  <a:ext cx="100" cy="95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8" y="84"/>
                    </a:cxn>
                    <a:cxn ang="0">
                      <a:pos x="100" y="0"/>
                    </a:cxn>
                    <a:cxn ang="0">
                      <a:pos x="93" y="11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100" h="95">
                      <a:moveTo>
                        <a:pt x="0" y="95"/>
                      </a:moveTo>
                      <a:lnTo>
                        <a:pt x="8" y="84"/>
                      </a:lnTo>
                      <a:lnTo>
                        <a:pt x="100" y="0"/>
                      </a:lnTo>
                      <a:lnTo>
                        <a:pt x="93" y="11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A9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8" name="Line 644"/>
                <p:cNvSpPr>
                  <a:spLocks noChangeShapeType="1"/>
                </p:cNvSpPr>
                <p:nvPr/>
              </p:nvSpPr>
              <p:spPr bwMode="auto">
                <a:xfrm flipV="1">
                  <a:off x="3741" y="1635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A9D4D4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69" name="Freeform 645"/>
                <p:cNvSpPr>
                  <a:spLocks/>
                </p:cNvSpPr>
                <p:nvPr/>
              </p:nvSpPr>
              <p:spPr bwMode="auto">
                <a:xfrm>
                  <a:off x="3741" y="1629"/>
                  <a:ext cx="96" cy="90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4" y="84"/>
                    </a:cxn>
                    <a:cxn ang="0">
                      <a:pos x="96" y="0"/>
                    </a:cxn>
                    <a:cxn ang="0">
                      <a:pos x="93" y="6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96" h="90">
                      <a:moveTo>
                        <a:pt x="0" y="90"/>
                      </a:moveTo>
                      <a:lnTo>
                        <a:pt x="4" y="84"/>
                      </a:lnTo>
                      <a:lnTo>
                        <a:pt x="96" y="0"/>
                      </a:lnTo>
                      <a:lnTo>
                        <a:pt x="93" y="6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A9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0" name="Freeform 646"/>
                <p:cNvSpPr>
                  <a:spLocks/>
                </p:cNvSpPr>
                <p:nvPr/>
              </p:nvSpPr>
              <p:spPr bwMode="auto">
                <a:xfrm>
                  <a:off x="3745" y="1624"/>
                  <a:ext cx="96" cy="89"/>
                </a:xfrm>
                <a:custGeom>
                  <a:avLst/>
                  <a:gdLst/>
                  <a:ahLst/>
                  <a:cxnLst>
                    <a:cxn ang="0">
                      <a:pos x="0" y="89"/>
                    </a:cxn>
                    <a:cxn ang="0">
                      <a:pos x="4" y="84"/>
                    </a:cxn>
                    <a:cxn ang="0">
                      <a:pos x="96" y="0"/>
                    </a:cxn>
                    <a:cxn ang="0">
                      <a:pos x="92" y="5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96" h="89">
                      <a:moveTo>
                        <a:pt x="0" y="89"/>
                      </a:moveTo>
                      <a:lnTo>
                        <a:pt x="4" y="84"/>
                      </a:lnTo>
                      <a:lnTo>
                        <a:pt x="96" y="0"/>
                      </a:lnTo>
                      <a:lnTo>
                        <a:pt x="92" y="5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AAD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1" name="Freeform 647"/>
                <p:cNvSpPr>
                  <a:spLocks/>
                </p:cNvSpPr>
                <p:nvPr/>
              </p:nvSpPr>
              <p:spPr bwMode="auto">
                <a:xfrm>
                  <a:off x="3749" y="1612"/>
                  <a:ext cx="99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7" y="84"/>
                    </a:cxn>
                    <a:cxn ang="0">
                      <a:pos x="99" y="0"/>
                    </a:cxn>
                    <a:cxn ang="0">
                      <a:pos x="92" y="12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9" h="96">
                      <a:moveTo>
                        <a:pt x="0" y="96"/>
                      </a:moveTo>
                      <a:lnTo>
                        <a:pt x="7" y="84"/>
                      </a:lnTo>
                      <a:lnTo>
                        <a:pt x="99" y="0"/>
                      </a:lnTo>
                      <a:lnTo>
                        <a:pt x="92" y="12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AC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2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3749" y="1624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CD7D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3" name="Freeform 649"/>
                <p:cNvSpPr>
                  <a:spLocks/>
                </p:cNvSpPr>
                <p:nvPr/>
              </p:nvSpPr>
              <p:spPr bwMode="auto">
                <a:xfrm>
                  <a:off x="3749" y="1620"/>
                  <a:ext cx="95" cy="8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" y="84"/>
                    </a:cxn>
                    <a:cxn ang="0">
                      <a:pos x="95" y="0"/>
                    </a:cxn>
                    <a:cxn ang="0">
                      <a:pos x="92" y="4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5" h="88">
                      <a:moveTo>
                        <a:pt x="0" y="88"/>
                      </a:moveTo>
                      <a:lnTo>
                        <a:pt x="2" y="84"/>
                      </a:lnTo>
                      <a:lnTo>
                        <a:pt x="95" y="0"/>
                      </a:lnTo>
                      <a:lnTo>
                        <a:pt x="92" y="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AC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4" name="Freeform 650"/>
                <p:cNvSpPr>
                  <a:spLocks/>
                </p:cNvSpPr>
                <p:nvPr/>
              </p:nvSpPr>
              <p:spPr bwMode="auto">
                <a:xfrm>
                  <a:off x="3751" y="1616"/>
                  <a:ext cx="95" cy="8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3" y="84"/>
                    </a:cxn>
                    <a:cxn ang="0">
                      <a:pos x="95" y="0"/>
                    </a:cxn>
                    <a:cxn ang="0">
                      <a:pos x="93" y="4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5" h="88">
                      <a:moveTo>
                        <a:pt x="0" y="88"/>
                      </a:moveTo>
                      <a:lnTo>
                        <a:pt x="3" y="84"/>
                      </a:lnTo>
                      <a:lnTo>
                        <a:pt x="95" y="0"/>
                      </a:lnTo>
                      <a:lnTo>
                        <a:pt x="93" y="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AC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5" name="Freeform 651"/>
                <p:cNvSpPr>
                  <a:spLocks/>
                </p:cNvSpPr>
                <p:nvPr/>
              </p:nvSpPr>
              <p:spPr bwMode="auto">
                <a:xfrm>
                  <a:off x="3754" y="1612"/>
                  <a:ext cx="94" cy="8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" y="84"/>
                    </a:cxn>
                    <a:cxn ang="0">
                      <a:pos x="94" y="0"/>
                    </a:cxn>
                    <a:cxn ang="0">
                      <a:pos x="92" y="4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4" h="88">
                      <a:moveTo>
                        <a:pt x="0" y="88"/>
                      </a:moveTo>
                      <a:lnTo>
                        <a:pt x="2" y="84"/>
                      </a:lnTo>
                      <a:lnTo>
                        <a:pt x="94" y="0"/>
                      </a:lnTo>
                      <a:lnTo>
                        <a:pt x="92" y="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AD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6" name="Freeform 652"/>
                <p:cNvSpPr>
                  <a:spLocks/>
                </p:cNvSpPr>
                <p:nvPr/>
              </p:nvSpPr>
              <p:spPr bwMode="auto">
                <a:xfrm>
                  <a:off x="3756" y="1601"/>
                  <a:ext cx="97" cy="95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5" y="84"/>
                    </a:cxn>
                    <a:cxn ang="0">
                      <a:pos x="97" y="0"/>
                    </a:cxn>
                    <a:cxn ang="0">
                      <a:pos x="92" y="11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97" h="95">
                      <a:moveTo>
                        <a:pt x="0" y="95"/>
                      </a:moveTo>
                      <a:lnTo>
                        <a:pt x="5" y="84"/>
                      </a:lnTo>
                      <a:lnTo>
                        <a:pt x="97" y="0"/>
                      </a:lnTo>
                      <a:lnTo>
                        <a:pt x="92" y="11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AE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7" name="Line 653"/>
                <p:cNvSpPr>
                  <a:spLocks noChangeShapeType="1"/>
                </p:cNvSpPr>
                <p:nvPr/>
              </p:nvSpPr>
              <p:spPr bwMode="auto">
                <a:xfrm flipV="1">
                  <a:off x="3756" y="1612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EDADA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8" name="Freeform 654"/>
                <p:cNvSpPr>
                  <a:spLocks/>
                </p:cNvSpPr>
                <p:nvPr/>
              </p:nvSpPr>
              <p:spPr bwMode="auto">
                <a:xfrm>
                  <a:off x="3756" y="1608"/>
                  <a:ext cx="94" cy="8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" y="84"/>
                    </a:cxn>
                    <a:cxn ang="0">
                      <a:pos x="94" y="0"/>
                    </a:cxn>
                    <a:cxn ang="0">
                      <a:pos x="92" y="4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4" h="88">
                      <a:moveTo>
                        <a:pt x="0" y="88"/>
                      </a:moveTo>
                      <a:lnTo>
                        <a:pt x="2" y="84"/>
                      </a:lnTo>
                      <a:lnTo>
                        <a:pt x="94" y="0"/>
                      </a:lnTo>
                      <a:lnTo>
                        <a:pt x="92" y="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AE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79" name="Freeform 655"/>
                <p:cNvSpPr>
                  <a:spLocks/>
                </p:cNvSpPr>
                <p:nvPr/>
              </p:nvSpPr>
              <p:spPr bwMode="auto">
                <a:xfrm>
                  <a:off x="3758" y="1604"/>
                  <a:ext cx="93" cy="8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1" y="85"/>
                    </a:cxn>
                    <a:cxn ang="0">
                      <a:pos x="93" y="0"/>
                    </a:cxn>
                    <a:cxn ang="0">
                      <a:pos x="92" y="4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3" h="88">
                      <a:moveTo>
                        <a:pt x="0" y="88"/>
                      </a:moveTo>
                      <a:lnTo>
                        <a:pt x="1" y="85"/>
                      </a:lnTo>
                      <a:lnTo>
                        <a:pt x="93" y="0"/>
                      </a:lnTo>
                      <a:lnTo>
                        <a:pt x="92" y="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AE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0" name="Freeform 656"/>
                <p:cNvSpPr>
                  <a:spLocks/>
                </p:cNvSpPr>
                <p:nvPr/>
              </p:nvSpPr>
              <p:spPr bwMode="auto">
                <a:xfrm>
                  <a:off x="3759" y="1601"/>
                  <a:ext cx="94" cy="8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" y="84"/>
                    </a:cxn>
                    <a:cxn ang="0">
                      <a:pos x="94" y="0"/>
                    </a:cxn>
                    <a:cxn ang="0">
                      <a:pos x="92" y="3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4" h="88">
                      <a:moveTo>
                        <a:pt x="0" y="88"/>
                      </a:moveTo>
                      <a:lnTo>
                        <a:pt x="2" y="84"/>
                      </a:lnTo>
                      <a:lnTo>
                        <a:pt x="94" y="0"/>
                      </a:lnTo>
                      <a:lnTo>
                        <a:pt x="92" y="3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AF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1" name="Freeform 657"/>
                <p:cNvSpPr>
                  <a:spLocks/>
                </p:cNvSpPr>
                <p:nvPr/>
              </p:nvSpPr>
              <p:spPr bwMode="auto">
                <a:xfrm>
                  <a:off x="3761" y="1589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4" y="84"/>
                    </a:cxn>
                    <a:cxn ang="0">
                      <a:pos x="96" y="0"/>
                    </a:cxn>
                    <a:cxn ang="0">
                      <a:pos x="92" y="12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4" y="84"/>
                      </a:lnTo>
                      <a:lnTo>
                        <a:pt x="96" y="0"/>
                      </a:lnTo>
                      <a:lnTo>
                        <a:pt x="92" y="12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B0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2" name="Line 658"/>
                <p:cNvSpPr>
                  <a:spLocks noChangeShapeType="1"/>
                </p:cNvSpPr>
                <p:nvPr/>
              </p:nvSpPr>
              <p:spPr bwMode="auto">
                <a:xfrm flipV="1">
                  <a:off x="3761" y="160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0DDD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3" name="Freeform 659"/>
                <p:cNvSpPr>
                  <a:spLocks/>
                </p:cNvSpPr>
                <p:nvPr/>
              </p:nvSpPr>
              <p:spPr bwMode="auto">
                <a:xfrm>
                  <a:off x="3761" y="1595"/>
                  <a:ext cx="94" cy="90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" y="84"/>
                    </a:cxn>
                    <a:cxn ang="0">
                      <a:pos x="94" y="0"/>
                    </a:cxn>
                    <a:cxn ang="0">
                      <a:pos x="92" y="6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94" h="90">
                      <a:moveTo>
                        <a:pt x="0" y="90"/>
                      </a:moveTo>
                      <a:lnTo>
                        <a:pt x="2" y="84"/>
                      </a:lnTo>
                      <a:lnTo>
                        <a:pt x="94" y="0"/>
                      </a:lnTo>
                      <a:lnTo>
                        <a:pt x="92" y="6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B0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4" name="Freeform 660"/>
                <p:cNvSpPr>
                  <a:spLocks/>
                </p:cNvSpPr>
                <p:nvPr/>
              </p:nvSpPr>
              <p:spPr bwMode="auto">
                <a:xfrm>
                  <a:off x="3763" y="1589"/>
                  <a:ext cx="94" cy="90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" y="84"/>
                    </a:cxn>
                    <a:cxn ang="0">
                      <a:pos x="94" y="0"/>
                    </a:cxn>
                    <a:cxn ang="0">
                      <a:pos x="92" y="6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94" h="90">
                      <a:moveTo>
                        <a:pt x="0" y="90"/>
                      </a:moveTo>
                      <a:lnTo>
                        <a:pt x="2" y="84"/>
                      </a:lnTo>
                      <a:lnTo>
                        <a:pt x="94" y="0"/>
                      </a:lnTo>
                      <a:lnTo>
                        <a:pt x="92" y="6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B1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5" name="Freeform 661"/>
                <p:cNvSpPr>
                  <a:spLocks/>
                </p:cNvSpPr>
                <p:nvPr/>
              </p:nvSpPr>
              <p:spPr bwMode="auto">
                <a:xfrm>
                  <a:off x="3765" y="1577"/>
                  <a:ext cx="94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2" y="84"/>
                    </a:cxn>
                    <a:cxn ang="0">
                      <a:pos x="94" y="0"/>
                    </a:cxn>
                    <a:cxn ang="0">
                      <a:pos x="92" y="12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4" h="96">
                      <a:moveTo>
                        <a:pt x="0" y="96"/>
                      </a:moveTo>
                      <a:lnTo>
                        <a:pt x="2" y="84"/>
                      </a:lnTo>
                      <a:lnTo>
                        <a:pt x="94" y="0"/>
                      </a:lnTo>
                      <a:lnTo>
                        <a:pt x="92" y="12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B2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6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3765" y="1589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2DFD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7" name="Freeform 663"/>
                <p:cNvSpPr>
                  <a:spLocks/>
                </p:cNvSpPr>
                <p:nvPr/>
              </p:nvSpPr>
              <p:spPr bwMode="auto">
                <a:xfrm>
                  <a:off x="3767" y="1564"/>
                  <a:ext cx="93" cy="97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1" y="84"/>
                    </a:cxn>
                    <a:cxn ang="0">
                      <a:pos x="93" y="0"/>
                    </a:cxn>
                    <a:cxn ang="0">
                      <a:pos x="92" y="13"/>
                    </a:cxn>
                    <a:cxn ang="0">
                      <a:pos x="0" y="97"/>
                    </a:cxn>
                  </a:cxnLst>
                  <a:rect l="0" t="0" r="r" b="b"/>
                  <a:pathLst>
                    <a:path w="93" h="97">
                      <a:moveTo>
                        <a:pt x="0" y="97"/>
                      </a:moveTo>
                      <a:lnTo>
                        <a:pt x="1" y="84"/>
                      </a:lnTo>
                      <a:lnTo>
                        <a:pt x="93" y="0"/>
                      </a:lnTo>
                      <a:lnTo>
                        <a:pt x="92" y="13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B3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8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3767" y="1577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3E0E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89" name="Freeform 665"/>
                <p:cNvSpPr>
                  <a:spLocks/>
                </p:cNvSpPr>
                <p:nvPr/>
              </p:nvSpPr>
              <p:spPr bwMode="auto">
                <a:xfrm>
                  <a:off x="3767" y="1552"/>
                  <a:ext cx="93" cy="96"/>
                </a:xfrm>
                <a:custGeom>
                  <a:avLst/>
                  <a:gdLst/>
                  <a:ahLst/>
                  <a:cxnLst>
                    <a:cxn ang="0">
                      <a:pos x="1" y="96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3" y="12"/>
                    </a:cxn>
                    <a:cxn ang="0">
                      <a:pos x="1" y="96"/>
                    </a:cxn>
                  </a:cxnLst>
                  <a:rect l="0" t="0" r="r" b="b"/>
                  <a:pathLst>
                    <a:path w="93" h="96">
                      <a:moveTo>
                        <a:pt x="1" y="96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3" y="12"/>
                      </a:lnTo>
                      <a:lnTo>
                        <a:pt x="1" y="96"/>
                      </a:lnTo>
                      <a:close/>
                    </a:path>
                  </a:pathLst>
                </a:custGeom>
                <a:solidFill>
                  <a:srgbClr val="B4E1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0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3768" y="1564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4E1E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1" name="Freeform 667"/>
                <p:cNvSpPr>
                  <a:spLocks/>
                </p:cNvSpPr>
                <p:nvPr/>
              </p:nvSpPr>
              <p:spPr bwMode="auto">
                <a:xfrm>
                  <a:off x="3765" y="1540"/>
                  <a:ext cx="94" cy="96"/>
                </a:xfrm>
                <a:custGeom>
                  <a:avLst/>
                  <a:gdLst/>
                  <a:ahLst/>
                  <a:cxnLst>
                    <a:cxn ang="0">
                      <a:pos x="2" y="96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4" y="12"/>
                    </a:cxn>
                    <a:cxn ang="0">
                      <a:pos x="2" y="96"/>
                    </a:cxn>
                  </a:cxnLst>
                  <a:rect l="0" t="0" r="r" b="b"/>
                  <a:pathLst>
                    <a:path w="94" h="96">
                      <a:moveTo>
                        <a:pt x="2" y="96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4" y="12"/>
                      </a:lnTo>
                      <a:lnTo>
                        <a:pt x="2" y="96"/>
                      </a:lnTo>
                      <a:close/>
                    </a:path>
                  </a:pathLst>
                </a:custGeom>
                <a:solidFill>
                  <a:srgbClr val="B3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2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3767" y="1552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3E0E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3" name="Freeform 669"/>
                <p:cNvSpPr>
                  <a:spLocks/>
                </p:cNvSpPr>
                <p:nvPr/>
              </p:nvSpPr>
              <p:spPr bwMode="auto">
                <a:xfrm>
                  <a:off x="3761" y="1528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4" y="96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6" y="12"/>
                    </a:cxn>
                    <a:cxn ang="0">
                      <a:pos x="4" y="96"/>
                    </a:cxn>
                  </a:cxnLst>
                  <a:rect l="0" t="0" r="r" b="b"/>
                  <a:pathLst>
                    <a:path w="96" h="96">
                      <a:moveTo>
                        <a:pt x="4" y="96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6" y="12"/>
                      </a:lnTo>
                      <a:lnTo>
                        <a:pt x="4" y="96"/>
                      </a:lnTo>
                      <a:close/>
                    </a:path>
                  </a:pathLst>
                </a:custGeom>
                <a:solidFill>
                  <a:srgbClr val="B2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4" name="Line 670"/>
                <p:cNvSpPr>
                  <a:spLocks noChangeShapeType="1"/>
                </p:cNvSpPr>
                <p:nvPr/>
              </p:nvSpPr>
              <p:spPr bwMode="auto">
                <a:xfrm flipV="1">
                  <a:off x="3765" y="1540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2DFD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5" name="Freeform 671"/>
                <p:cNvSpPr>
                  <a:spLocks/>
                </p:cNvSpPr>
                <p:nvPr/>
              </p:nvSpPr>
              <p:spPr bwMode="auto">
                <a:xfrm>
                  <a:off x="3763" y="1534"/>
                  <a:ext cx="94" cy="90"/>
                </a:xfrm>
                <a:custGeom>
                  <a:avLst/>
                  <a:gdLst/>
                  <a:ahLst/>
                  <a:cxnLst>
                    <a:cxn ang="0">
                      <a:pos x="2" y="90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4" y="6"/>
                    </a:cxn>
                    <a:cxn ang="0">
                      <a:pos x="2" y="90"/>
                    </a:cxn>
                  </a:cxnLst>
                  <a:rect l="0" t="0" r="r" b="b"/>
                  <a:pathLst>
                    <a:path w="94" h="90">
                      <a:moveTo>
                        <a:pt x="2" y="90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4" y="6"/>
                      </a:lnTo>
                      <a:lnTo>
                        <a:pt x="2" y="90"/>
                      </a:lnTo>
                      <a:close/>
                    </a:path>
                  </a:pathLst>
                </a:custGeom>
                <a:solidFill>
                  <a:srgbClr val="B2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6" name="Freeform 672"/>
                <p:cNvSpPr>
                  <a:spLocks/>
                </p:cNvSpPr>
                <p:nvPr/>
              </p:nvSpPr>
              <p:spPr bwMode="auto">
                <a:xfrm>
                  <a:off x="3761" y="1528"/>
                  <a:ext cx="94" cy="90"/>
                </a:xfrm>
                <a:custGeom>
                  <a:avLst/>
                  <a:gdLst/>
                  <a:ahLst/>
                  <a:cxnLst>
                    <a:cxn ang="0">
                      <a:pos x="2" y="90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4" y="6"/>
                    </a:cxn>
                    <a:cxn ang="0">
                      <a:pos x="2" y="90"/>
                    </a:cxn>
                  </a:cxnLst>
                  <a:rect l="0" t="0" r="r" b="b"/>
                  <a:pathLst>
                    <a:path w="94" h="90">
                      <a:moveTo>
                        <a:pt x="2" y="90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4" y="6"/>
                      </a:lnTo>
                      <a:lnTo>
                        <a:pt x="2" y="90"/>
                      </a:lnTo>
                      <a:close/>
                    </a:path>
                  </a:pathLst>
                </a:custGeom>
                <a:solidFill>
                  <a:srgbClr val="B1DE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7" name="Freeform 673"/>
                <p:cNvSpPr>
                  <a:spLocks/>
                </p:cNvSpPr>
                <p:nvPr/>
              </p:nvSpPr>
              <p:spPr bwMode="auto">
                <a:xfrm>
                  <a:off x="3756" y="1517"/>
                  <a:ext cx="97" cy="95"/>
                </a:xfrm>
                <a:custGeom>
                  <a:avLst/>
                  <a:gdLst/>
                  <a:ahLst/>
                  <a:cxnLst>
                    <a:cxn ang="0">
                      <a:pos x="5" y="95"/>
                    </a:cxn>
                    <a:cxn ang="0">
                      <a:pos x="0" y="83"/>
                    </a:cxn>
                    <a:cxn ang="0">
                      <a:pos x="92" y="0"/>
                    </a:cxn>
                    <a:cxn ang="0">
                      <a:pos x="97" y="11"/>
                    </a:cxn>
                    <a:cxn ang="0">
                      <a:pos x="5" y="95"/>
                    </a:cxn>
                  </a:cxnLst>
                  <a:rect l="0" t="0" r="r" b="b"/>
                  <a:pathLst>
                    <a:path w="97" h="95">
                      <a:moveTo>
                        <a:pt x="5" y="95"/>
                      </a:moveTo>
                      <a:lnTo>
                        <a:pt x="0" y="83"/>
                      </a:lnTo>
                      <a:lnTo>
                        <a:pt x="92" y="0"/>
                      </a:lnTo>
                      <a:lnTo>
                        <a:pt x="97" y="11"/>
                      </a:lnTo>
                      <a:lnTo>
                        <a:pt x="5" y="95"/>
                      </a:lnTo>
                      <a:close/>
                    </a:path>
                  </a:pathLst>
                </a:custGeom>
                <a:solidFill>
                  <a:srgbClr val="B0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8" name="Line 674"/>
                <p:cNvSpPr>
                  <a:spLocks noChangeShapeType="1"/>
                </p:cNvSpPr>
                <p:nvPr/>
              </p:nvSpPr>
              <p:spPr bwMode="auto">
                <a:xfrm flipV="1">
                  <a:off x="3761" y="1528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B0DDD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9" name="Freeform 675"/>
                <p:cNvSpPr>
                  <a:spLocks/>
                </p:cNvSpPr>
                <p:nvPr/>
              </p:nvSpPr>
              <p:spPr bwMode="auto">
                <a:xfrm>
                  <a:off x="3759" y="1524"/>
                  <a:ext cx="94" cy="88"/>
                </a:xfrm>
                <a:custGeom>
                  <a:avLst/>
                  <a:gdLst/>
                  <a:ahLst/>
                  <a:cxnLst>
                    <a:cxn ang="0">
                      <a:pos x="2" y="88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4" y="4"/>
                    </a:cxn>
                    <a:cxn ang="0">
                      <a:pos x="2" y="88"/>
                    </a:cxn>
                  </a:cxnLst>
                  <a:rect l="0" t="0" r="r" b="b"/>
                  <a:pathLst>
                    <a:path w="94" h="88">
                      <a:moveTo>
                        <a:pt x="2" y="88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4" y="4"/>
                      </a:lnTo>
                      <a:lnTo>
                        <a:pt x="2" y="88"/>
                      </a:lnTo>
                      <a:close/>
                    </a:path>
                  </a:pathLst>
                </a:custGeom>
                <a:solidFill>
                  <a:srgbClr val="B0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0" name="Freeform 676"/>
                <p:cNvSpPr>
                  <a:spLocks/>
                </p:cNvSpPr>
                <p:nvPr/>
              </p:nvSpPr>
              <p:spPr bwMode="auto">
                <a:xfrm>
                  <a:off x="3758" y="1520"/>
                  <a:ext cx="93" cy="88"/>
                </a:xfrm>
                <a:custGeom>
                  <a:avLst/>
                  <a:gdLst/>
                  <a:ahLst/>
                  <a:cxnLst>
                    <a:cxn ang="0">
                      <a:pos x="1" y="88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3" y="4"/>
                    </a:cxn>
                    <a:cxn ang="0">
                      <a:pos x="1" y="88"/>
                    </a:cxn>
                  </a:cxnLst>
                  <a:rect l="0" t="0" r="r" b="b"/>
                  <a:pathLst>
                    <a:path w="93" h="88">
                      <a:moveTo>
                        <a:pt x="1" y="88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3" y="4"/>
                      </a:lnTo>
                      <a:lnTo>
                        <a:pt x="1" y="88"/>
                      </a:lnTo>
                      <a:close/>
                    </a:path>
                  </a:pathLst>
                </a:custGeom>
                <a:solidFill>
                  <a:srgbClr val="AF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1" name="Freeform 677"/>
                <p:cNvSpPr>
                  <a:spLocks/>
                </p:cNvSpPr>
                <p:nvPr/>
              </p:nvSpPr>
              <p:spPr bwMode="auto">
                <a:xfrm>
                  <a:off x="3756" y="1517"/>
                  <a:ext cx="94" cy="87"/>
                </a:xfrm>
                <a:custGeom>
                  <a:avLst/>
                  <a:gdLst/>
                  <a:ahLst/>
                  <a:cxnLst>
                    <a:cxn ang="0">
                      <a:pos x="2" y="87"/>
                    </a:cxn>
                    <a:cxn ang="0">
                      <a:pos x="0" y="83"/>
                    </a:cxn>
                    <a:cxn ang="0">
                      <a:pos x="92" y="0"/>
                    </a:cxn>
                    <a:cxn ang="0">
                      <a:pos x="94" y="3"/>
                    </a:cxn>
                    <a:cxn ang="0">
                      <a:pos x="2" y="87"/>
                    </a:cxn>
                  </a:cxnLst>
                  <a:rect l="0" t="0" r="r" b="b"/>
                  <a:pathLst>
                    <a:path w="94" h="87">
                      <a:moveTo>
                        <a:pt x="2" y="87"/>
                      </a:moveTo>
                      <a:lnTo>
                        <a:pt x="0" y="83"/>
                      </a:lnTo>
                      <a:lnTo>
                        <a:pt x="92" y="0"/>
                      </a:lnTo>
                      <a:lnTo>
                        <a:pt x="94" y="3"/>
                      </a:lnTo>
                      <a:lnTo>
                        <a:pt x="2" y="87"/>
                      </a:lnTo>
                      <a:close/>
                    </a:path>
                  </a:pathLst>
                </a:custGeom>
                <a:solidFill>
                  <a:srgbClr val="AE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2" name="Freeform 678"/>
                <p:cNvSpPr>
                  <a:spLocks/>
                </p:cNvSpPr>
                <p:nvPr/>
              </p:nvSpPr>
              <p:spPr bwMode="auto">
                <a:xfrm>
                  <a:off x="3749" y="1505"/>
                  <a:ext cx="99" cy="95"/>
                </a:xfrm>
                <a:custGeom>
                  <a:avLst/>
                  <a:gdLst/>
                  <a:ahLst/>
                  <a:cxnLst>
                    <a:cxn ang="0">
                      <a:pos x="7" y="95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9" y="12"/>
                    </a:cxn>
                    <a:cxn ang="0">
                      <a:pos x="7" y="95"/>
                    </a:cxn>
                  </a:cxnLst>
                  <a:rect l="0" t="0" r="r" b="b"/>
                  <a:pathLst>
                    <a:path w="99" h="95">
                      <a:moveTo>
                        <a:pt x="7" y="95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9" y="12"/>
                      </a:lnTo>
                      <a:lnTo>
                        <a:pt x="7" y="95"/>
                      </a:lnTo>
                      <a:close/>
                    </a:path>
                  </a:pathLst>
                </a:custGeom>
                <a:solidFill>
                  <a:srgbClr val="AE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3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3756" y="1517"/>
                  <a:ext cx="92" cy="83"/>
                </a:xfrm>
                <a:prstGeom prst="line">
                  <a:avLst/>
                </a:prstGeom>
                <a:noFill/>
                <a:ln w="1588" cap="flat">
                  <a:solidFill>
                    <a:srgbClr val="AEDADA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4" name="Freeform 680"/>
                <p:cNvSpPr>
                  <a:spLocks/>
                </p:cNvSpPr>
                <p:nvPr/>
              </p:nvSpPr>
              <p:spPr bwMode="auto">
                <a:xfrm>
                  <a:off x="3754" y="1513"/>
                  <a:ext cx="94" cy="87"/>
                </a:xfrm>
                <a:custGeom>
                  <a:avLst/>
                  <a:gdLst/>
                  <a:ahLst/>
                  <a:cxnLst>
                    <a:cxn ang="0">
                      <a:pos x="2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4" y="4"/>
                    </a:cxn>
                    <a:cxn ang="0">
                      <a:pos x="2" y="87"/>
                    </a:cxn>
                  </a:cxnLst>
                  <a:rect l="0" t="0" r="r" b="b"/>
                  <a:pathLst>
                    <a:path w="94" h="87">
                      <a:moveTo>
                        <a:pt x="2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4" y="4"/>
                      </a:lnTo>
                      <a:lnTo>
                        <a:pt x="2" y="87"/>
                      </a:lnTo>
                      <a:close/>
                    </a:path>
                  </a:pathLst>
                </a:custGeom>
                <a:solidFill>
                  <a:srgbClr val="AE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5" name="Freeform 681"/>
                <p:cNvSpPr>
                  <a:spLocks/>
                </p:cNvSpPr>
                <p:nvPr/>
              </p:nvSpPr>
              <p:spPr bwMode="auto">
                <a:xfrm>
                  <a:off x="3751" y="1509"/>
                  <a:ext cx="95" cy="88"/>
                </a:xfrm>
                <a:custGeom>
                  <a:avLst/>
                  <a:gdLst/>
                  <a:ahLst/>
                  <a:cxnLst>
                    <a:cxn ang="0">
                      <a:pos x="3" y="88"/>
                    </a:cxn>
                    <a:cxn ang="0">
                      <a:pos x="0" y="84"/>
                    </a:cxn>
                    <a:cxn ang="0">
                      <a:pos x="93" y="0"/>
                    </a:cxn>
                    <a:cxn ang="0">
                      <a:pos x="95" y="4"/>
                    </a:cxn>
                    <a:cxn ang="0">
                      <a:pos x="3" y="88"/>
                    </a:cxn>
                  </a:cxnLst>
                  <a:rect l="0" t="0" r="r" b="b"/>
                  <a:pathLst>
                    <a:path w="95" h="88">
                      <a:moveTo>
                        <a:pt x="3" y="88"/>
                      </a:moveTo>
                      <a:lnTo>
                        <a:pt x="0" y="84"/>
                      </a:lnTo>
                      <a:lnTo>
                        <a:pt x="93" y="0"/>
                      </a:lnTo>
                      <a:lnTo>
                        <a:pt x="95" y="4"/>
                      </a:lnTo>
                      <a:lnTo>
                        <a:pt x="3" y="88"/>
                      </a:lnTo>
                      <a:close/>
                    </a:path>
                  </a:pathLst>
                </a:custGeom>
                <a:solidFill>
                  <a:srgbClr val="AD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6" name="Freeform 682"/>
                <p:cNvSpPr>
                  <a:spLocks/>
                </p:cNvSpPr>
                <p:nvPr/>
              </p:nvSpPr>
              <p:spPr bwMode="auto">
                <a:xfrm>
                  <a:off x="3749" y="1505"/>
                  <a:ext cx="95" cy="88"/>
                </a:xfrm>
                <a:custGeom>
                  <a:avLst/>
                  <a:gdLst/>
                  <a:ahLst/>
                  <a:cxnLst>
                    <a:cxn ang="0">
                      <a:pos x="2" y="88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5" y="4"/>
                    </a:cxn>
                    <a:cxn ang="0">
                      <a:pos x="2" y="88"/>
                    </a:cxn>
                  </a:cxnLst>
                  <a:rect l="0" t="0" r="r" b="b"/>
                  <a:pathLst>
                    <a:path w="95" h="88">
                      <a:moveTo>
                        <a:pt x="2" y="88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5" y="4"/>
                      </a:lnTo>
                      <a:lnTo>
                        <a:pt x="2" y="88"/>
                      </a:lnTo>
                      <a:close/>
                    </a:path>
                  </a:pathLst>
                </a:custGeom>
                <a:solidFill>
                  <a:srgbClr val="AC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7" name="Freeform 683"/>
                <p:cNvSpPr>
                  <a:spLocks/>
                </p:cNvSpPr>
                <p:nvPr/>
              </p:nvSpPr>
              <p:spPr bwMode="auto">
                <a:xfrm>
                  <a:off x="3741" y="1494"/>
                  <a:ext cx="100" cy="95"/>
                </a:xfrm>
                <a:custGeom>
                  <a:avLst/>
                  <a:gdLst/>
                  <a:ahLst/>
                  <a:cxnLst>
                    <a:cxn ang="0">
                      <a:pos x="8" y="95"/>
                    </a:cxn>
                    <a:cxn ang="0">
                      <a:pos x="0" y="84"/>
                    </a:cxn>
                    <a:cxn ang="0">
                      <a:pos x="93" y="0"/>
                    </a:cxn>
                    <a:cxn ang="0">
                      <a:pos x="100" y="11"/>
                    </a:cxn>
                    <a:cxn ang="0">
                      <a:pos x="8" y="95"/>
                    </a:cxn>
                  </a:cxnLst>
                  <a:rect l="0" t="0" r="r" b="b"/>
                  <a:pathLst>
                    <a:path w="100" h="95">
                      <a:moveTo>
                        <a:pt x="8" y="95"/>
                      </a:moveTo>
                      <a:lnTo>
                        <a:pt x="0" y="84"/>
                      </a:lnTo>
                      <a:lnTo>
                        <a:pt x="93" y="0"/>
                      </a:lnTo>
                      <a:lnTo>
                        <a:pt x="100" y="11"/>
                      </a:lnTo>
                      <a:lnTo>
                        <a:pt x="8" y="95"/>
                      </a:lnTo>
                      <a:close/>
                    </a:path>
                  </a:pathLst>
                </a:custGeom>
                <a:solidFill>
                  <a:srgbClr val="AC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8" name="Line 684"/>
                <p:cNvSpPr>
                  <a:spLocks noChangeShapeType="1"/>
                </p:cNvSpPr>
                <p:nvPr/>
              </p:nvSpPr>
              <p:spPr bwMode="auto">
                <a:xfrm flipV="1">
                  <a:off x="3749" y="150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CD7D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9" name="Freeform 685"/>
                <p:cNvSpPr>
                  <a:spLocks/>
                </p:cNvSpPr>
                <p:nvPr/>
              </p:nvSpPr>
              <p:spPr bwMode="auto">
                <a:xfrm>
                  <a:off x="3747" y="1501"/>
                  <a:ext cx="94" cy="88"/>
                </a:xfrm>
                <a:custGeom>
                  <a:avLst/>
                  <a:gdLst/>
                  <a:ahLst/>
                  <a:cxnLst>
                    <a:cxn ang="0">
                      <a:pos x="2" y="88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4" y="4"/>
                    </a:cxn>
                    <a:cxn ang="0">
                      <a:pos x="2" y="88"/>
                    </a:cxn>
                  </a:cxnLst>
                  <a:rect l="0" t="0" r="r" b="b"/>
                  <a:pathLst>
                    <a:path w="94" h="88">
                      <a:moveTo>
                        <a:pt x="2" y="88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4" y="4"/>
                      </a:lnTo>
                      <a:lnTo>
                        <a:pt x="2" y="88"/>
                      </a:lnTo>
                      <a:close/>
                    </a:path>
                  </a:pathLst>
                </a:custGeom>
                <a:solidFill>
                  <a:srgbClr val="AC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0" name="Freeform 686"/>
                <p:cNvSpPr>
                  <a:spLocks/>
                </p:cNvSpPr>
                <p:nvPr/>
              </p:nvSpPr>
              <p:spPr bwMode="auto">
                <a:xfrm>
                  <a:off x="3744" y="1498"/>
                  <a:ext cx="95" cy="87"/>
                </a:xfrm>
                <a:custGeom>
                  <a:avLst/>
                  <a:gdLst/>
                  <a:ahLst/>
                  <a:cxnLst>
                    <a:cxn ang="0">
                      <a:pos x="3" y="87"/>
                    </a:cxn>
                    <a:cxn ang="0">
                      <a:pos x="0" y="83"/>
                    </a:cxn>
                    <a:cxn ang="0">
                      <a:pos x="92" y="0"/>
                    </a:cxn>
                    <a:cxn ang="0">
                      <a:pos x="95" y="3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95" h="87">
                      <a:moveTo>
                        <a:pt x="3" y="87"/>
                      </a:moveTo>
                      <a:lnTo>
                        <a:pt x="0" y="83"/>
                      </a:lnTo>
                      <a:lnTo>
                        <a:pt x="92" y="0"/>
                      </a:lnTo>
                      <a:lnTo>
                        <a:pt x="95" y="3"/>
                      </a:lnTo>
                      <a:lnTo>
                        <a:pt x="3" y="87"/>
                      </a:lnTo>
                      <a:close/>
                    </a:path>
                  </a:pathLst>
                </a:custGeom>
                <a:solidFill>
                  <a:srgbClr val="AB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1" name="Freeform 687"/>
                <p:cNvSpPr>
                  <a:spLocks/>
                </p:cNvSpPr>
                <p:nvPr/>
              </p:nvSpPr>
              <p:spPr bwMode="auto">
                <a:xfrm>
                  <a:off x="3741" y="1494"/>
                  <a:ext cx="95" cy="87"/>
                </a:xfrm>
                <a:custGeom>
                  <a:avLst/>
                  <a:gdLst/>
                  <a:ahLst/>
                  <a:cxnLst>
                    <a:cxn ang="0">
                      <a:pos x="3" y="87"/>
                    </a:cxn>
                    <a:cxn ang="0">
                      <a:pos x="0" y="84"/>
                    </a:cxn>
                    <a:cxn ang="0">
                      <a:pos x="93" y="0"/>
                    </a:cxn>
                    <a:cxn ang="0">
                      <a:pos x="95" y="4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95" h="87">
                      <a:moveTo>
                        <a:pt x="3" y="87"/>
                      </a:moveTo>
                      <a:lnTo>
                        <a:pt x="0" y="84"/>
                      </a:lnTo>
                      <a:lnTo>
                        <a:pt x="93" y="0"/>
                      </a:lnTo>
                      <a:lnTo>
                        <a:pt x="95" y="4"/>
                      </a:lnTo>
                      <a:lnTo>
                        <a:pt x="3" y="87"/>
                      </a:lnTo>
                      <a:close/>
                    </a:path>
                  </a:pathLst>
                </a:custGeom>
                <a:solidFill>
                  <a:srgbClr val="AAD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2" name="Freeform 688"/>
                <p:cNvSpPr>
                  <a:spLocks/>
                </p:cNvSpPr>
                <p:nvPr/>
              </p:nvSpPr>
              <p:spPr bwMode="auto">
                <a:xfrm>
                  <a:off x="3732" y="1483"/>
                  <a:ext cx="102" cy="95"/>
                </a:xfrm>
                <a:custGeom>
                  <a:avLst/>
                  <a:gdLst/>
                  <a:ahLst/>
                  <a:cxnLst>
                    <a:cxn ang="0">
                      <a:pos x="9" y="95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2" y="11"/>
                    </a:cxn>
                    <a:cxn ang="0">
                      <a:pos x="9" y="95"/>
                    </a:cxn>
                  </a:cxnLst>
                  <a:rect l="0" t="0" r="r" b="b"/>
                  <a:pathLst>
                    <a:path w="102" h="95">
                      <a:moveTo>
                        <a:pt x="9" y="95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2" y="11"/>
                      </a:lnTo>
                      <a:lnTo>
                        <a:pt x="9" y="95"/>
                      </a:lnTo>
                      <a:close/>
                    </a:path>
                  </a:pathLst>
                </a:custGeom>
                <a:solidFill>
                  <a:srgbClr val="A9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3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3741" y="1494"/>
                  <a:ext cx="93" cy="84"/>
                </a:xfrm>
                <a:prstGeom prst="line">
                  <a:avLst/>
                </a:prstGeom>
                <a:noFill/>
                <a:ln w="1588" cap="flat">
                  <a:solidFill>
                    <a:srgbClr val="A9D4D4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4" name="Freeform 690"/>
                <p:cNvSpPr>
                  <a:spLocks/>
                </p:cNvSpPr>
                <p:nvPr/>
              </p:nvSpPr>
              <p:spPr bwMode="auto">
                <a:xfrm>
                  <a:off x="3739" y="1491"/>
                  <a:ext cx="95" cy="87"/>
                </a:xfrm>
                <a:custGeom>
                  <a:avLst/>
                  <a:gdLst/>
                  <a:ahLst/>
                  <a:cxnLst>
                    <a:cxn ang="0">
                      <a:pos x="2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5" y="3"/>
                    </a:cxn>
                    <a:cxn ang="0">
                      <a:pos x="2" y="87"/>
                    </a:cxn>
                  </a:cxnLst>
                  <a:rect l="0" t="0" r="r" b="b"/>
                  <a:pathLst>
                    <a:path w="95" h="87">
                      <a:moveTo>
                        <a:pt x="2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5" y="3"/>
                      </a:lnTo>
                      <a:lnTo>
                        <a:pt x="2" y="87"/>
                      </a:lnTo>
                      <a:close/>
                    </a:path>
                  </a:pathLst>
                </a:custGeom>
                <a:solidFill>
                  <a:srgbClr val="A9D4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5" name="Freeform 691"/>
                <p:cNvSpPr>
                  <a:spLocks/>
                </p:cNvSpPr>
                <p:nvPr/>
              </p:nvSpPr>
              <p:spPr bwMode="auto">
                <a:xfrm>
                  <a:off x="3737" y="1488"/>
                  <a:ext cx="94" cy="87"/>
                </a:xfrm>
                <a:custGeom>
                  <a:avLst/>
                  <a:gdLst/>
                  <a:ahLst/>
                  <a:cxnLst>
                    <a:cxn ang="0">
                      <a:pos x="2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4" y="3"/>
                    </a:cxn>
                    <a:cxn ang="0">
                      <a:pos x="2" y="87"/>
                    </a:cxn>
                  </a:cxnLst>
                  <a:rect l="0" t="0" r="r" b="b"/>
                  <a:pathLst>
                    <a:path w="94" h="87">
                      <a:moveTo>
                        <a:pt x="2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4" y="3"/>
                      </a:lnTo>
                      <a:lnTo>
                        <a:pt x="2" y="87"/>
                      </a:lnTo>
                      <a:close/>
                    </a:path>
                  </a:pathLst>
                </a:custGeom>
                <a:solidFill>
                  <a:srgbClr val="A8D3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6" name="Freeform 692"/>
                <p:cNvSpPr>
                  <a:spLocks/>
                </p:cNvSpPr>
                <p:nvPr/>
              </p:nvSpPr>
              <p:spPr bwMode="auto">
                <a:xfrm>
                  <a:off x="3735" y="1485"/>
                  <a:ext cx="94" cy="87"/>
                </a:xfrm>
                <a:custGeom>
                  <a:avLst/>
                  <a:gdLst/>
                  <a:ahLst/>
                  <a:cxnLst>
                    <a:cxn ang="0">
                      <a:pos x="2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4" y="3"/>
                    </a:cxn>
                    <a:cxn ang="0">
                      <a:pos x="2" y="87"/>
                    </a:cxn>
                  </a:cxnLst>
                  <a:rect l="0" t="0" r="r" b="b"/>
                  <a:pathLst>
                    <a:path w="94" h="87">
                      <a:moveTo>
                        <a:pt x="2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4" y="3"/>
                      </a:lnTo>
                      <a:lnTo>
                        <a:pt x="2" y="87"/>
                      </a:lnTo>
                      <a:close/>
                    </a:path>
                  </a:pathLst>
                </a:custGeom>
                <a:solidFill>
                  <a:srgbClr val="A7D2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7" name="Freeform 693"/>
                <p:cNvSpPr>
                  <a:spLocks/>
                </p:cNvSpPr>
                <p:nvPr/>
              </p:nvSpPr>
              <p:spPr bwMode="auto">
                <a:xfrm>
                  <a:off x="3732" y="1483"/>
                  <a:ext cx="95" cy="86"/>
                </a:xfrm>
                <a:custGeom>
                  <a:avLst/>
                  <a:gdLst/>
                  <a:ahLst/>
                  <a:cxnLst>
                    <a:cxn ang="0">
                      <a:pos x="3" y="86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5" y="2"/>
                    </a:cxn>
                    <a:cxn ang="0">
                      <a:pos x="3" y="86"/>
                    </a:cxn>
                  </a:cxnLst>
                  <a:rect l="0" t="0" r="r" b="b"/>
                  <a:pathLst>
                    <a:path w="95" h="86">
                      <a:moveTo>
                        <a:pt x="3" y="86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5" y="2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solidFill>
                  <a:srgbClr val="A6D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8" name="Freeform 694"/>
                <p:cNvSpPr>
                  <a:spLocks/>
                </p:cNvSpPr>
                <p:nvPr/>
              </p:nvSpPr>
              <p:spPr bwMode="auto">
                <a:xfrm>
                  <a:off x="3722" y="1472"/>
                  <a:ext cx="102" cy="95"/>
                </a:xfrm>
                <a:custGeom>
                  <a:avLst/>
                  <a:gdLst/>
                  <a:ahLst/>
                  <a:cxnLst>
                    <a:cxn ang="0">
                      <a:pos x="10" y="95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2" y="11"/>
                    </a:cxn>
                    <a:cxn ang="0">
                      <a:pos x="10" y="95"/>
                    </a:cxn>
                  </a:cxnLst>
                  <a:rect l="0" t="0" r="r" b="b"/>
                  <a:pathLst>
                    <a:path w="102" h="95">
                      <a:moveTo>
                        <a:pt x="10" y="95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2" y="11"/>
                      </a:lnTo>
                      <a:lnTo>
                        <a:pt x="10" y="95"/>
                      </a:lnTo>
                      <a:close/>
                    </a:path>
                  </a:pathLst>
                </a:custGeom>
                <a:solidFill>
                  <a:srgbClr val="A6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9" name="Line 695"/>
                <p:cNvSpPr>
                  <a:spLocks noChangeShapeType="1"/>
                </p:cNvSpPr>
                <p:nvPr/>
              </p:nvSpPr>
              <p:spPr bwMode="auto">
                <a:xfrm flipV="1">
                  <a:off x="3732" y="1483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6D0D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0" name="Freeform 696"/>
                <p:cNvSpPr>
                  <a:spLocks/>
                </p:cNvSpPr>
                <p:nvPr/>
              </p:nvSpPr>
              <p:spPr bwMode="auto">
                <a:xfrm>
                  <a:off x="3729" y="1479"/>
                  <a:ext cx="95" cy="88"/>
                </a:xfrm>
                <a:custGeom>
                  <a:avLst/>
                  <a:gdLst/>
                  <a:ahLst/>
                  <a:cxnLst>
                    <a:cxn ang="0">
                      <a:pos x="3" y="88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5" y="4"/>
                    </a:cxn>
                    <a:cxn ang="0">
                      <a:pos x="3" y="88"/>
                    </a:cxn>
                  </a:cxnLst>
                  <a:rect l="0" t="0" r="r" b="b"/>
                  <a:pathLst>
                    <a:path w="95" h="88">
                      <a:moveTo>
                        <a:pt x="3" y="88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5" y="4"/>
                      </a:lnTo>
                      <a:lnTo>
                        <a:pt x="3" y="88"/>
                      </a:lnTo>
                      <a:close/>
                    </a:path>
                  </a:pathLst>
                </a:custGeom>
                <a:solidFill>
                  <a:srgbClr val="A6D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1" name="Freeform 697"/>
                <p:cNvSpPr>
                  <a:spLocks/>
                </p:cNvSpPr>
                <p:nvPr/>
              </p:nvSpPr>
              <p:spPr bwMode="auto">
                <a:xfrm>
                  <a:off x="3725" y="1476"/>
                  <a:ext cx="96" cy="87"/>
                </a:xfrm>
                <a:custGeom>
                  <a:avLst/>
                  <a:gdLst/>
                  <a:ahLst/>
                  <a:cxnLst>
                    <a:cxn ang="0">
                      <a:pos x="4" y="87"/>
                    </a:cxn>
                    <a:cxn ang="0">
                      <a:pos x="0" y="83"/>
                    </a:cxn>
                    <a:cxn ang="0">
                      <a:pos x="92" y="0"/>
                    </a:cxn>
                    <a:cxn ang="0">
                      <a:pos x="96" y="3"/>
                    </a:cxn>
                    <a:cxn ang="0">
                      <a:pos x="4" y="87"/>
                    </a:cxn>
                  </a:cxnLst>
                  <a:rect l="0" t="0" r="r" b="b"/>
                  <a:pathLst>
                    <a:path w="96" h="87">
                      <a:moveTo>
                        <a:pt x="4" y="87"/>
                      </a:moveTo>
                      <a:lnTo>
                        <a:pt x="0" y="83"/>
                      </a:lnTo>
                      <a:lnTo>
                        <a:pt x="92" y="0"/>
                      </a:lnTo>
                      <a:lnTo>
                        <a:pt x="96" y="3"/>
                      </a:lnTo>
                      <a:lnTo>
                        <a:pt x="4" y="87"/>
                      </a:lnTo>
                      <a:close/>
                    </a:path>
                  </a:pathLst>
                </a:custGeom>
                <a:solidFill>
                  <a:srgbClr val="A5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2" name="Freeform 698"/>
                <p:cNvSpPr>
                  <a:spLocks/>
                </p:cNvSpPr>
                <p:nvPr/>
              </p:nvSpPr>
              <p:spPr bwMode="auto">
                <a:xfrm>
                  <a:off x="3722" y="1472"/>
                  <a:ext cx="95" cy="87"/>
                </a:xfrm>
                <a:custGeom>
                  <a:avLst/>
                  <a:gdLst/>
                  <a:ahLst/>
                  <a:cxnLst>
                    <a:cxn ang="0">
                      <a:pos x="3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5" y="4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95" h="87">
                      <a:moveTo>
                        <a:pt x="3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5" y="4"/>
                      </a:lnTo>
                      <a:lnTo>
                        <a:pt x="3" y="87"/>
                      </a:lnTo>
                      <a:close/>
                    </a:path>
                  </a:pathLst>
                </a:custGeom>
                <a:solidFill>
                  <a:srgbClr val="A4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3" name="Freeform 699"/>
                <p:cNvSpPr>
                  <a:spLocks/>
                </p:cNvSpPr>
                <p:nvPr/>
              </p:nvSpPr>
              <p:spPr bwMode="auto">
                <a:xfrm>
                  <a:off x="3710" y="1461"/>
                  <a:ext cx="104" cy="95"/>
                </a:xfrm>
                <a:custGeom>
                  <a:avLst/>
                  <a:gdLst/>
                  <a:ahLst/>
                  <a:cxnLst>
                    <a:cxn ang="0">
                      <a:pos x="12" y="95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4" y="11"/>
                    </a:cxn>
                    <a:cxn ang="0">
                      <a:pos x="12" y="95"/>
                    </a:cxn>
                  </a:cxnLst>
                  <a:rect l="0" t="0" r="r" b="b"/>
                  <a:pathLst>
                    <a:path w="104" h="95">
                      <a:moveTo>
                        <a:pt x="12" y="95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4" y="11"/>
                      </a:lnTo>
                      <a:lnTo>
                        <a:pt x="12" y="95"/>
                      </a:lnTo>
                      <a:close/>
                    </a:path>
                  </a:pathLst>
                </a:custGeom>
                <a:solidFill>
                  <a:srgbClr val="A4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4" name="Line 700"/>
                <p:cNvSpPr>
                  <a:spLocks noChangeShapeType="1"/>
                </p:cNvSpPr>
                <p:nvPr/>
              </p:nvSpPr>
              <p:spPr bwMode="auto">
                <a:xfrm flipV="1">
                  <a:off x="3722" y="1472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4CDC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5" name="Freeform 701"/>
                <p:cNvSpPr>
                  <a:spLocks/>
                </p:cNvSpPr>
                <p:nvPr/>
              </p:nvSpPr>
              <p:spPr bwMode="auto">
                <a:xfrm>
                  <a:off x="3719" y="1469"/>
                  <a:ext cx="95" cy="87"/>
                </a:xfrm>
                <a:custGeom>
                  <a:avLst/>
                  <a:gdLst/>
                  <a:ahLst/>
                  <a:cxnLst>
                    <a:cxn ang="0">
                      <a:pos x="3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5" y="3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95" h="87">
                      <a:moveTo>
                        <a:pt x="3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5" y="3"/>
                      </a:lnTo>
                      <a:lnTo>
                        <a:pt x="3" y="87"/>
                      </a:lnTo>
                      <a:close/>
                    </a:path>
                  </a:pathLst>
                </a:custGeom>
                <a:solidFill>
                  <a:srgbClr val="A4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6" name="Freeform 702"/>
                <p:cNvSpPr>
                  <a:spLocks/>
                </p:cNvSpPr>
                <p:nvPr/>
              </p:nvSpPr>
              <p:spPr bwMode="auto">
                <a:xfrm>
                  <a:off x="3716" y="1467"/>
                  <a:ext cx="95" cy="86"/>
                </a:xfrm>
                <a:custGeom>
                  <a:avLst/>
                  <a:gdLst/>
                  <a:ahLst/>
                  <a:cxnLst>
                    <a:cxn ang="0">
                      <a:pos x="3" y="86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5" y="2"/>
                    </a:cxn>
                    <a:cxn ang="0">
                      <a:pos x="3" y="86"/>
                    </a:cxn>
                  </a:cxnLst>
                  <a:rect l="0" t="0" r="r" b="b"/>
                  <a:pathLst>
                    <a:path w="95" h="86">
                      <a:moveTo>
                        <a:pt x="3" y="86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5" y="2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solidFill>
                  <a:srgbClr val="A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7" name="Freeform 703"/>
                <p:cNvSpPr>
                  <a:spLocks/>
                </p:cNvSpPr>
                <p:nvPr/>
              </p:nvSpPr>
              <p:spPr bwMode="auto">
                <a:xfrm>
                  <a:off x="3713" y="1464"/>
                  <a:ext cx="95" cy="87"/>
                </a:xfrm>
                <a:custGeom>
                  <a:avLst/>
                  <a:gdLst/>
                  <a:ahLst/>
                  <a:cxnLst>
                    <a:cxn ang="0">
                      <a:pos x="3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5" y="3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95" h="87">
                      <a:moveTo>
                        <a:pt x="3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5" y="3"/>
                      </a:lnTo>
                      <a:lnTo>
                        <a:pt x="3" y="87"/>
                      </a:lnTo>
                      <a:close/>
                    </a:path>
                  </a:pathLst>
                </a:custGeom>
                <a:solidFill>
                  <a:srgbClr val="A2CB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8" name="Freeform 704"/>
                <p:cNvSpPr>
                  <a:spLocks/>
                </p:cNvSpPr>
                <p:nvPr/>
              </p:nvSpPr>
              <p:spPr bwMode="auto">
                <a:xfrm>
                  <a:off x="3710" y="1461"/>
                  <a:ext cx="95" cy="87"/>
                </a:xfrm>
                <a:custGeom>
                  <a:avLst/>
                  <a:gdLst/>
                  <a:ahLst/>
                  <a:cxnLst>
                    <a:cxn ang="0">
                      <a:pos x="3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5" y="3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95" h="87">
                      <a:moveTo>
                        <a:pt x="3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5" y="3"/>
                      </a:lnTo>
                      <a:lnTo>
                        <a:pt x="3" y="87"/>
                      </a:lnTo>
                      <a:close/>
                    </a:path>
                  </a:pathLst>
                </a:custGeom>
                <a:solidFill>
                  <a:srgbClr val="A1CA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9" name="Freeform 705"/>
                <p:cNvSpPr>
                  <a:spLocks/>
                </p:cNvSpPr>
                <p:nvPr/>
              </p:nvSpPr>
              <p:spPr bwMode="auto">
                <a:xfrm>
                  <a:off x="3697" y="1451"/>
                  <a:ext cx="105" cy="94"/>
                </a:xfrm>
                <a:custGeom>
                  <a:avLst/>
                  <a:gdLst/>
                  <a:ahLst/>
                  <a:cxnLst>
                    <a:cxn ang="0">
                      <a:pos x="13" y="94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5" y="10"/>
                    </a:cxn>
                    <a:cxn ang="0">
                      <a:pos x="13" y="94"/>
                    </a:cxn>
                  </a:cxnLst>
                  <a:rect l="0" t="0" r="r" b="b"/>
                  <a:pathLst>
                    <a:path w="105" h="94">
                      <a:moveTo>
                        <a:pt x="13" y="94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5" y="10"/>
                      </a:lnTo>
                      <a:lnTo>
                        <a:pt x="13" y="94"/>
                      </a:lnTo>
                      <a:close/>
                    </a:path>
                  </a:pathLst>
                </a:custGeom>
                <a:solidFill>
                  <a:srgbClr val="A1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0" name="Line 706"/>
                <p:cNvSpPr>
                  <a:spLocks noChangeShapeType="1"/>
                </p:cNvSpPr>
                <p:nvPr/>
              </p:nvSpPr>
              <p:spPr bwMode="auto">
                <a:xfrm flipV="1">
                  <a:off x="3710" y="146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A1C9C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1" name="Freeform 707"/>
                <p:cNvSpPr>
                  <a:spLocks/>
                </p:cNvSpPr>
                <p:nvPr/>
              </p:nvSpPr>
              <p:spPr bwMode="auto">
                <a:xfrm>
                  <a:off x="3706" y="1458"/>
                  <a:ext cx="96" cy="87"/>
                </a:xfrm>
                <a:custGeom>
                  <a:avLst/>
                  <a:gdLst/>
                  <a:ahLst/>
                  <a:cxnLst>
                    <a:cxn ang="0">
                      <a:pos x="4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6" y="3"/>
                    </a:cxn>
                    <a:cxn ang="0">
                      <a:pos x="4" y="87"/>
                    </a:cxn>
                  </a:cxnLst>
                  <a:rect l="0" t="0" r="r" b="b"/>
                  <a:pathLst>
                    <a:path w="96" h="87">
                      <a:moveTo>
                        <a:pt x="4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6" y="3"/>
                      </a:lnTo>
                      <a:lnTo>
                        <a:pt x="4" y="87"/>
                      </a:lnTo>
                      <a:close/>
                    </a:path>
                  </a:pathLst>
                </a:custGeom>
                <a:solidFill>
                  <a:srgbClr val="A1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2" name="Freeform 708"/>
                <p:cNvSpPr>
                  <a:spLocks/>
                </p:cNvSpPr>
                <p:nvPr/>
              </p:nvSpPr>
              <p:spPr bwMode="auto">
                <a:xfrm>
                  <a:off x="3701" y="1455"/>
                  <a:ext cx="97" cy="87"/>
                </a:xfrm>
                <a:custGeom>
                  <a:avLst/>
                  <a:gdLst/>
                  <a:ahLst/>
                  <a:cxnLst>
                    <a:cxn ang="0">
                      <a:pos x="5" y="87"/>
                    </a:cxn>
                    <a:cxn ang="0">
                      <a:pos x="0" y="83"/>
                    </a:cxn>
                    <a:cxn ang="0">
                      <a:pos x="92" y="0"/>
                    </a:cxn>
                    <a:cxn ang="0">
                      <a:pos x="97" y="3"/>
                    </a:cxn>
                    <a:cxn ang="0">
                      <a:pos x="5" y="87"/>
                    </a:cxn>
                  </a:cxnLst>
                  <a:rect l="0" t="0" r="r" b="b"/>
                  <a:pathLst>
                    <a:path w="97" h="87">
                      <a:moveTo>
                        <a:pt x="5" y="87"/>
                      </a:moveTo>
                      <a:lnTo>
                        <a:pt x="0" y="83"/>
                      </a:lnTo>
                      <a:lnTo>
                        <a:pt x="92" y="0"/>
                      </a:lnTo>
                      <a:lnTo>
                        <a:pt x="97" y="3"/>
                      </a:lnTo>
                      <a:lnTo>
                        <a:pt x="5" y="87"/>
                      </a:lnTo>
                      <a:close/>
                    </a:path>
                  </a:pathLst>
                </a:custGeom>
                <a:solidFill>
                  <a:srgbClr val="A0C8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3" name="Freeform 709"/>
                <p:cNvSpPr>
                  <a:spLocks/>
                </p:cNvSpPr>
                <p:nvPr/>
              </p:nvSpPr>
              <p:spPr bwMode="auto">
                <a:xfrm>
                  <a:off x="3697" y="1451"/>
                  <a:ext cx="96" cy="87"/>
                </a:xfrm>
                <a:custGeom>
                  <a:avLst/>
                  <a:gdLst/>
                  <a:ahLst/>
                  <a:cxnLst>
                    <a:cxn ang="0">
                      <a:pos x="4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6" y="4"/>
                    </a:cxn>
                    <a:cxn ang="0">
                      <a:pos x="4" y="87"/>
                    </a:cxn>
                  </a:cxnLst>
                  <a:rect l="0" t="0" r="r" b="b"/>
                  <a:pathLst>
                    <a:path w="96" h="87">
                      <a:moveTo>
                        <a:pt x="4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6" y="4"/>
                      </a:lnTo>
                      <a:lnTo>
                        <a:pt x="4" y="87"/>
                      </a:lnTo>
                      <a:close/>
                    </a:path>
                  </a:pathLst>
                </a:custGeom>
                <a:solidFill>
                  <a:srgbClr val="9FC7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4" name="Freeform 710"/>
                <p:cNvSpPr>
                  <a:spLocks/>
                </p:cNvSpPr>
                <p:nvPr/>
              </p:nvSpPr>
              <p:spPr bwMode="auto">
                <a:xfrm>
                  <a:off x="3683" y="1441"/>
                  <a:ext cx="106" cy="94"/>
                </a:xfrm>
                <a:custGeom>
                  <a:avLst/>
                  <a:gdLst/>
                  <a:ahLst/>
                  <a:cxnLst>
                    <a:cxn ang="0">
                      <a:pos x="14" y="94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6" y="10"/>
                    </a:cxn>
                    <a:cxn ang="0">
                      <a:pos x="14" y="94"/>
                    </a:cxn>
                  </a:cxnLst>
                  <a:rect l="0" t="0" r="r" b="b"/>
                  <a:pathLst>
                    <a:path w="106" h="94">
                      <a:moveTo>
                        <a:pt x="14" y="94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6" y="10"/>
                      </a:lnTo>
                      <a:lnTo>
                        <a:pt x="14" y="94"/>
                      </a:lnTo>
                      <a:close/>
                    </a:path>
                  </a:pathLst>
                </a:custGeom>
                <a:solidFill>
                  <a:srgbClr val="9E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5" name="Line 711"/>
                <p:cNvSpPr>
                  <a:spLocks noChangeShapeType="1"/>
                </p:cNvSpPr>
                <p:nvPr/>
              </p:nvSpPr>
              <p:spPr bwMode="auto">
                <a:xfrm flipV="1">
                  <a:off x="3697" y="145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EC6C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6" name="Freeform 712"/>
                <p:cNvSpPr>
                  <a:spLocks/>
                </p:cNvSpPr>
                <p:nvPr/>
              </p:nvSpPr>
              <p:spPr bwMode="auto">
                <a:xfrm>
                  <a:off x="3692" y="1448"/>
                  <a:ext cx="97" cy="87"/>
                </a:xfrm>
                <a:custGeom>
                  <a:avLst/>
                  <a:gdLst/>
                  <a:ahLst/>
                  <a:cxnLst>
                    <a:cxn ang="0">
                      <a:pos x="5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7" y="3"/>
                    </a:cxn>
                    <a:cxn ang="0">
                      <a:pos x="5" y="87"/>
                    </a:cxn>
                  </a:cxnLst>
                  <a:rect l="0" t="0" r="r" b="b"/>
                  <a:pathLst>
                    <a:path w="97" h="87">
                      <a:moveTo>
                        <a:pt x="5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7" y="3"/>
                      </a:lnTo>
                      <a:lnTo>
                        <a:pt x="5" y="87"/>
                      </a:lnTo>
                      <a:close/>
                    </a:path>
                  </a:pathLst>
                </a:custGeom>
                <a:solidFill>
                  <a:srgbClr val="9EC6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7" name="Freeform 713"/>
                <p:cNvSpPr>
                  <a:spLocks/>
                </p:cNvSpPr>
                <p:nvPr/>
              </p:nvSpPr>
              <p:spPr bwMode="auto">
                <a:xfrm>
                  <a:off x="3687" y="1444"/>
                  <a:ext cx="97" cy="88"/>
                </a:xfrm>
                <a:custGeom>
                  <a:avLst/>
                  <a:gdLst/>
                  <a:ahLst/>
                  <a:cxnLst>
                    <a:cxn ang="0">
                      <a:pos x="5" y="88"/>
                    </a:cxn>
                    <a:cxn ang="0">
                      <a:pos x="0" y="84"/>
                    </a:cxn>
                    <a:cxn ang="0">
                      <a:pos x="93" y="0"/>
                    </a:cxn>
                    <a:cxn ang="0">
                      <a:pos x="97" y="4"/>
                    </a:cxn>
                    <a:cxn ang="0">
                      <a:pos x="5" y="88"/>
                    </a:cxn>
                  </a:cxnLst>
                  <a:rect l="0" t="0" r="r" b="b"/>
                  <a:pathLst>
                    <a:path w="97" h="88">
                      <a:moveTo>
                        <a:pt x="5" y="88"/>
                      </a:moveTo>
                      <a:lnTo>
                        <a:pt x="0" y="84"/>
                      </a:lnTo>
                      <a:lnTo>
                        <a:pt x="93" y="0"/>
                      </a:lnTo>
                      <a:lnTo>
                        <a:pt x="97" y="4"/>
                      </a:lnTo>
                      <a:lnTo>
                        <a:pt x="5" y="88"/>
                      </a:lnTo>
                      <a:close/>
                    </a:path>
                  </a:pathLst>
                </a:custGeom>
                <a:solidFill>
                  <a:srgbClr val="9DC5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8" name="Freeform 714"/>
                <p:cNvSpPr>
                  <a:spLocks/>
                </p:cNvSpPr>
                <p:nvPr/>
              </p:nvSpPr>
              <p:spPr bwMode="auto">
                <a:xfrm>
                  <a:off x="3683" y="1441"/>
                  <a:ext cx="97" cy="87"/>
                </a:xfrm>
                <a:custGeom>
                  <a:avLst/>
                  <a:gdLst/>
                  <a:ahLst/>
                  <a:cxnLst>
                    <a:cxn ang="0">
                      <a:pos x="4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7" y="3"/>
                    </a:cxn>
                    <a:cxn ang="0">
                      <a:pos x="4" y="87"/>
                    </a:cxn>
                  </a:cxnLst>
                  <a:rect l="0" t="0" r="r" b="b"/>
                  <a:pathLst>
                    <a:path w="97" h="87">
                      <a:moveTo>
                        <a:pt x="4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7" y="3"/>
                      </a:lnTo>
                      <a:lnTo>
                        <a:pt x="4" y="87"/>
                      </a:lnTo>
                      <a:close/>
                    </a:path>
                  </a:pathLst>
                </a:custGeom>
                <a:solidFill>
                  <a:srgbClr val="9C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9" name="Freeform 715"/>
                <p:cNvSpPr>
                  <a:spLocks/>
                </p:cNvSpPr>
                <p:nvPr/>
              </p:nvSpPr>
              <p:spPr bwMode="auto">
                <a:xfrm>
                  <a:off x="3667" y="1431"/>
                  <a:ext cx="108" cy="94"/>
                </a:xfrm>
                <a:custGeom>
                  <a:avLst/>
                  <a:gdLst/>
                  <a:ahLst/>
                  <a:cxnLst>
                    <a:cxn ang="0">
                      <a:pos x="16" y="94"/>
                    </a:cxn>
                    <a:cxn ang="0">
                      <a:pos x="0" y="85"/>
                    </a:cxn>
                    <a:cxn ang="0">
                      <a:pos x="93" y="0"/>
                    </a:cxn>
                    <a:cxn ang="0">
                      <a:pos x="108" y="10"/>
                    </a:cxn>
                    <a:cxn ang="0">
                      <a:pos x="16" y="94"/>
                    </a:cxn>
                  </a:cxnLst>
                  <a:rect l="0" t="0" r="r" b="b"/>
                  <a:pathLst>
                    <a:path w="108" h="94">
                      <a:moveTo>
                        <a:pt x="16" y="94"/>
                      </a:moveTo>
                      <a:lnTo>
                        <a:pt x="0" y="85"/>
                      </a:lnTo>
                      <a:lnTo>
                        <a:pt x="93" y="0"/>
                      </a:lnTo>
                      <a:lnTo>
                        <a:pt x="108" y="10"/>
                      </a:lnTo>
                      <a:lnTo>
                        <a:pt x="16" y="94"/>
                      </a:lnTo>
                      <a:close/>
                    </a:path>
                  </a:pathLst>
                </a:custGeom>
                <a:solidFill>
                  <a:srgbClr val="9C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0" name="Line 716"/>
                <p:cNvSpPr>
                  <a:spLocks noChangeShapeType="1"/>
                </p:cNvSpPr>
                <p:nvPr/>
              </p:nvSpPr>
              <p:spPr bwMode="auto">
                <a:xfrm flipV="1">
                  <a:off x="3683" y="1441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CC3C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1" name="Freeform 717"/>
                <p:cNvSpPr>
                  <a:spLocks/>
                </p:cNvSpPr>
                <p:nvPr/>
              </p:nvSpPr>
              <p:spPr bwMode="auto">
                <a:xfrm>
                  <a:off x="3678" y="1438"/>
                  <a:ext cx="97" cy="87"/>
                </a:xfrm>
                <a:custGeom>
                  <a:avLst/>
                  <a:gdLst/>
                  <a:ahLst/>
                  <a:cxnLst>
                    <a:cxn ang="0">
                      <a:pos x="5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7" y="3"/>
                    </a:cxn>
                    <a:cxn ang="0">
                      <a:pos x="5" y="87"/>
                    </a:cxn>
                  </a:cxnLst>
                  <a:rect l="0" t="0" r="r" b="b"/>
                  <a:pathLst>
                    <a:path w="97" h="87">
                      <a:moveTo>
                        <a:pt x="5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7" y="3"/>
                      </a:lnTo>
                      <a:lnTo>
                        <a:pt x="5" y="87"/>
                      </a:lnTo>
                      <a:close/>
                    </a:path>
                  </a:pathLst>
                </a:custGeom>
                <a:solidFill>
                  <a:srgbClr val="9CC3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2" name="Freeform 718"/>
                <p:cNvSpPr>
                  <a:spLocks/>
                </p:cNvSpPr>
                <p:nvPr/>
              </p:nvSpPr>
              <p:spPr bwMode="auto">
                <a:xfrm>
                  <a:off x="3673" y="1435"/>
                  <a:ext cx="97" cy="87"/>
                </a:xfrm>
                <a:custGeom>
                  <a:avLst/>
                  <a:gdLst/>
                  <a:ahLst/>
                  <a:cxnLst>
                    <a:cxn ang="0">
                      <a:pos x="5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7" y="3"/>
                    </a:cxn>
                    <a:cxn ang="0">
                      <a:pos x="5" y="87"/>
                    </a:cxn>
                  </a:cxnLst>
                  <a:rect l="0" t="0" r="r" b="b"/>
                  <a:pathLst>
                    <a:path w="97" h="87">
                      <a:moveTo>
                        <a:pt x="5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7" y="3"/>
                      </a:lnTo>
                      <a:lnTo>
                        <a:pt x="5" y="87"/>
                      </a:lnTo>
                      <a:close/>
                    </a:path>
                  </a:pathLst>
                </a:custGeom>
                <a:solidFill>
                  <a:srgbClr val="9BC2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3" name="Freeform 719"/>
                <p:cNvSpPr>
                  <a:spLocks/>
                </p:cNvSpPr>
                <p:nvPr/>
              </p:nvSpPr>
              <p:spPr bwMode="auto">
                <a:xfrm>
                  <a:off x="3667" y="1431"/>
                  <a:ext cx="98" cy="88"/>
                </a:xfrm>
                <a:custGeom>
                  <a:avLst/>
                  <a:gdLst/>
                  <a:ahLst/>
                  <a:cxnLst>
                    <a:cxn ang="0">
                      <a:pos x="6" y="88"/>
                    </a:cxn>
                    <a:cxn ang="0">
                      <a:pos x="0" y="85"/>
                    </a:cxn>
                    <a:cxn ang="0">
                      <a:pos x="93" y="0"/>
                    </a:cxn>
                    <a:cxn ang="0">
                      <a:pos x="98" y="4"/>
                    </a:cxn>
                    <a:cxn ang="0">
                      <a:pos x="6" y="88"/>
                    </a:cxn>
                  </a:cxnLst>
                  <a:rect l="0" t="0" r="r" b="b"/>
                  <a:pathLst>
                    <a:path w="98" h="88">
                      <a:moveTo>
                        <a:pt x="6" y="88"/>
                      </a:moveTo>
                      <a:lnTo>
                        <a:pt x="0" y="85"/>
                      </a:lnTo>
                      <a:lnTo>
                        <a:pt x="93" y="0"/>
                      </a:lnTo>
                      <a:lnTo>
                        <a:pt x="98" y="4"/>
                      </a:lnTo>
                      <a:lnTo>
                        <a:pt x="6" y="88"/>
                      </a:lnTo>
                      <a:close/>
                    </a:path>
                  </a:pathLst>
                </a:custGeom>
                <a:solidFill>
                  <a:srgbClr val="9AC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4" name="Freeform 720"/>
                <p:cNvSpPr>
                  <a:spLocks/>
                </p:cNvSpPr>
                <p:nvPr/>
              </p:nvSpPr>
              <p:spPr bwMode="auto">
                <a:xfrm>
                  <a:off x="3651" y="1422"/>
                  <a:ext cx="109" cy="94"/>
                </a:xfrm>
                <a:custGeom>
                  <a:avLst/>
                  <a:gdLst/>
                  <a:ahLst/>
                  <a:cxnLst>
                    <a:cxn ang="0">
                      <a:pos x="16" y="94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9" y="9"/>
                    </a:cxn>
                    <a:cxn ang="0">
                      <a:pos x="16" y="94"/>
                    </a:cxn>
                  </a:cxnLst>
                  <a:rect l="0" t="0" r="r" b="b"/>
                  <a:pathLst>
                    <a:path w="109" h="94">
                      <a:moveTo>
                        <a:pt x="16" y="94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9" y="9"/>
                      </a:lnTo>
                      <a:lnTo>
                        <a:pt x="16" y="94"/>
                      </a:lnTo>
                      <a:close/>
                    </a:path>
                  </a:pathLst>
                </a:custGeom>
                <a:solidFill>
                  <a:srgbClr val="99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5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3667" y="1431"/>
                  <a:ext cx="93" cy="85"/>
                </a:xfrm>
                <a:prstGeom prst="line">
                  <a:avLst/>
                </a:prstGeom>
                <a:noFill/>
                <a:ln w="1588" cap="flat">
                  <a:solidFill>
                    <a:srgbClr val="99C0C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6" name="Freeform 722"/>
                <p:cNvSpPr>
                  <a:spLocks/>
                </p:cNvSpPr>
                <p:nvPr/>
              </p:nvSpPr>
              <p:spPr bwMode="auto">
                <a:xfrm>
                  <a:off x="3662" y="1428"/>
                  <a:ext cx="98" cy="88"/>
                </a:xfrm>
                <a:custGeom>
                  <a:avLst/>
                  <a:gdLst/>
                  <a:ahLst/>
                  <a:cxnLst>
                    <a:cxn ang="0">
                      <a:pos x="5" y="88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8" y="3"/>
                    </a:cxn>
                    <a:cxn ang="0">
                      <a:pos x="5" y="88"/>
                    </a:cxn>
                  </a:cxnLst>
                  <a:rect l="0" t="0" r="r" b="b"/>
                  <a:pathLst>
                    <a:path w="98" h="88">
                      <a:moveTo>
                        <a:pt x="5" y="88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8" y="3"/>
                      </a:lnTo>
                      <a:lnTo>
                        <a:pt x="5" y="88"/>
                      </a:lnTo>
                      <a:close/>
                    </a:path>
                  </a:pathLst>
                </a:custGeom>
                <a:solidFill>
                  <a:srgbClr val="99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7" name="Freeform 723"/>
                <p:cNvSpPr>
                  <a:spLocks/>
                </p:cNvSpPr>
                <p:nvPr/>
              </p:nvSpPr>
              <p:spPr bwMode="auto">
                <a:xfrm>
                  <a:off x="3657" y="1425"/>
                  <a:ext cx="97" cy="87"/>
                </a:xfrm>
                <a:custGeom>
                  <a:avLst/>
                  <a:gdLst/>
                  <a:ahLst/>
                  <a:cxnLst>
                    <a:cxn ang="0">
                      <a:pos x="5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7" y="3"/>
                    </a:cxn>
                    <a:cxn ang="0">
                      <a:pos x="5" y="87"/>
                    </a:cxn>
                  </a:cxnLst>
                  <a:rect l="0" t="0" r="r" b="b"/>
                  <a:pathLst>
                    <a:path w="97" h="87">
                      <a:moveTo>
                        <a:pt x="5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7" y="3"/>
                      </a:lnTo>
                      <a:lnTo>
                        <a:pt x="5" y="87"/>
                      </a:lnTo>
                      <a:close/>
                    </a:path>
                  </a:pathLst>
                </a:custGeom>
                <a:solidFill>
                  <a:srgbClr val="98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8" name="Freeform 724"/>
                <p:cNvSpPr>
                  <a:spLocks/>
                </p:cNvSpPr>
                <p:nvPr/>
              </p:nvSpPr>
              <p:spPr bwMode="auto">
                <a:xfrm>
                  <a:off x="3651" y="1422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6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8" y="3"/>
                    </a:cxn>
                    <a:cxn ang="0">
                      <a:pos x="6" y="87"/>
                    </a:cxn>
                  </a:cxnLst>
                  <a:rect l="0" t="0" r="r" b="b"/>
                  <a:pathLst>
                    <a:path w="98" h="87">
                      <a:moveTo>
                        <a:pt x="6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8" y="3"/>
                      </a:lnTo>
                      <a:lnTo>
                        <a:pt x="6" y="87"/>
                      </a:lnTo>
                      <a:close/>
                    </a:path>
                  </a:pathLst>
                </a:custGeom>
                <a:solidFill>
                  <a:srgbClr val="97BE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49" name="Freeform 725"/>
                <p:cNvSpPr>
                  <a:spLocks/>
                </p:cNvSpPr>
                <p:nvPr/>
              </p:nvSpPr>
              <p:spPr bwMode="auto">
                <a:xfrm>
                  <a:off x="3634" y="1413"/>
                  <a:ext cx="109" cy="93"/>
                </a:xfrm>
                <a:custGeom>
                  <a:avLst/>
                  <a:gdLst/>
                  <a:ahLst/>
                  <a:cxnLst>
                    <a:cxn ang="0">
                      <a:pos x="17" y="93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9" y="9"/>
                    </a:cxn>
                    <a:cxn ang="0">
                      <a:pos x="17" y="93"/>
                    </a:cxn>
                  </a:cxnLst>
                  <a:rect l="0" t="0" r="r" b="b"/>
                  <a:pathLst>
                    <a:path w="109" h="93">
                      <a:moveTo>
                        <a:pt x="17" y="93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9" y="9"/>
                      </a:lnTo>
                      <a:lnTo>
                        <a:pt x="17" y="93"/>
                      </a:lnTo>
                      <a:close/>
                    </a:path>
                  </a:pathLst>
                </a:custGeom>
                <a:solidFill>
                  <a:srgbClr val="97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0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3651" y="1422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7BDB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1" name="Freeform 727"/>
                <p:cNvSpPr>
                  <a:spLocks/>
                </p:cNvSpPr>
                <p:nvPr/>
              </p:nvSpPr>
              <p:spPr bwMode="auto">
                <a:xfrm>
                  <a:off x="3645" y="1419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6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8" y="3"/>
                    </a:cxn>
                    <a:cxn ang="0">
                      <a:pos x="6" y="87"/>
                    </a:cxn>
                  </a:cxnLst>
                  <a:rect l="0" t="0" r="r" b="b"/>
                  <a:pathLst>
                    <a:path w="98" h="87">
                      <a:moveTo>
                        <a:pt x="6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8" y="3"/>
                      </a:lnTo>
                      <a:lnTo>
                        <a:pt x="6" y="87"/>
                      </a:lnTo>
                      <a:close/>
                    </a:path>
                  </a:pathLst>
                </a:custGeom>
                <a:solidFill>
                  <a:srgbClr val="97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2" name="Freeform 728"/>
                <p:cNvSpPr>
                  <a:spLocks/>
                </p:cNvSpPr>
                <p:nvPr/>
              </p:nvSpPr>
              <p:spPr bwMode="auto">
                <a:xfrm>
                  <a:off x="3640" y="1416"/>
                  <a:ext cx="97" cy="87"/>
                </a:xfrm>
                <a:custGeom>
                  <a:avLst/>
                  <a:gdLst/>
                  <a:ahLst/>
                  <a:cxnLst>
                    <a:cxn ang="0">
                      <a:pos x="5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7" y="3"/>
                    </a:cxn>
                    <a:cxn ang="0">
                      <a:pos x="5" y="87"/>
                    </a:cxn>
                  </a:cxnLst>
                  <a:rect l="0" t="0" r="r" b="b"/>
                  <a:pathLst>
                    <a:path w="97" h="87">
                      <a:moveTo>
                        <a:pt x="5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7" y="3"/>
                      </a:lnTo>
                      <a:lnTo>
                        <a:pt x="5" y="87"/>
                      </a:lnTo>
                      <a:close/>
                    </a:path>
                  </a:pathLst>
                </a:custGeom>
                <a:solidFill>
                  <a:srgbClr val="96B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3" name="Freeform 729"/>
                <p:cNvSpPr>
                  <a:spLocks/>
                </p:cNvSpPr>
                <p:nvPr/>
              </p:nvSpPr>
              <p:spPr bwMode="auto">
                <a:xfrm>
                  <a:off x="3634" y="1413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6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8" y="3"/>
                    </a:cxn>
                    <a:cxn ang="0">
                      <a:pos x="6" y="87"/>
                    </a:cxn>
                  </a:cxnLst>
                  <a:rect l="0" t="0" r="r" b="b"/>
                  <a:pathLst>
                    <a:path w="98" h="87">
                      <a:moveTo>
                        <a:pt x="6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8" y="3"/>
                      </a:lnTo>
                      <a:lnTo>
                        <a:pt x="6" y="87"/>
                      </a:lnTo>
                      <a:close/>
                    </a:path>
                  </a:pathLst>
                </a:custGeom>
                <a:solidFill>
                  <a:srgbClr val="95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4" name="Freeform 730"/>
                <p:cNvSpPr>
                  <a:spLocks/>
                </p:cNvSpPr>
                <p:nvPr/>
              </p:nvSpPr>
              <p:spPr bwMode="auto">
                <a:xfrm>
                  <a:off x="3615" y="1405"/>
                  <a:ext cx="111" cy="92"/>
                </a:xfrm>
                <a:custGeom>
                  <a:avLst/>
                  <a:gdLst/>
                  <a:ahLst/>
                  <a:cxnLst>
                    <a:cxn ang="0">
                      <a:pos x="19" y="92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11" y="8"/>
                    </a:cxn>
                    <a:cxn ang="0">
                      <a:pos x="19" y="92"/>
                    </a:cxn>
                  </a:cxnLst>
                  <a:rect l="0" t="0" r="r" b="b"/>
                  <a:pathLst>
                    <a:path w="111" h="92">
                      <a:moveTo>
                        <a:pt x="19" y="92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11" y="8"/>
                      </a:lnTo>
                      <a:lnTo>
                        <a:pt x="19" y="92"/>
                      </a:lnTo>
                      <a:close/>
                    </a:path>
                  </a:pathLst>
                </a:custGeom>
                <a:solidFill>
                  <a:srgbClr val="95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5" name="Line 731"/>
                <p:cNvSpPr>
                  <a:spLocks noChangeShapeType="1"/>
                </p:cNvSpPr>
                <p:nvPr/>
              </p:nvSpPr>
              <p:spPr bwMode="auto">
                <a:xfrm flipV="1">
                  <a:off x="3634" y="1413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5BABA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6" name="Freeform 732"/>
                <p:cNvSpPr>
                  <a:spLocks/>
                </p:cNvSpPr>
                <p:nvPr/>
              </p:nvSpPr>
              <p:spPr bwMode="auto">
                <a:xfrm>
                  <a:off x="3624" y="1409"/>
                  <a:ext cx="102" cy="88"/>
                </a:xfrm>
                <a:custGeom>
                  <a:avLst/>
                  <a:gdLst/>
                  <a:ahLst/>
                  <a:cxnLst>
                    <a:cxn ang="0">
                      <a:pos x="10" y="88"/>
                    </a:cxn>
                    <a:cxn ang="0">
                      <a:pos x="0" y="84"/>
                    </a:cxn>
                    <a:cxn ang="0">
                      <a:pos x="93" y="0"/>
                    </a:cxn>
                    <a:cxn ang="0">
                      <a:pos x="102" y="4"/>
                    </a:cxn>
                    <a:cxn ang="0">
                      <a:pos x="10" y="88"/>
                    </a:cxn>
                  </a:cxnLst>
                  <a:rect l="0" t="0" r="r" b="b"/>
                  <a:pathLst>
                    <a:path w="102" h="88">
                      <a:moveTo>
                        <a:pt x="10" y="88"/>
                      </a:moveTo>
                      <a:lnTo>
                        <a:pt x="0" y="84"/>
                      </a:lnTo>
                      <a:lnTo>
                        <a:pt x="93" y="0"/>
                      </a:lnTo>
                      <a:lnTo>
                        <a:pt x="102" y="4"/>
                      </a:lnTo>
                      <a:lnTo>
                        <a:pt x="10" y="88"/>
                      </a:lnTo>
                      <a:close/>
                    </a:path>
                  </a:pathLst>
                </a:custGeom>
                <a:solidFill>
                  <a:srgbClr val="95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7" name="Freeform 733"/>
                <p:cNvSpPr>
                  <a:spLocks/>
                </p:cNvSpPr>
                <p:nvPr/>
              </p:nvSpPr>
              <p:spPr bwMode="auto">
                <a:xfrm>
                  <a:off x="3615" y="1405"/>
                  <a:ext cx="102" cy="88"/>
                </a:xfrm>
                <a:custGeom>
                  <a:avLst/>
                  <a:gdLst/>
                  <a:ahLst/>
                  <a:cxnLst>
                    <a:cxn ang="0">
                      <a:pos x="9" y="88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2" y="4"/>
                    </a:cxn>
                    <a:cxn ang="0">
                      <a:pos x="9" y="88"/>
                    </a:cxn>
                  </a:cxnLst>
                  <a:rect l="0" t="0" r="r" b="b"/>
                  <a:pathLst>
                    <a:path w="102" h="88">
                      <a:moveTo>
                        <a:pt x="9" y="88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2" y="4"/>
                      </a:lnTo>
                      <a:lnTo>
                        <a:pt x="9" y="88"/>
                      </a:lnTo>
                      <a:close/>
                    </a:path>
                  </a:pathLst>
                </a:custGeom>
                <a:solidFill>
                  <a:srgbClr val="94B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8" name="Freeform 734"/>
                <p:cNvSpPr>
                  <a:spLocks/>
                </p:cNvSpPr>
                <p:nvPr/>
              </p:nvSpPr>
              <p:spPr bwMode="auto">
                <a:xfrm>
                  <a:off x="3596" y="1396"/>
                  <a:ext cx="111" cy="93"/>
                </a:xfrm>
                <a:custGeom>
                  <a:avLst/>
                  <a:gdLst/>
                  <a:ahLst/>
                  <a:cxnLst>
                    <a:cxn ang="0">
                      <a:pos x="19" y="93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11" y="9"/>
                    </a:cxn>
                    <a:cxn ang="0">
                      <a:pos x="19" y="93"/>
                    </a:cxn>
                  </a:cxnLst>
                  <a:rect l="0" t="0" r="r" b="b"/>
                  <a:pathLst>
                    <a:path w="111" h="93">
                      <a:moveTo>
                        <a:pt x="19" y="93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11" y="9"/>
                      </a:lnTo>
                      <a:lnTo>
                        <a:pt x="19" y="93"/>
                      </a:lnTo>
                      <a:close/>
                    </a:path>
                  </a:pathLst>
                </a:custGeom>
                <a:solidFill>
                  <a:srgbClr val="93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9" name="Line 735"/>
                <p:cNvSpPr>
                  <a:spLocks noChangeShapeType="1"/>
                </p:cNvSpPr>
                <p:nvPr/>
              </p:nvSpPr>
              <p:spPr bwMode="auto">
                <a:xfrm flipV="1">
                  <a:off x="3615" y="1405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3B8B8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0" name="Freeform 736"/>
                <p:cNvSpPr>
                  <a:spLocks/>
                </p:cNvSpPr>
                <p:nvPr/>
              </p:nvSpPr>
              <p:spPr bwMode="auto">
                <a:xfrm>
                  <a:off x="3609" y="1402"/>
                  <a:ext cx="98" cy="87"/>
                </a:xfrm>
                <a:custGeom>
                  <a:avLst/>
                  <a:gdLst/>
                  <a:ahLst/>
                  <a:cxnLst>
                    <a:cxn ang="0">
                      <a:pos x="6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8" y="3"/>
                    </a:cxn>
                    <a:cxn ang="0">
                      <a:pos x="6" y="87"/>
                    </a:cxn>
                  </a:cxnLst>
                  <a:rect l="0" t="0" r="r" b="b"/>
                  <a:pathLst>
                    <a:path w="98" h="87">
                      <a:moveTo>
                        <a:pt x="6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8" y="3"/>
                      </a:lnTo>
                      <a:lnTo>
                        <a:pt x="6" y="87"/>
                      </a:lnTo>
                      <a:close/>
                    </a:path>
                  </a:pathLst>
                </a:custGeom>
                <a:solidFill>
                  <a:srgbClr val="93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1" name="Freeform 737"/>
                <p:cNvSpPr>
                  <a:spLocks/>
                </p:cNvSpPr>
                <p:nvPr/>
              </p:nvSpPr>
              <p:spPr bwMode="auto">
                <a:xfrm>
                  <a:off x="3602" y="1399"/>
                  <a:ext cx="99" cy="87"/>
                </a:xfrm>
                <a:custGeom>
                  <a:avLst/>
                  <a:gdLst/>
                  <a:ahLst/>
                  <a:cxnLst>
                    <a:cxn ang="0">
                      <a:pos x="7" y="87"/>
                    </a:cxn>
                    <a:cxn ang="0">
                      <a:pos x="0" y="84"/>
                    </a:cxn>
                    <a:cxn ang="0">
                      <a:pos x="93" y="0"/>
                    </a:cxn>
                    <a:cxn ang="0">
                      <a:pos x="99" y="3"/>
                    </a:cxn>
                    <a:cxn ang="0">
                      <a:pos x="7" y="87"/>
                    </a:cxn>
                  </a:cxnLst>
                  <a:rect l="0" t="0" r="r" b="b"/>
                  <a:pathLst>
                    <a:path w="99" h="87">
                      <a:moveTo>
                        <a:pt x="7" y="87"/>
                      </a:moveTo>
                      <a:lnTo>
                        <a:pt x="0" y="84"/>
                      </a:lnTo>
                      <a:lnTo>
                        <a:pt x="93" y="0"/>
                      </a:lnTo>
                      <a:lnTo>
                        <a:pt x="99" y="3"/>
                      </a:lnTo>
                      <a:lnTo>
                        <a:pt x="7" y="87"/>
                      </a:lnTo>
                      <a:close/>
                    </a:path>
                  </a:pathLst>
                </a:custGeom>
                <a:solidFill>
                  <a:srgbClr val="92B7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2" name="Freeform 738"/>
                <p:cNvSpPr>
                  <a:spLocks/>
                </p:cNvSpPr>
                <p:nvPr/>
              </p:nvSpPr>
              <p:spPr bwMode="auto">
                <a:xfrm>
                  <a:off x="3596" y="1396"/>
                  <a:ext cx="99" cy="87"/>
                </a:xfrm>
                <a:custGeom>
                  <a:avLst/>
                  <a:gdLst/>
                  <a:ahLst/>
                  <a:cxnLst>
                    <a:cxn ang="0">
                      <a:pos x="6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99" y="3"/>
                    </a:cxn>
                    <a:cxn ang="0">
                      <a:pos x="6" y="87"/>
                    </a:cxn>
                  </a:cxnLst>
                  <a:rect l="0" t="0" r="r" b="b"/>
                  <a:pathLst>
                    <a:path w="99" h="87">
                      <a:moveTo>
                        <a:pt x="6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99" y="3"/>
                      </a:lnTo>
                      <a:lnTo>
                        <a:pt x="6" y="87"/>
                      </a:lnTo>
                      <a:close/>
                    </a:path>
                  </a:pathLst>
                </a:custGeom>
                <a:solidFill>
                  <a:srgbClr val="91B6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3" name="Freeform 739"/>
                <p:cNvSpPr>
                  <a:spLocks/>
                </p:cNvSpPr>
                <p:nvPr/>
              </p:nvSpPr>
              <p:spPr bwMode="auto">
                <a:xfrm>
                  <a:off x="3575" y="1389"/>
                  <a:ext cx="113" cy="91"/>
                </a:xfrm>
                <a:custGeom>
                  <a:avLst/>
                  <a:gdLst/>
                  <a:ahLst/>
                  <a:cxnLst>
                    <a:cxn ang="0">
                      <a:pos x="21" y="91"/>
                    </a:cxn>
                    <a:cxn ang="0">
                      <a:pos x="0" y="83"/>
                    </a:cxn>
                    <a:cxn ang="0">
                      <a:pos x="93" y="0"/>
                    </a:cxn>
                    <a:cxn ang="0">
                      <a:pos x="113" y="7"/>
                    </a:cxn>
                    <a:cxn ang="0">
                      <a:pos x="21" y="91"/>
                    </a:cxn>
                  </a:cxnLst>
                  <a:rect l="0" t="0" r="r" b="b"/>
                  <a:pathLst>
                    <a:path w="113" h="91">
                      <a:moveTo>
                        <a:pt x="21" y="91"/>
                      </a:moveTo>
                      <a:lnTo>
                        <a:pt x="0" y="83"/>
                      </a:lnTo>
                      <a:lnTo>
                        <a:pt x="93" y="0"/>
                      </a:lnTo>
                      <a:lnTo>
                        <a:pt x="113" y="7"/>
                      </a:lnTo>
                      <a:lnTo>
                        <a:pt x="21" y="91"/>
                      </a:lnTo>
                      <a:close/>
                    </a:path>
                  </a:pathLst>
                </a:custGeom>
                <a:solidFill>
                  <a:srgbClr val="91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4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3596" y="1396"/>
                  <a:ext cx="92" cy="84"/>
                </a:xfrm>
                <a:prstGeom prst="line">
                  <a:avLst/>
                </a:prstGeom>
                <a:noFill/>
                <a:ln w="1588" cap="flat">
                  <a:solidFill>
                    <a:srgbClr val="91B5B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5" name="Freeform 741"/>
                <p:cNvSpPr>
                  <a:spLocks/>
                </p:cNvSpPr>
                <p:nvPr/>
              </p:nvSpPr>
              <p:spPr bwMode="auto">
                <a:xfrm>
                  <a:off x="3586" y="1392"/>
                  <a:ext cx="102" cy="88"/>
                </a:xfrm>
                <a:custGeom>
                  <a:avLst/>
                  <a:gdLst/>
                  <a:ahLst/>
                  <a:cxnLst>
                    <a:cxn ang="0">
                      <a:pos x="10" y="88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2" y="4"/>
                    </a:cxn>
                    <a:cxn ang="0">
                      <a:pos x="10" y="88"/>
                    </a:cxn>
                  </a:cxnLst>
                  <a:rect l="0" t="0" r="r" b="b"/>
                  <a:pathLst>
                    <a:path w="102" h="88">
                      <a:moveTo>
                        <a:pt x="10" y="88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2" y="4"/>
                      </a:lnTo>
                      <a:lnTo>
                        <a:pt x="10" y="88"/>
                      </a:lnTo>
                      <a:close/>
                    </a:path>
                  </a:pathLst>
                </a:custGeom>
                <a:solidFill>
                  <a:srgbClr val="91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6" name="Freeform 742"/>
                <p:cNvSpPr>
                  <a:spLocks/>
                </p:cNvSpPr>
                <p:nvPr/>
              </p:nvSpPr>
              <p:spPr bwMode="auto">
                <a:xfrm>
                  <a:off x="3575" y="1389"/>
                  <a:ext cx="103" cy="87"/>
                </a:xfrm>
                <a:custGeom>
                  <a:avLst/>
                  <a:gdLst/>
                  <a:ahLst/>
                  <a:cxnLst>
                    <a:cxn ang="0">
                      <a:pos x="11" y="87"/>
                    </a:cxn>
                    <a:cxn ang="0">
                      <a:pos x="0" y="83"/>
                    </a:cxn>
                    <a:cxn ang="0">
                      <a:pos x="93" y="0"/>
                    </a:cxn>
                    <a:cxn ang="0">
                      <a:pos x="103" y="3"/>
                    </a:cxn>
                    <a:cxn ang="0">
                      <a:pos x="11" y="87"/>
                    </a:cxn>
                  </a:cxnLst>
                  <a:rect l="0" t="0" r="r" b="b"/>
                  <a:pathLst>
                    <a:path w="103" h="87">
                      <a:moveTo>
                        <a:pt x="11" y="87"/>
                      </a:moveTo>
                      <a:lnTo>
                        <a:pt x="0" y="83"/>
                      </a:lnTo>
                      <a:lnTo>
                        <a:pt x="93" y="0"/>
                      </a:lnTo>
                      <a:lnTo>
                        <a:pt x="103" y="3"/>
                      </a:lnTo>
                      <a:lnTo>
                        <a:pt x="11" y="87"/>
                      </a:lnTo>
                      <a:close/>
                    </a:path>
                  </a:pathLst>
                </a:custGeom>
                <a:solidFill>
                  <a:srgbClr val="90B4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7" name="Freeform 743"/>
                <p:cNvSpPr>
                  <a:spLocks/>
                </p:cNvSpPr>
                <p:nvPr/>
              </p:nvSpPr>
              <p:spPr bwMode="auto">
                <a:xfrm>
                  <a:off x="3554" y="1381"/>
                  <a:ext cx="114" cy="91"/>
                </a:xfrm>
                <a:custGeom>
                  <a:avLst/>
                  <a:gdLst/>
                  <a:ahLst/>
                  <a:cxnLst>
                    <a:cxn ang="0">
                      <a:pos x="21" y="91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14" y="8"/>
                    </a:cxn>
                    <a:cxn ang="0">
                      <a:pos x="21" y="91"/>
                    </a:cxn>
                  </a:cxnLst>
                  <a:rect l="0" t="0" r="r" b="b"/>
                  <a:pathLst>
                    <a:path w="114" h="91">
                      <a:moveTo>
                        <a:pt x="21" y="91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14" y="8"/>
                      </a:lnTo>
                      <a:lnTo>
                        <a:pt x="21" y="91"/>
                      </a:lnTo>
                      <a:close/>
                    </a:path>
                  </a:pathLst>
                </a:custGeom>
                <a:solidFill>
                  <a:srgbClr val="8F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8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3575" y="1389"/>
                  <a:ext cx="93" cy="83"/>
                </a:xfrm>
                <a:prstGeom prst="line">
                  <a:avLst/>
                </a:prstGeom>
                <a:noFill/>
                <a:ln w="1588" cap="flat">
                  <a:solidFill>
                    <a:srgbClr val="8FB3B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69" name="Freeform 745"/>
                <p:cNvSpPr>
                  <a:spLocks/>
                </p:cNvSpPr>
                <p:nvPr/>
              </p:nvSpPr>
              <p:spPr bwMode="auto">
                <a:xfrm>
                  <a:off x="3565" y="1385"/>
                  <a:ext cx="103" cy="87"/>
                </a:xfrm>
                <a:custGeom>
                  <a:avLst/>
                  <a:gdLst/>
                  <a:ahLst/>
                  <a:cxnLst>
                    <a:cxn ang="0">
                      <a:pos x="10" y="87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3" y="4"/>
                    </a:cxn>
                    <a:cxn ang="0">
                      <a:pos x="10" y="87"/>
                    </a:cxn>
                  </a:cxnLst>
                  <a:rect l="0" t="0" r="r" b="b"/>
                  <a:pathLst>
                    <a:path w="103" h="87">
                      <a:moveTo>
                        <a:pt x="10" y="87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3" y="4"/>
                      </a:lnTo>
                      <a:lnTo>
                        <a:pt x="10" y="87"/>
                      </a:lnTo>
                      <a:close/>
                    </a:path>
                  </a:pathLst>
                </a:custGeom>
                <a:solidFill>
                  <a:srgbClr val="8F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70" name="Freeform 746"/>
                <p:cNvSpPr>
                  <a:spLocks/>
                </p:cNvSpPr>
                <p:nvPr/>
              </p:nvSpPr>
              <p:spPr bwMode="auto">
                <a:xfrm>
                  <a:off x="3554" y="1381"/>
                  <a:ext cx="103" cy="88"/>
                </a:xfrm>
                <a:custGeom>
                  <a:avLst/>
                  <a:gdLst/>
                  <a:ahLst/>
                  <a:cxnLst>
                    <a:cxn ang="0">
                      <a:pos x="11" y="88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03" y="4"/>
                    </a:cxn>
                    <a:cxn ang="0">
                      <a:pos x="11" y="88"/>
                    </a:cxn>
                  </a:cxnLst>
                  <a:rect l="0" t="0" r="r" b="b"/>
                  <a:pathLst>
                    <a:path w="103" h="88">
                      <a:moveTo>
                        <a:pt x="11" y="88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03" y="4"/>
                      </a:lnTo>
                      <a:lnTo>
                        <a:pt x="11" y="88"/>
                      </a:lnTo>
                      <a:close/>
                    </a:path>
                  </a:pathLst>
                </a:custGeom>
                <a:solidFill>
                  <a:srgbClr val="8E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71" name="Freeform 747"/>
                <p:cNvSpPr>
                  <a:spLocks/>
                </p:cNvSpPr>
                <p:nvPr/>
              </p:nvSpPr>
              <p:spPr bwMode="auto">
                <a:xfrm>
                  <a:off x="3532" y="1374"/>
                  <a:ext cx="114" cy="91"/>
                </a:xfrm>
                <a:custGeom>
                  <a:avLst/>
                  <a:gdLst/>
                  <a:ahLst/>
                  <a:cxnLst>
                    <a:cxn ang="0">
                      <a:pos x="22" y="91"/>
                    </a:cxn>
                    <a:cxn ang="0">
                      <a:pos x="0" y="84"/>
                    </a:cxn>
                    <a:cxn ang="0">
                      <a:pos x="92" y="0"/>
                    </a:cxn>
                    <a:cxn ang="0">
                      <a:pos x="114" y="7"/>
                    </a:cxn>
                    <a:cxn ang="0">
                      <a:pos x="22" y="91"/>
                    </a:cxn>
                  </a:cxnLst>
                  <a:rect l="0" t="0" r="r" b="b"/>
                  <a:pathLst>
                    <a:path w="114" h="91">
                      <a:moveTo>
                        <a:pt x="22" y="91"/>
                      </a:moveTo>
                      <a:lnTo>
                        <a:pt x="0" y="84"/>
                      </a:lnTo>
                      <a:lnTo>
                        <a:pt x="92" y="0"/>
                      </a:lnTo>
                      <a:lnTo>
                        <a:pt x="114" y="7"/>
                      </a:lnTo>
                      <a:lnTo>
                        <a:pt x="22" y="91"/>
                      </a:lnTo>
                      <a:close/>
                    </a:path>
                  </a:pathLst>
                </a:custGeom>
                <a:solidFill>
                  <a:srgbClr val="8DB1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773" name="Line 749"/>
              <p:cNvSpPr>
                <a:spLocks noChangeShapeType="1"/>
              </p:cNvSpPr>
              <p:nvPr/>
            </p:nvSpPr>
            <p:spPr bwMode="auto">
              <a:xfrm flipV="1">
                <a:off x="3554" y="1381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DB1B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4" name="Freeform 750"/>
              <p:cNvSpPr>
                <a:spLocks/>
              </p:cNvSpPr>
              <p:nvPr/>
            </p:nvSpPr>
            <p:spPr bwMode="auto">
              <a:xfrm>
                <a:off x="3543" y="1378"/>
                <a:ext cx="103" cy="87"/>
              </a:xfrm>
              <a:custGeom>
                <a:avLst/>
                <a:gdLst/>
                <a:ahLst/>
                <a:cxnLst>
                  <a:cxn ang="0">
                    <a:pos x="11" y="87"/>
                  </a:cxn>
                  <a:cxn ang="0">
                    <a:pos x="0" y="83"/>
                  </a:cxn>
                  <a:cxn ang="0">
                    <a:pos x="92" y="0"/>
                  </a:cxn>
                  <a:cxn ang="0">
                    <a:pos x="103" y="3"/>
                  </a:cxn>
                  <a:cxn ang="0">
                    <a:pos x="11" y="87"/>
                  </a:cxn>
                </a:cxnLst>
                <a:rect l="0" t="0" r="r" b="b"/>
                <a:pathLst>
                  <a:path w="103" h="87">
                    <a:moveTo>
                      <a:pt x="11" y="87"/>
                    </a:moveTo>
                    <a:lnTo>
                      <a:pt x="0" y="83"/>
                    </a:lnTo>
                    <a:lnTo>
                      <a:pt x="92" y="0"/>
                    </a:lnTo>
                    <a:lnTo>
                      <a:pt x="103" y="3"/>
                    </a:lnTo>
                    <a:lnTo>
                      <a:pt x="11" y="87"/>
                    </a:lnTo>
                    <a:close/>
                  </a:path>
                </a:pathLst>
              </a:custGeom>
              <a:solidFill>
                <a:srgbClr val="8D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5" name="Freeform 751"/>
              <p:cNvSpPr>
                <a:spLocks/>
              </p:cNvSpPr>
              <p:nvPr/>
            </p:nvSpPr>
            <p:spPr bwMode="auto">
              <a:xfrm>
                <a:off x="3532" y="1374"/>
                <a:ext cx="103" cy="87"/>
              </a:xfrm>
              <a:custGeom>
                <a:avLst/>
                <a:gdLst/>
                <a:ahLst/>
                <a:cxnLst>
                  <a:cxn ang="0">
                    <a:pos x="11" y="87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3" y="4"/>
                  </a:cxn>
                  <a:cxn ang="0">
                    <a:pos x="11" y="87"/>
                  </a:cxn>
                </a:cxnLst>
                <a:rect l="0" t="0" r="r" b="b"/>
                <a:pathLst>
                  <a:path w="103" h="87">
                    <a:moveTo>
                      <a:pt x="11" y="87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3" y="4"/>
                    </a:lnTo>
                    <a:lnTo>
                      <a:pt x="11" y="87"/>
                    </a:lnTo>
                    <a:close/>
                  </a:path>
                </a:pathLst>
              </a:custGeom>
              <a:solidFill>
                <a:srgbClr val="8CB0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6" name="Freeform 752"/>
              <p:cNvSpPr>
                <a:spLocks/>
              </p:cNvSpPr>
              <p:nvPr/>
            </p:nvSpPr>
            <p:spPr bwMode="auto">
              <a:xfrm>
                <a:off x="3509" y="1367"/>
                <a:ext cx="115" cy="91"/>
              </a:xfrm>
              <a:custGeom>
                <a:avLst/>
                <a:gdLst/>
                <a:ahLst/>
                <a:cxnLst>
                  <a:cxn ang="0">
                    <a:pos x="23" y="91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15" y="7"/>
                  </a:cxn>
                  <a:cxn ang="0">
                    <a:pos x="23" y="91"/>
                  </a:cxn>
                </a:cxnLst>
                <a:rect l="0" t="0" r="r" b="b"/>
                <a:pathLst>
                  <a:path w="115" h="91">
                    <a:moveTo>
                      <a:pt x="23" y="91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15" y="7"/>
                    </a:lnTo>
                    <a:lnTo>
                      <a:pt x="23" y="91"/>
                    </a:lnTo>
                    <a:close/>
                  </a:path>
                </a:pathLst>
              </a:custGeom>
              <a:solidFill>
                <a:srgbClr val="8CAF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7" name="Line 753"/>
              <p:cNvSpPr>
                <a:spLocks noChangeShapeType="1"/>
              </p:cNvSpPr>
              <p:nvPr/>
            </p:nvSpPr>
            <p:spPr bwMode="auto">
              <a:xfrm flipV="1">
                <a:off x="3532" y="1374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CAFA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8" name="Freeform 754"/>
              <p:cNvSpPr>
                <a:spLocks/>
              </p:cNvSpPr>
              <p:nvPr/>
            </p:nvSpPr>
            <p:spPr bwMode="auto">
              <a:xfrm>
                <a:off x="3521" y="1371"/>
                <a:ext cx="103" cy="87"/>
              </a:xfrm>
              <a:custGeom>
                <a:avLst/>
                <a:gdLst/>
                <a:ahLst/>
                <a:cxnLst>
                  <a:cxn ang="0">
                    <a:pos x="11" y="87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3" y="3"/>
                  </a:cxn>
                  <a:cxn ang="0">
                    <a:pos x="11" y="87"/>
                  </a:cxn>
                </a:cxnLst>
                <a:rect l="0" t="0" r="r" b="b"/>
                <a:pathLst>
                  <a:path w="103" h="87">
                    <a:moveTo>
                      <a:pt x="11" y="87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3" y="3"/>
                    </a:lnTo>
                    <a:lnTo>
                      <a:pt x="11" y="87"/>
                    </a:lnTo>
                    <a:close/>
                  </a:path>
                </a:pathLst>
              </a:custGeom>
              <a:solidFill>
                <a:srgbClr val="8CAF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9" name="Freeform 755"/>
              <p:cNvSpPr>
                <a:spLocks/>
              </p:cNvSpPr>
              <p:nvPr/>
            </p:nvSpPr>
            <p:spPr bwMode="auto">
              <a:xfrm>
                <a:off x="3509" y="1367"/>
                <a:ext cx="104" cy="88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4" y="4"/>
                  </a:cxn>
                  <a:cxn ang="0">
                    <a:pos x="12" y="88"/>
                  </a:cxn>
                </a:cxnLst>
                <a:rect l="0" t="0" r="r" b="b"/>
                <a:pathLst>
                  <a:path w="104" h="88">
                    <a:moveTo>
                      <a:pt x="12" y="88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4" y="4"/>
                    </a:lnTo>
                    <a:lnTo>
                      <a:pt x="12" y="88"/>
                    </a:lnTo>
                    <a:close/>
                  </a:path>
                </a:pathLst>
              </a:custGeom>
              <a:solidFill>
                <a:srgbClr val="8BAE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0" name="Freeform 756"/>
              <p:cNvSpPr>
                <a:spLocks/>
              </p:cNvSpPr>
              <p:nvPr/>
            </p:nvSpPr>
            <p:spPr bwMode="auto">
              <a:xfrm>
                <a:off x="3485" y="1361"/>
                <a:ext cx="116" cy="90"/>
              </a:xfrm>
              <a:custGeom>
                <a:avLst/>
                <a:gdLst/>
                <a:ahLst/>
                <a:cxnLst>
                  <a:cxn ang="0">
                    <a:pos x="24" y="90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16" y="6"/>
                  </a:cxn>
                  <a:cxn ang="0">
                    <a:pos x="24" y="90"/>
                  </a:cxn>
                </a:cxnLst>
                <a:rect l="0" t="0" r="r" b="b"/>
                <a:pathLst>
                  <a:path w="116" h="90">
                    <a:moveTo>
                      <a:pt x="24" y="90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16" y="6"/>
                    </a:lnTo>
                    <a:lnTo>
                      <a:pt x="24" y="90"/>
                    </a:lnTo>
                    <a:close/>
                  </a:path>
                </a:pathLst>
              </a:custGeom>
              <a:solidFill>
                <a:srgbClr val="8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1" name="Line 757"/>
              <p:cNvSpPr>
                <a:spLocks noChangeShapeType="1"/>
              </p:cNvSpPr>
              <p:nvPr/>
            </p:nvSpPr>
            <p:spPr bwMode="auto">
              <a:xfrm flipV="1">
                <a:off x="3509" y="1367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AAD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2" name="Freeform 758"/>
              <p:cNvSpPr>
                <a:spLocks/>
              </p:cNvSpPr>
              <p:nvPr/>
            </p:nvSpPr>
            <p:spPr bwMode="auto">
              <a:xfrm>
                <a:off x="3497" y="1364"/>
                <a:ext cx="104" cy="87"/>
              </a:xfrm>
              <a:custGeom>
                <a:avLst/>
                <a:gdLst/>
                <a:ahLst/>
                <a:cxnLst>
                  <a:cxn ang="0">
                    <a:pos x="12" y="87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4" y="3"/>
                  </a:cxn>
                  <a:cxn ang="0">
                    <a:pos x="12" y="87"/>
                  </a:cxn>
                </a:cxnLst>
                <a:rect l="0" t="0" r="r" b="b"/>
                <a:pathLst>
                  <a:path w="104" h="87">
                    <a:moveTo>
                      <a:pt x="12" y="87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4" y="3"/>
                    </a:lnTo>
                    <a:lnTo>
                      <a:pt x="12" y="87"/>
                    </a:lnTo>
                    <a:close/>
                  </a:path>
                </a:pathLst>
              </a:custGeom>
              <a:solidFill>
                <a:srgbClr val="8A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3" name="Freeform 759"/>
              <p:cNvSpPr>
                <a:spLocks/>
              </p:cNvSpPr>
              <p:nvPr/>
            </p:nvSpPr>
            <p:spPr bwMode="auto">
              <a:xfrm>
                <a:off x="3485" y="1361"/>
                <a:ext cx="104" cy="87"/>
              </a:xfrm>
              <a:custGeom>
                <a:avLst/>
                <a:gdLst/>
                <a:ahLst/>
                <a:cxnLst>
                  <a:cxn ang="0">
                    <a:pos x="12" y="87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4" y="3"/>
                  </a:cxn>
                  <a:cxn ang="0">
                    <a:pos x="12" y="87"/>
                  </a:cxn>
                </a:cxnLst>
                <a:rect l="0" t="0" r="r" b="b"/>
                <a:pathLst>
                  <a:path w="104" h="87">
                    <a:moveTo>
                      <a:pt x="12" y="87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4" y="3"/>
                    </a:lnTo>
                    <a:lnTo>
                      <a:pt x="12" y="87"/>
                    </a:lnTo>
                    <a:close/>
                  </a:path>
                </a:pathLst>
              </a:custGeom>
              <a:solidFill>
                <a:srgbClr val="89ACA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4" name="Freeform 760"/>
              <p:cNvSpPr>
                <a:spLocks/>
              </p:cNvSpPr>
              <p:nvPr/>
            </p:nvSpPr>
            <p:spPr bwMode="auto">
              <a:xfrm>
                <a:off x="3461" y="1355"/>
                <a:ext cx="116" cy="90"/>
              </a:xfrm>
              <a:custGeom>
                <a:avLst/>
                <a:gdLst/>
                <a:ahLst/>
                <a:cxnLst>
                  <a:cxn ang="0">
                    <a:pos x="24" y="90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16" y="6"/>
                  </a:cxn>
                  <a:cxn ang="0">
                    <a:pos x="24" y="90"/>
                  </a:cxn>
                </a:cxnLst>
                <a:rect l="0" t="0" r="r" b="b"/>
                <a:pathLst>
                  <a:path w="116" h="90">
                    <a:moveTo>
                      <a:pt x="24" y="90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16" y="6"/>
                    </a:lnTo>
                    <a:lnTo>
                      <a:pt x="24" y="90"/>
                    </a:lnTo>
                    <a:close/>
                  </a:path>
                </a:pathLst>
              </a:custGeom>
              <a:solidFill>
                <a:srgbClr val="89AB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5" name="Line 761"/>
              <p:cNvSpPr>
                <a:spLocks noChangeShapeType="1"/>
              </p:cNvSpPr>
              <p:nvPr/>
            </p:nvSpPr>
            <p:spPr bwMode="auto">
              <a:xfrm flipV="1">
                <a:off x="3485" y="1361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9ABA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6" name="Freeform 762"/>
              <p:cNvSpPr>
                <a:spLocks/>
              </p:cNvSpPr>
              <p:nvPr/>
            </p:nvSpPr>
            <p:spPr bwMode="auto">
              <a:xfrm>
                <a:off x="3473" y="1358"/>
                <a:ext cx="104" cy="87"/>
              </a:xfrm>
              <a:custGeom>
                <a:avLst/>
                <a:gdLst/>
                <a:ahLst/>
                <a:cxnLst>
                  <a:cxn ang="0">
                    <a:pos x="12" y="87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4" y="3"/>
                  </a:cxn>
                  <a:cxn ang="0">
                    <a:pos x="12" y="87"/>
                  </a:cxn>
                </a:cxnLst>
                <a:rect l="0" t="0" r="r" b="b"/>
                <a:pathLst>
                  <a:path w="104" h="87">
                    <a:moveTo>
                      <a:pt x="12" y="87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4" y="3"/>
                    </a:lnTo>
                    <a:lnTo>
                      <a:pt x="12" y="87"/>
                    </a:lnTo>
                    <a:close/>
                  </a:path>
                </a:pathLst>
              </a:custGeom>
              <a:solidFill>
                <a:srgbClr val="89ABA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7" name="Freeform 763"/>
              <p:cNvSpPr>
                <a:spLocks/>
              </p:cNvSpPr>
              <p:nvPr/>
            </p:nvSpPr>
            <p:spPr bwMode="auto">
              <a:xfrm>
                <a:off x="3461" y="1355"/>
                <a:ext cx="104" cy="87"/>
              </a:xfrm>
              <a:custGeom>
                <a:avLst/>
                <a:gdLst/>
                <a:ahLst/>
                <a:cxnLst>
                  <a:cxn ang="0">
                    <a:pos x="12" y="87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4" y="3"/>
                  </a:cxn>
                  <a:cxn ang="0">
                    <a:pos x="12" y="87"/>
                  </a:cxn>
                </a:cxnLst>
                <a:rect l="0" t="0" r="r" b="b"/>
                <a:pathLst>
                  <a:path w="104" h="87">
                    <a:moveTo>
                      <a:pt x="12" y="87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4" y="3"/>
                    </a:lnTo>
                    <a:lnTo>
                      <a:pt x="12" y="87"/>
                    </a:lnTo>
                    <a:close/>
                  </a:path>
                </a:pathLst>
              </a:custGeom>
              <a:solidFill>
                <a:srgbClr val="88AA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8" name="Freeform 764"/>
              <p:cNvSpPr>
                <a:spLocks/>
              </p:cNvSpPr>
              <p:nvPr/>
            </p:nvSpPr>
            <p:spPr bwMode="auto">
              <a:xfrm>
                <a:off x="3435" y="1350"/>
                <a:ext cx="118" cy="89"/>
              </a:xfrm>
              <a:custGeom>
                <a:avLst/>
                <a:gdLst/>
                <a:ahLst/>
                <a:cxnLst>
                  <a:cxn ang="0">
                    <a:pos x="26" y="89"/>
                  </a:cxn>
                  <a:cxn ang="0">
                    <a:pos x="0" y="84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26" y="89"/>
                  </a:cxn>
                </a:cxnLst>
                <a:rect l="0" t="0" r="r" b="b"/>
                <a:pathLst>
                  <a:path w="118" h="89">
                    <a:moveTo>
                      <a:pt x="26" y="89"/>
                    </a:moveTo>
                    <a:lnTo>
                      <a:pt x="0" y="84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26" y="89"/>
                    </a:lnTo>
                    <a:close/>
                  </a:path>
                </a:pathLst>
              </a:custGeom>
              <a:solidFill>
                <a:srgbClr val="87A9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9" name="Line 765"/>
              <p:cNvSpPr>
                <a:spLocks noChangeShapeType="1"/>
              </p:cNvSpPr>
              <p:nvPr/>
            </p:nvSpPr>
            <p:spPr bwMode="auto">
              <a:xfrm flipV="1">
                <a:off x="3461" y="1355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7A9A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0" name="Freeform 766"/>
              <p:cNvSpPr>
                <a:spLocks/>
              </p:cNvSpPr>
              <p:nvPr/>
            </p:nvSpPr>
            <p:spPr bwMode="auto">
              <a:xfrm>
                <a:off x="3448" y="1353"/>
                <a:ext cx="105" cy="86"/>
              </a:xfrm>
              <a:custGeom>
                <a:avLst/>
                <a:gdLst/>
                <a:ahLst/>
                <a:cxnLst>
                  <a:cxn ang="0">
                    <a:pos x="13" y="86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5" y="2"/>
                  </a:cxn>
                  <a:cxn ang="0">
                    <a:pos x="13" y="86"/>
                  </a:cxn>
                </a:cxnLst>
                <a:rect l="0" t="0" r="r" b="b"/>
                <a:pathLst>
                  <a:path w="105" h="86">
                    <a:moveTo>
                      <a:pt x="13" y="86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5" y="2"/>
                    </a:lnTo>
                    <a:lnTo>
                      <a:pt x="13" y="86"/>
                    </a:lnTo>
                    <a:close/>
                  </a:path>
                </a:pathLst>
              </a:custGeom>
              <a:solidFill>
                <a:srgbClr val="87A9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1" name="Freeform 767"/>
              <p:cNvSpPr>
                <a:spLocks/>
              </p:cNvSpPr>
              <p:nvPr/>
            </p:nvSpPr>
            <p:spPr bwMode="auto">
              <a:xfrm>
                <a:off x="3435" y="1350"/>
                <a:ext cx="105" cy="87"/>
              </a:xfrm>
              <a:custGeom>
                <a:avLst/>
                <a:gdLst/>
                <a:ahLst/>
                <a:cxnLst>
                  <a:cxn ang="0">
                    <a:pos x="13" y="87"/>
                  </a:cxn>
                  <a:cxn ang="0">
                    <a:pos x="0" y="84"/>
                  </a:cxn>
                  <a:cxn ang="0">
                    <a:pos x="93" y="0"/>
                  </a:cxn>
                  <a:cxn ang="0">
                    <a:pos x="105" y="3"/>
                  </a:cxn>
                  <a:cxn ang="0">
                    <a:pos x="13" y="87"/>
                  </a:cxn>
                </a:cxnLst>
                <a:rect l="0" t="0" r="r" b="b"/>
                <a:pathLst>
                  <a:path w="105" h="87">
                    <a:moveTo>
                      <a:pt x="13" y="87"/>
                    </a:moveTo>
                    <a:lnTo>
                      <a:pt x="0" y="84"/>
                    </a:lnTo>
                    <a:lnTo>
                      <a:pt x="93" y="0"/>
                    </a:lnTo>
                    <a:lnTo>
                      <a:pt x="105" y="3"/>
                    </a:lnTo>
                    <a:lnTo>
                      <a:pt x="13" y="87"/>
                    </a:lnTo>
                    <a:close/>
                  </a:path>
                </a:pathLst>
              </a:custGeom>
              <a:solidFill>
                <a:srgbClr val="86A8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2" name="Freeform 768"/>
              <p:cNvSpPr>
                <a:spLocks/>
              </p:cNvSpPr>
              <p:nvPr/>
            </p:nvSpPr>
            <p:spPr bwMode="auto">
              <a:xfrm>
                <a:off x="3409" y="1345"/>
                <a:ext cx="119" cy="89"/>
              </a:xfrm>
              <a:custGeom>
                <a:avLst/>
                <a:gdLst/>
                <a:ahLst/>
                <a:cxnLst>
                  <a:cxn ang="0">
                    <a:pos x="26" y="89"/>
                  </a:cxn>
                  <a:cxn ang="0">
                    <a:pos x="0" y="84"/>
                  </a:cxn>
                  <a:cxn ang="0">
                    <a:pos x="93" y="0"/>
                  </a:cxn>
                  <a:cxn ang="0">
                    <a:pos x="119" y="5"/>
                  </a:cxn>
                  <a:cxn ang="0">
                    <a:pos x="26" y="89"/>
                  </a:cxn>
                </a:cxnLst>
                <a:rect l="0" t="0" r="r" b="b"/>
                <a:pathLst>
                  <a:path w="119" h="89">
                    <a:moveTo>
                      <a:pt x="26" y="89"/>
                    </a:moveTo>
                    <a:lnTo>
                      <a:pt x="0" y="84"/>
                    </a:lnTo>
                    <a:lnTo>
                      <a:pt x="93" y="0"/>
                    </a:lnTo>
                    <a:lnTo>
                      <a:pt x="119" y="5"/>
                    </a:lnTo>
                    <a:lnTo>
                      <a:pt x="26" y="89"/>
                    </a:lnTo>
                    <a:close/>
                  </a:path>
                </a:pathLst>
              </a:custGeom>
              <a:solidFill>
                <a:srgbClr val="86A7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3" name="Line 769"/>
              <p:cNvSpPr>
                <a:spLocks noChangeShapeType="1"/>
              </p:cNvSpPr>
              <p:nvPr/>
            </p:nvSpPr>
            <p:spPr bwMode="auto">
              <a:xfrm flipV="1">
                <a:off x="3435" y="1350"/>
                <a:ext cx="93" cy="84"/>
              </a:xfrm>
              <a:prstGeom prst="line">
                <a:avLst/>
              </a:prstGeom>
              <a:noFill/>
              <a:ln w="1588" cap="flat">
                <a:solidFill>
                  <a:srgbClr val="86A7A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4" name="Freeform 770"/>
              <p:cNvSpPr>
                <a:spLocks/>
              </p:cNvSpPr>
              <p:nvPr/>
            </p:nvSpPr>
            <p:spPr bwMode="auto">
              <a:xfrm>
                <a:off x="3422" y="1348"/>
                <a:ext cx="106" cy="86"/>
              </a:xfrm>
              <a:custGeom>
                <a:avLst/>
                <a:gdLst/>
                <a:ahLst/>
                <a:cxnLst>
                  <a:cxn ang="0">
                    <a:pos x="13" y="86"/>
                  </a:cxn>
                  <a:cxn ang="0">
                    <a:pos x="0" y="84"/>
                  </a:cxn>
                  <a:cxn ang="0">
                    <a:pos x="93" y="0"/>
                  </a:cxn>
                  <a:cxn ang="0">
                    <a:pos x="106" y="2"/>
                  </a:cxn>
                  <a:cxn ang="0">
                    <a:pos x="13" y="86"/>
                  </a:cxn>
                </a:cxnLst>
                <a:rect l="0" t="0" r="r" b="b"/>
                <a:pathLst>
                  <a:path w="106" h="86">
                    <a:moveTo>
                      <a:pt x="13" y="86"/>
                    </a:moveTo>
                    <a:lnTo>
                      <a:pt x="0" y="84"/>
                    </a:lnTo>
                    <a:lnTo>
                      <a:pt x="93" y="0"/>
                    </a:lnTo>
                    <a:lnTo>
                      <a:pt x="106" y="2"/>
                    </a:lnTo>
                    <a:lnTo>
                      <a:pt x="13" y="86"/>
                    </a:lnTo>
                    <a:close/>
                  </a:path>
                </a:pathLst>
              </a:custGeom>
              <a:solidFill>
                <a:srgbClr val="86A7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5" name="Freeform 771"/>
              <p:cNvSpPr>
                <a:spLocks/>
              </p:cNvSpPr>
              <p:nvPr/>
            </p:nvSpPr>
            <p:spPr bwMode="auto">
              <a:xfrm>
                <a:off x="3409" y="1345"/>
                <a:ext cx="106" cy="87"/>
              </a:xfrm>
              <a:custGeom>
                <a:avLst/>
                <a:gdLst/>
                <a:ahLst/>
                <a:cxnLst>
                  <a:cxn ang="0">
                    <a:pos x="13" y="87"/>
                  </a:cxn>
                  <a:cxn ang="0">
                    <a:pos x="0" y="84"/>
                  </a:cxn>
                  <a:cxn ang="0">
                    <a:pos x="93" y="0"/>
                  </a:cxn>
                  <a:cxn ang="0">
                    <a:pos x="106" y="3"/>
                  </a:cxn>
                  <a:cxn ang="0">
                    <a:pos x="13" y="87"/>
                  </a:cxn>
                </a:cxnLst>
                <a:rect l="0" t="0" r="r" b="b"/>
                <a:pathLst>
                  <a:path w="106" h="87">
                    <a:moveTo>
                      <a:pt x="13" y="87"/>
                    </a:moveTo>
                    <a:lnTo>
                      <a:pt x="0" y="84"/>
                    </a:lnTo>
                    <a:lnTo>
                      <a:pt x="93" y="0"/>
                    </a:lnTo>
                    <a:lnTo>
                      <a:pt x="106" y="3"/>
                    </a:lnTo>
                    <a:lnTo>
                      <a:pt x="13" y="87"/>
                    </a:lnTo>
                    <a:close/>
                  </a:path>
                </a:pathLst>
              </a:custGeom>
              <a:solidFill>
                <a:srgbClr val="85A6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6" name="Freeform 772"/>
              <p:cNvSpPr>
                <a:spLocks/>
              </p:cNvSpPr>
              <p:nvPr/>
            </p:nvSpPr>
            <p:spPr bwMode="auto">
              <a:xfrm>
                <a:off x="3383" y="1341"/>
                <a:ext cx="119" cy="88"/>
              </a:xfrm>
              <a:custGeom>
                <a:avLst/>
                <a:gdLst/>
                <a:ahLst/>
                <a:cxnLst>
                  <a:cxn ang="0">
                    <a:pos x="26" y="88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19" y="4"/>
                  </a:cxn>
                  <a:cxn ang="0">
                    <a:pos x="26" y="88"/>
                  </a:cxn>
                </a:cxnLst>
                <a:rect l="0" t="0" r="r" b="b"/>
                <a:pathLst>
                  <a:path w="119" h="88">
                    <a:moveTo>
                      <a:pt x="26" y="88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19" y="4"/>
                    </a:lnTo>
                    <a:lnTo>
                      <a:pt x="26" y="88"/>
                    </a:lnTo>
                    <a:close/>
                  </a:path>
                </a:pathLst>
              </a:custGeom>
              <a:solidFill>
                <a:srgbClr val="84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7" name="Line 773"/>
              <p:cNvSpPr>
                <a:spLocks noChangeShapeType="1"/>
              </p:cNvSpPr>
              <p:nvPr/>
            </p:nvSpPr>
            <p:spPr bwMode="auto">
              <a:xfrm flipV="1">
                <a:off x="3409" y="1345"/>
                <a:ext cx="93" cy="84"/>
              </a:xfrm>
              <a:prstGeom prst="line">
                <a:avLst/>
              </a:prstGeom>
              <a:noFill/>
              <a:ln w="1588" cap="flat">
                <a:solidFill>
                  <a:srgbClr val="84A5A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8" name="Freeform 774"/>
              <p:cNvSpPr>
                <a:spLocks/>
              </p:cNvSpPr>
              <p:nvPr/>
            </p:nvSpPr>
            <p:spPr bwMode="auto">
              <a:xfrm>
                <a:off x="3356" y="1337"/>
                <a:ext cx="119" cy="88"/>
              </a:xfrm>
              <a:custGeom>
                <a:avLst/>
                <a:gdLst/>
                <a:ahLst/>
                <a:cxnLst>
                  <a:cxn ang="0">
                    <a:pos x="27" y="88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19" y="4"/>
                  </a:cxn>
                  <a:cxn ang="0">
                    <a:pos x="27" y="88"/>
                  </a:cxn>
                </a:cxnLst>
                <a:rect l="0" t="0" r="r" b="b"/>
                <a:pathLst>
                  <a:path w="119" h="88">
                    <a:moveTo>
                      <a:pt x="27" y="88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19" y="4"/>
                    </a:lnTo>
                    <a:lnTo>
                      <a:pt x="27" y="88"/>
                    </a:lnTo>
                    <a:close/>
                  </a:path>
                </a:pathLst>
              </a:custGeom>
              <a:solidFill>
                <a:srgbClr val="83A4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9" name="Line 775"/>
              <p:cNvSpPr>
                <a:spLocks noChangeShapeType="1"/>
              </p:cNvSpPr>
              <p:nvPr/>
            </p:nvSpPr>
            <p:spPr bwMode="auto">
              <a:xfrm flipV="1">
                <a:off x="3383" y="1341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3A4A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0" name="Freeform 776"/>
              <p:cNvSpPr>
                <a:spLocks/>
              </p:cNvSpPr>
              <p:nvPr/>
            </p:nvSpPr>
            <p:spPr bwMode="auto">
              <a:xfrm>
                <a:off x="3369" y="1339"/>
                <a:ext cx="106" cy="86"/>
              </a:xfrm>
              <a:custGeom>
                <a:avLst/>
                <a:gdLst/>
                <a:ahLst/>
                <a:cxnLst>
                  <a:cxn ang="0">
                    <a:pos x="14" y="86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6" y="2"/>
                  </a:cxn>
                  <a:cxn ang="0">
                    <a:pos x="14" y="86"/>
                  </a:cxn>
                </a:cxnLst>
                <a:rect l="0" t="0" r="r" b="b"/>
                <a:pathLst>
                  <a:path w="106" h="86">
                    <a:moveTo>
                      <a:pt x="14" y="86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4" y="86"/>
                    </a:lnTo>
                    <a:close/>
                  </a:path>
                </a:pathLst>
              </a:custGeom>
              <a:solidFill>
                <a:srgbClr val="83A4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1" name="Freeform 777"/>
              <p:cNvSpPr>
                <a:spLocks/>
              </p:cNvSpPr>
              <p:nvPr/>
            </p:nvSpPr>
            <p:spPr bwMode="auto">
              <a:xfrm>
                <a:off x="3356" y="1337"/>
                <a:ext cx="105" cy="86"/>
              </a:xfrm>
              <a:custGeom>
                <a:avLst/>
                <a:gdLst/>
                <a:ahLst/>
                <a:cxnLst>
                  <a:cxn ang="0">
                    <a:pos x="13" y="86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5" y="2"/>
                  </a:cxn>
                  <a:cxn ang="0">
                    <a:pos x="13" y="86"/>
                  </a:cxn>
                </a:cxnLst>
                <a:rect l="0" t="0" r="r" b="b"/>
                <a:pathLst>
                  <a:path w="105" h="86">
                    <a:moveTo>
                      <a:pt x="13" y="86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5" y="2"/>
                    </a:lnTo>
                    <a:lnTo>
                      <a:pt x="13" y="86"/>
                    </a:lnTo>
                    <a:close/>
                  </a:path>
                </a:pathLst>
              </a:custGeom>
              <a:solidFill>
                <a:srgbClr val="82A3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2" name="Freeform 778"/>
              <p:cNvSpPr>
                <a:spLocks/>
              </p:cNvSpPr>
              <p:nvPr/>
            </p:nvSpPr>
            <p:spPr bwMode="auto">
              <a:xfrm>
                <a:off x="3328" y="1334"/>
                <a:ext cx="120" cy="87"/>
              </a:xfrm>
              <a:custGeom>
                <a:avLst/>
                <a:gdLst/>
                <a:ahLst/>
                <a:cxnLst>
                  <a:cxn ang="0">
                    <a:pos x="28" y="87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20" y="3"/>
                  </a:cxn>
                  <a:cxn ang="0">
                    <a:pos x="28" y="87"/>
                  </a:cxn>
                </a:cxnLst>
                <a:rect l="0" t="0" r="r" b="b"/>
                <a:pathLst>
                  <a:path w="120" h="87">
                    <a:moveTo>
                      <a:pt x="28" y="87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20" y="3"/>
                    </a:lnTo>
                    <a:lnTo>
                      <a:pt x="28" y="87"/>
                    </a:lnTo>
                    <a:close/>
                  </a:path>
                </a:pathLst>
              </a:custGeom>
              <a:solidFill>
                <a:srgbClr val="81A2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3" name="Line 779"/>
              <p:cNvSpPr>
                <a:spLocks noChangeShapeType="1"/>
              </p:cNvSpPr>
              <p:nvPr/>
            </p:nvSpPr>
            <p:spPr bwMode="auto">
              <a:xfrm flipV="1">
                <a:off x="3356" y="1337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1A2A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4" name="Freeform 780"/>
              <p:cNvSpPr>
                <a:spLocks/>
              </p:cNvSpPr>
              <p:nvPr/>
            </p:nvSpPr>
            <p:spPr bwMode="auto">
              <a:xfrm>
                <a:off x="3342" y="1336"/>
                <a:ext cx="106" cy="85"/>
              </a:xfrm>
              <a:custGeom>
                <a:avLst/>
                <a:gdLst/>
                <a:ahLst/>
                <a:cxnLst>
                  <a:cxn ang="0">
                    <a:pos x="14" y="85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6" y="1"/>
                  </a:cxn>
                  <a:cxn ang="0">
                    <a:pos x="14" y="85"/>
                  </a:cxn>
                </a:cxnLst>
                <a:rect l="0" t="0" r="r" b="b"/>
                <a:pathLst>
                  <a:path w="106" h="85">
                    <a:moveTo>
                      <a:pt x="14" y="85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6" y="1"/>
                    </a:lnTo>
                    <a:lnTo>
                      <a:pt x="14" y="85"/>
                    </a:lnTo>
                    <a:close/>
                  </a:path>
                </a:pathLst>
              </a:custGeom>
              <a:solidFill>
                <a:srgbClr val="81A2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5" name="Freeform 781"/>
              <p:cNvSpPr>
                <a:spLocks/>
              </p:cNvSpPr>
              <p:nvPr/>
            </p:nvSpPr>
            <p:spPr bwMode="auto">
              <a:xfrm>
                <a:off x="3328" y="1334"/>
                <a:ext cx="106" cy="86"/>
              </a:xfrm>
              <a:custGeom>
                <a:avLst/>
                <a:gdLst/>
                <a:ahLst/>
                <a:cxnLst>
                  <a:cxn ang="0">
                    <a:pos x="14" y="86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6" y="2"/>
                  </a:cxn>
                  <a:cxn ang="0">
                    <a:pos x="14" y="86"/>
                  </a:cxn>
                </a:cxnLst>
                <a:rect l="0" t="0" r="r" b="b"/>
                <a:pathLst>
                  <a:path w="106" h="86">
                    <a:moveTo>
                      <a:pt x="14" y="86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4" y="86"/>
                    </a:lnTo>
                    <a:close/>
                  </a:path>
                </a:pathLst>
              </a:custGeom>
              <a:solidFill>
                <a:srgbClr val="80A1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6" name="Freeform 782"/>
              <p:cNvSpPr>
                <a:spLocks/>
              </p:cNvSpPr>
              <p:nvPr/>
            </p:nvSpPr>
            <p:spPr bwMode="auto">
              <a:xfrm>
                <a:off x="3299" y="1332"/>
                <a:ext cx="121" cy="86"/>
              </a:xfrm>
              <a:custGeom>
                <a:avLst/>
                <a:gdLst/>
                <a:ahLst/>
                <a:cxnLst>
                  <a:cxn ang="0">
                    <a:pos x="29" y="86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21" y="2"/>
                  </a:cxn>
                  <a:cxn ang="0">
                    <a:pos x="29" y="86"/>
                  </a:cxn>
                </a:cxnLst>
                <a:rect l="0" t="0" r="r" b="b"/>
                <a:pathLst>
                  <a:path w="121" h="86">
                    <a:moveTo>
                      <a:pt x="29" y="86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21" y="2"/>
                    </a:lnTo>
                    <a:lnTo>
                      <a:pt x="29" y="86"/>
                    </a:lnTo>
                    <a:close/>
                  </a:path>
                </a:pathLst>
              </a:custGeom>
              <a:solidFill>
                <a:srgbClr val="80A0A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7" name="Line 783"/>
              <p:cNvSpPr>
                <a:spLocks noChangeShapeType="1"/>
              </p:cNvSpPr>
              <p:nvPr/>
            </p:nvSpPr>
            <p:spPr bwMode="auto">
              <a:xfrm flipV="1">
                <a:off x="3328" y="1334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80A0A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8" name="Freeform 784"/>
              <p:cNvSpPr>
                <a:spLocks/>
              </p:cNvSpPr>
              <p:nvPr/>
            </p:nvSpPr>
            <p:spPr bwMode="auto">
              <a:xfrm>
                <a:off x="3313" y="1333"/>
                <a:ext cx="107" cy="85"/>
              </a:xfrm>
              <a:custGeom>
                <a:avLst/>
                <a:gdLst/>
                <a:ahLst/>
                <a:cxnLst>
                  <a:cxn ang="0">
                    <a:pos x="15" y="85"/>
                  </a:cxn>
                  <a:cxn ang="0">
                    <a:pos x="0" y="84"/>
                  </a:cxn>
                  <a:cxn ang="0">
                    <a:pos x="93" y="0"/>
                  </a:cxn>
                  <a:cxn ang="0">
                    <a:pos x="107" y="1"/>
                  </a:cxn>
                  <a:cxn ang="0">
                    <a:pos x="15" y="85"/>
                  </a:cxn>
                </a:cxnLst>
                <a:rect l="0" t="0" r="r" b="b"/>
                <a:pathLst>
                  <a:path w="107" h="85">
                    <a:moveTo>
                      <a:pt x="15" y="85"/>
                    </a:moveTo>
                    <a:lnTo>
                      <a:pt x="0" y="84"/>
                    </a:lnTo>
                    <a:lnTo>
                      <a:pt x="93" y="0"/>
                    </a:lnTo>
                    <a:lnTo>
                      <a:pt x="107" y="1"/>
                    </a:lnTo>
                    <a:lnTo>
                      <a:pt x="15" y="85"/>
                    </a:lnTo>
                    <a:close/>
                  </a:path>
                </a:pathLst>
              </a:custGeom>
              <a:solidFill>
                <a:srgbClr val="80A0A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9" name="Freeform 785"/>
              <p:cNvSpPr>
                <a:spLocks/>
              </p:cNvSpPr>
              <p:nvPr/>
            </p:nvSpPr>
            <p:spPr bwMode="auto">
              <a:xfrm>
                <a:off x="3299" y="1332"/>
                <a:ext cx="107" cy="85"/>
              </a:xfrm>
              <a:custGeom>
                <a:avLst/>
                <a:gdLst/>
                <a:ahLst/>
                <a:cxnLst>
                  <a:cxn ang="0">
                    <a:pos x="14" y="85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7" y="1"/>
                  </a:cxn>
                  <a:cxn ang="0">
                    <a:pos x="14" y="85"/>
                  </a:cxn>
                </a:cxnLst>
                <a:rect l="0" t="0" r="r" b="b"/>
                <a:pathLst>
                  <a:path w="107" h="85">
                    <a:moveTo>
                      <a:pt x="14" y="85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7" y="1"/>
                    </a:lnTo>
                    <a:lnTo>
                      <a:pt x="14" y="85"/>
                    </a:lnTo>
                    <a:close/>
                  </a:path>
                </a:pathLst>
              </a:custGeom>
              <a:solidFill>
                <a:srgbClr val="7F9F9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0" name="Freeform 786"/>
              <p:cNvSpPr>
                <a:spLocks/>
              </p:cNvSpPr>
              <p:nvPr/>
            </p:nvSpPr>
            <p:spPr bwMode="auto">
              <a:xfrm>
                <a:off x="3270" y="1330"/>
                <a:ext cx="121" cy="86"/>
              </a:xfrm>
              <a:custGeom>
                <a:avLst/>
                <a:gdLst/>
                <a:ahLst/>
                <a:cxnLst>
                  <a:cxn ang="0">
                    <a:pos x="29" y="86"/>
                  </a:cxn>
                  <a:cxn ang="0">
                    <a:pos x="0" y="83"/>
                  </a:cxn>
                  <a:cxn ang="0">
                    <a:pos x="93" y="0"/>
                  </a:cxn>
                  <a:cxn ang="0">
                    <a:pos x="121" y="2"/>
                  </a:cxn>
                  <a:cxn ang="0">
                    <a:pos x="29" y="86"/>
                  </a:cxn>
                </a:cxnLst>
                <a:rect l="0" t="0" r="r" b="b"/>
                <a:pathLst>
                  <a:path w="121" h="86">
                    <a:moveTo>
                      <a:pt x="29" y="86"/>
                    </a:moveTo>
                    <a:lnTo>
                      <a:pt x="0" y="83"/>
                    </a:lnTo>
                    <a:lnTo>
                      <a:pt x="93" y="0"/>
                    </a:lnTo>
                    <a:lnTo>
                      <a:pt x="121" y="2"/>
                    </a:lnTo>
                    <a:lnTo>
                      <a:pt x="29" y="86"/>
                    </a:lnTo>
                    <a:close/>
                  </a:path>
                </a:pathLst>
              </a:custGeom>
              <a:solidFill>
                <a:srgbClr val="7F9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1" name="Line 787"/>
              <p:cNvSpPr>
                <a:spLocks noChangeShapeType="1"/>
              </p:cNvSpPr>
              <p:nvPr/>
            </p:nvSpPr>
            <p:spPr bwMode="auto">
              <a:xfrm flipV="1">
                <a:off x="3299" y="1332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7F9E9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2" name="Freeform 788"/>
              <p:cNvSpPr>
                <a:spLocks/>
              </p:cNvSpPr>
              <p:nvPr/>
            </p:nvSpPr>
            <p:spPr bwMode="auto">
              <a:xfrm>
                <a:off x="3285" y="1331"/>
                <a:ext cx="106" cy="85"/>
              </a:xfrm>
              <a:custGeom>
                <a:avLst/>
                <a:gdLst/>
                <a:ahLst/>
                <a:cxnLst>
                  <a:cxn ang="0">
                    <a:pos x="14" y="85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6" y="1"/>
                  </a:cxn>
                  <a:cxn ang="0">
                    <a:pos x="14" y="85"/>
                  </a:cxn>
                </a:cxnLst>
                <a:rect l="0" t="0" r="r" b="b"/>
                <a:pathLst>
                  <a:path w="106" h="85">
                    <a:moveTo>
                      <a:pt x="14" y="85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6" y="1"/>
                    </a:lnTo>
                    <a:lnTo>
                      <a:pt x="14" y="85"/>
                    </a:lnTo>
                    <a:close/>
                  </a:path>
                </a:pathLst>
              </a:custGeom>
              <a:solidFill>
                <a:srgbClr val="7F9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3" name="Freeform 789"/>
              <p:cNvSpPr>
                <a:spLocks/>
              </p:cNvSpPr>
              <p:nvPr/>
            </p:nvSpPr>
            <p:spPr bwMode="auto">
              <a:xfrm>
                <a:off x="3270" y="1330"/>
                <a:ext cx="107" cy="85"/>
              </a:xfrm>
              <a:custGeom>
                <a:avLst/>
                <a:gdLst/>
                <a:ahLst/>
                <a:cxnLst>
                  <a:cxn ang="0">
                    <a:pos x="15" y="85"/>
                  </a:cxn>
                  <a:cxn ang="0">
                    <a:pos x="0" y="83"/>
                  </a:cxn>
                  <a:cxn ang="0">
                    <a:pos x="93" y="0"/>
                  </a:cxn>
                  <a:cxn ang="0">
                    <a:pos x="107" y="1"/>
                  </a:cxn>
                  <a:cxn ang="0">
                    <a:pos x="15" y="85"/>
                  </a:cxn>
                </a:cxnLst>
                <a:rect l="0" t="0" r="r" b="b"/>
                <a:pathLst>
                  <a:path w="107" h="85">
                    <a:moveTo>
                      <a:pt x="15" y="85"/>
                    </a:moveTo>
                    <a:lnTo>
                      <a:pt x="0" y="83"/>
                    </a:lnTo>
                    <a:lnTo>
                      <a:pt x="93" y="0"/>
                    </a:lnTo>
                    <a:lnTo>
                      <a:pt x="107" y="1"/>
                    </a:lnTo>
                    <a:lnTo>
                      <a:pt x="15" y="85"/>
                    </a:lnTo>
                    <a:close/>
                  </a:path>
                </a:pathLst>
              </a:custGeom>
              <a:solidFill>
                <a:srgbClr val="7E9D9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4" name="Freeform 790"/>
              <p:cNvSpPr>
                <a:spLocks/>
              </p:cNvSpPr>
              <p:nvPr/>
            </p:nvSpPr>
            <p:spPr bwMode="auto">
              <a:xfrm>
                <a:off x="3241" y="1328"/>
                <a:ext cx="122" cy="85"/>
              </a:xfrm>
              <a:custGeom>
                <a:avLst/>
                <a:gdLst/>
                <a:ahLst/>
                <a:cxnLst>
                  <a:cxn ang="0">
                    <a:pos x="29" y="85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22" y="2"/>
                  </a:cxn>
                  <a:cxn ang="0">
                    <a:pos x="29" y="85"/>
                  </a:cxn>
                </a:cxnLst>
                <a:rect l="0" t="0" r="r" b="b"/>
                <a:pathLst>
                  <a:path w="122" h="85">
                    <a:moveTo>
                      <a:pt x="29" y="85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22" y="2"/>
                    </a:lnTo>
                    <a:lnTo>
                      <a:pt x="29" y="85"/>
                    </a:lnTo>
                    <a:close/>
                  </a:path>
                </a:pathLst>
              </a:custGeom>
              <a:solidFill>
                <a:srgbClr val="7D9D9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5" name="Line 791"/>
              <p:cNvSpPr>
                <a:spLocks noChangeShapeType="1"/>
              </p:cNvSpPr>
              <p:nvPr/>
            </p:nvSpPr>
            <p:spPr bwMode="auto">
              <a:xfrm flipV="1">
                <a:off x="3270" y="1330"/>
                <a:ext cx="93" cy="83"/>
              </a:xfrm>
              <a:prstGeom prst="line">
                <a:avLst/>
              </a:prstGeom>
              <a:noFill/>
              <a:ln w="1588" cap="flat">
                <a:solidFill>
                  <a:srgbClr val="7D9D9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6" name="Freeform 792"/>
              <p:cNvSpPr>
                <a:spLocks/>
              </p:cNvSpPr>
              <p:nvPr/>
            </p:nvSpPr>
            <p:spPr bwMode="auto">
              <a:xfrm>
                <a:off x="3256" y="1329"/>
                <a:ext cx="107" cy="84"/>
              </a:xfrm>
              <a:custGeom>
                <a:avLst/>
                <a:gdLst/>
                <a:ahLst/>
                <a:cxnLst>
                  <a:cxn ang="0">
                    <a:pos x="14" y="84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7" y="1"/>
                  </a:cxn>
                  <a:cxn ang="0">
                    <a:pos x="14" y="84"/>
                  </a:cxn>
                </a:cxnLst>
                <a:rect l="0" t="0" r="r" b="b"/>
                <a:pathLst>
                  <a:path w="107" h="84">
                    <a:moveTo>
                      <a:pt x="14" y="84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7" y="1"/>
                    </a:lnTo>
                    <a:lnTo>
                      <a:pt x="14" y="84"/>
                    </a:lnTo>
                    <a:close/>
                  </a:path>
                </a:pathLst>
              </a:custGeom>
              <a:solidFill>
                <a:srgbClr val="7D9D9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7" name="Freeform 793"/>
              <p:cNvSpPr>
                <a:spLocks/>
              </p:cNvSpPr>
              <p:nvPr/>
            </p:nvSpPr>
            <p:spPr bwMode="auto">
              <a:xfrm>
                <a:off x="3241" y="1328"/>
                <a:ext cx="107" cy="85"/>
              </a:xfrm>
              <a:custGeom>
                <a:avLst/>
                <a:gdLst/>
                <a:ahLst/>
                <a:cxnLst>
                  <a:cxn ang="0">
                    <a:pos x="15" y="85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7" y="1"/>
                  </a:cxn>
                  <a:cxn ang="0">
                    <a:pos x="15" y="85"/>
                  </a:cxn>
                </a:cxnLst>
                <a:rect l="0" t="0" r="r" b="b"/>
                <a:pathLst>
                  <a:path w="107" h="85">
                    <a:moveTo>
                      <a:pt x="15" y="85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7" y="1"/>
                    </a:lnTo>
                    <a:lnTo>
                      <a:pt x="15" y="85"/>
                    </a:lnTo>
                    <a:close/>
                  </a:path>
                </a:pathLst>
              </a:custGeom>
              <a:solidFill>
                <a:srgbClr val="7C9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8" name="Freeform 794"/>
              <p:cNvSpPr>
                <a:spLocks/>
              </p:cNvSpPr>
              <p:nvPr/>
            </p:nvSpPr>
            <p:spPr bwMode="auto">
              <a:xfrm>
                <a:off x="3211" y="1327"/>
                <a:ext cx="122" cy="85"/>
              </a:xfrm>
              <a:custGeom>
                <a:avLst/>
                <a:gdLst/>
                <a:ahLst/>
                <a:cxnLst>
                  <a:cxn ang="0">
                    <a:pos x="30" y="85"/>
                  </a:cxn>
                  <a:cxn ang="0">
                    <a:pos x="0" y="84"/>
                  </a:cxn>
                  <a:cxn ang="0">
                    <a:pos x="93" y="0"/>
                  </a:cxn>
                  <a:cxn ang="0">
                    <a:pos x="122" y="1"/>
                  </a:cxn>
                  <a:cxn ang="0">
                    <a:pos x="30" y="85"/>
                  </a:cxn>
                </a:cxnLst>
                <a:rect l="0" t="0" r="r" b="b"/>
                <a:pathLst>
                  <a:path w="122" h="85">
                    <a:moveTo>
                      <a:pt x="30" y="85"/>
                    </a:moveTo>
                    <a:lnTo>
                      <a:pt x="0" y="84"/>
                    </a:lnTo>
                    <a:lnTo>
                      <a:pt x="93" y="0"/>
                    </a:lnTo>
                    <a:lnTo>
                      <a:pt x="122" y="1"/>
                    </a:lnTo>
                    <a:lnTo>
                      <a:pt x="30" y="85"/>
                    </a:lnTo>
                    <a:close/>
                  </a:path>
                </a:pathLst>
              </a:custGeom>
              <a:solidFill>
                <a:srgbClr val="7C9B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9" name="Line 795"/>
              <p:cNvSpPr>
                <a:spLocks noChangeShapeType="1"/>
              </p:cNvSpPr>
              <p:nvPr/>
            </p:nvSpPr>
            <p:spPr bwMode="auto">
              <a:xfrm flipV="1">
                <a:off x="3241" y="1328"/>
                <a:ext cx="92" cy="84"/>
              </a:xfrm>
              <a:prstGeom prst="line">
                <a:avLst/>
              </a:prstGeom>
              <a:noFill/>
              <a:ln w="1588" cap="flat">
                <a:solidFill>
                  <a:srgbClr val="7C9B9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0" name="Freeform 796"/>
              <p:cNvSpPr>
                <a:spLocks/>
              </p:cNvSpPr>
              <p:nvPr/>
            </p:nvSpPr>
            <p:spPr bwMode="auto">
              <a:xfrm>
                <a:off x="3226" y="1328"/>
                <a:ext cx="107" cy="84"/>
              </a:xfrm>
              <a:custGeom>
                <a:avLst/>
                <a:gdLst/>
                <a:ahLst/>
                <a:cxnLst>
                  <a:cxn ang="0">
                    <a:pos x="15" y="84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7" y="0"/>
                  </a:cxn>
                  <a:cxn ang="0">
                    <a:pos x="15" y="84"/>
                  </a:cxn>
                </a:cxnLst>
                <a:rect l="0" t="0" r="r" b="b"/>
                <a:pathLst>
                  <a:path w="107" h="84">
                    <a:moveTo>
                      <a:pt x="15" y="84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7" y="0"/>
                    </a:lnTo>
                    <a:lnTo>
                      <a:pt x="15" y="84"/>
                    </a:lnTo>
                    <a:close/>
                  </a:path>
                </a:pathLst>
              </a:custGeom>
              <a:solidFill>
                <a:srgbClr val="7C9B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1" name="Freeform 797"/>
              <p:cNvSpPr>
                <a:spLocks/>
              </p:cNvSpPr>
              <p:nvPr/>
            </p:nvSpPr>
            <p:spPr bwMode="auto">
              <a:xfrm>
                <a:off x="3211" y="1327"/>
                <a:ext cx="107" cy="85"/>
              </a:xfrm>
              <a:custGeom>
                <a:avLst/>
                <a:gdLst/>
                <a:ahLst/>
                <a:cxnLst>
                  <a:cxn ang="0">
                    <a:pos x="15" y="85"/>
                  </a:cxn>
                  <a:cxn ang="0">
                    <a:pos x="0" y="84"/>
                  </a:cxn>
                  <a:cxn ang="0">
                    <a:pos x="93" y="0"/>
                  </a:cxn>
                  <a:cxn ang="0">
                    <a:pos x="107" y="1"/>
                  </a:cxn>
                  <a:cxn ang="0">
                    <a:pos x="15" y="85"/>
                  </a:cxn>
                </a:cxnLst>
                <a:rect l="0" t="0" r="r" b="b"/>
                <a:pathLst>
                  <a:path w="107" h="85">
                    <a:moveTo>
                      <a:pt x="15" y="85"/>
                    </a:moveTo>
                    <a:lnTo>
                      <a:pt x="0" y="84"/>
                    </a:lnTo>
                    <a:lnTo>
                      <a:pt x="93" y="0"/>
                    </a:lnTo>
                    <a:lnTo>
                      <a:pt x="107" y="1"/>
                    </a:lnTo>
                    <a:lnTo>
                      <a:pt x="15" y="85"/>
                    </a:lnTo>
                    <a:close/>
                  </a:path>
                </a:pathLst>
              </a:custGeom>
              <a:solidFill>
                <a:srgbClr val="7B9A9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2" name="Freeform 798"/>
              <p:cNvSpPr>
                <a:spLocks/>
              </p:cNvSpPr>
              <p:nvPr/>
            </p:nvSpPr>
            <p:spPr bwMode="auto">
              <a:xfrm>
                <a:off x="3181" y="1327"/>
                <a:ext cx="123" cy="84"/>
              </a:xfrm>
              <a:custGeom>
                <a:avLst/>
                <a:gdLst/>
                <a:ahLst/>
                <a:cxnLst>
                  <a:cxn ang="0">
                    <a:pos x="30" y="84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23" y="0"/>
                  </a:cxn>
                  <a:cxn ang="0">
                    <a:pos x="30" y="84"/>
                  </a:cxn>
                </a:cxnLst>
                <a:rect l="0" t="0" r="r" b="b"/>
                <a:pathLst>
                  <a:path w="123" h="84">
                    <a:moveTo>
                      <a:pt x="30" y="84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23" y="0"/>
                    </a:lnTo>
                    <a:lnTo>
                      <a:pt x="30" y="84"/>
                    </a:lnTo>
                    <a:close/>
                  </a:path>
                </a:pathLst>
              </a:custGeom>
              <a:solidFill>
                <a:srgbClr val="7B99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3" name="Line 799"/>
              <p:cNvSpPr>
                <a:spLocks noChangeShapeType="1"/>
              </p:cNvSpPr>
              <p:nvPr/>
            </p:nvSpPr>
            <p:spPr bwMode="auto">
              <a:xfrm flipV="1">
                <a:off x="3211" y="1327"/>
                <a:ext cx="93" cy="84"/>
              </a:xfrm>
              <a:prstGeom prst="line">
                <a:avLst/>
              </a:prstGeom>
              <a:noFill/>
              <a:ln w="1588" cap="flat">
                <a:solidFill>
                  <a:srgbClr val="7B999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4" name="Freeform 800"/>
              <p:cNvSpPr>
                <a:spLocks/>
              </p:cNvSpPr>
              <p:nvPr/>
            </p:nvSpPr>
            <p:spPr bwMode="auto">
              <a:xfrm>
                <a:off x="3196" y="1327"/>
                <a:ext cx="108" cy="84"/>
              </a:xfrm>
              <a:custGeom>
                <a:avLst/>
                <a:gdLst/>
                <a:ahLst/>
                <a:cxnLst>
                  <a:cxn ang="0">
                    <a:pos x="15" y="84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5" y="84"/>
                  </a:cxn>
                </a:cxnLst>
                <a:rect l="0" t="0" r="r" b="b"/>
                <a:pathLst>
                  <a:path w="108" h="84">
                    <a:moveTo>
                      <a:pt x="15" y="84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5" y="84"/>
                    </a:lnTo>
                    <a:close/>
                  </a:path>
                </a:pathLst>
              </a:custGeom>
              <a:solidFill>
                <a:srgbClr val="7B99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5" name="Freeform 801"/>
              <p:cNvSpPr>
                <a:spLocks/>
              </p:cNvSpPr>
              <p:nvPr/>
            </p:nvSpPr>
            <p:spPr bwMode="auto">
              <a:xfrm>
                <a:off x="3181" y="1327"/>
                <a:ext cx="107" cy="84"/>
              </a:xfrm>
              <a:custGeom>
                <a:avLst/>
                <a:gdLst/>
                <a:ahLst/>
                <a:cxnLst>
                  <a:cxn ang="0">
                    <a:pos x="15" y="84"/>
                  </a:cxn>
                  <a:cxn ang="0">
                    <a:pos x="0" y="84"/>
                  </a:cxn>
                  <a:cxn ang="0">
                    <a:pos x="92" y="0"/>
                  </a:cxn>
                  <a:cxn ang="0">
                    <a:pos x="107" y="0"/>
                  </a:cxn>
                  <a:cxn ang="0">
                    <a:pos x="15" y="84"/>
                  </a:cxn>
                </a:cxnLst>
                <a:rect l="0" t="0" r="r" b="b"/>
                <a:pathLst>
                  <a:path w="107" h="84">
                    <a:moveTo>
                      <a:pt x="15" y="84"/>
                    </a:moveTo>
                    <a:lnTo>
                      <a:pt x="0" y="84"/>
                    </a:lnTo>
                    <a:lnTo>
                      <a:pt x="92" y="0"/>
                    </a:lnTo>
                    <a:lnTo>
                      <a:pt x="107" y="0"/>
                    </a:lnTo>
                    <a:lnTo>
                      <a:pt x="15" y="84"/>
                    </a:lnTo>
                    <a:close/>
                  </a:path>
                </a:pathLst>
              </a:custGeom>
              <a:solidFill>
                <a:srgbClr val="7A989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6" name="Freeform 802"/>
              <p:cNvSpPr>
                <a:spLocks/>
              </p:cNvSpPr>
              <p:nvPr/>
            </p:nvSpPr>
            <p:spPr bwMode="auto">
              <a:xfrm>
                <a:off x="2595" y="1411"/>
                <a:ext cx="1173" cy="475"/>
              </a:xfrm>
              <a:custGeom>
                <a:avLst/>
                <a:gdLst/>
                <a:ahLst/>
                <a:cxnLst>
                  <a:cxn ang="0">
                    <a:pos x="526" y="1"/>
                  </a:cxn>
                  <a:cxn ang="0">
                    <a:pos x="440" y="7"/>
                  </a:cxn>
                  <a:cxn ang="0">
                    <a:pos x="358" y="18"/>
                  </a:cxn>
                  <a:cxn ang="0">
                    <a:pos x="282" y="34"/>
                  </a:cxn>
                  <a:cxn ang="0">
                    <a:pos x="213" y="54"/>
                  </a:cxn>
                  <a:cxn ang="0">
                    <a:pos x="152" y="78"/>
                  </a:cxn>
                  <a:cxn ang="0">
                    <a:pos x="100" y="105"/>
                  </a:cxn>
                  <a:cxn ang="0">
                    <a:pos x="57" y="134"/>
                  </a:cxn>
                  <a:cxn ang="0">
                    <a:pos x="26" y="167"/>
                  </a:cxn>
                  <a:cxn ang="0">
                    <a:pos x="6" y="201"/>
                  </a:cxn>
                  <a:cxn ang="0">
                    <a:pos x="0" y="237"/>
                  </a:cxn>
                  <a:cxn ang="0">
                    <a:pos x="6" y="273"/>
                  </a:cxn>
                  <a:cxn ang="0">
                    <a:pos x="26" y="308"/>
                  </a:cxn>
                  <a:cxn ang="0">
                    <a:pos x="57" y="340"/>
                  </a:cxn>
                  <a:cxn ang="0">
                    <a:pos x="100" y="370"/>
                  </a:cxn>
                  <a:cxn ang="0">
                    <a:pos x="152" y="397"/>
                  </a:cxn>
                  <a:cxn ang="0">
                    <a:pos x="213" y="421"/>
                  </a:cxn>
                  <a:cxn ang="0">
                    <a:pos x="282" y="440"/>
                  </a:cxn>
                  <a:cxn ang="0">
                    <a:pos x="358" y="456"/>
                  </a:cxn>
                  <a:cxn ang="0">
                    <a:pos x="440" y="467"/>
                  </a:cxn>
                  <a:cxn ang="0">
                    <a:pos x="526" y="474"/>
                  </a:cxn>
                  <a:cxn ang="0">
                    <a:pos x="616" y="475"/>
                  </a:cxn>
                  <a:cxn ang="0">
                    <a:pos x="704" y="470"/>
                  </a:cxn>
                  <a:cxn ang="0">
                    <a:pos x="788" y="460"/>
                  </a:cxn>
                  <a:cxn ang="0">
                    <a:pos x="866" y="446"/>
                  </a:cxn>
                  <a:cxn ang="0">
                    <a:pos x="937" y="428"/>
                  </a:cxn>
                  <a:cxn ang="0">
                    <a:pos x="1001" y="405"/>
                  </a:cxn>
                  <a:cxn ang="0">
                    <a:pos x="1056" y="379"/>
                  </a:cxn>
                  <a:cxn ang="0">
                    <a:pos x="1102" y="351"/>
                  </a:cxn>
                  <a:cxn ang="0">
                    <a:pos x="1137" y="319"/>
                  </a:cxn>
                  <a:cxn ang="0">
                    <a:pos x="1161" y="285"/>
                  </a:cxn>
                  <a:cxn ang="0">
                    <a:pos x="1172" y="250"/>
                  </a:cxn>
                  <a:cxn ang="0">
                    <a:pos x="1170" y="213"/>
                  </a:cxn>
                  <a:cxn ang="0">
                    <a:pos x="1154" y="178"/>
                  </a:cxn>
                  <a:cxn ang="0">
                    <a:pos x="1127" y="145"/>
                  </a:cxn>
                  <a:cxn ang="0">
                    <a:pos x="1088" y="114"/>
                  </a:cxn>
                  <a:cxn ang="0">
                    <a:pos x="1039" y="86"/>
                  </a:cxn>
                  <a:cxn ang="0">
                    <a:pos x="980" y="61"/>
                  </a:cxn>
                  <a:cxn ang="0">
                    <a:pos x="914" y="40"/>
                  </a:cxn>
                  <a:cxn ang="0">
                    <a:pos x="840" y="23"/>
                  </a:cxn>
                  <a:cxn ang="0">
                    <a:pos x="761" y="10"/>
                  </a:cxn>
                  <a:cxn ang="0">
                    <a:pos x="675" y="2"/>
                  </a:cxn>
                  <a:cxn ang="0">
                    <a:pos x="586" y="0"/>
                  </a:cxn>
                </a:cxnLst>
                <a:rect l="0" t="0" r="r" b="b"/>
                <a:pathLst>
                  <a:path w="1173" h="475">
                    <a:moveTo>
                      <a:pt x="586" y="0"/>
                    </a:moveTo>
                    <a:lnTo>
                      <a:pt x="556" y="0"/>
                    </a:lnTo>
                    <a:lnTo>
                      <a:pt x="526" y="1"/>
                    </a:lnTo>
                    <a:lnTo>
                      <a:pt x="497" y="2"/>
                    </a:lnTo>
                    <a:lnTo>
                      <a:pt x="468" y="5"/>
                    </a:lnTo>
                    <a:lnTo>
                      <a:pt x="440" y="7"/>
                    </a:lnTo>
                    <a:lnTo>
                      <a:pt x="412" y="10"/>
                    </a:lnTo>
                    <a:lnTo>
                      <a:pt x="384" y="14"/>
                    </a:lnTo>
                    <a:lnTo>
                      <a:pt x="358" y="18"/>
                    </a:lnTo>
                    <a:lnTo>
                      <a:pt x="332" y="23"/>
                    </a:lnTo>
                    <a:lnTo>
                      <a:pt x="306" y="28"/>
                    </a:lnTo>
                    <a:lnTo>
                      <a:pt x="282" y="34"/>
                    </a:lnTo>
                    <a:lnTo>
                      <a:pt x="258" y="40"/>
                    </a:lnTo>
                    <a:lnTo>
                      <a:pt x="235" y="47"/>
                    </a:lnTo>
                    <a:lnTo>
                      <a:pt x="213" y="54"/>
                    </a:lnTo>
                    <a:lnTo>
                      <a:pt x="192" y="61"/>
                    </a:lnTo>
                    <a:lnTo>
                      <a:pt x="171" y="69"/>
                    </a:lnTo>
                    <a:lnTo>
                      <a:pt x="152" y="78"/>
                    </a:lnTo>
                    <a:lnTo>
                      <a:pt x="133" y="86"/>
                    </a:lnTo>
                    <a:lnTo>
                      <a:pt x="116" y="95"/>
                    </a:lnTo>
                    <a:lnTo>
                      <a:pt x="100" y="105"/>
                    </a:lnTo>
                    <a:lnTo>
                      <a:pt x="84" y="114"/>
                    </a:lnTo>
                    <a:lnTo>
                      <a:pt x="70" y="124"/>
                    </a:lnTo>
                    <a:lnTo>
                      <a:pt x="57" y="134"/>
                    </a:lnTo>
                    <a:lnTo>
                      <a:pt x="46" y="145"/>
                    </a:lnTo>
                    <a:lnTo>
                      <a:pt x="35" y="156"/>
                    </a:lnTo>
                    <a:lnTo>
                      <a:pt x="26" y="167"/>
                    </a:lnTo>
                    <a:lnTo>
                      <a:pt x="18" y="178"/>
                    </a:lnTo>
                    <a:lnTo>
                      <a:pt x="11" y="189"/>
                    </a:lnTo>
                    <a:lnTo>
                      <a:pt x="6" y="201"/>
                    </a:lnTo>
                    <a:lnTo>
                      <a:pt x="3" y="213"/>
                    </a:lnTo>
                    <a:lnTo>
                      <a:pt x="0" y="225"/>
                    </a:lnTo>
                    <a:lnTo>
                      <a:pt x="0" y="237"/>
                    </a:lnTo>
                    <a:lnTo>
                      <a:pt x="0" y="250"/>
                    </a:lnTo>
                    <a:lnTo>
                      <a:pt x="3" y="262"/>
                    </a:lnTo>
                    <a:lnTo>
                      <a:pt x="6" y="273"/>
                    </a:lnTo>
                    <a:lnTo>
                      <a:pt x="11" y="285"/>
                    </a:lnTo>
                    <a:lnTo>
                      <a:pt x="18" y="297"/>
                    </a:lnTo>
                    <a:lnTo>
                      <a:pt x="26" y="308"/>
                    </a:lnTo>
                    <a:lnTo>
                      <a:pt x="35" y="319"/>
                    </a:lnTo>
                    <a:lnTo>
                      <a:pt x="46" y="330"/>
                    </a:lnTo>
                    <a:lnTo>
                      <a:pt x="57" y="340"/>
                    </a:lnTo>
                    <a:lnTo>
                      <a:pt x="70" y="351"/>
                    </a:lnTo>
                    <a:lnTo>
                      <a:pt x="84" y="360"/>
                    </a:lnTo>
                    <a:lnTo>
                      <a:pt x="100" y="370"/>
                    </a:lnTo>
                    <a:lnTo>
                      <a:pt x="116" y="379"/>
                    </a:lnTo>
                    <a:lnTo>
                      <a:pt x="133" y="388"/>
                    </a:lnTo>
                    <a:lnTo>
                      <a:pt x="152" y="397"/>
                    </a:lnTo>
                    <a:lnTo>
                      <a:pt x="171" y="405"/>
                    </a:lnTo>
                    <a:lnTo>
                      <a:pt x="192" y="413"/>
                    </a:lnTo>
                    <a:lnTo>
                      <a:pt x="213" y="421"/>
                    </a:lnTo>
                    <a:lnTo>
                      <a:pt x="235" y="428"/>
                    </a:lnTo>
                    <a:lnTo>
                      <a:pt x="258" y="434"/>
                    </a:lnTo>
                    <a:lnTo>
                      <a:pt x="282" y="440"/>
                    </a:lnTo>
                    <a:lnTo>
                      <a:pt x="306" y="446"/>
                    </a:lnTo>
                    <a:lnTo>
                      <a:pt x="332" y="451"/>
                    </a:lnTo>
                    <a:lnTo>
                      <a:pt x="358" y="456"/>
                    </a:lnTo>
                    <a:lnTo>
                      <a:pt x="384" y="460"/>
                    </a:lnTo>
                    <a:lnTo>
                      <a:pt x="412" y="464"/>
                    </a:lnTo>
                    <a:lnTo>
                      <a:pt x="440" y="467"/>
                    </a:lnTo>
                    <a:lnTo>
                      <a:pt x="468" y="470"/>
                    </a:lnTo>
                    <a:lnTo>
                      <a:pt x="497" y="472"/>
                    </a:lnTo>
                    <a:lnTo>
                      <a:pt x="526" y="474"/>
                    </a:lnTo>
                    <a:lnTo>
                      <a:pt x="556" y="475"/>
                    </a:lnTo>
                    <a:lnTo>
                      <a:pt x="586" y="475"/>
                    </a:lnTo>
                    <a:lnTo>
                      <a:pt x="616" y="475"/>
                    </a:lnTo>
                    <a:lnTo>
                      <a:pt x="646" y="474"/>
                    </a:lnTo>
                    <a:lnTo>
                      <a:pt x="675" y="472"/>
                    </a:lnTo>
                    <a:lnTo>
                      <a:pt x="704" y="470"/>
                    </a:lnTo>
                    <a:lnTo>
                      <a:pt x="733" y="467"/>
                    </a:lnTo>
                    <a:lnTo>
                      <a:pt x="761" y="464"/>
                    </a:lnTo>
                    <a:lnTo>
                      <a:pt x="788" y="460"/>
                    </a:lnTo>
                    <a:lnTo>
                      <a:pt x="814" y="456"/>
                    </a:lnTo>
                    <a:lnTo>
                      <a:pt x="840" y="451"/>
                    </a:lnTo>
                    <a:lnTo>
                      <a:pt x="866" y="446"/>
                    </a:lnTo>
                    <a:lnTo>
                      <a:pt x="890" y="440"/>
                    </a:lnTo>
                    <a:lnTo>
                      <a:pt x="914" y="434"/>
                    </a:lnTo>
                    <a:lnTo>
                      <a:pt x="937" y="428"/>
                    </a:lnTo>
                    <a:lnTo>
                      <a:pt x="959" y="421"/>
                    </a:lnTo>
                    <a:lnTo>
                      <a:pt x="980" y="413"/>
                    </a:lnTo>
                    <a:lnTo>
                      <a:pt x="1001" y="405"/>
                    </a:lnTo>
                    <a:lnTo>
                      <a:pt x="1020" y="397"/>
                    </a:lnTo>
                    <a:lnTo>
                      <a:pt x="1039" y="388"/>
                    </a:lnTo>
                    <a:lnTo>
                      <a:pt x="1056" y="379"/>
                    </a:lnTo>
                    <a:lnTo>
                      <a:pt x="1072" y="370"/>
                    </a:lnTo>
                    <a:lnTo>
                      <a:pt x="1088" y="360"/>
                    </a:lnTo>
                    <a:lnTo>
                      <a:pt x="1102" y="351"/>
                    </a:lnTo>
                    <a:lnTo>
                      <a:pt x="1115" y="340"/>
                    </a:lnTo>
                    <a:lnTo>
                      <a:pt x="1127" y="330"/>
                    </a:lnTo>
                    <a:lnTo>
                      <a:pt x="1137" y="319"/>
                    </a:lnTo>
                    <a:lnTo>
                      <a:pt x="1146" y="308"/>
                    </a:lnTo>
                    <a:lnTo>
                      <a:pt x="1154" y="297"/>
                    </a:lnTo>
                    <a:lnTo>
                      <a:pt x="1161" y="285"/>
                    </a:lnTo>
                    <a:lnTo>
                      <a:pt x="1166" y="273"/>
                    </a:lnTo>
                    <a:lnTo>
                      <a:pt x="1170" y="262"/>
                    </a:lnTo>
                    <a:lnTo>
                      <a:pt x="1172" y="250"/>
                    </a:lnTo>
                    <a:lnTo>
                      <a:pt x="1173" y="237"/>
                    </a:lnTo>
                    <a:lnTo>
                      <a:pt x="1172" y="225"/>
                    </a:lnTo>
                    <a:lnTo>
                      <a:pt x="1170" y="213"/>
                    </a:lnTo>
                    <a:lnTo>
                      <a:pt x="1166" y="201"/>
                    </a:lnTo>
                    <a:lnTo>
                      <a:pt x="1161" y="189"/>
                    </a:lnTo>
                    <a:lnTo>
                      <a:pt x="1154" y="178"/>
                    </a:lnTo>
                    <a:lnTo>
                      <a:pt x="1146" y="167"/>
                    </a:lnTo>
                    <a:lnTo>
                      <a:pt x="1137" y="156"/>
                    </a:lnTo>
                    <a:lnTo>
                      <a:pt x="1127" y="145"/>
                    </a:lnTo>
                    <a:lnTo>
                      <a:pt x="1115" y="134"/>
                    </a:lnTo>
                    <a:lnTo>
                      <a:pt x="1102" y="124"/>
                    </a:lnTo>
                    <a:lnTo>
                      <a:pt x="1088" y="114"/>
                    </a:lnTo>
                    <a:lnTo>
                      <a:pt x="1072" y="105"/>
                    </a:lnTo>
                    <a:lnTo>
                      <a:pt x="1056" y="95"/>
                    </a:lnTo>
                    <a:lnTo>
                      <a:pt x="1039" y="86"/>
                    </a:lnTo>
                    <a:lnTo>
                      <a:pt x="1020" y="78"/>
                    </a:lnTo>
                    <a:lnTo>
                      <a:pt x="1001" y="69"/>
                    </a:lnTo>
                    <a:lnTo>
                      <a:pt x="980" y="61"/>
                    </a:lnTo>
                    <a:lnTo>
                      <a:pt x="959" y="54"/>
                    </a:lnTo>
                    <a:lnTo>
                      <a:pt x="937" y="47"/>
                    </a:lnTo>
                    <a:lnTo>
                      <a:pt x="914" y="40"/>
                    </a:lnTo>
                    <a:lnTo>
                      <a:pt x="890" y="34"/>
                    </a:lnTo>
                    <a:lnTo>
                      <a:pt x="866" y="28"/>
                    </a:lnTo>
                    <a:lnTo>
                      <a:pt x="840" y="23"/>
                    </a:lnTo>
                    <a:lnTo>
                      <a:pt x="814" y="18"/>
                    </a:lnTo>
                    <a:lnTo>
                      <a:pt x="788" y="14"/>
                    </a:lnTo>
                    <a:lnTo>
                      <a:pt x="761" y="10"/>
                    </a:lnTo>
                    <a:lnTo>
                      <a:pt x="733" y="7"/>
                    </a:lnTo>
                    <a:lnTo>
                      <a:pt x="704" y="5"/>
                    </a:lnTo>
                    <a:lnTo>
                      <a:pt x="675" y="2"/>
                    </a:lnTo>
                    <a:lnTo>
                      <a:pt x="646" y="1"/>
                    </a:lnTo>
                    <a:lnTo>
                      <a:pt x="616" y="0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9CC4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7" name="Line 803"/>
              <p:cNvSpPr>
                <a:spLocks noChangeShapeType="1"/>
              </p:cNvSpPr>
              <p:nvPr/>
            </p:nvSpPr>
            <p:spPr bwMode="auto">
              <a:xfrm flipH="1">
                <a:off x="3151" y="1411"/>
                <a:ext cx="30" cy="1"/>
              </a:xfrm>
              <a:prstGeom prst="line">
                <a:avLst/>
              </a:prstGeom>
              <a:noFill/>
              <a:ln w="11113" cap="flat">
                <a:solidFill>
                  <a:srgbClr val="92B6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8" name="Line 804"/>
              <p:cNvSpPr>
                <a:spLocks noChangeShapeType="1"/>
              </p:cNvSpPr>
              <p:nvPr/>
            </p:nvSpPr>
            <p:spPr bwMode="auto">
              <a:xfrm flipH="1">
                <a:off x="3121" y="1411"/>
                <a:ext cx="30" cy="1"/>
              </a:xfrm>
              <a:prstGeom prst="line">
                <a:avLst/>
              </a:prstGeom>
              <a:noFill/>
              <a:ln w="11113" cap="flat">
                <a:solidFill>
                  <a:srgbClr val="91B5B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9" name="Line 805"/>
              <p:cNvSpPr>
                <a:spLocks noChangeShapeType="1"/>
              </p:cNvSpPr>
              <p:nvPr/>
            </p:nvSpPr>
            <p:spPr bwMode="auto">
              <a:xfrm flipH="1">
                <a:off x="3092" y="1412"/>
                <a:ext cx="29" cy="1"/>
              </a:xfrm>
              <a:prstGeom prst="line">
                <a:avLst/>
              </a:prstGeom>
              <a:noFill/>
              <a:ln w="11113" cap="flat">
                <a:solidFill>
                  <a:srgbClr val="90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0" name="Line 806"/>
              <p:cNvSpPr>
                <a:spLocks noChangeShapeType="1"/>
              </p:cNvSpPr>
              <p:nvPr/>
            </p:nvSpPr>
            <p:spPr bwMode="auto">
              <a:xfrm flipH="1">
                <a:off x="3063" y="1413"/>
                <a:ext cx="29" cy="3"/>
              </a:xfrm>
              <a:prstGeom prst="line">
                <a:avLst/>
              </a:prstGeom>
              <a:noFill/>
              <a:ln w="11113" cap="flat">
                <a:solidFill>
                  <a:srgbClr val="8F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1" name="Line 807"/>
              <p:cNvSpPr>
                <a:spLocks noChangeShapeType="1"/>
              </p:cNvSpPr>
              <p:nvPr/>
            </p:nvSpPr>
            <p:spPr bwMode="auto">
              <a:xfrm flipH="1">
                <a:off x="3035" y="1416"/>
                <a:ext cx="28" cy="2"/>
              </a:xfrm>
              <a:prstGeom prst="line">
                <a:avLst/>
              </a:prstGeom>
              <a:noFill/>
              <a:ln w="11113" cap="flat">
                <a:solidFill>
                  <a:srgbClr val="8EB1B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2" name="Line 808"/>
              <p:cNvSpPr>
                <a:spLocks noChangeShapeType="1"/>
              </p:cNvSpPr>
              <p:nvPr/>
            </p:nvSpPr>
            <p:spPr bwMode="auto">
              <a:xfrm flipH="1">
                <a:off x="3007" y="1418"/>
                <a:ext cx="28" cy="3"/>
              </a:xfrm>
              <a:prstGeom prst="line">
                <a:avLst/>
              </a:prstGeom>
              <a:noFill/>
              <a:ln w="11113" cap="flat">
                <a:solidFill>
                  <a:srgbClr val="8DB0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3" name="Line 809"/>
              <p:cNvSpPr>
                <a:spLocks noChangeShapeType="1"/>
              </p:cNvSpPr>
              <p:nvPr/>
            </p:nvSpPr>
            <p:spPr bwMode="auto">
              <a:xfrm flipH="1">
                <a:off x="2979" y="1421"/>
                <a:ext cx="28" cy="4"/>
              </a:xfrm>
              <a:prstGeom prst="line">
                <a:avLst/>
              </a:prstGeom>
              <a:noFill/>
              <a:ln w="11113" cap="flat">
                <a:solidFill>
                  <a:srgbClr val="8CAFA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4" name="Line 810"/>
              <p:cNvSpPr>
                <a:spLocks noChangeShapeType="1"/>
              </p:cNvSpPr>
              <p:nvPr/>
            </p:nvSpPr>
            <p:spPr bwMode="auto">
              <a:xfrm flipH="1">
                <a:off x="2953" y="1425"/>
                <a:ext cx="26" cy="4"/>
              </a:xfrm>
              <a:prstGeom prst="line">
                <a:avLst/>
              </a:prstGeom>
              <a:noFill/>
              <a:ln w="11113" cap="flat">
                <a:solidFill>
                  <a:srgbClr val="8BAEA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5" name="Line 811"/>
              <p:cNvSpPr>
                <a:spLocks noChangeShapeType="1"/>
              </p:cNvSpPr>
              <p:nvPr/>
            </p:nvSpPr>
            <p:spPr bwMode="auto">
              <a:xfrm flipH="1">
                <a:off x="2927" y="1429"/>
                <a:ext cx="26" cy="5"/>
              </a:xfrm>
              <a:prstGeom prst="line">
                <a:avLst/>
              </a:prstGeom>
              <a:noFill/>
              <a:ln w="11113" cap="flat">
                <a:solidFill>
                  <a:srgbClr val="8AAD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6" name="Line 812"/>
              <p:cNvSpPr>
                <a:spLocks noChangeShapeType="1"/>
              </p:cNvSpPr>
              <p:nvPr/>
            </p:nvSpPr>
            <p:spPr bwMode="auto">
              <a:xfrm flipH="1">
                <a:off x="2901" y="1434"/>
                <a:ext cx="26" cy="5"/>
              </a:xfrm>
              <a:prstGeom prst="line">
                <a:avLst/>
              </a:prstGeom>
              <a:noFill/>
              <a:ln w="11113" cap="flat">
                <a:solidFill>
                  <a:srgbClr val="8BAEA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7" name="Line 813"/>
              <p:cNvSpPr>
                <a:spLocks noChangeShapeType="1"/>
              </p:cNvSpPr>
              <p:nvPr/>
            </p:nvSpPr>
            <p:spPr bwMode="auto">
              <a:xfrm flipH="1">
                <a:off x="2877" y="1439"/>
                <a:ext cx="24" cy="6"/>
              </a:xfrm>
              <a:prstGeom prst="line">
                <a:avLst/>
              </a:prstGeom>
              <a:noFill/>
              <a:ln w="11113" cap="flat">
                <a:solidFill>
                  <a:srgbClr val="8CAFA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8" name="Line 814"/>
              <p:cNvSpPr>
                <a:spLocks noChangeShapeType="1"/>
              </p:cNvSpPr>
              <p:nvPr/>
            </p:nvSpPr>
            <p:spPr bwMode="auto">
              <a:xfrm flipH="1">
                <a:off x="2853" y="1445"/>
                <a:ext cx="24" cy="6"/>
              </a:xfrm>
              <a:prstGeom prst="line">
                <a:avLst/>
              </a:prstGeom>
              <a:noFill/>
              <a:ln w="11113" cap="flat">
                <a:solidFill>
                  <a:srgbClr val="8DB0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9" name="Line 815"/>
              <p:cNvSpPr>
                <a:spLocks noChangeShapeType="1"/>
              </p:cNvSpPr>
              <p:nvPr/>
            </p:nvSpPr>
            <p:spPr bwMode="auto">
              <a:xfrm flipH="1">
                <a:off x="2830" y="1451"/>
                <a:ext cx="23" cy="7"/>
              </a:xfrm>
              <a:prstGeom prst="line">
                <a:avLst/>
              </a:prstGeom>
              <a:noFill/>
              <a:ln w="11113" cap="flat">
                <a:solidFill>
                  <a:srgbClr val="8E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0" name="Line 816"/>
              <p:cNvSpPr>
                <a:spLocks noChangeShapeType="1"/>
              </p:cNvSpPr>
              <p:nvPr/>
            </p:nvSpPr>
            <p:spPr bwMode="auto">
              <a:xfrm flipH="1">
                <a:off x="2808" y="1458"/>
                <a:ext cx="22" cy="7"/>
              </a:xfrm>
              <a:prstGeom prst="line">
                <a:avLst/>
              </a:prstGeom>
              <a:noFill/>
              <a:ln w="11113" cap="flat">
                <a:solidFill>
                  <a:srgbClr val="8F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1" name="Line 817"/>
              <p:cNvSpPr>
                <a:spLocks noChangeShapeType="1"/>
              </p:cNvSpPr>
              <p:nvPr/>
            </p:nvSpPr>
            <p:spPr bwMode="auto">
              <a:xfrm flipH="1">
                <a:off x="2787" y="1465"/>
                <a:ext cx="21" cy="7"/>
              </a:xfrm>
              <a:prstGeom prst="line">
                <a:avLst/>
              </a:prstGeom>
              <a:noFill/>
              <a:ln w="11113" cap="flat">
                <a:solidFill>
                  <a:srgbClr val="90B5B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2" name="Line 818"/>
              <p:cNvSpPr>
                <a:spLocks noChangeShapeType="1"/>
              </p:cNvSpPr>
              <p:nvPr/>
            </p:nvSpPr>
            <p:spPr bwMode="auto">
              <a:xfrm flipH="1">
                <a:off x="2766" y="1472"/>
                <a:ext cx="21" cy="8"/>
              </a:xfrm>
              <a:prstGeom prst="line">
                <a:avLst/>
              </a:prstGeom>
              <a:noFill/>
              <a:ln w="11113" cap="flat">
                <a:solidFill>
                  <a:srgbClr val="92B6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3" name="Line 819"/>
              <p:cNvSpPr>
                <a:spLocks noChangeShapeType="1"/>
              </p:cNvSpPr>
              <p:nvPr/>
            </p:nvSpPr>
            <p:spPr bwMode="auto">
              <a:xfrm flipH="1">
                <a:off x="2747" y="1480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93B8B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" name="Line 820"/>
              <p:cNvSpPr>
                <a:spLocks noChangeShapeType="1"/>
              </p:cNvSpPr>
              <p:nvPr/>
            </p:nvSpPr>
            <p:spPr bwMode="auto">
              <a:xfrm flipH="1">
                <a:off x="2728" y="1489"/>
                <a:ext cx="19" cy="8"/>
              </a:xfrm>
              <a:prstGeom prst="line">
                <a:avLst/>
              </a:prstGeom>
              <a:noFill/>
              <a:ln w="11113" cap="flat">
                <a:solidFill>
                  <a:srgbClr val="94BAB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" name="Line 821"/>
              <p:cNvSpPr>
                <a:spLocks noChangeShapeType="1"/>
              </p:cNvSpPr>
              <p:nvPr/>
            </p:nvSpPr>
            <p:spPr bwMode="auto">
              <a:xfrm flipH="1">
                <a:off x="2711" y="1497"/>
                <a:ext cx="17" cy="9"/>
              </a:xfrm>
              <a:prstGeom prst="line">
                <a:avLst/>
              </a:prstGeom>
              <a:noFill/>
              <a:ln w="11113" cap="flat">
                <a:solidFill>
                  <a:srgbClr val="96BBB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" name="Line 822"/>
              <p:cNvSpPr>
                <a:spLocks noChangeShapeType="1"/>
              </p:cNvSpPr>
              <p:nvPr/>
            </p:nvSpPr>
            <p:spPr bwMode="auto">
              <a:xfrm flipH="1">
                <a:off x="2695" y="1506"/>
                <a:ext cx="16" cy="10"/>
              </a:xfrm>
              <a:prstGeom prst="line">
                <a:avLst/>
              </a:prstGeom>
              <a:noFill/>
              <a:ln w="11113" cap="flat">
                <a:solidFill>
                  <a:srgbClr val="97BDB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7" name="Line 823"/>
              <p:cNvSpPr>
                <a:spLocks noChangeShapeType="1"/>
              </p:cNvSpPr>
              <p:nvPr/>
            </p:nvSpPr>
            <p:spPr bwMode="auto">
              <a:xfrm flipH="1">
                <a:off x="2679" y="1516"/>
                <a:ext cx="16" cy="9"/>
              </a:xfrm>
              <a:prstGeom prst="line">
                <a:avLst/>
              </a:prstGeom>
              <a:noFill/>
              <a:ln w="11113" cap="flat">
                <a:solidFill>
                  <a:srgbClr val="99BFB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" name="Line 824"/>
              <p:cNvSpPr>
                <a:spLocks noChangeShapeType="1"/>
              </p:cNvSpPr>
              <p:nvPr/>
            </p:nvSpPr>
            <p:spPr bwMode="auto">
              <a:xfrm flipH="1">
                <a:off x="2665" y="1525"/>
                <a:ext cx="14" cy="10"/>
              </a:xfrm>
              <a:prstGeom prst="line">
                <a:avLst/>
              </a:prstGeom>
              <a:noFill/>
              <a:ln w="11113" cap="flat">
                <a:solidFill>
                  <a:srgbClr val="9BC2C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9" name="Line 825"/>
              <p:cNvSpPr>
                <a:spLocks noChangeShapeType="1"/>
              </p:cNvSpPr>
              <p:nvPr/>
            </p:nvSpPr>
            <p:spPr bwMode="auto">
              <a:xfrm flipH="1">
                <a:off x="2652" y="1535"/>
                <a:ext cx="13" cy="10"/>
              </a:xfrm>
              <a:prstGeom prst="line">
                <a:avLst/>
              </a:prstGeom>
              <a:noFill/>
              <a:ln w="11113" cap="flat">
                <a:solidFill>
                  <a:srgbClr val="9DC4C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" name="Line 826"/>
              <p:cNvSpPr>
                <a:spLocks noChangeShapeType="1"/>
              </p:cNvSpPr>
              <p:nvPr/>
            </p:nvSpPr>
            <p:spPr bwMode="auto">
              <a:xfrm flipH="1">
                <a:off x="2641" y="1545"/>
                <a:ext cx="11" cy="11"/>
              </a:xfrm>
              <a:prstGeom prst="line">
                <a:avLst/>
              </a:prstGeom>
              <a:noFill/>
              <a:ln w="11113" cap="flat">
                <a:solidFill>
                  <a:srgbClr val="9EC6C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" name="Line 827"/>
              <p:cNvSpPr>
                <a:spLocks noChangeShapeType="1"/>
              </p:cNvSpPr>
              <p:nvPr/>
            </p:nvSpPr>
            <p:spPr bwMode="auto">
              <a:xfrm flipH="1">
                <a:off x="2630" y="1556"/>
                <a:ext cx="11" cy="11"/>
              </a:xfrm>
              <a:prstGeom prst="line">
                <a:avLst/>
              </a:prstGeom>
              <a:noFill/>
              <a:ln w="11113" cap="flat">
                <a:solidFill>
                  <a:srgbClr val="A0C9C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2" name="Line 828"/>
              <p:cNvSpPr>
                <a:spLocks noChangeShapeType="1"/>
              </p:cNvSpPr>
              <p:nvPr/>
            </p:nvSpPr>
            <p:spPr bwMode="auto">
              <a:xfrm flipH="1">
                <a:off x="2621" y="1567"/>
                <a:ext cx="9" cy="11"/>
              </a:xfrm>
              <a:prstGeom prst="line">
                <a:avLst/>
              </a:prstGeom>
              <a:noFill/>
              <a:ln w="11113" cap="flat">
                <a:solidFill>
                  <a:srgbClr val="A2CBC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3" name="Line 829"/>
              <p:cNvSpPr>
                <a:spLocks noChangeShapeType="1"/>
              </p:cNvSpPr>
              <p:nvPr/>
            </p:nvSpPr>
            <p:spPr bwMode="auto">
              <a:xfrm flipH="1">
                <a:off x="2613" y="1578"/>
                <a:ext cx="8" cy="11"/>
              </a:xfrm>
              <a:prstGeom prst="line">
                <a:avLst/>
              </a:prstGeom>
              <a:noFill/>
              <a:ln w="11113" cap="flat">
                <a:solidFill>
                  <a:srgbClr val="A4CEC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" name="Line 830"/>
              <p:cNvSpPr>
                <a:spLocks noChangeShapeType="1"/>
              </p:cNvSpPr>
              <p:nvPr/>
            </p:nvSpPr>
            <p:spPr bwMode="auto">
              <a:xfrm flipH="1">
                <a:off x="2606" y="1589"/>
                <a:ext cx="7" cy="11"/>
              </a:xfrm>
              <a:prstGeom prst="line">
                <a:avLst/>
              </a:prstGeom>
              <a:noFill/>
              <a:ln w="11113" cap="flat">
                <a:solidFill>
                  <a:srgbClr val="A6D0D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" name="Line 831"/>
              <p:cNvSpPr>
                <a:spLocks noChangeShapeType="1"/>
              </p:cNvSpPr>
              <p:nvPr/>
            </p:nvSpPr>
            <p:spPr bwMode="auto">
              <a:xfrm flipH="1">
                <a:off x="2601" y="1600"/>
                <a:ext cx="5" cy="12"/>
              </a:xfrm>
              <a:prstGeom prst="line">
                <a:avLst/>
              </a:prstGeom>
              <a:noFill/>
              <a:ln w="11113" cap="flat">
                <a:solidFill>
                  <a:srgbClr val="A8D2D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6" name="Line 832"/>
              <p:cNvSpPr>
                <a:spLocks noChangeShapeType="1"/>
              </p:cNvSpPr>
              <p:nvPr/>
            </p:nvSpPr>
            <p:spPr bwMode="auto">
              <a:xfrm flipH="1">
                <a:off x="2598" y="1612"/>
                <a:ext cx="3" cy="12"/>
              </a:xfrm>
              <a:prstGeom prst="line">
                <a:avLst/>
              </a:prstGeom>
              <a:noFill/>
              <a:ln w="11113" cap="flat">
                <a:solidFill>
                  <a:srgbClr val="A9D4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7" name="Line 833"/>
              <p:cNvSpPr>
                <a:spLocks noChangeShapeType="1"/>
              </p:cNvSpPr>
              <p:nvPr/>
            </p:nvSpPr>
            <p:spPr bwMode="auto">
              <a:xfrm flipH="1">
                <a:off x="2595" y="1624"/>
                <a:ext cx="3" cy="12"/>
              </a:xfrm>
              <a:prstGeom prst="line">
                <a:avLst/>
              </a:prstGeom>
              <a:noFill/>
              <a:ln w="11113" cap="flat">
                <a:solidFill>
                  <a:srgbClr val="AAD5D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8" name="Line 834"/>
              <p:cNvSpPr>
                <a:spLocks noChangeShapeType="1"/>
              </p:cNvSpPr>
              <p:nvPr/>
            </p:nvSpPr>
            <p:spPr bwMode="auto">
              <a:xfrm>
                <a:off x="2595" y="1636"/>
                <a:ext cx="1" cy="12"/>
              </a:xfrm>
              <a:prstGeom prst="line">
                <a:avLst/>
              </a:prstGeom>
              <a:noFill/>
              <a:ln w="11113" cap="flat">
                <a:solidFill>
                  <a:srgbClr val="ABD6D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9" name="Line 835"/>
              <p:cNvSpPr>
                <a:spLocks noChangeShapeType="1"/>
              </p:cNvSpPr>
              <p:nvPr/>
            </p:nvSpPr>
            <p:spPr bwMode="auto">
              <a:xfrm>
                <a:off x="2595" y="1648"/>
                <a:ext cx="1" cy="13"/>
              </a:xfrm>
              <a:prstGeom prst="line">
                <a:avLst/>
              </a:prstGeom>
              <a:noFill/>
              <a:ln w="11113" cap="flat">
                <a:solidFill>
                  <a:srgbClr val="ABD6D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0" name="Line 836"/>
              <p:cNvSpPr>
                <a:spLocks noChangeShapeType="1"/>
              </p:cNvSpPr>
              <p:nvPr/>
            </p:nvSpPr>
            <p:spPr bwMode="auto">
              <a:xfrm>
                <a:off x="2595" y="1661"/>
                <a:ext cx="3" cy="12"/>
              </a:xfrm>
              <a:prstGeom prst="line">
                <a:avLst/>
              </a:prstGeom>
              <a:noFill/>
              <a:ln w="11113" cap="flat">
                <a:solidFill>
                  <a:srgbClr val="AAD5D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1" name="Line 837"/>
              <p:cNvSpPr>
                <a:spLocks noChangeShapeType="1"/>
              </p:cNvSpPr>
              <p:nvPr/>
            </p:nvSpPr>
            <p:spPr bwMode="auto">
              <a:xfrm>
                <a:off x="2598" y="1673"/>
                <a:ext cx="3" cy="11"/>
              </a:xfrm>
              <a:prstGeom prst="line">
                <a:avLst/>
              </a:prstGeom>
              <a:noFill/>
              <a:ln w="11113" cap="flat">
                <a:solidFill>
                  <a:srgbClr val="A9D4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2" name="Line 838"/>
              <p:cNvSpPr>
                <a:spLocks noChangeShapeType="1"/>
              </p:cNvSpPr>
              <p:nvPr/>
            </p:nvSpPr>
            <p:spPr bwMode="auto">
              <a:xfrm>
                <a:off x="2601" y="1684"/>
                <a:ext cx="5" cy="12"/>
              </a:xfrm>
              <a:prstGeom prst="line">
                <a:avLst/>
              </a:prstGeom>
              <a:noFill/>
              <a:ln w="11113" cap="flat">
                <a:solidFill>
                  <a:srgbClr val="A8D2D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3" name="Line 839"/>
              <p:cNvSpPr>
                <a:spLocks noChangeShapeType="1"/>
              </p:cNvSpPr>
              <p:nvPr/>
            </p:nvSpPr>
            <p:spPr bwMode="auto">
              <a:xfrm>
                <a:off x="2606" y="1696"/>
                <a:ext cx="7" cy="12"/>
              </a:xfrm>
              <a:prstGeom prst="line">
                <a:avLst/>
              </a:prstGeom>
              <a:noFill/>
              <a:ln w="11113" cap="flat">
                <a:solidFill>
                  <a:srgbClr val="A6D0D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4" name="Line 840"/>
              <p:cNvSpPr>
                <a:spLocks noChangeShapeType="1"/>
              </p:cNvSpPr>
              <p:nvPr/>
            </p:nvSpPr>
            <p:spPr bwMode="auto">
              <a:xfrm>
                <a:off x="2613" y="1708"/>
                <a:ext cx="8" cy="11"/>
              </a:xfrm>
              <a:prstGeom prst="line">
                <a:avLst/>
              </a:prstGeom>
              <a:noFill/>
              <a:ln w="11113" cap="flat">
                <a:solidFill>
                  <a:srgbClr val="A4CEC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5" name="Line 841"/>
              <p:cNvSpPr>
                <a:spLocks noChangeShapeType="1"/>
              </p:cNvSpPr>
              <p:nvPr/>
            </p:nvSpPr>
            <p:spPr bwMode="auto">
              <a:xfrm>
                <a:off x="2621" y="1719"/>
                <a:ext cx="9" cy="11"/>
              </a:xfrm>
              <a:prstGeom prst="line">
                <a:avLst/>
              </a:prstGeom>
              <a:noFill/>
              <a:ln w="11113" cap="flat">
                <a:solidFill>
                  <a:srgbClr val="A2CBC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6" name="Line 842"/>
              <p:cNvSpPr>
                <a:spLocks noChangeShapeType="1"/>
              </p:cNvSpPr>
              <p:nvPr/>
            </p:nvSpPr>
            <p:spPr bwMode="auto">
              <a:xfrm>
                <a:off x="2630" y="1730"/>
                <a:ext cx="11" cy="11"/>
              </a:xfrm>
              <a:prstGeom prst="line">
                <a:avLst/>
              </a:prstGeom>
              <a:noFill/>
              <a:ln w="11113" cap="flat">
                <a:solidFill>
                  <a:srgbClr val="A0C9C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7" name="Line 843"/>
              <p:cNvSpPr>
                <a:spLocks noChangeShapeType="1"/>
              </p:cNvSpPr>
              <p:nvPr/>
            </p:nvSpPr>
            <p:spPr bwMode="auto">
              <a:xfrm>
                <a:off x="2641" y="1741"/>
                <a:ext cx="11" cy="10"/>
              </a:xfrm>
              <a:prstGeom prst="line">
                <a:avLst/>
              </a:prstGeom>
              <a:noFill/>
              <a:ln w="11113" cap="flat">
                <a:solidFill>
                  <a:srgbClr val="9EC6C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8" name="Line 844"/>
              <p:cNvSpPr>
                <a:spLocks noChangeShapeType="1"/>
              </p:cNvSpPr>
              <p:nvPr/>
            </p:nvSpPr>
            <p:spPr bwMode="auto">
              <a:xfrm>
                <a:off x="2652" y="1751"/>
                <a:ext cx="13" cy="11"/>
              </a:xfrm>
              <a:prstGeom prst="line">
                <a:avLst/>
              </a:prstGeom>
              <a:noFill/>
              <a:ln w="11113" cap="flat">
                <a:solidFill>
                  <a:srgbClr val="9DC4C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9" name="Line 845"/>
              <p:cNvSpPr>
                <a:spLocks noChangeShapeType="1"/>
              </p:cNvSpPr>
              <p:nvPr/>
            </p:nvSpPr>
            <p:spPr bwMode="auto">
              <a:xfrm>
                <a:off x="2665" y="1762"/>
                <a:ext cx="14" cy="9"/>
              </a:xfrm>
              <a:prstGeom prst="line">
                <a:avLst/>
              </a:prstGeom>
              <a:noFill/>
              <a:ln w="11113" cap="flat">
                <a:solidFill>
                  <a:srgbClr val="9BC2C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0" name="Line 846"/>
              <p:cNvSpPr>
                <a:spLocks noChangeShapeType="1"/>
              </p:cNvSpPr>
              <p:nvPr/>
            </p:nvSpPr>
            <p:spPr bwMode="auto">
              <a:xfrm>
                <a:off x="2679" y="1771"/>
                <a:ext cx="16" cy="10"/>
              </a:xfrm>
              <a:prstGeom prst="line">
                <a:avLst/>
              </a:prstGeom>
              <a:noFill/>
              <a:ln w="11113" cap="flat">
                <a:solidFill>
                  <a:srgbClr val="99BFB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1" name="Line 847"/>
              <p:cNvSpPr>
                <a:spLocks noChangeShapeType="1"/>
              </p:cNvSpPr>
              <p:nvPr/>
            </p:nvSpPr>
            <p:spPr bwMode="auto">
              <a:xfrm>
                <a:off x="2695" y="1781"/>
                <a:ext cx="16" cy="9"/>
              </a:xfrm>
              <a:prstGeom prst="line">
                <a:avLst/>
              </a:prstGeom>
              <a:noFill/>
              <a:ln w="11113" cap="flat">
                <a:solidFill>
                  <a:srgbClr val="97BDB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2" name="Line 848"/>
              <p:cNvSpPr>
                <a:spLocks noChangeShapeType="1"/>
              </p:cNvSpPr>
              <p:nvPr/>
            </p:nvSpPr>
            <p:spPr bwMode="auto">
              <a:xfrm>
                <a:off x="2711" y="1790"/>
                <a:ext cx="17" cy="9"/>
              </a:xfrm>
              <a:prstGeom prst="line">
                <a:avLst/>
              </a:prstGeom>
              <a:noFill/>
              <a:ln w="11113" cap="flat">
                <a:solidFill>
                  <a:srgbClr val="96BBB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3" name="Line 849"/>
              <p:cNvSpPr>
                <a:spLocks noChangeShapeType="1"/>
              </p:cNvSpPr>
              <p:nvPr/>
            </p:nvSpPr>
            <p:spPr bwMode="auto">
              <a:xfrm>
                <a:off x="2728" y="1799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94BAB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4" name="Line 850"/>
              <p:cNvSpPr>
                <a:spLocks noChangeShapeType="1"/>
              </p:cNvSpPr>
              <p:nvPr/>
            </p:nvSpPr>
            <p:spPr bwMode="auto">
              <a:xfrm>
                <a:off x="2747" y="1808"/>
                <a:ext cx="19" cy="8"/>
              </a:xfrm>
              <a:prstGeom prst="line">
                <a:avLst/>
              </a:prstGeom>
              <a:noFill/>
              <a:ln w="11113" cap="flat">
                <a:solidFill>
                  <a:srgbClr val="93B8B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5" name="Line 851"/>
              <p:cNvSpPr>
                <a:spLocks noChangeShapeType="1"/>
              </p:cNvSpPr>
              <p:nvPr/>
            </p:nvSpPr>
            <p:spPr bwMode="auto">
              <a:xfrm>
                <a:off x="2766" y="1816"/>
                <a:ext cx="21" cy="8"/>
              </a:xfrm>
              <a:prstGeom prst="line">
                <a:avLst/>
              </a:prstGeom>
              <a:noFill/>
              <a:ln w="11113" cap="flat">
                <a:solidFill>
                  <a:srgbClr val="92B6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6" name="Line 852"/>
              <p:cNvSpPr>
                <a:spLocks noChangeShapeType="1"/>
              </p:cNvSpPr>
              <p:nvPr/>
            </p:nvSpPr>
            <p:spPr bwMode="auto">
              <a:xfrm>
                <a:off x="2787" y="1824"/>
                <a:ext cx="21" cy="8"/>
              </a:xfrm>
              <a:prstGeom prst="line">
                <a:avLst/>
              </a:prstGeom>
              <a:noFill/>
              <a:ln w="11113" cap="flat">
                <a:solidFill>
                  <a:srgbClr val="90B5B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7" name="Line 853"/>
              <p:cNvSpPr>
                <a:spLocks noChangeShapeType="1"/>
              </p:cNvSpPr>
              <p:nvPr/>
            </p:nvSpPr>
            <p:spPr bwMode="auto">
              <a:xfrm>
                <a:off x="2808" y="1832"/>
                <a:ext cx="22" cy="7"/>
              </a:xfrm>
              <a:prstGeom prst="line">
                <a:avLst/>
              </a:prstGeom>
              <a:noFill/>
              <a:ln w="11113" cap="flat">
                <a:solidFill>
                  <a:srgbClr val="8F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8" name="Line 854"/>
              <p:cNvSpPr>
                <a:spLocks noChangeShapeType="1"/>
              </p:cNvSpPr>
              <p:nvPr/>
            </p:nvSpPr>
            <p:spPr bwMode="auto">
              <a:xfrm>
                <a:off x="2830" y="1839"/>
                <a:ext cx="23" cy="6"/>
              </a:xfrm>
              <a:prstGeom prst="line">
                <a:avLst/>
              </a:prstGeom>
              <a:noFill/>
              <a:ln w="11113" cap="flat">
                <a:solidFill>
                  <a:srgbClr val="8EB2B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9" name="Line 855"/>
              <p:cNvSpPr>
                <a:spLocks noChangeShapeType="1"/>
              </p:cNvSpPr>
              <p:nvPr/>
            </p:nvSpPr>
            <p:spPr bwMode="auto">
              <a:xfrm>
                <a:off x="2853" y="1845"/>
                <a:ext cx="24" cy="6"/>
              </a:xfrm>
              <a:prstGeom prst="line">
                <a:avLst/>
              </a:prstGeom>
              <a:noFill/>
              <a:ln w="11113" cap="flat">
                <a:solidFill>
                  <a:srgbClr val="8DB0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0" name="Line 856"/>
              <p:cNvSpPr>
                <a:spLocks noChangeShapeType="1"/>
              </p:cNvSpPr>
              <p:nvPr/>
            </p:nvSpPr>
            <p:spPr bwMode="auto">
              <a:xfrm>
                <a:off x="2877" y="1851"/>
                <a:ext cx="24" cy="6"/>
              </a:xfrm>
              <a:prstGeom prst="line">
                <a:avLst/>
              </a:prstGeom>
              <a:noFill/>
              <a:ln w="11113" cap="flat">
                <a:solidFill>
                  <a:srgbClr val="8CAFA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1" name="Line 857"/>
              <p:cNvSpPr>
                <a:spLocks noChangeShapeType="1"/>
              </p:cNvSpPr>
              <p:nvPr/>
            </p:nvSpPr>
            <p:spPr bwMode="auto">
              <a:xfrm>
                <a:off x="2901" y="1857"/>
                <a:ext cx="26" cy="5"/>
              </a:xfrm>
              <a:prstGeom prst="line">
                <a:avLst/>
              </a:prstGeom>
              <a:noFill/>
              <a:ln w="11113" cap="flat">
                <a:solidFill>
                  <a:srgbClr val="8BAEA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2" name="Line 858"/>
              <p:cNvSpPr>
                <a:spLocks noChangeShapeType="1"/>
              </p:cNvSpPr>
              <p:nvPr/>
            </p:nvSpPr>
            <p:spPr bwMode="auto">
              <a:xfrm>
                <a:off x="2927" y="1862"/>
                <a:ext cx="26" cy="5"/>
              </a:xfrm>
              <a:prstGeom prst="line">
                <a:avLst/>
              </a:prstGeom>
              <a:noFill/>
              <a:ln w="11113" cap="flat">
                <a:solidFill>
                  <a:srgbClr val="8AAD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3" name="Line 859"/>
              <p:cNvSpPr>
                <a:spLocks noChangeShapeType="1"/>
              </p:cNvSpPr>
              <p:nvPr/>
            </p:nvSpPr>
            <p:spPr bwMode="auto">
              <a:xfrm>
                <a:off x="2953" y="1867"/>
                <a:ext cx="26" cy="4"/>
              </a:xfrm>
              <a:prstGeom prst="line">
                <a:avLst/>
              </a:prstGeom>
              <a:noFill/>
              <a:ln w="11113" cap="flat">
                <a:solidFill>
                  <a:srgbClr val="8BAEA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4" name="Line 860"/>
              <p:cNvSpPr>
                <a:spLocks noChangeShapeType="1"/>
              </p:cNvSpPr>
              <p:nvPr/>
            </p:nvSpPr>
            <p:spPr bwMode="auto">
              <a:xfrm>
                <a:off x="2979" y="1871"/>
                <a:ext cx="28" cy="4"/>
              </a:xfrm>
              <a:prstGeom prst="line">
                <a:avLst/>
              </a:prstGeom>
              <a:noFill/>
              <a:ln w="11113" cap="flat">
                <a:solidFill>
                  <a:srgbClr val="8CAFA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5" name="Line 861"/>
              <p:cNvSpPr>
                <a:spLocks noChangeShapeType="1"/>
              </p:cNvSpPr>
              <p:nvPr/>
            </p:nvSpPr>
            <p:spPr bwMode="auto">
              <a:xfrm>
                <a:off x="3007" y="1875"/>
                <a:ext cx="28" cy="3"/>
              </a:xfrm>
              <a:prstGeom prst="line">
                <a:avLst/>
              </a:prstGeom>
              <a:noFill/>
              <a:ln w="11113" cap="flat">
                <a:solidFill>
                  <a:srgbClr val="8DB0B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6" name="Line 862"/>
              <p:cNvSpPr>
                <a:spLocks noChangeShapeType="1"/>
              </p:cNvSpPr>
              <p:nvPr/>
            </p:nvSpPr>
            <p:spPr bwMode="auto">
              <a:xfrm>
                <a:off x="3035" y="1878"/>
                <a:ext cx="28" cy="3"/>
              </a:xfrm>
              <a:prstGeom prst="line">
                <a:avLst/>
              </a:prstGeom>
              <a:noFill/>
              <a:ln w="11113" cap="flat">
                <a:solidFill>
                  <a:srgbClr val="8EB1B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7" name="Line 863"/>
              <p:cNvSpPr>
                <a:spLocks noChangeShapeType="1"/>
              </p:cNvSpPr>
              <p:nvPr/>
            </p:nvSpPr>
            <p:spPr bwMode="auto">
              <a:xfrm>
                <a:off x="3063" y="1881"/>
                <a:ext cx="29" cy="2"/>
              </a:xfrm>
              <a:prstGeom prst="line">
                <a:avLst/>
              </a:prstGeom>
              <a:noFill/>
              <a:ln w="11113" cap="flat">
                <a:solidFill>
                  <a:srgbClr val="8F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8" name="Line 864"/>
              <p:cNvSpPr>
                <a:spLocks noChangeShapeType="1"/>
              </p:cNvSpPr>
              <p:nvPr/>
            </p:nvSpPr>
            <p:spPr bwMode="auto">
              <a:xfrm>
                <a:off x="3092" y="1883"/>
                <a:ext cx="29" cy="2"/>
              </a:xfrm>
              <a:prstGeom prst="line">
                <a:avLst/>
              </a:prstGeom>
              <a:noFill/>
              <a:ln w="11113" cap="flat">
                <a:solidFill>
                  <a:srgbClr val="90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9" name="Line 865"/>
              <p:cNvSpPr>
                <a:spLocks noChangeShapeType="1"/>
              </p:cNvSpPr>
              <p:nvPr/>
            </p:nvSpPr>
            <p:spPr bwMode="auto">
              <a:xfrm>
                <a:off x="3121" y="1885"/>
                <a:ext cx="30" cy="1"/>
              </a:xfrm>
              <a:prstGeom prst="line">
                <a:avLst/>
              </a:prstGeom>
              <a:noFill/>
              <a:ln w="11113" cap="flat">
                <a:solidFill>
                  <a:srgbClr val="91B5B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0" name="Line 866"/>
              <p:cNvSpPr>
                <a:spLocks noChangeShapeType="1"/>
              </p:cNvSpPr>
              <p:nvPr/>
            </p:nvSpPr>
            <p:spPr bwMode="auto">
              <a:xfrm>
                <a:off x="3151" y="1886"/>
                <a:ext cx="30" cy="1"/>
              </a:xfrm>
              <a:prstGeom prst="line">
                <a:avLst/>
              </a:prstGeom>
              <a:noFill/>
              <a:ln w="11113" cap="flat">
                <a:solidFill>
                  <a:srgbClr val="92B6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1" name="Line 867"/>
              <p:cNvSpPr>
                <a:spLocks noChangeShapeType="1"/>
              </p:cNvSpPr>
              <p:nvPr/>
            </p:nvSpPr>
            <p:spPr bwMode="auto">
              <a:xfrm>
                <a:off x="3181" y="1886"/>
                <a:ext cx="30" cy="1"/>
              </a:xfrm>
              <a:prstGeom prst="line">
                <a:avLst/>
              </a:prstGeom>
              <a:noFill/>
              <a:ln w="11113" cap="flat">
                <a:solidFill>
                  <a:srgbClr val="93B7B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2" name="Line 868"/>
              <p:cNvSpPr>
                <a:spLocks noChangeShapeType="1"/>
              </p:cNvSpPr>
              <p:nvPr/>
            </p:nvSpPr>
            <p:spPr bwMode="auto">
              <a:xfrm flipV="1">
                <a:off x="3211" y="1885"/>
                <a:ext cx="30" cy="1"/>
              </a:xfrm>
              <a:prstGeom prst="line">
                <a:avLst/>
              </a:prstGeom>
              <a:noFill/>
              <a:ln w="11113" cap="flat">
                <a:solidFill>
                  <a:srgbClr val="93B8B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3" name="Line 869"/>
              <p:cNvSpPr>
                <a:spLocks noChangeShapeType="1"/>
              </p:cNvSpPr>
              <p:nvPr/>
            </p:nvSpPr>
            <p:spPr bwMode="auto">
              <a:xfrm flipV="1">
                <a:off x="3241" y="1883"/>
                <a:ext cx="29" cy="2"/>
              </a:xfrm>
              <a:prstGeom prst="line">
                <a:avLst/>
              </a:prstGeom>
              <a:noFill/>
              <a:ln w="11113" cap="flat">
                <a:solidFill>
                  <a:srgbClr val="94BAB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4" name="Line 870"/>
              <p:cNvSpPr>
                <a:spLocks noChangeShapeType="1"/>
              </p:cNvSpPr>
              <p:nvPr/>
            </p:nvSpPr>
            <p:spPr bwMode="auto">
              <a:xfrm flipV="1">
                <a:off x="3270" y="1881"/>
                <a:ext cx="29" cy="2"/>
              </a:xfrm>
              <a:prstGeom prst="line">
                <a:avLst/>
              </a:prstGeom>
              <a:noFill/>
              <a:ln w="11113" cap="flat">
                <a:solidFill>
                  <a:srgbClr val="95BBB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5" name="Line 871"/>
              <p:cNvSpPr>
                <a:spLocks noChangeShapeType="1"/>
              </p:cNvSpPr>
              <p:nvPr/>
            </p:nvSpPr>
            <p:spPr bwMode="auto">
              <a:xfrm flipV="1">
                <a:off x="3299" y="1878"/>
                <a:ext cx="29" cy="3"/>
              </a:xfrm>
              <a:prstGeom prst="line">
                <a:avLst/>
              </a:prstGeom>
              <a:noFill/>
              <a:ln w="11113" cap="flat">
                <a:solidFill>
                  <a:srgbClr val="96BCB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6" name="Line 872"/>
              <p:cNvSpPr>
                <a:spLocks noChangeShapeType="1"/>
              </p:cNvSpPr>
              <p:nvPr/>
            </p:nvSpPr>
            <p:spPr bwMode="auto">
              <a:xfrm flipV="1">
                <a:off x="3328" y="1875"/>
                <a:ext cx="28" cy="3"/>
              </a:xfrm>
              <a:prstGeom prst="line">
                <a:avLst/>
              </a:prstGeom>
              <a:noFill/>
              <a:ln w="11113" cap="flat">
                <a:solidFill>
                  <a:srgbClr val="97BDB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7" name="Line 873"/>
              <p:cNvSpPr>
                <a:spLocks noChangeShapeType="1"/>
              </p:cNvSpPr>
              <p:nvPr/>
            </p:nvSpPr>
            <p:spPr bwMode="auto">
              <a:xfrm flipV="1">
                <a:off x="3356" y="1871"/>
                <a:ext cx="27" cy="4"/>
              </a:xfrm>
              <a:prstGeom prst="line">
                <a:avLst/>
              </a:prstGeom>
              <a:noFill/>
              <a:ln w="11113" cap="flat">
                <a:solidFill>
                  <a:srgbClr val="98BEB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8" name="Line 874"/>
              <p:cNvSpPr>
                <a:spLocks noChangeShapeType="1"/>
              </p:cNvSpPr>
              <p:nvPr/>
            </p:nvSpPr>
            <p:spPr bwMode="auto">
              <a:xfrm flipV="1">
                <a:off x="3383" y="1867"/>
                <a:ext cx="26" cy="4"/>
              </a:xfrm>
              <a:prstGeom prst="line">
                <a:avLst/>
              </a:prstGeom>
              <a:noFill/>
              <a:ln w="11113" cap="flat">
                <a:solidFill>
                  <a:srgbClr val="99C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9" name="Line 875"/>
              <p:cNvSpPr>
                <a:spLocks noChangeShapeType="1"/>
              </p:cNvSpPr>
              <p:nvPr/>
            </p:nvSpPr>
            <p:spPr bwMode="auto">
              <a:xfrm flipV="1">
                <a:off x="3409" y="1862"/>
                <a:ext cx="26" cy="5"/>
              </a:xfrm>
              <a:prstGeom prst="line">
                <a:avLst/>
              </a:prstGeom>
              <a:noFill/>
              <a:ln w="11113" cap="flat">
                <a:solidFill>
                  <a:srgbClr val="9AC1C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0" name="Line 876"/>
              <p:cNvSpPr>
                <a:spLocks noChangeShapeType="1"/>
              </p:cNvSpPr>
              <p:nvPr/>
            </p:nvSpPr>
            <p:spPr bwMode="auto">
              <a:xfrm flipV="1">
                <a:off x="3435" y="1857"/>
                <a:ext cx="26" cy="5"/>
              </a:xfrm>
              <a:prstGeom prst="line">
                <a:avLst/>
              </a:prstGeom>
              <a:noFill/>
              <a:ln w="11113" cap="flat">
                <a:solidFill>
                  <a:srgbClr val="9BC2C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1" name="Line 877"/>
              <p:cNvSpPr>
                <a:spLocks noChangeShapeType="1"/>
              </p:cNvSpPr>
              <p:nvPr/>
            </p:nvSpPr>
            <p:spPr bwMode="auto">
              <a:xfrm flipV="1">
                <a:off x="3461" y="1851"/>
                <a:ext cx="24" cy="6"/>
              </a:xfrm>
              <a:prstGeom prst="line">
                <a:avLst/>
              </a:prstGeom>
              <a:noFill/>
              <a:ln w="11113" cap="flat">
                <a:solidFill>
                  <a:srgbClr val="9CC3C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2" name="Line 878"/>
              <p:cNvSpPr>
                <a:spLocks noChangeShapeType="1"/>
              </p:cNvSpPr>
              <p:nvPr/>
            </p:nvSpPr>
            <p:spPr bwMode="auto">
              <a:xfrm flipV="1">
                <a:off x="3485" y="1845"/>
                <a:ext cx="24" cy="6"/>
              </a:xfrm>
              <a:prstGeom prst="line">
                <a:avLst/>
              </a:prstGeom>
              <a:noFill/>
              <a:ln w="11113" cap="flat">
                <a:solidFill>
                  <a:srgbClr val="9DC5C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3" name="Line 879"/>
              <p:cNvSpPr>
                <a:spLocks noChangeShapeType="1"/>
              </p:cNvSpPr>
              <p:nvPr/>
            </p:nvSpPr>
            <p:spPr bwMode="auto">
              <a:xfrm flipV="1">
                <a:off x="3509" y="1839"/>
                <a:ext cx="23" cy="6"/>
              </a:xfrm>
              <a:prstGeom prst="line">
                <a:avLst/>
              </a:prstGeom>
              <a:noFill/>
              <a:ln w="11113" cap="flat">
                <a:solidFill>
                  <a:srgbClr val="9EC6C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4" name="Line 880"/>
              <p:cNvSpPr>
                <a:spLocks noChangeShapeType="1"/>
              </p:cNvSpPr>
              <p:nvPr/>
            </p:nvSpPr>
            <p:spPr bwMode="auto">
              <a:xfrm flipV="1">
                <a:off x="3532" y="1832"/>
                <a:ext cx="22" cy="7"/>
              </a:xfrm>
              <a:prstGeom prst="line">
                <a:avLst/>
              </a:prstGeom>
              <a:noFill/>
              <a:ln w="11113" cap="flat">
                <a:solidFill>
                  <a:srgbClr val="A0C8C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5" name="Line 881"/>
              <p:cNvSpPr>
                <a:spLocks noChangeShapeType="1"/>
              </p:cNvSpPr>
              <p:nvPr/>
            </p:nvSpPr>
            <p:spPr bwMode="auto">
              <a:xfrm flipV="1">
                <a:off x="3554" y="1824"/>
                <a:ext cx="21" cy="8"/>
              </a:xfrm>
              <a:prstGeom prst="line">
                <a:avLst/>
              </a:prstGeom>
              <a:noFill/>
              <a:ln w="11113" cap="flat">
                <a:solidFill>
                  <a:srgbClr val="A1C9C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6" name="Line 882"/>
              <p:cNvSpPr>
                <a:spLocks noChangeShapeType="1"/>
              </p:cNvSpPr>
              <p:nvPr/>
            </p:nvSpPr>
            <p:spPr bwMode="auto">
              <a:xfrm flipV="1">
                <a:off x="3575" y="1816"/>
                <a:ext cx="21" cy="8"/>
              </a:xfrm>
              <a:prstGeom prst="line">
                <a:avLst/>
              </a:prstGeom>
              <a:noFill/>
              <a:ln w="11113" cap="flat">
                <a:solidFill>
                  <a:srgbClr val="A2CBC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7" name="Line 883"/>
              <p:cNvSpPr>
                <a:spLocks noChangeShapeType="1"/>
              </p:cNvSpPr>
              <p:nvPr/>
            </p:nvSpPr>
            <p:spPr bwMode="auto">
              <a:xfrm flipV="1">
                <a:off x="3596" y="1808"/>
                <a:ext cx="19" cy="8"/>
              </a:xfrm>
              <a:prstGeom prst="line">
                <a:avLst/>
              </a:prstGeom>
              <a:noFill/>
              <a:ln w="11113" cap="flat">
                <a:solidFill>
                  <a:srgbClr val="A3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8" name="Line 884"/>
              <p:cNvSpPr>
                <a:spLocks noChangeShapeType="1"/>
              </p:cNvSpPr>
              <p:nvPr/>
            </p:nvSpPr>
            <p:spPr bwMode="auto">
              <a:xfrm flipV="1">
                <a:off x="3615" y="1799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A5CEC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9" name="Line 885"/>
              <p:cNvSpPr>
                <a:spLocks noChangeShapeType="1"/>
              </p:cNvSpPr>
              <p:nvPr/>
            </p:nvSpPr>
            <p:spPr bwMode="auto">
              <a:xfrm flipV="1">
                <a:off x="3634" y="1790"/>
                <a:ext cx="17" cy="9"/>
              </a:xfrm>
              <a:prstGeom prst="line">
                <a:avLst/>
              </a:prstGeom>
              <a:noFill/>
              <a:ln w="11113" cap="flat">
                <a:solidFill>
                  <a:srgbClr val="A6D0D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0" name="Line 886"/>
              <p:cNvSpPr>
                <a:spLocks noChangeShapeType="1"/>
              </p:cNvSpPr>
              <p:nvPr/>
            </p:nvSpPr>
            <p:spPr bwMode="auto">
              <a:xfrm flipV="1">
                <a:off x="3651" y="1781"/>
                <a:ext cx="16" cy="9"/>
              </a:xfrm>
              <a:prstGeom prst="line">
                <a:avLst/>
              </a:prstGeom>
              <a:noFill/>
              <a:ln w="11113" cap="flat">
                <a:solidFill>
                  <a:srgbClr val="A8D2D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1" name="Line 887"/>
              <p:cNvSpPr>
                <a:spLocks noChangeShapeType="1"/>
              </p:cNvSpPr>
              <p:nvPr/>
            </p:nvSpPr>
            <p:spPr bwMode="auto">
              <a:xfrm flipV="1">
                <a:off x="3667" y="1771"/>
                <a:ext cx="16" cy="10"/>
              </a:xfrm>
              <a:prstGeom prst="line">
                <a:avLst/>
              </a:prstGeom>
              <a:noFill/>
              <a:ln w="11113" cap="flat">
                <a:solidFill>
                  <a:srgbClr val="AAD4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2" name="Line 888"/>
              <p:cNvSpPr>
                <a:spLocks noChangeShapeType="1"/>
              </p:cNvSpPr>
              <p:nvPr/>
            </p:nvSpPr>
            <p:spPr bwMode="auto">
              <a:xfrm flipV="1">
                <a:off x="3683" y="1762"/>
                <a:ext cx="14" cy="9"/>
              </a:xfrm>
              <a:prstGeom prst="line">
                <a:avLst/>
              </a:prstGeom>
              <a:noFill/>
              <a:ln w="11113" cap="flat">
                <a:solidFill>
                  <a:srgbClr val="ABD6D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3" name="Line 889"/>
              <p:cNvSpPr>
                <a:spLocks noChangeShapeType="1"/>
              </p:cNvSpPr>
              <p:nvPr/>
            </p:nvSpPr>
            <p:spPr bwMode="auto">
              <a:xfrm flipV="1">
                <a:off x="3697" y="1751"/>
                <a:ext cx="13" cy="11"/>
              </a:xfrm>
              <a:prstGeom prst="line">
                <a:avLst/>
              </a:prstGeom>
              <a:noFill/>
              <a:ln w="11113" cap="flat">
                <a:solidFill>
                  <a:srgbClr val="ADD8D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4" name="Line 890"/>
              <p:cNvSpPr>
                <a:spLocks noChangeShapeType="1"/>
              </p:cNvSpPr>
              <p:nvPr/>
            </p:nvSpPr>
            <p:spPr bwMode="auto">
              <a:xfrm flipV="1">
                <a:off x="3710" y="1741"/>
                <a:ext cx="12" cy="10"/>
              </a:xfrm>
              <a:prstGeom prst="line">
                <a:avLst/>
              </a:prstGeom>
              <a:noFill/>
              <a:ln w="11113" cap="flat">
                <a:solidFill>
                  <a:srgbClr val="AFDBD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5" name="Line 891"/>
              <p:cNvSpPr>
                <a:spLocks noChangeShapeType="1"/>
              </p:cNvSpPr>
              <p:nvPr/>
            </p:nvSpPr>
            <p:spPr bwMode="auto">
              <a:xfrm flipV="1">
                <a:off x="3722" y="1730"/>
                <a:ext cx="10" cy="11"/>
              </a:xfrm>
              <a:prstGeom prst="line">
                <a:avLst/>
              </a:prstGeom>
              <a:noFill/>
              <a:ln w="11113" cap="flat">
                <a:solidFill>
                  <a:srgbClr val="B1DDD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6" name="Line 892"/>
              <p:cNvSpPr>
                <a:spLocks noChangeShapeType="1"/>
              </p:cNvSpPr>
              <p:nvPr/>
            </p:nvSpPr>
            <p:spPr bwMode="auto">
              <a:xfrm flipV="1">
                <a:off x="3732" y="1719"/>
                <a:ext cx="9" cy="11"/>
              </a:xfrm>
              <a:prstGeom prst="line">
                <a:avLst/>
              </a:prstGeom>
              <a:noFill/>
              <a:ln w="11113" cap="flat">
                <a:solidFill>
                  <a:srgbClr val="B3E0E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7" name="Line 893"/>
              <p:cNvSpPr>
                <a:spLocks noChangeShapeType="1"/>
              </p:cNvSpPr>
              <p:nvPr/>
            </p:nvSpPr>
            <p:spPr bwMode="auto">
              <a:xfrm flipV="1">
                <a:off x="3741" y="1708"/>
                <a:ext cx="8" cy="11"/>
              </a:xfrm>
              <a:prstGeom prst="line">
                <a:avLst/>
              </a:prstGeom>
              <a:noFill/>
              <a:ln w="11113" cap="flat">
                <a:solidFill>
                  <a:srgbClr val="B5E2E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8" name="Line 894"/>
              <p:cNvSpPr>
                <a:spLocks noChangeShapeType="1"/>
              </p:cNvSpPr>
              <p:nvPr/>
            </p:nvSpPr>
            <p:spPr bwMode="auto">
              <a:xfrm flipV="1">
                <a:off x="3749" y="1696"/>
                <a:ext cx="7" cy="12"/>
              </a:xfrm>
              <a:prstGeom prst="line">
                <a:avLst/>
              </a:prstGeom>
              <a:noFill/>
              <a:ln w="11113" cap="flat">
                <a:solidFill>
                  <a:srgbClr val="B7E4E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9" name="Line 895"/>
              <p:cNvSpPr>
                <a:spLocks noChangeShapeType="1"/>
              </p:cNvSpPr>
              <p:nvPr/>
            </p:nvSpPr>
            <p:spPr bwMode="auto">
              <a:xfrm flipV="1">
                <a:off x="3756" y="1684"/>
                <a:ext cx="5" cy="12"/>
              </a:xfrm>
              <a:prstGeom prst="line">
                <a:avLst/>
              </a:prstGeom>
              <a:noFill/>
              <a:ln w="11113" cap="flat">
                <a:solidFill>
                  <a:srgbClr val="B8E6E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0" name="Line 896"/>
              <p:cNvSpPr>
                <a:spLocks noChangeShapeType="1"/>
              </p:cNvSpPr>
              <p:nvPr/>
            </p:nvSpPr>
            <p:spPr bwMode="auto">
              <a:xfrm flipV="1">
                <a:off x="3761" y="1673"/>
                <a:ext cx="4" cy="11"/>
              </a:xfrm>
              <a:prstGeom prst="line">
                <a:avLst/>
              </a:prstGeom>
              <a:noFill/>
              <a:ln w="11113" cap="flat">
                <a:solidFill>
                  <a:srgbClr val="BAE8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1" name="Line 897"/>
              <p:cNvSpPr>
                <a:spLocks noChangeShapeType="1"/>
              </p:cNvSpPr>
              <p:nvPr/>
            </p:nvSpPr>
            <p:spPr bwMode="auto">
              <a:xfrm flipV="1">
                <a:off x="3765" y="1661"/>
                <a:ext cx="2" cy="12"/>
              </a:xfrm>
              <a:prstGeom prst="line">
                <a:avLst/>
              </a:prstGeom>
              <a:noFill/>
              <a:ln w="11113" cap="flat">
                <a:solidFill>
                  <a:srgbClr val="BBE9E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2" name="Line 898"/>
              <p:cNvSpPr>
                <a:spLocks noChangeShapeType="1"/>
              </p:cNvSpPr>
              <p:nvPr/>
            </p:nvSpPr>
            <p:spPr bwMode="auto">
              <a:xfrm flipV="1">
                <a:off x="3767" y="1648"/>
                <a:ext cx="1" cy="13"/>
              </a:xfrm>
              <a:prstGeom prst="line">
                <a:avLst/>
              </a:prstGeom>
              <a:noFill/>
              <a:ln w="11113" cap="flat">
                <a:solidFill>
                  <a:srgbClr val="BBEAE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3" name="Line 899"/>
              <p:cNvSpPr>
                <a:spLocks noChangeShapeType="1"/>
              </p:cNvSpPr>
              <p:nvPr/>
            </p:nvSpPr>
            <p:spPr bwMode="auto">
              <a:xfrm flipH="1" flipV="1">
                <a:off x="3767" y="1636"/>
                <a:ext cx="1" cy="12"/>
              </a:xfrm>
              <a:prstGeom prst="line">
                <a:avLst/>
              </a:prstGeom>
              <a:noFill/>
              <a:ln w="11113" cap="flat">
                <a:solidFill>
                  <a:srgbClr val="BBEAE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4" name="Line 900"/>
              <p:cNvSpPr>
                <a:spLocks noChangeShapeType="1"/>
              </p:cNvSpPr>
              <p:nvPr/>
            </p:nvSpPr>
            <p:spPr bwMode="auto">
              <a:xfrm flipH="1" flipV="1">
                <a:off x="3765" y="1624"/>
                <a:ext cx="2" cy="12"/>
              </a:xfrm>
              <a:prstGeom prst="line">
                <a:avLst/>
              </a:prstGeom>
              <a:noFill/>
              <a:ln w="11113" cap="flat">
                <a:solidFill>
                  <a:srgbClr val="BBE9E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5" name="Line 901"/>
              <p:cNvSpPr>
                <a:spLocks noChangeShapeType="1"/>
              </p:cNvSpPr>
              <p:nvPr/>
            </p:nvSpPr>
            <p:spPr bwMode="auto">
              <a:xfrm flipH="1" flipV="1">
                <a:off x="3761" y="1612"/>
                <a:ext cx="4" cy="12"/>
              </a:xfrm>
              <a:prstGeom prst="line">
                <a:avLst/>
              </a:prstGeom>
              <a:noFill/>
              <a:ln w="11113" cap="flat">
                <a:solidFill>
                  <a:srgbClr val="BAE8E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6" name="Line 902"/>
              <p:cNvSpPr>
                <a:spLocks noChangeShapeType="1"/>
              </p:cNvSpPr>
              <p:nvPr/>
            </p:nvSpPr>
            <p:spPr bwMode="auto">
              <a:xfrm flipH="1" flipV="1">
                <a:off x="3756" y="1600"/>
                <a:ext cx="5" cy="12"/>
              </a:xfrm>
              <a:prstGeom prst="line">
                <a:avLst/>
              </a:prstGeom>
              <a:noFill/>
              <a:ln w="11113" cap="flat">
                <a:solidFill>
                  <a:srgbClr val="B8E6E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7" name="Line 903"/>
              <p:cNvSpPr>
                <a:spLocks noChangeShapeType="1"/>
              </p:cNvSpPr>
              <p:nvPr/>
            </p:nvSpPr>
            <p:spPr bwMode="auto">
              <a:xfrm flipH="1" flipV="1">
                <a:off x="3749" y="1589"/>
                <a:ext cx="7" cy="11"/>
              </a:xfrm>
              <a:prstGeom prst="line">
                <a:avLst/>
              </a:prstGeom>
              <a:noFill/>
              <a:ln w="11113" cap="flat">
                <a:solidFill>
                  <a:srgbClr val="B7E4E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8" name="Line 904"/>
              <p:cNvSpPr>
                <a:spLocks noChangeShapeType="1"/>
              </p:cNvSpPr>
              <p:nvPr/>
            </p:nvSpPr>
            <p:spPr bwMode="auto">
              <a:xfrm flipH="1" flipV="1">
                <a:off x="3741" y="1578"/>
                <a:ext cx="8" cy="11"/>
              </a:xfrm>
              <a:prstGeom prst="line">
                <a:avLst/>
              </a:prstGeom>
              <a:noFill/>
              <a:ln w="11113" cap="flat">
                <a:solidFill>
                  <a:srgbClr val="B5E2E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9" name="Line 905"/>
              <p:cNvSpPr>
                <a:spLocks noChangeShapeType="1"/>
              </p:cNvSpPr>
              <p:nvPr/>
            </p:nvSpPr>
            <p:spPr bwMode="auto">
              <a:xfrm flipH="1" flipV="1">
                <a:off x="3732" y="1567"/>
                <a:ext cx="9" cy="11"/>
              </a:xfrm>
              <a:prstGeom prst="line">
                <a:avLst/>
              </a:prstGeom>
              <a:noFill/>
              <a:ln w="11113" cap="flat">
                <a:solidFill>
                  <a:srgbClr val="B3E0E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0" name="Line 906"/>
              <p:cNvSpPr>
                <a:spLocks noChangeShapeType="1"/>
              </p:cNvSpPr>
              <p:nvPr/>
            </p:nvSpPr>
            <p:spPr bwMode="auto">
              <a:xfrm flipH="1" flipV="1">
                <a:off x="3722" y="1556"/>
                <a:ext cx="10" cy="11"/>
              </a:xfrm>
              <a:prstGeom prst="line">
                <a:avLst/>
              </a:prstGeom>
              <a:noFill/>
              <a:ln w="11113" cap="flat">
                <a:solidFill>
                  <a:srgbClr val="B1DDD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1" name="Line 907"/>
              <p:cNvSpPr>
                <a:spLocks noChangeShapeType="1"/>
              </p:cNvSpPr>
              <p:nvPr/>
            </p:nvSpPr>
            <p:spPr bwMode="auto">
              <a:xfrm flipH="1" flipV="1">
                <a:off x="3710" y="1545"/>
                <a:ext cx="12" cy="11"/>
              </a:xfrm>
              <a:prstGeom prst="line">
                <a:avLst/>
              </a:prstGeom>
              <a:noFill/>
              <a:ln w="11113" cap="flat">
                <a:solidFill>
                  <a:srgbClr val="AFDBD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2" name="Line 908"/>
              <p:cNvSpPr>
                <a:spLocks noChangeShapeType="1"/>
              </p:cNvSpPr>
              <p:nvPr/>
            </p:nvSpPr>
            <p:spPr bwMode="auto">
              <a:xfrm flipH="1" flipV="1">
                <a:off x="3697" y="1535"/>
                <a:ext cx="13" cy="10"/>
              </a:xfrm>
              <a:prstGeom prst="line">
                <a:avLst/>
              </a:prstGeom>
              <a:noFill/>
              <a:ln w="11113" cap="flat">
                <a:solidFill>
                  <a:srgbClr val="ADD8D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3" name="Line 909"/>
              <p:cNvSpPr>
                <a:spLocks noChangeShapeType="1"/>
              </p:cNvSpPr>
              <p:nvPr/>
            </p:nvSpPr>
            <p:spPr bwMode="auto">
              <a:xfrm flipH="1" flipV="1">
                <a:off x="3683" y="1525"/>
                <a:ext cx="14" cy="10"/>
              </a:xfrm>
              <a:prstGeom prst="line">
                <a:avLst/>
              </a:prstGeom>
              <a:noFill/>
              <a:ln w="11113" cap="flat">
                <a:solidFill>
                  <a:srgbClr val="ABD6D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4" name="Line 910"/>
              <p:cNvSpPr>
                <a:spLocks noChangeShapeType="1"/>
              </p:cNvSpPr>
              <p:nvPr/>
            </p:nvSpPr>
            <p:spPr bwMode="auto">
              <a:xfrm flipH="1" flipV="1">
                <a:off x="3667" y="1516"/>
                <a:ext cx="16" cy="9"/>
              </a:xfrm>
              <a:prstGeom prst="line">
                <a:avLst/>
              </a:prstGeom>
              <a:noFill/>
              <a:ln w="11113" cap="flat">
                <a:solidFill>
                  <a:srgbClr val="AAD4D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5" name="Line 911"/>
              <p:cNvSpPr>
                <a:spLocks noChangeShapeType="1"/>
              </p:cNvSpPr>
              <p:nvPr/>
            </p:nvSpPr>
            <p:spPr bwMode="auto">
              <a:xfrm flipH="1" flipV="1">
                <a:off x="3651" y="1506"/>
                <a:ext cx="16" cy="10"/>
              </a:xfrm>
              <a:prstGeom prst="line">
                <a:avLst/>
              </a:prstGeom>
              <a:noFill/>
              <a:ln w="11113" cap="flat">
                <a:solidFill>
                  <a:srgbClr val="A8D2D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6" name="Line 912"/>
              <p:cNvSpPr>
                <a:spLocks noChangeShapeType="1"/>
              </p:cNvSpPr>
              <p:nvPr/>
            </p:nvSpPr>
            <p:spPr bwMode="auto">
              <a:xfrm flipH="1" flipV="1">
                <a:off x="3634" y="1497"/>
                <a:ext cx="17" cy="9"/>
              </a:xfrm>
              <a:prstGeom prst="line">
                <a:avLst/>
              </a:prstGeom>
              <a:noFill/>
              <a:ln w="11113" cap="flat">
                <a:solidFill>
                  <a:srgbClr val="A6D0D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7" name="Line 913"/>
              <p:cNvSpPr>
                <a:spLocks noChangeShapeType="1"/>
              </p:cNvSpPr>
              <p:nvPr/>
            </p:nvSpPr>
            <p:spPr bwMode="auto">
              <a:xfrm flipH="1" flipV="1">
                <a:off x="3615" y="1489"/>
                <a:ext cx="19" cy="8"/>
              </a:xfrm>
              <a:prstGeom prst="line">
                <a:avLst/>
              </a:prstGeom>
              <a:noFill/>
              <a:ln w="11113" cap="flat">
                <a:solidFill>
                  <a:srgbClr val="A5CEC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8" name="Line 914"/>
              <p:cNvSpPr>
                <a:spLocks noChangeShapeType="1"/>
              </p:cNvSpPr>
              <p:nvPr/>
            </p:nvSpPr>
            <p:spPr bwMode="auto">
              <a:xfrm flipH="1" flipV="1">
                <a:off x="3596" y="1480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A3CCC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9" name="Line 915"/>
              <p:cNvSpPr>
                <a:spLocks noChangeShapeType="1"/>
              </p:cNvSpPr>
              <p:nvPr/>
            </p:nvSpPr>
            <p:spPr bwMode="auto">
              <a:xfrm flipH="1" flipV="1">
                <a:off x="3575" y="1472"/>
                <a:ext cx="21" cy="8"/>
              </a:xfrm>
              <a:prstGeom prst="line">
                <a:avLst/>
              </a:prstGeom>
              <a:noFill/>
              <a:ln w="11113" cap="flat">
                <a:solidFill>
                  <a:srgbClr val="A2CBC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0" name="Line 916"/>
              <p:cNvSpPr>
                <a:spLocks noChangeShapeType="1"/>
              </p:cNvSpPr>
              <p:nvPr/>
            </p:nvSpPr>
            <p:spPr bwMode="auto">
              <a:xfrm flipH="1" flipV="1">
                <a:off x="3554" y="1465"/>
                <a:ext cx="21" cy="7"/>
              </a:xfrm>
              <a:prstGeom prst="line">
                <a:avLst/>
              </a:prstGeom>
              <a:noFill/>
              <a:ln w="11113" cap="flat">
                <a:solidFill>
                  <a:srgbClr val="A1C9C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1" name="Line 917"/>
              <p:cNvSpPr>
                <a:spLocks noChangeShapeType="1"/>
              </p:cNvSpPr>
              <p:nvPr/>
            </p:nvSpPr>
            <p:spPr bwMode="auto">
              <a:xfrm flipH="1" flipV="1">
                <a:off x="3532" y="1458"/>
                <a:ext cx="22" cy="7"/>
              </a:xfrm>
              <a:prstGeom prst="line">
                <a:avLst/>
              </a:prstGeom>
              <a:noFill/>
              <a:ln w="11113" cap="flat">
                <a:solidFill>
                  <a:srgbClr val="A0C8C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2" name="Line 918"/>
              <p:cNvSpPr>
                <a:spLocks noChangeShapeType="1"/>
              </p:cNvSpPr>
              <p:nvPr/>
            </p:nvSpPr>
            <p:spPr bwMode="auto">
              <a:xfrm flipH="1" flipV="1">
                <a:off x="3509" y="1451"/>
                <a:ext cx="23" cy="7"/>
              </a:xfrm>
              <a:prstGeom prst="line">
                <a:avLst/>
              </a:prstGeom>
              <a:noFill/>
              <a:ln w="11113" cap="flat">
                <a:solidFill>
                  <a:srgbClr val="9EC6C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3" name="Line 919"/>
              <p:cNvSpPr>
                <a:spLocks noChangeShapeType="1"/>
              </p:cNvSpPr>
              <p:nvPr/>
            </p:nvSpPr>
            <p:spPr bwMode="auto">
              <a:xfrm flipH="1" flipV="1">
                <a:off x="3485" y="1445"/>
                <a:ext cx="24" cy="6"/>
              </a:xfrm>
              <a:prstGeom prst="line">
                <a:avLst/>
              </a:prstGeom>
              <a:noFill/>
              <a:ln w="11113" cap="flat">
                <a:solidFill>
                  <a:srgbClr val="9DC5C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4" name="Line 920"/>
              <p:cNvSpPr>
                <a:spLocks noChangeShapeType="1"/>
              </p:cNvSpPr>
              <p:nvPr/>
            </p:nvSpPr>
            <p:spPr bwMode="auto">
              <a:xfrm flipH="1" flipV="1">
                <a:off x="3461" y="1439"/>
                <a:ext cx="24" cy="6"/>
              </a:xfrm>
              <a:prstGeom prst="line">
                <a:avLst/>
              </a:prstGeom>
              <a:noFill/>
              <a:ln w="11113" cap="flat">
                <a:solidFill>
                  <a:srgbClr val="9CC3C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5" name="Line 921"/>
              <p:cNvSpPr>
                <a:spLocks noChangeShapeType="1"/>
              </p:cNvSpPr>
              <p:nvPr/>
            </p:nvSpPr>
            <p:spPr bwMode="auto">
              <a:xfrm flipH="1" flipV="1">
                <a:off x="3435" y="1434"/>
                <a:ext cx="26" cy="5"/>
              </a:xfrm>
              <a:prstGeom prst="line">
                <a:avLst/>
              </a:prstGeom>
              <a:noFill/>
              <a:ln w="11113" cap="flat">
                <a:solidFill>
                  <a:srgbClr val="9BC2C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" name="Line 922"/>
              <p:cNvSpPr>
                <a:spLocks noChangeShapeType="1"/>
              </p:cNvSpPr>
              <p:nvPr/>
            </p:nvSpPr>
            <p:spPr bwMode="auto">
              <a:xfrm flipH="1" flipV="1">
                <a:off x="3409" y="1429"/>
                <a:ext cx="26" cy="5"/>
              </a:xfrm>
              <a:prstGeom prst="line">
                <a:avLst/>
              </a:prstGeom>
              <a:noFill/>
              <a:ln w="11113" cap="flat">
                <a:solidFill>
                  <a:srgbClr val="9AC1C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7" name="Line 923"/>
              <p:cNvSpPr>
                <a:spLocks noChangeShapeType="1"/>
              </p:cNvSpPr>
              <p:nvPr/>
            </p:nvSpPr>
            <p:spPr bwMode="auto">
              <a:xfrm flipH="1" flipV="1">
                <a:off x="3383" y="1425"/>
                <a:ext cx="26" cy="4"/>
              </a:xfrm>
              <a:prstGeom prst="line">
                <a:avLst/>
              </a:prstGeom>
              <a:noFill/>
              <a:ln w="11113" cap="flat">
                <a:solidFill>
                  <a:srgbClr val="99C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8" name="Line 924"/>
              <p:cNvSpPr>
                <a:spLocks noChangeShapeType="1"/>
              </p:cNvSpPr>
              <p:nvPr/>
            </p:nvSpPr>
            <p:spPr bwMode="auto">
              <a:xfrm flipH="1" flipV="1">
                <a:off x="3356" y="1421"/>
                <a:ext cx="27" cy="4"/>
              </a:xfrm>
              <a:prstGeom prst="line">
                <a:avLst/>
              </a:prstGeom>
              <a:noFill/>
              <a:ln w="11113" cap="flat">
                <a:solidFill>
                  <a:srgbClr val="98BEB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9" name="Line 925"/>
              <p:cNvSpPr>
                <a:spLocks noChangeShapeType="1"/>
              </p:cNvSpPr>
              <p:nvPr/>
            </p:nvSpPr>
            <p:spPr bwMode="auto">
              <a:xfrm flipH="1" flipV="1">
                <a:off x="3328" y="1418"/>
                <a:ext cx="28" cy="3"/>
              </a:xfrm>
              <a:prstGeom prst="line">
                <a:avLst/>
              </a:prstGeom>
              <a:noFill/>
              <a:ln w="11113" cap="flat">
                <a:solidFill>
                  <a:srgbClr val="97BDB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0" name="Line 926"/>
              <p:cNvSpPr>
                <a:spLocks noChangeShapeType="1"/>
              </p:cNvSpPr>
              <p:nvPr/>
            </p:nvSpPr>
            <p:spPr bwMode="auto">
              <a:xfrm flipH="1" flipV="1">
                <a:off x="3299" y="1416"/>
                <a:ext cx="29" cy="2"/>
              </a:xfrm>
              <a:prstGeom prst="line">
                <a:avLst/>
              </a:prstGeom>
              <a:noFill/>
              <a:ln w="11113" cap="flat">
                <a:solidFill>
                  <a:srgbClr val="96BCB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1" name="Line 927"/>
              <p:cNvSpPr>
                <a:spLocks noChangeShapeType="1"/>
              </p:cNvSpPr>
              <p:nvPr/>
            </p:nvSpPr>
            <p:spPr bwMode="auto">
              <a:xfrm flipH="1" flipV="1">
                <a:off x="3270" y="1413"/>
                <a:ext cx="29" cy="3"/>
              </a:xfrm>
              <a:prstGeom prst="line">
                <a:avLst/>
              </a:prstGeom>
              <a:noFill/>
              <a:ln w="11113" cap="flat">
                <a:solidFill>
                  <a:srgbClr val="95BBB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2" name="Line 928"/>
              <p:cNvSpPr>
                <a:spLocks noChangeShapeType="1"/>
              </p:cNvSpPr>
              <p:nvPr/>
            </p:nvSpPr>
            <p:spPr bwMode="auto">
              <a:xfrm flipH="1" flipV="1">
                <a:off x="3241" y="1412"/>
                <a:ext cx="29" cy="1"/>
              </a:xfrm>
              <a:prstGeom prst="line">
                <a:avLst/>
              </a:prstGeom>
              <a:noFill/>
              <a:ln w="11113" cap="flat">
                <a:solidFill>
                  <a:srgbClr val="94BAB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3" name="Line 929"/>
              <p:cNvSpPr>
                <a:spLocks noChangeShapeType="1"/>
              </p:cNvSpPr>
              <p:nvPr/>
            </p:nvSpPr>
            <p:spPr bwMode="auto">
              <a:xfrm flipH="1" flipV="1">
                <a:off x="3211" y="1411"/>
                <a:ext cx="30" cy="1"/>
              </a:xfrm>
              <a:prstGeom prst="line">
                <a:avLst/>
              </a:prstGeom>
              <a:noFill/>
              <a:ln w="11113" cap="flat">
                <a:solidFill>
                  <a:srgbClr val="93B8B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4" name="Line 930"/>
              <p:cNvSpPr>
                <a:spLocks noChangeShapeType="1"/>
              </p:cNvSpPr>
              <p:nvPr/>
            </p:nvSpPr>
            <p:spPr bwMode="auto">
              <a:xfrm flipH="1">
                <a:off x="3181" y="1411"/>
                <a:ext cx="30" cy="1"/>
              </a:xfrm>
              <a:prstGeom prst="line">
                <a:avLst/>
              </a:prstGeom>
              <a:noFill/>
              <a:ln w="11113" cap="flat">
                <a:solidFill>
                  <a:srgbClr val="93B7B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956" name="Rectangle 932"/>
            <p:cNvSpPr>
              <a:spLocks noChangeArrowheads="1"/>
            </p:cNvSpPr>
            <p:nvPr/>
          </p:nvSpPr>
          <p:spPr bwMode="auto">
            <a:xfrm>
              <a:off x="2952" y="1500"/>
              <a:ext cx="54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Підвищення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7" name="Rectangle 933"/>
            <p:cNvSpPr>
              <a:spLocks noChangeArrowheads="1"/>
            </p:cNvSpPr>
            <p:nvPr/>
          </p:nvSpPr>
          <p:spPr bwMode="auto">
            <a:xfrm>
              <a:off x="2829" y="1591"/>
              <a:ext cx="7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правової  культури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8" name="Rectangle 934"/>
            <p:cNvSpPr>
              <a:spLocks noChangeArrowheads="1"/>
            </p:cNvSpPr>
            <p:nvPr/>
          </p:nvSpPr>
          <p:spPr bwMode="auto">
            <a:xfrm>
              <a:off x="2998" y="1682"/>
              <a:ext cx="44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учасників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9" name="Rectangle 935"/>
            <p:cNvSpPr>
              <a:spLocks noChangeArrowheads="1"/>
            </p:cNvSpPr>
            <p:nvPr/>
          </p:nvSpPr>
          <p:spPr bwMode="auto">
            <a:xfrm>
              <a:off x="2976" y="1773"/>
              <a:ext cx="42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навчально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0" name="Rectangle 936"/>
            <p:cNvSpPr>
              <a:spLocks noChangeArrowheads="1"/>
            </p:cNvSpPr>
            <p:nvPr/>
          </p:nvSpPr>
          <p:spPr bwMode="auto">
            <a:xfrm>
              <a:off x="3357" y="1773"/>
              <a:ext cx="6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1" name="Rectangle 937"/>
            <p:cNvSpPr>
              <a:spLocks noChangeArrowheads="1"/>
            </p:cNvSpPr>
            <p:nvPr/>
          </p:nvSpPr>
          <p:spPr bwMode="auto">
            <a:xfrm>
              <a:off x="2817" y="1864"/>
              <a:ext cx="77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виховного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процесу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2" name="Rectangle 938"/>
            <p:cNvSpPr>
              <a:spLocks noChangeArrowheads="1"/>
            </p:cNvSpPr>
            <p:nvPr/>
          </p:nvSpPr>
          <p:spPr bwMode="auto">
            <a:xfrm>
              <a:off x="3545" y="186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3" name="Freeform 939"/>
            <p:cNvSpPr>
              <a:spLocks noEditPoints="1"/>
            </p:cNvSpPr>
            <p:nvPr/>
          </p:nvSpPr>
          <p:spPr bwMode="auto">
            <a:xfrm>
              <a:off x="1352" y="991"/>
              <a:ext cx="1243" cy="539"/>
            </a:xfrm>
            <a:custGeom>
              <a:avLst/>
              <a:gdLst/>
              <a:ahLst/>
              <a:cxnLst>
                <a:cxn ang="0">
                  <a:pos x="52" y="8"/>
                </a:cxn>
                <a:cxn ang="0">
                  <a:pos x="11151" y="5265"/>
                </a:cxn>
                <a:cxn ang="0">
                  <a:pos x="11167" y="5309"/>
                </a:cxn>
                <a:cxn ang="0">
                  <a:pos x="11123" y="5325"/>
                </a:cxn>
                <a:cxn ang="0">
                  <a:pos x="24" y="68"/>
                </a:cxn>
                <a:cxn ang="0">
                  <a:pos x="8" y="24"/>
                </a:cxn>
                <a:cxn ang="0">
                  <a:pos x="52" y="8"/>
                </a:cxn>
                <a:cxn ang="0">
                  <a:pos x="11162" y="5086"/>
                </a:cxn>
                <a:cxn ang="0">
                  <a:pos x="11438" y="5438"/>
                </a:cxn>
                <a:cxn ang="0">
                  <a:pos x="10991" y="5447"/>
                </a:cxn>
                <a:cxn ang="0">
                  <a:pos x="11162" y="5086"/>
                </a:cxn>
              </a:cxnLst>
              <a:rect l="0" t="0" r="r" b="b"/>
              <a:pathLst>
                <a:path w="11438" h="5447">
                  <a:moveTo>
                    <a:pt x="52" y="8"/>
                  </a:moveTo>
                  <a:lnTo>
                    <a:pt x="11151" y="5265"/>
                  </a:lnTo>
                  <a:cubicBezTo>
                    <a:pt x="11168" y="5273"/>
                    <a:pt x="11175" y="5293"/>
                    <a:pt x="11167" y="5309"/>
                  </a:cubicBezTo>
                  <a:cubicBezTo>
                    <a:pt x="11159" y="5326"/>
                    <a:pt x="11139" y="5333"/>
                    <a:pt x="11123" y="5325"/>
                  </a:cubicBezTo>
                  <a:lnTo>
                    <a:pt x="24" y="68"/>
                  </a:lnTo>
                  <a:cubicBezTo>
                    <a:pt x="7" y="60"/>
                    <a:pt x="0" y="40"/>
                    <a:pt x="8" y="24"/>
                  </a:cubicBezTo>
                  <a:cubicBezTo>
                    <a:pt x="16" y="7"/>
                    <a:pt x="36" y="0"/>
                    <a:pt x="52" y="8"/>
                  </a:cubicBezTo>
                  <a:close/>
                  <a:moveTo>
                    <a:pt x="11162" y="5086"/>
                  </a:moveTo>
                  <a:lnTo>
                    <a:pt x="11438" y="5438"/>
                  </a:lnTo>
                  <a:lnTo>
                    <a:pt x="10991" y="5447"/>
                  </a:lnTo>
                  <a:lnTo>
                    <a:pt x="11162" y="508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4" name="Freeform 940"/>
            <p:cNvSpPr>
              <a:spLocks noEditPoints="1"/>
            </p:cNvSpPr>
            <p:nvPr/>
          </p:nvSpPr>
          <p:spPr bwMode="auto">
            <a:xfrm>
              <a:off x="2656" y="1110"/>
              <a:ext cx="264" cy="242"/>
            </a:xfrm>
            <a:custGeom>
              <a:avLst/>
              <a:gdLst/>
              <a:ahLst/>
              <a:cxnLst>
                <a:cxn ang="0">
                  <a:pos x="60" y="13"/>
                </a:cxn>
                <a:cxn ang="0">
                  <a:pos x="2224" y="2181"/>
                </a:cxn>
                <a:cxn ang="0">
                  <a:pos x="2224" y="2228"/>
                </a:cxn>
                <a:cxn ang="0">
                  <a:pos x="2177" y="2228"/>
                </a:cxn>
                <a:cxn ang="0">
                  <a:pos x="13" y="60"/>
                </a:cxn>
                <a:cxn ang="0">
                  <a:pos x="13" y="13"/>
                </a:cxn>
                <a:cxn ang="0">
                  <a:pos x="60" y="13"/>
                </a:cxn>
                <a:cxn ang="0">
                  <a:pos x="2295" y="2016"/>
                </a:cxn>
                <a:cxn ang="0">
                  <a:pos x="2436" y="2440"/>
                </a:cxn>
                <a:cxn ang="0">
                  <a:pos x="2012" y="2298"/>
                </a:cxn>
                <a:cxn ang="0">
                  <a:pos x="2295" y="2016"/>
                </a:cxn>
              </a:cxnLst>
              <a:rect l="0" t="0" r="r" b="b"/>
              <a:pathLst>
                <a:path w="2436" h="2440">
                  <a:moveTo>
                    <a:pt x="60" y="13"/>
                  </a:moveTo>
                  <a:lnTo>
                    <a:pt x="2224" y="2181"/>
                  </a:lnTo>
                  <a:cubicBezTo>
                    <a:pt x="2237" y="2194"/>
                    <a:pt x="2237" y="2215"/>
                    <a:pt x="2224" y="2228"/>
                  </a:cubicBezTo>
                  <a:cubicBezTo>
                    <a:pt x="2211" y="2241"/>
                    <a:pt x="2190" y="2241"/>
                    <a:pt x="2177" y="2228"/>
                  </a:cubicBezTo>
                  <a:lnTo>
                    <a:pt x="13" y="60"/>
                  </a:lnTo>
                  <a:cubicBezTo>
                    <a:pt x="0" y="47"/>
                    <a:pt x="0" y="26"/>
                    <a:pt x="13" y="13"/>
                  </a:cubicBezTo>
                  <a:cubicBezTo>
                    <a:pt x="26" y="0"/>
                    <a:pt x="47" y="0"/>
                    <a:pt x="60" y="13"/>
                  </a:cubicBezTo>
                  <a:close/>
                  <a:moveTo>
                    <a:pt x="2295" y="2016"/>
                  </a:moveTo>
                  <a:lnTo>
                    <a:pt x="2436" y="2440"/>
                  </a:lnTo>
                  <a:lnTo>
                    <a:pt x="2012" y="2298"/>
                  </a:lnTo>
                  <a:lnTo>
                    <a:pt x="2295" y="201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5" name="Freeform 941"/>
            <p:cNvSpPr>
              <a:spLocks noEditPoints="1"/>
            </p:cNvSpPr>
            <p:nvPr/>
          </p:nvSpPr>
          <p:spPr bwMode="auto">
            <a:xfrm>
              <a:off x="3237" y="873"/>
              <a:ext cx="144" cy="419"/>
            </a:xfrm>
            <a:custGeom>
              <a:avLst/>
              <a:gdLst/>
              <a:ahLst/>
              <a:cxnLst>
                <a:cxn ang="0">
                  <a:pos x="1314" y="46"/>
                </a:cxn>
                <a:cxn ang="0">
                  <a:pos x="206" y="3922"/>
                </a:cxn>
                <a:cxn ang="0">
                  <a:pos x="165" y="3945"/>
                </a:cxn>
                <a:cxn ang="0">
                  <a:pos x="142" y="3904"/>
                </a:cxn>
                <a:cxn ang="0">
                  <a:pos x="1250" y="28"/>
                </a:cxn>
                <a:cxn ang="0">
                  <a:pos x="1291" y="5"/>
                </a:cxn>
                <a:cxn ang="0">
                  <a:pos x="1314" y="46"/>
                </a:cxn>
                <a:cxn ang="0">
                  <a:pos x="384" y="3904"/>
                </a:cxn>
                <a:cxn ang="0">
                  <a:pos x="82" y="4234"/>
                </a:cxn>
                <a:cxn ang="0">
                  <a:pos x="0" y="3794"/>
                </a:cxn>
                <a:cxn ang="0">
                  <a:pos x="384" y="3904"/>
                </a:cxn>
              </a:cxnLst>
              <a:rect l="0" t="0" r="r" b="b"/>
              <a:pathLst>
                <a:path w="1319" h="4234">
                  <a:moveTo>
                    <a:pt x="1314" y="46"/>
                  </a:moveTo>
                  <a:lnTo>
                    <a:pt x="206" y="3922"/>
                  </a:lnTo>
                  <a:cubicBezTo>
                    <a:pt x="201" y="3940"/>
                    <a:pt x="182" y="3950"/>
                    <a:pt x="165" y="3945"/>
                  </a:cubicBezTo>
                  <a:cubicBezTo>
                    <a:pt x="147" y="3940"/>
                    <a:pt x="137" y="3922"/>
                    <a:pt x="142" y="3904"/>
                  </a:cubicBezTo>
                  <a:lnTo>
                    <a:pt x="1250" y="28"/>
                  </a:lnTo>
                  <a:cubicBezTo>
                    <a:pt x="1255" y="10"/>
                    <a:pt x="1274" y="0"/>
                    <a:pt x="1291" y="5"/>
                  </a:cubicBezTo>
                  <a:cubicBezTo>
                    <a:pt x="1309" y="10"/>
                    <a:pt x="1319" y="29"/>
                    <a:pt x="1314" y="46"/>
                  </a:cubicBezTo>
                  <a:close/>
                  <a:moveTo>
                    <a:pt x="384" y="3904"/>
                  </a:moveTo>
                  <a:lnTo>
                    <a:pt x="82" y="4234"/>
                  </a:lnTo>
                  <a:lnTo>
                    <a:pt x="0" y="3794"/>
                  </a:lnTo>
                  <a:lnTo>
                    <a:pt x="384" y="390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6" name="Freeform 942"/>
            <p:cNvSpPr>
              <a:spLocks noEditPoints="1"/>
            </p:cNvSpPr>
            <p:nvPr/>
          </p:nvSpPr>
          <p:spPr bwMode="auto">
            <a:xfrm>
              <a:off x="3684" y="517"/>
              <a:ext cx="87" cy="835"/>
            </a:xfrm>
            <a:custGeom>
              <a:avLst/>
              <a:gdLst/>
              <a:ahLst/>
              <a:cxnLst>
                <a:cxn ang="0">
                  <a:pos x="402" y="18"/>
                </a:cxn>
                <a:cxn ang="0">
                  <a:pos x="114" y="4054"/>
                </a:cxn>
                <a:cxn ang="0">
                  <a:pos x="96" y="4069"/>
                </a:cxn>
                <a:cxn ang="0">
                  <a:pos x="81" y="4051"/>
                </a:cxn>
                <a:cxn ang="0">
                  <a:pos x="369" y="16"/>
                </a:cxn>
                <a:cxn ang="0">
                  <a:pos x="387" y="1"/>
                </a:cxn>
                <a:cxn ang="0">
                  <a:pos x="402" y="18"/>
                </a:cxn>
                <a:cxn ang="0">
                  <a:pos x="200" y="4026"/>
                </a:cxn>
                <a:cxn ang="0">
                  <a:pos x="86" y="4219"/>
                </a:cxn>
                <a:cxn ang="0">
                  <a:pos x="0" y="4012"/>
                </a:cxn>
                <a:cxn ang="0">
                  <a:pos x="200" y="4026"/>
                </a:cxn>
              </a:cxnLst>
              <a:rect l="0" t="0" r="r" b="b"/>
              <a:pathLst>
                <a:path w="403" h="4219">
                  <a:moveTo>
                    <a:pt x="402" y="18"/>
                  </a:moveTo>
                  <a:lnTo>
                    <a:pt x="114" y="4054"/>
                  </a:lnTo>
                  <a:cubicBezTo>
                    <a:pt x="114" y="4063"/>
                    <a:pt x="106" y="4070"/>
                    <a:pt x="96" y="4069"/>
                  </a:cubicBezTo>
                  <a:cubicBezTo>
                    <a:pt x="87" y="4069"/>
                    <a:pt x="80" y="4061"/>
                    <a:pt x="81" y="4051"/>
                  </a:cubicBezTo>
                  <a:lnTo>
                    <a:pt x="369" y="16"/>
                  </a:lnTo>
                  <a:cubicBezTo>
                    <a:pt x="370" y="7"/>
                    <a:pt x="378" y="0"/>
                    <a:pt x="387" y="1"/>
                  </a:cubicBezTo>
                  <a:cubicBezTo>
                    <a:pt x="396" y="1"/>
                    <a:pt x="403" y="9"/>
                    <a:pt x="402" y="18"/>
                  </a:cubicBezTo>
                  <a:close/>
                  <a:moveTo>
                    <a:pt x="200" y="4026"/>
                  </a:moveTo>
                  <a:lnTo>
                    <a:pt x="86" y="4219"/>
                  </a:lnTo>
                  <a:lnTo>
                    <a:pt x="0" y="4012"/>
                  </a:lnTo>
                  <a:lnTo>
                    <a:pt x="200" y="402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96" name="Group 1272"/>
            <p:cNvGrpSpPr>
              <a:grpSpLocks/>
            </p:cNvGrpSpPr>
            <p:nvPr/>
          </p:nvGrpSpPr>
          <p:grpSpPr bwMode="auto">
            <a:xfrm>
              <a:off x="1421" y="1351"/>
              <a:ext cx="1044" cy="654"/>
              <a:chOff x="1421" y="1351"/>
              <a:chExt cx="1044" cy="654"/>
            </a:xfrm>
          </p:grpSpPr>
          <p:grpSp>
            <p:nvGrpSpPr>
              <p:cNvPr id="2167" name="Group 1143"/>
              <p:cNvGrpSpPr>
                <a:grpSpLocks/>
              </p:cNvGrpSpPr>
              <p:nvPr/>
            </p:nvGrpSpPr>
            <p:grpSpPr bwMode="auto">
              <a:xfrm>
                <a:off x="1421" y="1351"/>
                <a:ext cx="1043" cy="654"/>
                <a:chOff x="1421" y="1351"/>
                <a:chExt cx="1043" cy="654"/>
              </a:xfrm>
            </p:grpSpPr>
            <p:sp>
              <p:nvSpPr>
                <p:cNvPr id="1967" name="Freeform 943"/>
                <p:cNvSpPr>
                  <a:spLocks/>
                </p:cNvSpPr>
                <p:nvPr/>
              </p:nvSpPr>
              <p:spPr bwMode="auto">
                <a:xfrm>
                  <a:off x="1916" y="1351"/>
                  <a:ext cx="27" cy="60"/>
                </a:xfrm>
                <a:custGeom>
                  <a:avLst/>
                  <a:gdLst/>
                  <a:ahLst/>
                  <a:cxnLst>
                    <a:cxn ang="0">
                      <a:pos x="27" y="60"/>
                    </a:cxn>
                    <a:cxn ang="0">
                      <a:pos x="0" y="60"/>
                    </a:cxn>
                    <a:cxn ang="0">
                      <a:pos x="2" y="0"/>
                    </a:cxn>
                    <a:cxn ang="0">
                      <a:pos x="27" y="0"/>
                    </a:cxn>
                    <a:cxn ang="0">
                      <a:pos x="27" y="60"/>
                    </a:cxn>
                  </a:cxnLst>
                  <a:rect l="0" t="0" r="r" b="b"/>
                  <a:pathLst>
                    <a:path w="27" h="60">
                      <a:moveTo>
                        <a:pt x="27" y="60"/>
                      </a:moveTo>
                      <a:lnTo>
                        <a:pt x="0" y="60"/>
                      </a:lnTo>
                      <a:lnTo>
                        <a:pt x="2" y="0"/>
                      </a:lnTo>
                      <a:lnTo>
                        <a:pt x="27" y="0"/>
                      </a:lnTo>
                      <a:lnTo>
                        <a:pt x="27" y="60"/>
                      </a:lnTo>
                      <a:close/>
                    </a:path>
                  </a:pathLst>
                </a:custGeom>
                <a:solidFill>
                  <a:srgbClr val="5B7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68" name="Line 944"/>
                <p:cNvSpPr>
                  <a:spLocks noChangeShapeType="1"/>
                </p:cNvSpPr>
                <p:nvPr/>
              </p:nvSpPr>
              <p:spPr bwMode="auto">
                <a:xfrm flipV="1">
                  <a:off x="1943" y="1351"/>
                  <a:ext cx="1" cy="60"/>
                </a:xfrm>
                <a:prstGeom prst="line">
                  <a:avLst/>
                </a:prstGeom>
                <a:noFill/>
                <a:ln w="1588" cap="flat">
                  <a:solidFill>
                    <a:srgbClr val="5B79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69" name="Freeform 945"/>
                <p:cNvSpPr>
                  <a:spLocks/>
                </p:cNvSpPr>
                <p:nvPr/>
              </p:nvSpPr>
              <p:spPr bwMode="auto">
                <a:xfrm>
                  <a:off x="1929" y="1351"/>
                  <a:ext cx="14" cy="60"/>
                </a:xfrm>
                <a:custGeom>
                  <a:avLst/>
                  <a:gdLst/>
                  <a:ahLst/>
                  <a:cxnLst>
                    <a:cxn ang="0">
                      <a:pos x="14" y="60"/>
                    </a:cxn>
                    <a:cxn ang="0">
                      <a:pos x="0" y="60"/>
                    </a:cxn>
                    <a:cxn ang="0">
                      <a:pos x="2" y="0"/>
                    </a:cxn>
                    <a:cxn ang="0">
                      <a:pos x="14" y="0"/>
                    </a:cxn>
                    <a:cxn ang="0">
                      <a:pos x="14" y="60"/>
                    </a:cxn>
                  </a:cxnLst>
                  <a:rect l="0" t="0" r="r" b="b"/>
                  <a:pathLst>
                    <a:path w="14" h="60">
                      <a:moveTo>
                        <a:pt x="14" y="60"/>
                      </a:moveTo>
                      <a:lnTo>
                        <a:pt x="0" y="60"/>
                      </a:lnTo>
                      <a:lnTo>
                        <a:pt x="2" y="0"/>
                      </a:lnTo>
                      <a:lnTo>
                        <a:pt x="14" y="0"/>
                      </a:lnTo>
                      <a:lnTo>
                        <a:pt x="14" y="60"/>
                      </a:lnTo>
                      <a:close/>
                    </a:path>
                  </a:pathLst>
                </a:custGeom>
                <a:solidFill>
                  <a:srgbClr val="5B7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0" name="Freeform 946"/>
                <p:cNvSpPr>
                  <a:spLocks/>
                </p:cNvSpPr>
                <p:nvPr/>
              </p:nvSpPr>
              <p:spPr bwMode="auto">
                <a:xfrm>
                  <a:off x="1916" y="135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13" y="60"/>
                    </a:cxn>
                    <a:cxn ang="0">
                      <a:pos x="0" y="60"/>
                    </a:cxn>
                    <a:cxn ang="0">
                      <a:pos x="2" y="0"/>
                    </a:cxn>
                    <a:cxn ang="0">
                      <a:pos x="15" y="0"/>
                    </a:cxn>
                    <a:cxn ang="0">
                      <a:pos x="13" y="60"/>
                    </a:cxn>
                  </a:cxnLst>
                  <a:rect l="0" t="0" r="r" b="b"/>
                  <a:pathLst>
                    <a:path w="15" h="60">
                      <a:moveTo>
                        <a:pt x="13" y="60"/>
                      </a:moveTo>
                      <a:lnTo>
                        <a:pt x="0" y="60"/>
                      </a:lnTo>
                      <a:lnTo>
                        <a:pt x="2" y="0"/>
                      </a:lnTo>
                      <a:lnTo>
                        <a:pt x="15" y="0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5B7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1" name="Freeform 947"/>
                <p:cNvSpPr>
                  <a:spLocks/>
                </p:cNvSpPr>
                <p:nvPr/>
              </p:nvSpPr>
              <p:spPr bwMode="auto">
                <a:xfrm>
                  <a:off x="1889" y="1351"/>
                  <a:ext cx="29" cy="61"/>
                </a:xfrm>
                <a:custGeom>
                  <a:avLst/>
                  <a:gdLst/>
                  <a:ahLst/>
                  <a:cxnLst>
                    <a:cxn ang="0">
                      <a:pos x="27" y="60"/>
                    </a:cxn>
                    <a:cxn ang="0">
                      <a:pos x="0" y="61"/>
                    </a:cxn>
                    <a:cxn ang="0">
                      <a:pos x="5" y="1"/>
                    </a:cxn>
                    <a:cxn ang="0">
                      <a:pos x="29" y="0"/>
                    </a:cxn>
                    <a:cxn ang="0">
                      <a:pos x="27" y="60"/>
                    </a:cxn>
                  </a:cxnLst>
                  <a:rect l="0" t="0" r="r" b="b"/>
                  <a:pathLst>
                    <a:path w="29" h="61">
                      <a:moveTo>
                        <a:pt x="27" y="60"/>
                      </a:moveTo>
                      <a:lnTo>
                        <a:pt x="0" y="61"/>
                      </a:lnTo>
                      <a:lnTo>
                        <a:pt x="5" y="1"/>
                      </a:lnTo>
                      <a:lnTo>
                        <a:pt x="29" y="0"/>
                      </a:lnTo>
                      <a:lnTo>
                        <a:pt x="27" y="60"/>
                      </a:lnTo>
                      <a:close/>
                    </a:path>
                  </a:pathLst>
                </a:custGeom>
                <a:solidFill>
                  <a:srgbClr val="5C7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2" name="Line 948"/>
                <p:cNvSpPr>
                  <a:spLocks noChangeShapeType="1"/>
                </p:cNvSpPr>
                <p:nvPr/>
              </p:nvSpPr>
              <p:spPr bwMode="auto">
                <a:xfrm flipV="1">
                  <a:off x="1916" y="1351"/>
                  <a:ext cx="2" cy="60"/>
                </a:xfrm>
                <a:prstGeom prst="line">
                  <a:avLst/>
                </a:prstGeom>
                <a:noFill/>
                <a:ln w="1588" cap="flat">
                  <a:solidFill>
                    <a:srgbClr val="5C7B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3" name="Freeform 949"/>
                <p:cNvSpPr>
                  <a:spLocks/>
                </p:cNvSpPr>
                <p:nvPr/>
              </p:nvSpPr>
              <p:spPr bwMode="auto">
                <a:xfrm>
                  <a:off x="1903" y="1351"/>
                  <a:ext cx="15" cy="61"/>
                </a:xfrm>
                <a:custGeom>
                  <a:avLst/>
                  <a:gdLst/>
                  <a:ahLst/>
                  <a:cxnLst>
                    <a:cxn ang="0">
                      <a:pos x="13" y="60"/>
                    </a:cxn>
                    <a:cxn ang="0">
                      <a:pos x="0" y="61"/>
                    </a:cxn>
                    <a:cxn ang="0">
                      <a:pos x="3" y="1"/>
                    </a:cxn>
                    <a:cxn ang="0">
                      <a:pos x="15" y="0"/>
                    </a:cxn>
                    <a:cxn ang="0">
                      <a:pos x="13" y="60"/>
                    </a:cxn>
                  </a:cxnLst>
                  <a:rect l="0" t="0" r="r" b="b"/>
                  <a:pathLst>
                    <a:path w="15" h="61">
                      <a:moveTo>
                        <a:pt x="13" y="60"/>
                      </a:moveTo>
                      <a:lnTo>
                        <a:pt x="0" y="61"/>
                      </a:lnTo>
                      <a:lnTo>
                        <a:pt x="3" y="1"/>
                      </a:lnTo>
                      <a:lnTo>
                        <a:pt x="15" y="0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5C7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4" name="Freeform 950"/>
                <p:cNvSpPr>
                  <a:spLocks/>
                </p:cNvSpPr>
                <p:nvPr/>
              </p:nvSpPr>
              <p:spPr bwMode="auto">
                <a:xfrm>
                  <a:off x="1889" y="1352"/>
                  <a:ext cx="17" cy="60"/>
                </a:xfrm>
                <a:custGeom>
                  <a:avLst/>
                  <a:gdLst/>
                  <a:ahLst/>
                  <a:cxnLst>
                    <a:cxn ang="0">
                      <a:pos x="14" y="60"/>
                    </a:cxn>
                    <a:cxn ang="0">
                      <a:pos x="0" y="60"/>
                    </a:cxn>
                    <a:cxn ang="0">
                      <a:pos x="5" y="0"/>
                    </a:cxn>
                    <a:cxn ang="0">
                      <a:pos x="17" y="0"/>
                    </a:cxn>
                    <a:cxn ang="0">
                      <a:pos x="14" y="60"/>
                    </a:cxn>
                  </a:cxnLst>
                  <a:rect l="0" t="0" r="r" b="b"/>
                  <a:pathLst>
                    <a:path w="17" h="60">
                      <a:moveTo>
                        <a:pt x="14" y="60"/>
                      </a:moveTo>
                      <a:lnTo>
                        <a:pt x="0" y="60"/>
                      </a:lnTo>
                      <a:lnTo>
                        <a:pt x="5" y="0"/>
                      </a:lnTo>
                      <a:lnTo>
                        <a:pt x="17" y="0"/>
                      </a:lnTo>
                      <a:lnTo>
                        <a:pt x="14" y="60"/>
                      </a:lnTo>
                      <a:close/>
                    </a:path>
                  </a:pathLst>
                </a:custGeom>
                <a:solidFill>
                  <a:srgbClr val="5D7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5" name="Freeform 951"/>
                <p:cNvSpPr>
                  <a:spLocks/>
                </p:cNvSpPr>
                <p:nvPr/>
              </p:nvSpPr>
              <p:spPr bwMode="auto">
                <a:xfrm>
                  <a:off x="1863" y="1352"/>
                  <a:ext cx="31" cy="62"/>
                </a:xfrm>
                <a:custGeom>
                  <a:avLst/>
                  <a:gdLst/>
                  <a:ahLst/>
                  <a:cxnLst>
                    <a:cxn ang="0">
                      <a:pos x="26" y="60"/>
                    </a:cxn>
                    <a:cxn ang="0">
                      <a:pos x="0" y="62"/>
                    </a:cxn>
                    <a:cxn ang="0">
                      <a:pos x="8" y="2"/>
                    </a:cxn>
                    <a:cxn ang="0">
                      <a:pos x="31" y="0"/>
                    </a:cxn>
                    <a:cxn ang="0">
                      <a:pos x="26" y="60"/>
                    </a:cxn>
                  </a:cxnLst>
                  <a:rect l="0" t="0" r="r" b="b"/>
                  <a:pathLst>
                    <a:path w="31" h="62">
                      <a:moveTo>
                        <a:pt x="26" y="60"/>
                      </a:moveTo>
                      <a:lnTo>
                        <a:pt x="0" y="62"/>
                      </a:lnTo>
                      <a:lnTo>
                        <a:pt x="8" y="2"/>
                      </a:lnTo>
                      <a:lnTo>
                        <a:pt x="31" y="0"/>
                      </a:lnTo>
                      <a:lnTo>
                        <a:pt x="26" y="60"/>
                      </a:lnTo>
                      <a:close/>
                    </a:path>
                  </a:pathLst>
                </a:custGeom>
                <a:solidFill>
                  <a:srgbClr val="5E7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6" name="Line 952"/>
                <p:cNvSpPr>
                  <a:spLocks noChangeShapeType="1"/>
                </p:cNvSpPr>
                <p:nvPr/>
              </p:nvSpPr>
              <p:spPr bwMode="auto">
                <a:xfrm flipV="1">
                  <a:off x="1889" y="1352"/>
                  <a:ext cx="5" cy="60"/>
                </a:xfrm>
                <a:prstGeom prst="line">
                  <a:avLst/>
                </a:prstGeom>
                <a:noFill/>
                <a:ln w="1588" cap="flat">
                  <a:solidFill>
                    <a:srgbClr val="5E7D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7" name="Freeform 953"/>
                <p:cNvSpPr>
                  <a:spLocks/>
                </p:cNvSpPr>
                <p:nvPr/>
              </p:nvSpPr>
              <p:spPr bwMode="auto">
                <a:xfrm>
                  <a:off x="1876" y="1352"/>
                  <a:ext cx="18" cy="61"/>
                </a:xfrm>
                <a:custGeom>
                  <a:avLst/>
                  <a:gdLst/>
                  <a:ahLst/>
                  <a:cxnLst>
                    <a:cxn ang="0">
                      <a:pos x="13" y="60"/>
                    </a:cxn>
                    <a:cxn ang="0">
                      <a:pos x="0" y="61"/>
                    </a:cxn>
                    <a:cxn ang="0">
                      <a:pos x="7" y="1"/>
                    </a:cxn>
                    <a:cxn ang="0">
                      <a:pos x="18" y="0"/>
                    </a:cxn>
                    <a:cxn ang="0">
                      <a:pos x="13" y="60"/>
                    </a:cxn>
                  </a:cxnLst>
                  <a:rect l="0" t="0" r="r" b="b"/>
                  <a:pathLst>
                    <a:path w="18" h="61">
                      <a:moveTo>
                        <a:pt x="13" y="60"/>
                      </a:moveTo>
                      <a:lnTo>
                        <a:pt x="0" y="61"/>
                      </a:lnTo>
                      <a:lnTo>
                        <a:pt x="7" y="1"/>
                      </a:lnTo>
                      <a:lnTo>
                        <a:pt x="18" y="0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5E7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8" name="Freeform 954"/>
                <p:cNvSpPr>
                  <a:spLocks/>
                </p:cNvSpPr>
                <p:nvPr/>
              </p:nvSpPr>
              <p:spPr bwMode="auto">
                <a:xfrm>
                  <a:off x="1863" y="1353"/>
                  <a:ext cx="20" cy="61"/>
                </a:xfrm>
                <a:custGeom>
                  <a:avLst/>
                  <a:gdLst/>
                  <a:ahLst/>
                  <a:cxnLst>
                    <a:cxn ang="0">
                      <a:pos x="13" y="60"/>
                    </a:cxn>
                    <a:cxn ang="0">
                      <a:pos x="0" y="61"/>
                    </a:cxn>
                    <a:cxn ang="0">
                      <a:pos x="8" y="1"/>
                    </a:cxn>
                    <a:cxn ang="0">
                      <a:pos x="20" y="0"/>
                    </a:cxn>
                    <a:cxn ang="0">
                      <a:pos x="13" y="60"/>
                    </a:cxn>
                  </a:cxnLst>
                  <a:rect l="0" t="0" r="r" b="b"/>
                  <a:pathLst>
                    <a:path w="20" h="61">
                      <a:moveTo>
                        <a:pt x="13" y="60"/>
                      </a:moveTo>
                      <a:lnTo>
                        <a:pt x="0" y="61"/>
                      </a:lnTo>
                      <a:lnTo>
                        <a:pt x="8" y="1"/>
                      </a:lnTo>
                      <a:lnTo>
                        <a:pt x="20" y="0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5E7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9" name="Freeform 955"/>
                <p:cNvSpPr>
                  <a:spLocks/>
                </p:cNvSpPr>
                <p:nvPr/>
              </p:nvSpPr>
              <p:spPr bwMode="auto">
                <a:xfrm>
                  <a:off x="1838" y="1354"/>
                  <a:ext cx="33" cy="63"/>
                </a:xfrm>
                <a:custGeom>
                  <a:avLst/>
                  <a:gdLst/>
                  <a:ahLst/>
                  <a:cxnLst>
                    <a:cxn ang="0">
                      <a:pos x="25" y="60"/>
                    </a:cxn>
                    <a:cxn ang="0">
                      <a:pos x="0" y="63"/>
                    </a:cxn>
                    <a:cxn ang="0">
                      <a:pos x="9" y="2"/>
                    </a:cxn>
                    <a:cxn ang="0">
                      <a:pos x="33" y="0"/>
                    </a:cxn>
                    <a:cxn ang="0">
                      <a:pos x="25" y="60"/>
                    </a:cxn>
                  </a:cxnLst>
                  <a:rect l="0" t="0" r="r" b="b"/>
                  <a:pathLst>
                    <a:path w="33" h="63">
                      <a:moveTo>
                        <a:pt x="25" y="60"/>
                      </a:moveTo>
                      <a:lnTo>
                        <a:pt x="0" y="63"/>
                      </a:lnTo>
                      <a:lnTo>
                        <a:pt x="9" y="2"/>
                      </a:lnTo>
                      <a:lnTo>
                        <a:pt x="33" y="0"/>
                      </a:lnTo>
                      <a:lnTo>
                        <a:pt x="25" y="60"/>
                      </a:lnTo>
                      <a:close/>
                    </a:path>
                  </a:pathLst>
                </a:custGeom>
                <a:solidFill>
                  <a:srgbClr val="5F7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0" name="Line 956"/>
                <p:cNvSpPr>
                  <a:spLocks noChangeShapeType="1"/>
                </p:cNvSpPr>
                <p:nvPr/>
              </p:nvSpPr>
              <p:spPr bwMode="auto">
                <a:xfrm flipV="1">
                  <a:off x="1863" y="1354"/>
                  <a:ext cx="8" cy="60"/>
                </a:xfrm>
                <a:prstGeom prst="line">
                  <a:avLst/>
                </a:prstGeom>
                <a:noFill/>
                <a:ln w="1588" cap="flat">
                  <a:solidFill>
                    <a:srgbClr val="5F7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1" name="Freeform 957"/>
                <p:cNvSpPr>
                  <a:spLocks/>
                </p:cNvSpPr>
                <p:nvPr/>
              </p:nvSpPr>
              <p:spPr bwMode="auto">
                <a:xfrm>
                  <a:off x="1850" y="1354"/>
                  <a:ext cx="21" cy="62"/>
                </a:xfrm>
                <a:custGeom>
                  <a:avLst/>
                  <a:gdLst/>
                  <a:ahLst/>
                  <a:cxnLst>
                    <a:cxn ang="0">
                      <a:pos x="13" y="60"/>
                    </a:cxn>
                    <a:cxn ang="0">
                      <a:pos x="0" y="62"/>
                    </a:cxn>
                    <a:cxn ang="0">
                      <a:pos x="9" y="1"/>
                    </a:cxn>
                    <a:cxn ang="0">
                      <a:pos x="21" y="0"/>
                    </a:cxn>
                    <a:cxn ang="0">
                      <a:pos x="13" y="60"/>
                    </a:cxn>
                  </a:cxnLst>
                  <a:rect l="0" t="0" r="r" b="b"/>
                  <a:pathLst>
                    <a:path w="21" h="62">
                      <a:moveTo>
                        <a:pt x="13" y="60"/>
                      </a:moveTo>
                      <a:lnTo>
                        <a:pt x="0" y="62"/>
                      </a:lnTo>
                      <a:lnTo>
                        <a:pt x="9" y="1"/>
                      </a:lnTo>
                      <a:lnTo>
                        <a:pt x="21" y="0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5F7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2" name="Freeform 958"/>
                <p:cNvSpPr>
                  <a:spLocks/>
                </p:cNvSpPr>
                <p:nvPr/>
              </p:nvSpPr>
              <p:spPr bwMode="auto">
                <a:xfrm>
                  <a:off x="1838" y="1355"/>
                  <a:ext cx="21" cy="62"/>
                </a:xfrm>
                <a:custGeom>
                  <a:avLst/>
                  <a:gdLst/>
                  <a:ahLst/>
                  <a:cxnLst>
                    <a:cxn ang="0">
                      <a:pos x="12" y="61"/>
                    </a:cxn>
                    <a:cxn ang="0">
                      <a:pos x="0" y="62"/>
                    </a:cxn>
                    <a:cxn ang="0">
                      <a:pos x="9" y="1"/>
                    </a:cxn>
                    <a:cxn ang="0">
                      <a:pos x="21" y="0"/>
                    </a:cxn>
                    <a:cxn ang="0">
                      <a:pos x="12" y="61"/>
                    </a:cxn>
                  </a:cxnLst>
                  <a:rect l="0" t="0" r="r" b="b"/>
                  <a:pathLst>
                    <a:path w="21" h="62">
                      <a:moveTo>
                        <a:pt x="12" y="61"/>
                      </a:moveTo>
                      <a:lnTo>
                        <a:pt x="0" y="62"/>
                      </a:lnTo>
                      <a:lnTo>
                        <a:pt x="9" y="1"/>
                      </a:lnTo>
                      <a:lnTo>
                        <a:pt x="21" y="0"/>
                      </a:lnTo>
                      <a:lnTo>
                        <a:pt x="12" y="61"/>
                      </a:lnTo>
                      <a:close/>
                    </a:path>
                  </a:pathLst>
                </a:custGeom>
                <a:solidFill>
                  <a:srgbClr val="5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3" name="Freeform 959"/>
                <p:cNvSpPr>
                  <a:spLocks/>
                </p:cNvSpPr>
                <p:nvPr/>
              </p:nvSpPr>
              <p:spPr bwMode="auto">
                <a:xfrm>
                  <a:off x="1812" y="1356"/>
                  <a:ext cx="35" cy="6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0" y="64"/>
                    </a:cxn>
                    <a:cxn ang="0">
                      <a:pos x="12" y="3"/>
                    </a:cxn>
                    <a:cxn ang="0">
                      <a:pos x="35" y="0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35" h="64">
                      <a:moveTo>
                        <a:pt x="26" y="61"/>
                      </a:moveTo>
                      <a:lnTo>
                        <a:pt x="0" y="64"/>
                      </a:lnTo>
                      <a:lnTo>
                        <a:pt x="12" y="3"/>
                      </a:lnTo>
                      <a:lnTo>
                        <a:pt x="35" y="0"/>
                      </a:lnTo>
                      <a:lnTo>
                        <a:pt x="26" y="61"/>
                      </a:lnTo>
                      <a:close/>
                    </a:path>
                  </a:pathLst>
                </a:custGeom>
                <a:solidFill>
                  <a:srgbClr val="608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4" name="Line 960"/>
                <p:cNvSpPr>
                  <a:spLocks noChangeShapeType="1"/>
                </p:cNvSpPr>
                <p:nvPr/>
              </p:nvSpPr>
              <p:spPr bwMode="auto">
                <a:xfrm flipV="1">
                  <a:off x="1838" y="1356"/>
                  <a:ext cx="9" cy="61"/>
                </a:xfrm>
                <a:prstGeom prst="line">
                  <a:avLst/>
                </a:prstGeom>
                <a:noFill/>
                <a:ln w="1588" cap="flat">
                  <a:solidFill>
                    <a:srgbClr val="6081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5" name="Freeform 961"/>
                <p:cNvSpPr>
                  <a:spLocks/>
                </p:cNvSpPr>
                <p:nvPr/>
              </p:nvSpPr>
              <p:spPr bwMode="auto">
                <a:xfrm>
                  <a:off x="1825" y="1356"/>
                  <a:ext cx="22" cy="62"/>
                </a:xfrm>
                <a:custGeom>
                  <a:avLst/>
                  <a:gdLst/>
                  <a:ahLst/>
                  <a:cxnLst>
                    <a:cxn ang="0">
                      <a:pos x="13" y="61"/>
                    </a:cxn>
                    <a:cxn ang="0">
                      <a:pos x="0" y="62"/>
                    </a:cxn>
                    <a:cxn ang="0">
                      <a:pos x="11" y="2"/>
                    </a:cxn>
                    <a:cxn ang="0">
                      <a:pos x="22" y="0"/>
                    </a:cxn>
                    <a:cxn ang="0">
                      <a:pos x="13" y="61"/>
                    </a:cxn>
                  </a:cxnLst>
                  <a:rect l="0" t="0" r="r" b="b"/>
                  <a:pathLst>
                    <a:path w="22" h="62">
                      <a:moveTo>
                        <a:pt x="13" y="61"/>
                      </a:moveTo>
                      <a:lnTo>
                        <a:pt x="0" y="62"/>
                      </a:lnTo>
                      <a:lnTo>
                        <a:pt x="11" y="2"/>
                      </a:lnTo>
                      <a:lnTo>
                        <a:pt x="22" y="0"/>
                      </a:lnTo>
                      <a:lnTo>
                        <a:pt x="13" y="61"/>
                      </a:lnTo>
                      <a:close/>
                    </a:path>
                  </a:pathLst>
                </a:custGeom>
                <a:solidFill>
                  <a:srgbClr val="608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6" name="Freeform 962"/>
                <p:cNvSpPr>
                  <a:spLocks/>
                </p:cNvSpPr>
                <p:nvPr/>
              </p:nvSpPr>
              <p:spPr bwMode="auto">
                <a:xfrm>
                  <a:off x="1812" y="1358"/>
                  <a:ext cx="24" cy="62"/>
                </a:xfrm>
                <a:custGeom>
                  <a:avLst/>
                  <a:gdLst/>
                  <a:ahLst/>
                  <a:cxnLst>
                    <a:cxn ang="0">
                      <a:pos x="13" y="60"/>
                    </a:cxn>
                    <a:cxn ang="0">
                      <a:pos x="0" y="62"/>
                    </a:cxn>
                    <a:cxn ang="0">
                      <a:pos x="12" y="1"/>
                    </a:cxn>
                    <a:cxn ang="0">
                      <a:pos x="24" y="0"/>
                    </a:cxn>
                    <a:cxn ang="0">
                      <a:pos x="13" y="60"/>
                    </a:cxn>
                  </a:cxnLst>
                  <a:rect l="0" t="0" r="r" b="b"/>
                  <a:pathLst>
                    <a:path w="24" h="62">
                      <a:moveTo>
                        <a:pt x="13" y="60"/>
                      </a:moveTo>
                      <a:lnTo>
                        <a:pt x="0" y="62"/>
                      </a:lnTo>
                      <a:lnTo>
                        <a:pt x="12" y="1"/>
                      </a:lnTo>
                      <a:lnTo>
                        <a:pt x="24" y="0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618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7" name="Freeform 963"/>
                <p:cNvSpPr>
                  <a:spLocks/>
                </p:cNvSpPr>
                <p:nvPr/>
              </p:nvSpPr>
              <p:spPr bwMode="auto">
                <a:xfrm>
                  <a:off x="1788" y="1359"/>
                  <a:ext cx="36" cy="65"/>
                </a:xfrm>
                <a:custGeom>
                  <a:avLst/>
                  <a:gdLst/>
                  <a:ahLst/>
                  <a:cxnLst>
                    <a:cxn ang="0">
                      <a:pos x="24" y="61"/>
                    </a:cxn>
                    <a:cxn ang="0">
                      <a:pos x="0" y="65"/>
                    </a:cxn>
                    <a:cxn ang="0">
                      <a:pos x="14" y="4"/>
                    </a:cxn>
                    <a:cxn ang="0">
                      <a:pos x="36" y="0"/>
                    </a:cxn>
                    <a:cxn ang="0">
                      <a:pos x="24" y="61"/>
                    </a:cxn>
                  </a:cxnLst>
                  <a:rect l="0" t="0" r="r" b="b"/>
                  <a:pathLst>
                    <a:path w="36" h="65">
                      <a:moveTo>
                        <a:pt x="24" y="61"/>
                      </a:moveTo>
                      <a:lnTo>
                        <a:pt x="0" y="65"/>
                      </a:lnTo>
                      <a:lnTo>
                        <a:pt x="14" y="4"/>
                      </a:lnTo>
                      <a:lnTo>
                        <a:pt x="36" y="0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solidFill>
                  <a:srgbClr val="628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8" name="Line 964"/>
                <p:cNvSpPr>
                  <a:spLocks noChangeShapeType="1"/>
                </p:cNvSpPr>
                <p:nvPr/>
              </p:nvSpPr>
              <p:spPr bwMode="auto">
                <a:xfrm flipV="1">
                  <a:off x="1812" y="1359"/>
                  <a:ext cx="12" cy="61"/>
                </a:xfrm>
                <a:prstGeom prst="line">
                  <a:avLst/>
                </a:prstGeom>
                <a:noFill/>
                <a:ln w="1588" cap="flat">
                  <a:solidFill>
                    <a:srgbClr val="6283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9" name="Freeform 965"/>
                <p:cNvSpPr>
                  <a:spLocks/>
                </p:cNvSpPr>
                <p:nvPr/>
              </p:nvSpPr>
              <p:spPr bwMode="auto">
                <a:xfrm>
                  <a:off x="1763" y="1363"/>
                  <a:ext cx="39" cy="66"/>
                </a:xfrm>
                <a:custGeom>
                  <a:avLst/>
                  <a:gdLst/>
                  <a:ahLst/>
                  <a:cxnLst>
                    <a:cxn ang="0">
                      <a:pos x="25" y="61"/>
                    </a:cxn>
                    <a:cxn ang="0">
                      <a:pos x="0" y="66"/>
                    </a:cxn>
                    <a:cxn ang="0">
                      <a:pos x="17" y="4"/>
                    </a:cxn>
                    <a:cxn ang="0">
                      <a:pos x="39" y="0"/>
                    </a:cxn>
                    <a:cxn ang="0">
                      <a:pos x="25" y="61"/>
                    </a:cxn>
                  </a:cxnLst>
                  <a:rect l="0" t="0" r="r" b="b"/>
                  <a:pathLst>
                    <a:path w="39" h="66">
                      <a:moveTo>
                        <a:pt x="25" y="61"/>
                      </a:moveTo>
                      <a:lnTo>
                        <a:pt x="0" y="66"/>
                      </a:lnTo>
                      <a:lnTo>
                        <a:pt x="17" y="4"/>
                      </a:lnTo>
                      <a:lnTo>
                        <a:pt x="39" y="0"/>
                      </a:lnTo>
                      <a:lnTo>
                        <a:pt x="25" y="61"/>
                      </a:lnTo>
                      <a:close/>
                    </a:path>
                  </a:pathLst>
                </a:custGeom>
                <a:solidFill>
                  <a:srgbClr val="638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0" name="Line 966"/>
                <p:cNvSpPr>
                  <a:spLocks noChangeShapeType="1"/>
                </p:cNvSpPr>
                <p:nvPr/>
              </p:nvSpPr>
              <p:spPr bwMode="auto">
                <a:xfrm flipV="1">
                  <a:off x="1788" y="1363"/>
                  <a:ext cx="14" cy="61"/>
                </a:xfrm>
                <a:prstGeom prst="line">
                  <a:avLst/>
                </a:prstGeom>
                <a:noFill/>
                <a:ln w="1588" cap="flat">
                  <a:solidFill>
                    <a:srgbClr val="6384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1" name="Freeform 967"/>
                <p:cNvSpPr>
                  <a:spLocks/>
                </p:cNvSpPr>
                <p:nvPr/>
              </p:nvSpPr>
              <p:spPr bwMode="auto">
                <a:xfrm>
                  <a:off x="1776" y="1363"/>
                  <a:ext cx="26" cy="63"/>
                </a:xfrm>
                <a:custGeom>
                  <a:avLst/>
                  <a:gdLst/>
                  <a:ahLst/>
                  <a:cxnLst>
                    <a:cxn ang="0">
                      <a:pos x="12" y="61"/>
                    </a:cxn>
                    <a:cxn ang="0">
                      <a:pos x="0" y="63"/>
                    </a:cxn>
                    <a:cxn ang="0">
                      <a:pos x="15" y="2"/>
                    </a:cxn>
                    <a:cxn ang="0">
                      <a:pos x="26" y="0"/>
                    </a:cxn>
                    <a:cxn ang="0">
                      <a:pos x="12" y="61"/>
                    </a:cxn>
                  </a:cxnLst>
                  <a:rect l="0" t="0" r="r" b="b"/>
                  <a:pathLst>
                    <a:path w="26" h="63">
                      <a:moveTo>
                        <a:pt x="12" y="61"/>
                      </a:moveTo>
                      <a:lnTo>
                        <a:pt x="0" y="63"/>
                      </a:lnTo>
                      <a:lnTo>
                        <a:pt x="15" y="2"/>
                      </a:lnTo>
                      <a:lnTo>
                        <a:pt x="26" y="0"/>
                      </a:lnTo>
                      <a:lnTo>
                        <a:pt x="12" y="61"/>
                      </a:lnTo>
                      <a:close/>
                    </a:path>
                  </a:pathLst>
                </a:custGeom>
                <a:solidFill>
                  <a:srgbClr val="638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2" name="Freeform 968"/>
                <p:cNvSpPr>
                  <a:spLocks/>
                </p:cNvSpPr>
                <p:nvPr/>
              </p:nvSpPr>
              <p:spPr bwMode="auto">
                <a:xfrm>
                  <a:off x="1763" y="1365"/>
                  <a:ext cx="28" cy="64"/>
                </a:xfrm>
                <a:custGeom>
                  <a:avLst/>
                  <a:gdLst/>
                  <a:ahLst/>
                  <a:cxnLst>
                    <a:cxn ang="0">
                      <a:pos x="13" y="61"/>
                    </a:cxn>
                    <a:cxn ang="0">
                      <a:pos x="0" y="64"/>
                    </a:cxn>
                    <a:cxn ang="0">
                      <a:pos x="17" y="2"/>
                    </a:cxn>
                    <a:cxn ang="0">
                      <a:pos x="28" y="0"/>
                    </a:cxn>
                    <a:cxn ang="0">
                      <a:pos x="13" y="61"/>
                    </a:cxn>
                  </a:cxnLst>
                  <a:rect l="0" t="0" r="r" b="b"/>
                  <a:pathLst>
                    <a:path w="28" h="64">
                      <a:moveTo>
                        <a:pt x="13" y="61"/>
                      </a:moveTo>
                      <a:lnTo>
                        <a:pt x="0" y="64"/>
                      </a:lnTo>
                      <a:lnTo>
                        <a:pt x="17" y="2"/>
                      </a:lnTo>
                      <a:lnTo>
                        <a:pt x="28" y="0"/>
                      </a:lnTo>
                      <a:lnTo>
                        <a:pt x="13" y="61"/>
                      </a:lnTo>
                      <a:close/>
                    </a:path>
                  </a:pathLst>
                </a:custGeom>
                <a:solidFill>
                  <a:srgbClr val="648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3" name="Freeform 969"/>
                <p:cNvSpPr>
                  <a:spLocks/>
                </p:cNvSpPr>
                <p:nvPr/>
              </p:nvSpPr>
              <p:spPr bwMode="auto">
                <a:xfrm>
                  <a:off x="1740" y="1367"/>
                  <a:ext cx="40" cy="67"/>
                </a:xfrm>
                <a:custGeom>
                  <a:avLst/>
                  <a:gdLst/>
                  <a:ahLst/>
                  <a:cxnLst>
                    <a:cxn ang="0">
                      <a:pos x="23" y="62"/>
                    </a:cxn>
                    <a:cxn ang="0">
                      <a:pos x="0" y="67"/>
                    </a:cxn>
                    <a:cxn ang="0">
                      <a:pos x="19" y="5"/>
                    </a:cxn>
                    <a:cxn ang="0">
                      <a:pos x="40" y="0"/>
                    </a:cxn>
                    <a:cxn ang="0">
                      <a:pos x="23" y="62"/>
                    </a:cxn>
                  </a:cxnLst>
                  <a:rect l="0" t="0" r="r" b="b"/>
                  <a:pathLst>
                    <a:path w="40" h="67">
                      <a:moveTo>
                        <a:pt x="23" y="62"/>
                      </a:moveTo>
                      <a:lnTo>
                        <a:pt x="0" y="67"/>
                      </a:lnTo>
                      <a:lnTo>
                        <a:pt x="19" y="5"/>
                      </a:lnTo>
                      <a:lnTo>
                        <a:pt x="40" y="0"/>
                      </a:lnTo>
                      <a:lnTo>
                        <a:pt x="23" y="62"/>
                      </a:lnTo>
                      <a:close/>
                    </a:path>
                  </a:pathLst>
                </a:custGeom>
                <a:solidFill>
                  <a:srgbClr val="658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4" name="Line 970"/>
                <p:cNvSpPr>
                  <a:spLocks noChangeShapeType="1"/>
                </p:cNvSpPr>
                <p:nvPr/>
              </p:nvSpPr>
              <p:spPr bwMode="auto">
                <a:xfrm flipV="1">
                  <a:off x="1763" y="1367"/>
                  <a:ext cx="17" cy="62"/>
                </a:xfrm>
                <a:prstGeom prst="line">
                  <a:avLst/>
                </a:prstGeom>
                <a:noFill/>
                <a:ln w="1588" cap="flat">
                  <a:solidFill>
                    <a:srgbClr val="6586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5" name="Freeform 971"/>
                <p:cNvSpPr>
                  <a:spLocks/>
                </p:cNvSpPr>
                <p:nvPr/>
              </p:nvSpPr>
              <p:spPr bwMode="auto">
                <a:xfrm>
                  <a:off x="1752" y="1367"/>
                  <a:ext cx="28" cy="64"/>
                </a:xfrm>
                <a:custGeom>
                  <a:avLst/>
                  <a:gdLst/>
                  <a:ahLst/>
                  <a:cxnLst>
                    <a:cxn ang="0">
                      <a:pos x="11" y="62"/>
                    </a:cxn>
                    <a:cxn ang="0">
                      <a:pos x="0" y="64"/>
                    </a:cxn>
                    <a:cxn ang="0">
                      <a:pos x="17" y="3"/>
                    </a:cxn>
                    <a:cxn ang="0">
                      <a:pos x="28" y="0"/>
                    </a:cxn>
                    <a:cxn ang="0">
                      <a:pos x="11" y="62"/>
                    </a:cxn>
                  </a:cxnLst>
                  <a:rect l="0" t="0" r="r" b="b"/>
                  <a:pathLst>
                    <a:path w="28" h="64">
                      <a:moveTo>
                        <a:pt x="11" y="62"/>
                      </a:moveTo>
                      <a:lnTo>
                        <a:pt x="0" y="64"/>
                      </a:lnTo>
                      <a:lnTo>
                        <a:pt x="17" y="3"/>
                      </a:lnTo>
                      <a:lnTo>
                        <a:pt x="28" y="0"/>
                      </a:lnTo>
                      <a:lnTo>
                        <a:pt x="11" y="62"/>
                      </a:lnTo>
                      <a:close/>
                    </a:path>
                  </a:pathLst>
                </a:custGeom>
                <a:solidFill>
                  <a:srgbClr val="658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6" name="Freeform 972"/>
                <p:cNvSpPr>
                  <a:spLocks/>
                </p:cNvSpPr>
                <p:nvPr/>
              </p:nvSpPr>
              <p:spPr bwMode="auto">
                <a:xfrm>
                  <a:off x="1740" y="1370"/>
                  <a:ext cx="29" cy="64"/>
                </a:xfrm>
                <a:custGeom>
                  <a:avLst/>
                  <a:gdLst/>
                  <a:ahLst/>
                  <a:cxnLst>
                    <a:cxn ang="0">
                      <a:pos x="12" y="61"/>
                    </a:cxn>
                    <a:cxn ang="0">
                      <a:pos x="0" y="64"/>
                    </a:cxn>
                    <a:cxn ang="0">
                      <a:pos x="19" y="2"/>
                    </a:cxn>
                    <a:cxn ang="0">
                      <a:pos x="29" y="0"/>
                    </a:cxn>
                    <a:cxn ang="0">
                      <a:pos x="12" y="61"/>
                    </a:cxn>
                  </a:cxnLst>
                  <a:rect l="0" t="0" r="r" b="b"/>
                  <a:pathLst>
                    <a:path w="29" h="64">
                      <a:moveTo>
                        <a:pt x="12" y="61"/>
                      </a:moveTo>
                      <a:lnTo>
                        <a:pt x="0" y="64"/>
                      </a:lnTo>
                      <a:lnTo>
                        <a:pt x="19" y="2"/>
                      </a:lnTo>
                      <a:lnTo>
                        <a:pt x="29" y="0"/>
                      </a:lnTo>
                      <a:lnTo>
                        <a:pt x="12" y="61"/>
                      </a:lnTo>
                      <a:close/>
                    </a:path>
                  </a:pathLst>
                </a:custGeom>
                <a:solidFill>
                  <a:srgbClr val="65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7" name="Freeform 973"/>
                <p:cNvSpPr>
                  <a:spLocks/>
                </p:cNvSpPr>
                <p:nvPr/>
              </p:nvSpPr>
              <p:spPr bwMode="auto">
                <a:xfrm>
                  <a:off x="1717" y="1372"/>
                  <a:ext cx="42" cy="68"/>
                </a:xfrm>
                <a:custGeom>
                  <a:avLst/>
                  <a:gdLst/>
                  <a:ahLst/>
                  <a:cxnLst>
                    <a:cxn ang="0">
                      <a:pos x="23" y="62"/>
                    </a:cxn>
                    <a:cxn ang="0">
                      <a:pos x="0" y="68"/>
                    </a:cxn>
                    <a:cxn ang="0">
                      <a:pos x="21" y="5"/>
                    </a:cxn>
                    <a:cxn ang="0">
                      <a:pos x="42" y="0"/>
                    </a:cxn>
                    <a:cxn ang="0">
                      <a:pos x="23" y="62"/>
                    </a:cxn>
                  </a:cxnLst>
                  <a:rect l="0" t="0" r="r" b="b"/>
                  <a:pathLst>
                    <a:path w="42" h="68">
                      <a:moveTo>
                        <a:pt x="23" y="62"/>
                      </a:moveTo>
                      <a:lnTo>
                        <a:pt x="0" y="68"/>
                      </a:lnTo>
                      <a:lnTo>
                        <a:pt x="21" y="5"/>
                      </a:lnTo>
                      <a:lnTo>
                        <a:pt x="42" y="0"/>
                      </a:lnTo>
                      <a:lnTo>
                        <a:pt x="23" y="62"/>
                      </a:lnTo>
                      <a:close/>
                    </a:path>
                  </a:pathLst>
                </a:custGeom>
                <a:solidFill>
                  <a:srgbClr val="668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8" name="Line 974"/>
                <p:cNvSpPr>
                  <a:spLocks noChangeShapeType="1"/>
                </p:cNvSpPr>
                <p:nvPr/>
              </p:nvSpPr>
              <p:spPr bwMode="auto">
                <a:xfrm flipV="1">
                  <a:off x="1740" y="1372"/>
                  <a:ext cx="19" cy="62"/>
                </a:xfrm>
                <a:prstGeom prst="line">
                  <a:avLst/>
                </a:prstGeom>
                <a:noFill/>
                <a:ln w="1588" cap="flat">
                  <a:solidFill>
                    <a:srgbClr val="6688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9" name="Freeform 975"/>
                <p:cNvSpPr>
                  <a:spLocks/>
                </p:cNvSpPr>
                <p:nvPr/>
              </p:nvSpPr>
              <p:spPr bwMode="auto">
                <a:xfrm>
                  <a:off x="1728" y="1372"/>
                  <a:ext cx="31" cy="65"/>
                </a:xfrm>
                <a:custGeom>
                  <a:avLst/>
                  <a:gdLst/>
                  <a:ahLst/>
                  <a:cxnLst>
                    <a:cxn ang="0">
                      <a:pos x="12" y="62"/>
                    </a:cxn>
                    <a:cxn ang="0">
                      <a:pos x="0" y="65"/>
                    </a:cxn>
                    <a:cxn ang="0">
                      <a:pos x="20" y="3"/>
                    </a:cxn>
                    <a:cxn ang="0">
                      <a:pos x="31" y="0"/>
                    </a:cxn>
                    <a:cxn ang="0">
                      <a:pos x="12" y="62"/>
                    </a:cxn>
                  </a:cxnLst>
                  <a:rect l="0" t="0" r="r" b="b"/>
                  <a:pathLst>
                    <a:path w="31" h="65">
                      <a:moveTo>
                        <a:pt x="12" y="62"/>
                      </a:moveTo>
                      <a:lnTo>
                        <a:pt x="0" y="65"/>
                      </a:lnTo>
                      <a:lnTo>
                        <a:pt x="20" y="3"/>
                      </a:lnTo>
                      <a:lnTo>
                        <a:pt x="31" y="0"/>
                      </a:lnTo>
                      <a:lnTo>
                        <a:pt x="12" y="62"/>
                      </a:lnTo>
                      <a:close/>
                    </a:path>
                  </a:pathLst>
                </a:custGeom>
                <a:solidFill>
                  <a:srgbClr val="668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0" name="Freeform 976"/>
                <p:cNvSpPr>
                  <a:spLocks/>
                </p:cNvSpPr>
                <p:nvPr/>
              </p:nvSpPr>
              <p:spPr bwMode="auto">
                <a:xfrm>
                  <a:off x="1717" y="1375"/>
                  <a:ext cx="31" cy="65"/>
                </a:xfrm>
                <a:custGeom>
                  <a:avLst/>
                  <a:gdLst/>
                  <a:ahLst/>
                  <a:cxnLst>
                    <a:cxn ang="0">
                      <a:pos x="11" y="62"/>
                    </a:cxn>
                    <a:cxn ang="0">
                      <a:pos x="0" y="65"/>
                    </a:cxn>
                    <a:cxn ang="0">
                      <a:pos x="21" y="2"/>
                    </a:cxn>
                    <a:cxn ang="0">
                      <a:pos x="31" y="0"/>
                    </a:cxn>
                    <a:cxn ang="0">
                      <a:pos x="11" y="62"/>
                    </a:cxn>
                  </a:cxnLst>
                  <a:rect l="0" t="0" r="r" b="b"/>
                  <a:pathLst>
                    <a:path w="31" h="65">
                      <a:moveTo>
                        <a:pt x="11" y="62"/>
                      </a:moveTo>
                      <a:lnTo>
                        <a:pt x="0" y="65"/>
                      </a:lnTo>
                      <a:lnTo>
                        <a:pt x="21" y="2"/>
                      </a:lnTo>
                      <a:lnTo>
                        <a:pt x="31" y="0"/>
                      </a:lnTo>
                      <a:lnTo>
                        <a:pt x="11" y="62"/>
                      </a:lnTo>
                      <a:close/>
                    </a:path>
                  </a:pathLst>
                </a:custGeom>
                <a:solidFill>
                  <a:srgbClr val="678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1" name="Freeform 977"/>
                <p:cNvSpPr>
                  <a:spLocks/>
                </p:cNvSpPr>
                <p:nvPr/>
              </p:nvSpPr>
              <p:spPr bwMode="auto">
                <a:xfrm>
                  <a:off x="1694" y="1377"/>
                  <a:ext cx="44" cy="70"/>
                </a:xfrm>
                <a:custGeom>
                  <a:avLst/>
                  <a:gdLst/>
                  <a:ahLst/>
                  <a:cxnLst>
                    <a:cxn ang="0">
                      <a:pos x="23" y="63"/>
                    </a:cxn>
                    <a:cxn ang="0">
                      <a:pos x="0" y="70"/>
                    </a:cxn>
                    <a:cxn ang="0">
                      <a:pos x="23" y="6"/>
                    </a:cxn>
                    <a:cxn ang="0">
                      <a:pos x="44" y="0"/>
                    </a:cxn>
                    <a:cxn ang="0">
                      <a:pos x="23" y="63"/>
                    </a:cxn>
                  </a:cxnLst>
                  <a:rect l="0" t="0" r="r" b="b"/>
                  <a:pathLst>
                    <a:path w="44" h="70">
                      <a:moveTo>
                        <a:pt x="23" y="63"/>
                      </a:moveTo>
                      <a:lnTo>
                        <a:pt x="0" y="70"/>
                      </a:lnTo>
                      <a:lnTo>
                        <a:pt x="23" y="6"/>
                      </a:lnTo>
                      <a:lnTo>
                        <a:pt x="44" y="0"/>
                      </a:lnTo>
                      <a:lnTo>
                        <a:pt x="23" y="63"/>
                      </a:lnTo>
                      <a:close/>
                    </a:path>
                  </a:pathLst>
                </a:custGeom>
                <a:solidFill>
                  <a:srgbClr val="688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2" name="Line 978"/>
                <p:cNvSpPr>
                  <a:spLocks noChangeShapeType="1"/>
                </p:cNvSpPr>
                <p:nvPr/>
              </p:nvSpPr>
              <p:spPr bwMode="auto">
                <a:xfrm flipV="1">
                  <a:off x="1717" y="1377"/>
                  <a:ext cx="21" cy="63"/>
                </a:xfrm>
                <a:prstGeom prst="line">
                  <a:avLst/>
                </a:prstGeom>
                <a:noFill/>
                <a:ln w="1588" cap="flat">
                  <a:solidFill>
                    <a:srgbClr val="688A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3" name="Freeform 979"/>
                <p:cNvSpPr>
                  <a:spLocks/>
                </p:cNvSpPr>
                <p:nvPr/>
              </p:nvSpPr>
              <p:spPr bwMode="auto">
                <a:xfrm>
                  <a:off x="1705" y="1377"/>
                  <a:ext cx="33" cy="66"/>
                </a:xfrm>
                <a:custGeom>
                  <a:avLst/>
                  <a:gdLst/>
                  <a:ahLst/>
                  <a:cxnLst>
                    <a:cxn ang="0">
                      <a:pos x="12" y="63"/>
                    </a:cxn>
                    <a:cxn ang="0">
                      <a:pos x="0" y="66"/>
                    </a:cxn>
                    <a:cxn ang="0">
                      <a:pos x="22" y="3"/>
                    </a:cxn>
                    <a:cxn ang="0">
                      <a:pos x="33" y="0"/>
                    </a:cxn>
                    <a:cxn ang="0">
                      <a:pos x="12" y="63"/>
                    </a:cxn>
                  </a:cxnLst>
                  <a:rect l="0" t="0" r="r" b="b"/>
                  <a:pathLst>
                    <a:path w="33" h="66">
                      <a:moveTo>
                        <a:pt x="12" y="63"/>
                      </a:moveTo>
                      <a:lnTo>
                        <a:pt x="0" y="66"/>
                      </a:lnTo>
                      <a:lnTo>
                        <a:pt x="22" y="3"/>
                      </a:lnTo>
                      <a:lnTo>
                        <a:pt x="33" y="0"/>
                      </a:lnTo>
                      <a:lnTo>
                        <a:pt x="12" y="63"/>
                      </a:lnTo>
                      <a:close/>
                    </a:path>
                  </a:pathLst>
                </a:custGeom>
                <a:solidFill>
                  <a:srgbClr val="688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4" name="Freeform 980"/>
                <p:cNvSpPr>
                  <a:spLocks/>
                </p:cNvSpPr>
                <p:nvPr/>
              </p:nvSpPr>
              <p:spPr bwMode="auto">
                <a:xfrm>
                  <a:off x="1694" y="1380"/>
                  <a:ext cx="33" cy="67"/>
                </a:xfrm>
                <a:custGeom>
                  <a:avLst/>
                  <a:gdLst/>
                  <a:ahLst/>
                  <a:cxnLst>
                    <a:cxn ang="0">
                      <a:pos x="11" y="63"/>
                    </a:cxn>
                    <a:cxn ang="0">
                      <a:pos x="0" y="67"/>
                    </a:cxn>
                    <a:cxn ang="0">
                      <a:pos x="23" y="3"/>
                    </a:cxn>
                    <a:cxn ang="0">
                      <a:pos x="33" y="0"/>
                    </a:cxn>
                    <a:cxn ang="0">
                      <a:pos x="11" y="63"/>
                    </a:cxn>
                  </a:cxnLst>
                  <a:rect l="0" t="0" r="r" b="b"/>
                  <a:pathLst>
                    <a:path w="33" h="67">
                      <a:moveTo>
                        <a:pt x="11" y="63"/>
                      </a:moveTo>
                      <a:lnTo>
                        <a:pt x="0" y="67"/>
                      </a:lnTo>
                      <a:lnTo>
                        <a:pt x="23" y="3"/>
                      </a:lnTo>
                      <a:lnTo>
                        <a:pt x="33" y="0"/>
                      </a:lnTo>
                      <a:lnTo>
                        <a:pt x="11" y="63"/>
                      </a:lnTo>
                      <a:close/>
                    </a:path>
                  </a:pathLst>
                </a:custGeom>
                <a:solidFill>
                  <a:srgbClr val="688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5" name="Freeform 981"/>
                <p:cNvSpPr>
                  <a:spLocks/>
                </p:cNvSpPr>
                <p:nvPr/>
              </p:nvSpPr>
              <p:spPr bwMode="auto">
                <a:xfrm>
                  <a:off x="1672" y="1383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22" y="64"/>
                    </a:cxn>
                    <a:cxn ang="0">
                      <a:pos x="0" y="71"/>
                    </a:cxn>
                    <a:cxn ang="0">
                      <a:pos x="25" y="7"/>
                    </a:cxn>
                    <a:cxn ang="0">
                      <a:pos x="45" y="0"/>
                    </a:cxn>
                    <a:cxn ang="0">
                      <a:pos x="22" y="64"/>
                    </a:cxn>
                  </a:cxnLst>
                  <a:rect l="0" t="0" r="r" b="b"/>
                  <a:pathLst>
                    <a:path w="45" h="71">
                      <a:moveTo>
                        <a:pt x="22" y="64"/>
                      </a:moveTo>
                      <a:lnTo>
                        <a:pt x="0" y="71"/>
                      </a:lnTo>
                      <a:lnTo>
                        <a:pt x="25" y="7"/>
                      </a:lnTo>
                      <a:lnTo>
                        <a:pt x="45" y="0"/>
                      </a:lnTo>
                      <a:lnTo>
                        <a:pt x="22" y="64"/>
                      </a:lnTo>
                      <a:close/>
                    </a:path>
                  </a:pathLst>
                </a:custGeom>
                <a:solidFill>
                  <a:srgbClr val="698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6" name="Line 982"/>
                <p:cNvSpPr>
                  <a:spLocks noChangeShapeType="1"/>
                </p:cNvSpPr>
                <p:nvPr/>
              </p:nvSpPr>
              <p:spPr bwMode="auto">
                <a:xfrm flipV="1">
                  <a:off x="1694" y="1383"/>
                  <a:ext cx="23" cy="64"/>
                </a:xfrm>
                <a:prstGeom prst="line">
                  <a:avLst/>
                </a:prstGeom>
                <a:noFill/>
                <a:ln w="1588" cap="flat">
                  <a:solidFill>
                    <a:srgbClr val="698C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7" name="Freeform 983"/>
                <p:cNvSpPr>
                  <a:spLocks/>
                </p:cNvSpPr>
                <p:nvPr/>
              </p:nvSpPr>
              <p:spPr bwMode="auto">
                <a:xfrm>
                  <a:off x="1683" y="1383"/>
                  <a:ext cx="34" cy="67"/>
                </a:xfrm>
                <a:custGeom>
                  <a:avLst/>
                  <a:gdLst/>
                  <a:ahLst/>
                  <a:cxnLst>
                    <a:cxn ang="0">
                      <a:pos x="11" y="64"/>
                    </a:cxn>
                    <a:cxn ang="0">
                      <a:pos x="0" y="67"/>
                    </a:cxn>
                    <a:cxn ang="0">
                      <a:pos x="24" y="4"/>
                    </a:cxn>
                    <a:cxn ang="0">
                      <a:pos x="34" y="0"/>
                    </a:cxn>
                    <a:cxn ang="0">
                      <a:pos x="11" y="64"/>
                    </a:cxn>
                  </a:cxnLst>
                  <a:rect l="0" t="0" r="r" b="b"/>
                  <a:pathLst>
                    <a:path w="34" h="67">
                      <a:moveTo>
                        <a:pt x="11" y="64"/>
                      </a:moveTo>
                      <a:lnTo>
                        <a:pt x="0" y="67"/>
                      </a:lnTo>
                      <a:lnTo>
                        <a:pt x="24" y="4"/>
                      </a:lnTo>
                      <a:lnTo>
                        <a:pt x="34" y="0"/>
                      </a:lnTo>
                      <a:lnTo>
                        <a:pt x="11" y="64"/>
                      </a:lnTo>
                      <a:close/>
                    </a:path>
                  </a:pathLst>
                </a:custGeom>
                <a:solidFill>
                  <a:srgbClr val="698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8" name="Freeform 984"/>
                <p:cNvSpPr>
                  <a:spLocks/>
                </p:cNvSpPr>
                <p:nvPr/>
              </p:nvSpPr>
              <p:spPr bwMode="auto">
                <a:xfrm>
                  <a:off x="1672" y="1387"/>
                  <a:ext cx="35" cy="67"/>
                </a:xfrm>
                <a:custGeom>
                  <a:avLst/>
                  <a:gdLst/>
                  <a:ahLst/>
                  <a:cxnLst>
                    <a:cxn ang="0">
                      <a:pos x="11" y="63"/>
                    </a:cxn>
                    <a:cxn ang="0">
                      <a:pos x="0" y="67"/>
                    </a:cxn>
                    <a:cxn ang="0">
                      <a:pos x="25" y="3"/>
                    </a:cxn>
                    <a:cxn ang="0">
                      <a:pos x="35" y="0"/>
                    </a:cxn>
                    <a:cxn ang="0">
                      <a:pos x="11" y="63"/>
                    </a:cxn>
                  </a:cxnLst>
                  <a:rect l="0" t="0" r="r" b="b"/>
                  <a:pathLst>
                    <a:path w="35" h="67">
                      <a:moveTo>
                        <a:pt x="11" y="63"/>
                      </a:moveTo>
                      <a:lnTo>
                        <a:pt x="0" y="67"/>
                      </a:lnTo>
                      <a:lnTo>
                        <a:pt x="25" y="3"/>
                      </a:lnTo>
                      <a:lnTo>
                        <a:pt x="35" y="0"/>
                      </a:lnTo>
                      <a:lnTo>
                        <a:pt x="11" y="63"/>
                      </a:lnTo>
                      <a:close/>
                    </a:path>
                  </a:pathLst>
                </a:custGeom>
                <a:solidFill>
                  <a:srgbClr val="698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9" name="Freeform 985"/>
                <p:cNvSpPr>
                  <a:spLocks/>
                </p:cNvSpPr>
                <p:nvPr/>
              </p:nvSpPr>
              <p:spPr bwMode="auto">
                <a:xfrm>
                  <a:off x="1651" y="1390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21" y="64"/>
                    </a:cxn>
                    <a:cxn ang="0">
                      <a:pos x="0" y="71"/>
                    </a:cxn>
                    <a:cxn ang="0">
                      <a:pos x="27" y="7"/>
                    </a:cxn>
                    <a:cxn ang="0">
                      <a:pos x="46" y="0"/>
                    </a:cxn>
                    <a:cxn ang="0">
                      <a:pos x="21" y="64"/>
                    </a:cxn>
                  </a:cxnLst>
                  <a:rect l="0" t="0" r="r" b="b"/>
                  <a:pathLst>
                    <a:path w="46" h="71">
                      <a:moveTo>
                        <a:pt x="21" y="64"/>
                      </a:moveTo>
                      <a:lnTo>
                        <a:pt x="0" y="71"/>
                      </a:lnTo>
                      <a:lnTo>
                        <a:pt x="27" y="7"/>
                      </a:lnTo>
                      <a:lnTo>
                        <a:pt x="46" y="0"/>
                      </a:lnTo>
                      <a:lnTo>
                        <a:pt x="21" y="64"/>
                      </a:lnTo>
                      <a:close/>
                    </a:path>
                  </a:pathLst>
                </a:custGeom>
                <a:solidFill>
                  <a:srgbClr val="6A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0" name="Line 986"/>
                <p:cNvSpPr>
                  <a:spLocks noChangeShapeType="1"/>
                </p:cNvSpPr>
                <p:nvPr/>
              </p:nvSpPr>
              <p:spPr bwMode="auto">
                <a:xfrm flipV="1">
                  <a:off x="1672" y="1390"/>
                  <a:ext cx="25" cy="64"/>
                </a:xfrm>
                <a:prstGeom prst="line">
                  <a:avLst/>
                </a:prstGeom>
                <a:noFill/>
                <a:ln w="1588" cap="flat">
                  <a:solidFill>
                    <a:srgbClr val="6A8E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1" name="Freeform 987"/>
                <p:cNvSpPr>
                  <a:spLocks/>
                </p:cNvSpPr>
                <p:nvPr/>
              </p:nvSpPr>
              <p:spPr bwMode="auto">
                <a:xfrm>
                  <a:off x="1662" y="1390"/>
                  <a:ext cx="35" cy="68"/>
                </a:xfrm>
                <a:custGeom>
                  <a:avLst/>
                  <a:gdLst/>
                  <a:ahLst/>
                  <a:cxnLst>
                    <a:cxn ang="0">
                      <a:pos x="10" y="64"/>
                    </a:cxn>
                    <a:cxn ang="0">
                      <a:pos x="0" y="68"/>
                    </a:cxn>
                    <a:cxn ang="0">
                      <a:pos x="26" y="3"/>
                    </a:cxn>
                    <a:cxn ang="0">
                      <a:pos x="35" y="0"/>
                    </a:cxn>
                    <a:cxn ang="0">
                      <a:pos x="10" y="64"/>
                    </a:cxn>
                  </a:cxnLst>
                  <a:rect l="0" t="0" r="r" b="b"/>
                  <a:pathLst>
                    <a:path w="35" h="68">
                      <a:moveTo>
                        <a:pt x="10" y="64"/>
                      </a:moveTo>
                      <a:lnTo>
                        <a:pt x="0" y="68"/>
                      </a:lnTo>
                      <a:lnTo>
                        <a:pt x="26" y="3"/>
                      </a:lnTo>
                      <a:lnTo>
                        <a:pt x="35" y="0"/>
                      </a:lnTo>
                      <a:lnTo>
                        <a:pt x="10" y="64"/>
                      </a:lnTo>
                      <a:close/>
                    </a:path>
                  </a:pathLst>
                </a:custGeom>
                <a:solidFill>
                  <a:srgbClr val="6A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2" name="Freeform 988"/>
                <p:cNvSpPr>
                  <a:spLocks/>
                </p:cNvSpPr>
                <p:nvPr/>
              </p:nvSpPr>
              <p:spPr bwMode="auto">
                <a:xfrm>
                  <a:off x="1651" y="1393"/>
                  <a:ext cx="37" cy="68"/>
                </a:xfrm>
                <a:custGeom>
                  <a:avLst/>
                  <a:gdLst/>
                  <a:ahLst/>
                  <a:cxnLst>
                    <a:cxn ang="0">
                      <a:pos x="11" y="65"/>
                    </a:cxn>
                    <a:cxn ang="0">
                      <a:pos x="0" y="68"/>
                    </a:cxn>
                    <a:cxn ang="0">
                      <a:pos x="27" y="4"/>
                    </a:cxn>
                    <a:cxn ang="0">
                      <a:pos x="37" y="0"/>
                    </a:cxn>
                    <a:cxn ang="0">
                      <a:pos x="11" y="65"/>
                    </a:cxn>
                  </a:cxnLst>
                  <a:rect l="0" t="0" r="r" b="b"/>
                  <a:pathLst>
                    <a:path w="37" h="68">
                      <a:moveTo>
                        <a:pt x="11" y="65"/>
                      </a:moveTo>
                      <a:lnTo>
                        <a:pt x="0" y="68"/>
                      </a:lnTo>
                      <a:lnTo>
                        <a:pt x="27" y="4"/>
                      </a:lnTo>
                      <a:lnTo>
                        <a:pt x="37" y="0"/>
                      </a:lnTo>
                      <a:lnTo>
                        <a:pt x="11" y="65"/>
                      </a:lnTo>
                      <a:close/>
                    </a:path>
                  </a:pathLst>
                </a:custGeom>
                <a:solidFill>
                  <a:srgbClr val="6B8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3" name="Freeform 989"/>
                <p:cNvSpPr>
                  <a:spLocks/>
                </p:cNvSpPr>
                <p:nvPr/>
              </p:nvSpPr>
              <p:spPr bwMode="auto">
                <a:xfrm>
                  <a:off x="1631" y="1397"/>
                  <a:ext cx="47" cy="73"/>
                </a:xfrm>
                <a:custGeom>
                  <a:avLst/>
                  <a:gdLst/>
                  <a:ahLst/>
                  <a:cxnLst>
                    <a:cxn ang="0">
                      <a:pos x="20" y="64"/>
                    </a:cxn>
                    <a:cxn ang="0">
                      <a:pos x="0" y="73"/>
                    </a:cxn>
                    <a:cxn ang="0">
                      <a:pos x="29" y="7"/>
                    </a:cxn>
                    <a:cxn ang="0">
                      <a:pos x="47" y="0"/>
                    </a:cxn>
                    <a:cxn ang="0">
                      <a:pos x="20" y="64"/>
                    </a:cxn>
                  </a:cxnLst>
                  <a:rect l="0" t="0" r="r" b="b"/>
                  <a:pathLst>
                    <a:path w="47" h="73">
                      <a:moveTo>
                        <a:pt x="20" y="64"/>
                      </a:moveTo>
                      <a:lnTo>
                        <a:pt x="0" y="73"/>
                      </a:lnTo>
                      <a:lnTo>
                        <a:pt x="29" y="7"/>
                      </a:lnTo>
                      <a:lnTo>
                        <a:pt x="47" y="0"/>
                      </a:lnTo>
                      <a:lnTo>
                        <a:pt x="20" y="64"/>
                      </a:lnTo>
                      <a:close/>
                    </a:path>
                  </a:pathLst>
                </a:custGeom>
                <a:solidFill>
                  <a:srgbClr val="6C9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4" name="Line 990"/>
                <p:cNvSpPr>
                  <a:spLocks noChangeShapeType="1"/>
                </p:cNvSpPr>
                <p:nvPr/>
              </p:nvSpPr>
              <p:spPr bwMode="auto">
                <a:xfrm flipV="1">
                  <a:off x="1651" y="1397"/>
                  <a:ext cx="27" cy="64"/>
                </a:xfrm>
                <a:prstGeom prst="line">
                  <a:avLst/>
                </a:prstGeom>
                <a:noFill/>
                <a:ln w="1588" cap="flat">
                  <a:solidFill>
                    <a:srgbClr val="6C9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5" name="Freeform 991"/>
                <p:cNvSpPr>
                  <a:spLocks/>
                </p:cNvSpPr>
                <p:nvPr/>
              </p:nvSpPr>
              <p:spPr bwMode="auto">
                <a:xfrm>
                  <a:off x="1641" y="1397"/>
                  <a:ext cx="37" cy="69"/>
                </a:xfrm>
                <a:custGeom>
                  <a:avLst/>
                  <a:gdLst/>
                  <a:ahLst/>
                  <a:cxnLst>
                    <a:cxn ang="0">
                      <a:pos x="10" y="64"/>
                    </a:cxn>
                    <a:cxn ang="0">
                      <a:pos x="0" y="69"/>
                    </a:cxn>
                    <a:cxn ang="0">
                      <a:pos x="28" y="4"/>
                    </a:cxn>
                    <a:cxn ang="0">
                      <a:pos x="37" y="0"/>
                    </a:cxn>
                    <a:cxn ang="0">
                      <a:pos x="10" y="64"/>
                    </a:cxn>
                  </a:cxnLst>
                  <a:rect l="0" t="0" r="r" b="b"/>
                  <a:pathLst>
                    <a:path w="37" h="69">
                      <a:moveTo>
                        <a:pt x="10" y="64"/>
                      </a:moveTo>
                      <a:lnTo>
                        <a:pt x="0" y="69"/>
                      </a:lnTo>
                      <a:lnTo>
                        <a:pt x="28" y="4"/>
                      </a:lnTo>
                      <a:lnTo>
                        <a:pt x="37" y="0"/>
                      </a:lnTo>
                      <a:lnTo>
                        <a:pt x="10" y="64"/>
                      </a:lnTo>
                      <a:close/>
                    </a:path>
                  </a:pathLst>
                </a:custGeom>
                <a:solidFill>
                  <a:srgbClr val="6C9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6" name="Freeform 992"/>
                <p:cNvSpPr>
                  <a:spLocks/>
                </p:cNvSpPr>
                <p:nvPr/>
              </p:nvSpPr>
              <p:spPr bwMode="auto">
                <a:xfrm>
                  <a:off x="1631" y="1401"/>
                  <a:ext cx="38" cy="69"/>
                </a:xfrm>
                <a:custGeom>
                  <a:avLst/>
                  <a:gdLst/>
                  <a:ahLst/>
                  <a:cxnLst>
                    <a:cxn ang="0">
                      <a:pos x="10" y="65"/>
                    </a:cxn>
                    <a:cxn ang="0">
                      <a:pos x="0" y="69"/>
                    </a:cxn>
                    <a:cxn ang="0">
                      <a:pos x="29" y="3"/>
                    </a:cxn>
                    <a:cxn ang="0">
                      <a:pos x="38" y="0"/>
                    </a:cxn>
                    <a:cxn ang="0">
                      <a:pos x="10" y="65"/>
                    </a:cxn>
                  </a:cxnLst>
                  <a:rect l="0" t="0" r="r" b="b"/>
                  <a:pathLst>
                    <a:path w="38" h="69">
                      <a:moveTo>
                        <a:pt x="10" y="65"/>
                      </a:moveTo>
                      <a:lnTo>
                        <a:pt x="0" y="69"/>
                      </a:lnTo>
                      <a:lnTo>
                        <a:pt x="29" y="3"/>
                      </a:lnTo>
                      <a:lnTo>
                        <a:pt x="38" y="0"/>
                      </a:lnTo>
                      <a:lnTo>
                        <a:pt x="10" y="65"/>
                      </a:lnTo>
                      <a:close/>
                    </a:path>
                  </a:pathLst>
                </a:custGeom>
                <a:solidFill>
                  <a:srgbClr val="6C9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7" name="Freeform 993"/>
                <p:cNvSpPr>
                  <a:spLocks/>
                </p:cNvSpPr>
                <p:nvPr/>
              </p:nvSpPr>
              <p:spPr bwMode="auto">
                <a:xfrm>
                  <a:off x="1611" y="1404"/>
                  <a:ext cx="49" cy="75"/>
                </a:xfrm>
                <a:custGeom>
                  <a:avLst/>
                  <a:gdLst/>
                  <a:ahLst/>
                  <a:cxnLst>
                    <a:cxn ang="0">
                      <a:pos x="20" y="66"/>
                    </a:cxn>
                    <a:cxn ang="0">
                      <a:pos x="0" y="75"/>
                    </a:cxn>
                    <a:cxn ang="0">
                      <a:pos x="31" y="8"/>
                    </a:cxn>
                    <a:cxn ang="0">
                      <a:pos x="49" y="0"/>
                    </a:cxn>
                    <a:cxn ang="0">
                      <a:pos x="20" y="66"/>
                    </a:cxn>
                  </a:cxnLst>
                  <a:rect l="0" t="0" r="r" b="b"/>
                  <a:pathLst>
                    <a:path w="49" h="75">
                      <a:moveTo>
                        <a:pt x="20" y="66"/>
                      </a:moveTo>
                      <a:lnTo>
                        <a:pt x="0" y="75"/>
                      </a:lnTo>
                      <a:lnTo>
                        <a:pt x="31" y="8"/>
                      </a:lnTo>
                      <a:lnTo>
                        <a:pt x="49" y="0"/>
                      </a:lnTo>
                      <a:lnTo>
                        <a:pt x="20" y="66"/>
                      </a:lnTo>
                      <a:close/>
                    </a:path>
                  </a:pathLst>
                </a:custGeom>
                <a:solidFill>
                  <a:srgbClr val="6D9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8" name="Line 994"/>
                <p:cNvSpPr>
                  <a:spLocks noChangeShapeType="1"/>
                </p:cNvSpPr>
                <p:nvPr/>
              </p:nvSpPr>
              <p:spPr bwMode="auto">
                <a:xfrm flipV="1">
                  <a:off x="1631" y="1404"/>
                  <a:ext cx="29" cy="66"/>
                </a:xfrm>
                <a:prstGeom prst="line">
                  <a:avLst/>
                </a:prstGeom>
                <a:noFill/>
                <a:ln w="1588" cap="flat">
                  <a:solidFill>
                    <a:srgbClr val="6D92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19" name="Freeform 995"/>
                <p:cNvSpPr>
                  <a:spLocks/>
                </p:cNvSpPr>
                <p:nvPr/>
              </p:nvSpPr>
              <p:spPr bwMode="auto">
                <a:xfrm>
                  <a:off x="1621" y="1404"/>
                  <a:ext cx="39" cy="70"/>
                </a:xfrm>
                <a:custGeom>
                  <a:avLst/>
                  <a:gdLst/>
                  <a:ahLst/>
                  <a:cxnLst>
                    <a:cxn ang="0">
                      <a:pos x="10" y="66"/>
                    </a:cxn>
                    <a:cxn ang="0">
                      <a:pos x="0" y="70"/>
                    </a:cxn>
                    <a:cxn ang="0">
                      <a:pos x="30" y="4"/>
                    </a:cxn>
                    <a:cxn ang="0">
                      <a:pos x="39" y="0"/>
                    </a:cxn>
                    <a:cxn ang="0">
                      <a:pos x="10" y="66"/>
                    </a:cxn>
                  </a:cxnLst>
                  <a:rect l="0" t="0" r="r" b="b"/>
                  <a:pathLst>
                    <a:path w="39" h="70">
                      <a:moveTo>
                        <a:pt x="10" y="66"/>
                      </a:moveTo>
                      <a:lnTo>
                        <a:pt x="0" y="70"/>
                      </a:lnTo>
                      <a:lnTo>
                        <a:pt x="30" y="4"/>
                      </a:lnTo>
                      <a:lnTo>
                        <a:pt x="39" y="0"/>
                      </a:lnTo>
                      <a:lnTo>
                        <a:pt x="10" y="66"/>
                      </a:lnTo>
                      <a:close/>
                    </a:path>
                  </a:pathLst>
                </a:custGeom>
                <a:solidFill>
                  <a:srgbClr val="6D9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0" name="Freeform 996"/>
                <p:cNvSpPr>
                  <a:spLocks/>
                </p:cNvSpPr>
                <p:nvPr/>
              </p:nvSpPr>
              <p:spPr bwMode="auto">
                <a:xfrm>
                  <a:off x="1611" y="1408"/>
                  <a:ext cx="40" cy="71"/>
                </a:xfrm>
                <a:custGeom>
                  <a:avLst/>
                  <a:gdLst/>
                  <a:ahLst/>
                  <a:cxnLst>
                    <a:cxn ang="0">
                      <a:pos x="10" y="66"/>
                    </a:cxn>
                    <a:cxn ang="0">
                      <a:pos x="0" y="71"/>
                    </a:cxn>
                    <a:cxn ang="0">
                      <a:pos x="31" y="4"/>
                    </a:cxn>
                    <a:cxn ang="0">
                      <a:pos x="40" y="0"/>
                    </a:cxn>
                    <a:cxn ang="0">
                      <a:pos x="10" y="66"/>
                    </a:cxn>
                  </a:cxnLst>
                  <a:rect l="0" t="0" r="r" b="b"/>
                  <a:pathLst>
                    <a:path w="40" h="71">
                      <a:moveTo>
                        <a:pt x="10" y="66"/>
                      </a:moveTo>
                      <a:lnTo>
                        <a:pt x="0" y="71"/>
                      </a:lnTo>
                      <a:lnTo>
                        <a:pt x="31" y="4"/>
                      </a:lnTo>
                      <a:lnTo>
                        <a:pt x="40" y="0"/>
                      </a:lnTo>
                      <a:lnTo>
                        <a:pt x="10" y="66"/>
                      </a:lnTo>
                      <a:close/>
                    </a:path>
                  </a:pathLst>
                </a:custGeom>
                <a:solidFill>
                  <a:srgbClr val="6E9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1" name="Freeform 997"/>
                <p:cNvSpPr>
                  <a:spLocks/>
                </p:cNvSpPr>
                <p:nvPr/>
              </p:nvSpPr>
              <p:spPr bwMode="auto">
                <a:xfrm>
                  <a:off x="1592" y="1412"/>
                  <a:ext cx="50" cy="76"/>
                </a:xfrm>
                <a:custGeom>
                  <a:avLst/>
                  <a:gdLst/>
                  <a:ahLst/>
                  <a:cxnLst>
                    <a:cxn ang="0">
                      <a:pos x="19" y="67"/>
                    </a:cxn>
                    <a:cxn ang="0">
                      <a:pos x="0" y="76"/>
                    </a:cxn>
                    <a:cxn ang="0">
                      <a:pos x="33" y="9"/>
                    </a:cxn>
                    <a:cxn ang="0">
                      <a:pos x="50" y="0"/>
                    </a:cxn>
                    <a:cxn ang="0">
                      <a:pos x="19" y="67"/>
                    </a:cxn>
                  </a:cxnLst>
                  <a:rect l="0" t="0" r="r" b="b"/>
                  <a:pathLst>
                    <a:path w="50" h="76">
                      <a:moveTo>
                        <a:pt x="19" y="67"/>
                      </a:moveTo>
                      <a:lnTo>
                        <a:pt x="0" y="76"/>
                      </a:lnTo>
                      <a:lnTo>
                        <a:pt x="33" y="9"/>
                      </a:lnTo>
                      <a:lnTo>
                        <a:pt x="50" y="0"/>
                      </a:lnTo>
                      <a:lnTo>
                        <a:pt x="19" y="67"/>
                      </a:lnTo>
                      <a:close/>
                    </a:path>
                  </a:pathLst>
                </a:custGeom>
                <a:solidFill>
                  <a:srgbClr val="6F9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2" name="Line 998"/>
                <p:cNvSpPr>
                  <a:spLocks noChangeShapeType="1"/>
                </p:cNvSpPr>
                <p:nvPr/>
              </p:nvSpPr>
              <p:spPr bwMode="auto">
                <a:xfrm flipV="1">
                  <a:off x="1611" y="1412"/>
                  <a:ext cx="31" cy="67"/>
                </a:xfrm>
                <a:prstGeom prst="line">
                  <a:avLst/>
                </a:prstGeom>
                <a:noFill/>
                <a:ln w="1588" cap="flat">
                  <a:solidFill>
                    <a:srgbClr val="6F94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3" name="Freeform 999"/>
                <p:cNvSpPr>
                  <a:spLocks/>
                </p:cNvSpPr>
                <p:nvPr/>
              </p:nvSpPr>
              <p:spPr bwMode="auto">
                <a:xfrm>
                  <a:off x="1602" y="1412"/>
                  <a:ext cx="40" cy="71"/>
                </a:xfrm>
                <a:custGeom>
                  <a:avLst/>
                  <a:gdLst/>
                  <a:ahLst/>
                  <a:cxnLst>
                    <a:cxn ang="0">
                      <a:pos x="9" y="67"/>
                    </a:cxn>
                    <a:cxn ang="0">
                      <a:pos x="0" y="71"/>
                    </a:cxn>
                    <a:cxn ang="0">
                      <a:pos x="31" y="5"/>
                    </a:cxn>
                    <a:cxn ang="0">
                      <a:pos x="40" y="0"/>
                    </a:cxn>
                    <a:cxn ang="0">
                      <a:pos x="9" y="67"/>
                    </a:cxn>
                  </a:cxnLst>
                  <a:rect l="0" t="0" r="r" b="b"/>
                  <a:pathLst>
                    <a:path w="40" h="71">
                      <a:moveTo>
                        <a:pt x="9" y="67"/>
                      </a:moveTo>
                      <a:lnTo>
                        <a:pt x="0" y="71"/>
                      </a:ln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9" y="67"/>
                      </a:lnTo>
                      <a:close/>
                    </a:path>
                  </a:pathLst>
                </a:custGeom>
                <a:solidFill>
                  <a:srgbClr val="6F9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4" name="Freeform 1000"/>
                <p:cNvSpPr>
                  <a:spLocks/>
                </p:cNvSpPr>
                <p:nvPr/>
              </p:nvSpPr>
              <p:spPr bwMode="auto">
                <a:xfrm>
                  <a:off x="1592" y="1417"/>
                  <a:ext cx="41" cy="71"/>
                </a:xfrm>
                <a:custGeom>
                  <a:avLst/>
                  <a:gdLst/>
                  <a:ahLst/>
                  <a:cxnLst>
                    <a:cxn ang="0">
                      <a:pos x="10" y="66"/>
                    </a:cxn>
                    <a:cxn ang="0">
                      <a:pos x="0" y="71"/>
                    </a:cxn>
                    <a:cxn ang="0">
                      <a:pos x="33" y="4"/>
                    </a:cxn>
                    <a:cxn ang="0">
                      <a:pos x="41" y="0"/>
                    </a:cxn>
                    <a:cxn ang="0">
                      <a:pos x="10" y="66"/>
                    </a:cxn>
                  </a:cxnLst>
                  <a:rect l="0" t="0" r="r" b="b"/>
                  <a:pathLst>
                    <a:path w="41" h="71">
                      <a:moveTo>
                        <a:pt x="10" y="66"/>
                      </a:moveTo>
                      <a:lnTo>
                        <a:pt x="0" y="71"/>
                      </a:lnTo>
                      <a:lnTo>
                        <a:pt x="33" y="4"/>
                      </a:lnTo>
                      <a:lnTo>
                        <a:pt x="41" y="0"/>
                      </a:lnTo>
                      <a:lnTo>
                        <a:pt x="10" y="66"/>
                      </a:lnTo>
                      <a:close/>
                    </a:path>
                  </a:pathLst>
                </a:custGeom>
                <a:solidFill>
                  <a:srgbClr val="6F9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5" name="Freeform 1001"/>
                <p:cNvSpPr>
                  <a:spLocks/>
                </p:cNvSpPr>
                <p:nvPr/>
              </p:nvSpPr>
              <p:spPr bwMode="auto">
                <a:xfrm>
                  <a:off x="1574" y="1421"/>
                  <a:ext cx="51" cy="77"/>
                </a:xfrm>
                <a:custGeom>
                  <a:avLst/>
                  <a:gdLst/>
                  <a:ahLst/>
                  <a:cxnLst>
                    <a:cxn ang="0">
                      <a:pos x="18" y="67"/>
                    </a:cxn>
                    <a:cxn ang="0">
                      <a:pos x="0" y="77"/>
                    </a:cxn>
                    <a:cxn ang="0">
                      <a:pos x="34" y="9"/>
                    </a:cxn>
                    <a:cxn ang="0">
                      <a:pos x="51" y="0"/>
                    </a:cxn>
                    <a:cxn ang="0">
                      <a:pos x="18" y="67"/>
                    </a:cxn>
                  </a:cxnLst>
                  <a:rect l="0" t="0" r="r" b="b"/>
                  <a:pathLst>
                    <a:path w="51" h="77">
                      <a:moveTo>
                        <a:pt x="18" y="67"/>
                      </a:moveTo>
                      <a:lnTo>
                        <a:pt x="0" y="77"/>
                      </a:lnTo>
                      <a:lnTo>
                        <a:pt x="34" y="9"/>
                      </a:lnTo>
                      <a:lnTo>
                        <a:pt x="51" y="0"/>
                      </a:lnTo>
                      <a:lnTo>
                        <a:pt x="18" y="67"/>
                      </a:lnTo>
                      <a:close/>
                    </a:path>
                  </a:pathLst>
                </a:custGeom>
                <a:solidFill>
                  <a:srgbClr val="709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6" name="Line 1002"/>
                <p:cNvSpPr>
                  <a:spLocks noChangeShapeType="1"/>
                </p:cNvSpPr>
                <p:nvPr/>
              </p:nvSpPr>
              <p:spPr bwMode="auto">
                <a:xfrm flipV="1">
                  <a:off x="1592" y="1421"/>
                  <a:ext cx="33" cy="67"/>
                </a:xfrm>
                <a:prstGeom prst="line">
                  <a:avLst/>
                </a:prstGeom>
                <a:noFill/>
                <a:ln w="1588" cap="flat">
                  <a:solidFill>
                    <a:srgbClr val="7096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7" name="Freeform 1003"/>
                <p:cNvSpPr>
                  <a:spLocks/>
                </p:cNvSpPr>
                <p:nvPr/>
              </p:nvSpPr>
              <p:spPr bwMode="auto">
                <a:xfrm>
                  <a:off x="1583" y="1421"/>
                  <a:ext cx="42" cy="72"/>
                </a:xfrm>
                <a:custGeom>
                  <a:avLst/>
                  <a:gdLst/>
                  <a:ahLst/>
                  <a:cxnLst>
                    <a:cxn ang="0">
                      <a:pos x="9" y="67"/>
                    </a:cxn>
                    <a:cxn ang="0">
                      <a:pos x="0" y="72"/>
                    </a:cxn>
                    <a:cxn ang="0">
                      <a:pos x="33" y="4"/>
                    </a:cxn>
                    <a:cxn ang="0">
                      <a:pos x="42" y="0"/>
                    </a:cxn>
                    <a:cxn ang="0">
                      <a:pos x="9" y="67"/>
                    </a:cxn>
                  </a:cxnLst>
                  <a:rect l="0" t="0" r="r" b="b"/>
                  <a:pathLst>
                    <a:path w="42" h="72">
                      <a:moveTo>
                        <a:pt x="9" y="67"/>
                      </a:moveTo>
                      <a:lnTo>
                        <a:pt x="0" y="72"/>
                      </a:lnTo>
                      <a:lnTo>
                        <a:pt x="33" y="4"/>
                      </a:lnTo>
                      <a:lnTo>
                        <a:pt x="42" y="0"/>
                      </a:lnTo>
                      <a:lnTo>
                        <a:pt x="9" y="67"/>
                      </a:lnTo>
                      <a:close/>
                    </a:path>
                  </a:pathLst>
                </a:custGeom>
                <a:solidFill>
                  <a:srgbClr val="709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8" name="Freeform 1004"/>
                <p:cNvSpPr>
                  <a:spLocks/>
                </p:cNvSpPr>
                <p:nvPr/>
              </p:nvSpPr>
              <p:spPr bwMode="auto">
                <a:xfrm>
                  <a:off x="1574" y="1425"/>
                  <a:ext cx="42" cy="73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0" y="73"/>
                    </a:cxn>
                    <a:cxn ang="0">
                      <a:pos x="34" y="5"/>
                    </a:cxn>
                    <a:cxn ang="0">
                      <a:pos x="42" y="0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42" h="73">
                      <a:moveTo>
                        <a:pt x="9" y="68"/>
                      </a:moveTo>
                      <a:lnTo>
                        <a:pt x="0" y="73"/>
                      </a:lnTo>
                      <a:lnTo>
                        <a:pt x="34" y="5"/>
                      </a:lnTo>
                      <a:lnTo>
                        <a:pt x="42" y="0"/>
                      </a:lnTo>
                      <a:lnTo>
                        <a:pt x="9" y="68"/>
                      </a:lnTo>
                      <a:close/>
                    </a:path>
                  </a:pathLst>
                </a:custGeom>
                <a:solidFill>
                  <a:srgbClr val="719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29" name="Freeform 1005"/>
                <p:cNvSpPr>
                  <a:spLocks/>
                </p:cNvSpPr>
                <p:nvPr/>
              </p:nvSpPr>
              <p:spPr bwMode="auto">
                <a:xfrm>
                  <a:off x="1557" y="1430"/>
                  <a:ext cx="51" cy="78"/>
                </a:xfrm>
                <a:custGeom>
                  <a:avLst/>
                  <a:gdLst/>
                  <a:ahLst/>
                  <a:cxnLst>
                    <a:cxn ang="0">
                      <a:pos x="17" y="68"/>
                    </a:cxn>
                    <a:cxn ang="0">
                      <a:pos x="0" y="78"/>
                    </a:cxn>
                    <a:cxn ang="0">
                      <a:pos x="35" y="9"/>
                    </a:cxn>
                    <a:cxn ang="0">
                      <a:pos x="51" y="0"/>
                    </a:cxn>
                    <a:cxn ang="0">
                      <a:pos x="17" y="68"/>
                    </a:cxn>
                  </a:cxnLst>
                  <a:rect l="0" t="0" r="r" b="b"/>
                  <a:pathLst>
                    <a:path w="51" h="78">
                      <a:moveTo>
                        <a:pt x="17" y="68"/>
                      </a:moveTo>
                      <a:lnTo>
                        <a:pt x="0" y="78"/>
                      </a:lnTo>
                      <a:lnTo>
                        <a:pt x="35" y="9"/>
                      </a:lnTo>
                      <a:lnTo>
                        <a:pt x="51" y="0"/>
                      </a:lnTo>
                      <a:lnTo>
                        <a:pt x="17" y="68"/>
                      </a:lnTo>
                      <a:close/>
                    </a:path>
                  </a:pathLst>
                </a:custGeom>
                <a:solidFill>
                  <a:srgbClr val="729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0" name="Line 1006"/>
                <p:cNvSpPr>
                  <a:spLocks noChangeShapeType="1"/>
                </p:cNvSpPr>
                <p:nvPr/>
              </p:nvSpPr>
              <p:spPr bwMode="auto">
                <a:xfrm flipV="1">
                  <a:off x="1574" y="1430"/>
                  <a:ext cx="34" cy="68"/>
                </a:xfrm>
                <a:prstGeom prst="line">
                  <a:avLst/>
                </a:prstGeom>
                <a:noFill/>
                <a:ln w="1588" cap="flat">
                  <a:solidFill>
                    <a:srgbClr val="7298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1" name="Freeform 1007"/>
                <p:cNvSpPr>
                  <a:spLocks/>
                </p:cNvSpPr>
                <p:nvPr/>
              </p:nvSpPr>
              <p:spPr bwMode="auto">
                <a:xfrm>
                  <a:off x="1566" y="1430"/>
                  <a:ext cx="42" cy="73"/>
                </a:xfrm>
                <a:custGeom>
                  <a:avLst/>
                  <a:gdLst/>
                  <a:ahLst/>
                  <a:cxnLst>
                    <a:cxn ang="0">
                      <a:pos x="8" y="68"/>
                    </a:cxn>
                    <a:cxn ang="0">
                      <a:pos x="0" y="73"/>
                    </a:cxn>
                    <a:cxn ang="0">
                      <a:pos x="34" y="4"/>
                    </a:cxn>
                    <a:cxn ang="0">
                      <a:pos x="42" y="0"/>
                    </a:cxn>
                    <a:cxn ang="0">
                      <a:pos x="8" y="68"/>
                    </a:cxn>
                  </a:cxnLst>
                  <a:rect l="0" t="0" r="r" b="b"/>
                  <a:pathLst>
                    <a:path w="42" h="73">
                      <a:moveTo>
                        <a:pt x="8" y="68"/>
                      </a:moveTo>
                      <a:lnTo>
                        <a:pt x="0" y="73"/>
                      </a:lnTo>
                      <a:lnTo>
                        <a:pt x="34" y="4"/>
                      </a:lnTo>
                      <a:lnTo>
                        <a:pt x="42" y="0"/>
                      </a:lnTo>
                      <a:lnTo>
                        <a:pt x="8" y="68"/>
                      </a:lnTo>
                      <a:close/>
                    </a:path>
                  </a:pathLst>
                </a:custGeom>
                <a:solidFill>
                  <a:srgbClr val="729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2" name="Freeform 1008"/>
                <p:cNvSpPr>
                  <a:spLocks/>
                </p:cNvSpPr>
                <p:nvPr/>
              </p:nvSpPr>
              <p:spPr bwMode="auto">
                <a:xfrm>
                  <a:off x="1557" y="1434"/>
                  <a:ext cx="43" cy="74"/>
                </a:xfrm>
                <a:custGeom>
                  <a:avLst/>
                  <a:gdLst/>
                  <a:ahLst/>
                  <a:cxnLst>
                    <a:cxn ang="0">
                      <a:pos x="9" y="69"/>
                    </a:cxn>
                    <a:cxn ang="0">
                      <a:pos x="0" y="74"/>
                    </a:cxn>
                    <a:cxn ang="0">
                      <a:pos x="35" y="5"/>
                    </a:cxn>
                    <a:cxn ang="0">
                      <a:pos x="43" y="0"/>
                    </a:cxn>
                    <a:cxn ang="0">
                      <a:pos x="9" y="69"/>
                    </a:cxn>
                  </a:cxnLst>
                  <a:rect l="0" t="0" r="r" b="b"/>
                  <a:pathLst>
                    <a:path w="43" h="74">
                      <a:moveTo>
                        <a:pt x="9" y="69"/>
                      </a:moveTo>
                      <a:lnTo>
                        <a:pt x="0" y="74"/>
                      </a:lnTo>
                      <a:lnTo>
                        <a:pt x="35" y="5"/>
                      </a:lnTo>
                      <a:lnTo>
                        <a:pt x="43" y="0"/>
                      </a:lnTo>
                      <a:lnTo>
                        <a:pt x="9" y="69"/>
                      </a:lnTo>
                      <a:close/>
                    </a:path>
                  </a:pathLst>
                </a:custGeom>
                <a:solidFill>
                  <a:srgbClr val="73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3" name="Freeform 1009"/>
                <p:cNvSpPr>
                  <a:spLocks/>
                </p:cNvSpPr>
                <p:nvPr/>
              </p:nvSpPr>
              <p:spPr bwMode="auto">
                <a:xfrm>
                  <a:off x="1540" y="1439"/>
                  <a:ext cx="52" cy="80"/>
                </a:xfrm>
                <a:custGeom>
                  <a:avLst/>
                  <a:gdLst/>
                  <a:ahLst/>
                  <a:cxnLst>
                    <a:cxn ang="0">
                      <a:pos x="17" y="69"/>
                    </a:cxn>
                    <a:cxn ang="0">
                      <a:pos x="0" y="80"/>
                    </a:cxn>
                    <a:cxn ang="0">
                      <a:pos x="38" y="10"/>
                    </a:cxn>
                    <a:cxn ang="0">
                      <a:pos x="52" y="0"/>
                    </a:cxn>
                    <a:cxn ang="0">
                      <a:pos x="17" y="69"/>
                    </a:cxn>
                  </a:cxnLst>
                  <a:rect l="0" t="0" r="r" b="b"/>
                  <a:pathLst>
                    <a:path w="52" h="80">
                      <a:moveTo>
                        <a:pt x="17" y="69"/>
                      </a:moveTo>
                      <a:lnTo>
                        <a:pt x="0" y="80"/>
                      </a:lnTo>
                      <a:lnTo>
                        <a:pt x="38" y="10"/>
                      </a:lnTo>
                      <a:lnTo>
                        <a:pt x="52" y="0"/>
                      </a:lnTo>
                      <a:lnTo>
                        <a:pt x="17" y="69"/>
                      </a:lnTo>
                      <a:close/>
                    </a:path>
                  </a:pathLst>
                </a:custGeom>
                <a:solidFill>
                  <a:srgbClr val="749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4" name="Line 1010"/>
                <p:cNvSpPr>
                  <a:spLocks noChangeShapeType="1"/>
                </p:cNvSpPr>
                <p:nvPr/>
              </p:nvSpPr>
              <p:spPr bwMode="auto">
                <a:xfrm flipV="1">
                  <a:off x="1557" y="1439"/>
                  <a:ext cx="35" cy="69"/>
                </a:xfrm>
                <a:prstGeom prst="line">
                  <a:avLst/>
                </a:prstGeom>
                <a:noFill/>
                <a:ln w="1588" cap="flat">
                  <a:solidFill>
                    <a:srgbClr val="749A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5" name="Freeform 1011"/>
                <p:cNvSpPr>
                  <a:spLocks/>
                </p:cNvSpPr>
                <p:nvPr/>
              </p:nvSpPr>
              <p:spPr bwMode="auto">
                <a:xfrm>
                  <a:off x="1551" y="1439"/>
                  <a:ext cx="41" cy="73"/>
                </a:xfrm>
                <a:custGeom>
                  <a:avLst/>
                  <a:gdLst/>
                  <a:ahLst/>
                  <a:cxnLst>
                    <a:cxn ang="0">
                      <a:pos x="6" y="69"/>
                    </a:cxn>
                    <a:cxn ang="0">
                      <a:pos x="0" y="73"/>
                    </a:cxn>
                    <a:cxn ang="0">
                      <a:pos x="36" y="3"/>
                    </a:cxn>
                    <a:cxn ang="0">
                      <a:pos x="41" y="0"/>
                    </a:cxn>
                    <a:cxn ang="0">
                      <a:pos x="6" y="69"/>
                    </a:cxn>
                  </a:cxnLst>
                  <a:rect l="0" t="0" r="r" b="b"/>
                  <a:pathLst>
                    <a:path w="41" h="73">
                      <a:moveTo>
                        <a:pt x="6" y="69"/>
                      </a:moveTo>
                      <a:lnTo>
                        <a:pt x="0" y="73"/>
                      </a:lnTo>
                      <a:lnTo>
                        <a:pt x="36" y="3"/>
                      </a:lnTo>
                      <a:lnTo>
                        <a:pt x="41" y="0"/>
                      </a:lnTo>
                      <a:lnTo>
                        <a:pt x="6" y="69"/>
                      </a:lnTo>
                      <a:close/>
                    </a:path>
                  </a:pathLst>
                </a:custGeom>
                <a:solidFill>
                  <a:srgbClr val="749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6" name="Freeform 1012"/>
                <p:cNvSpPr>
                  <a:spLocks/>
                </p:cNvSpPr>
                <p:nvPr/>
              </p:nvSpPr>
              <p:spPr bwMode="auto">
                <a:xfrm>
                  <a:off x="1546" y="1442"/>
                  <a:ext cx="41" cy="73"/>
                </a:xfrm>
                <a:custGeom>
                  <a:avLst/>
                  <a:gdLst/>
                  <a:ahLst/>
                  <a:cxnLst>
                    <a:cxn ang="0">
                      <a:pos x="5" y="70"/>
                    </a:cxn>
                    <a:cxn ang="0">
                      <a:pos x="0" y="73"/>
                    </a:cxn>
                    <a:cxn ang="0">
                      <a:pos x="37" y="4"/>
                    </a:cxn>
                    <a:cxn ang="0">
                      <a:pos x="41" y="0"/>
                    </a:cxn>
                    <a:cxn ang="0">
                      <a:pos x="5" y="70"/>
                    </a:cxn>
                  </a:cxnLst>
                  <a:rect l="0" t="0" r="r" b="b"/>
                  <a:pathLst>
                    <a:path w="41" h="73">
                      <a:moveTo>
                        <a:pt x="5" y="70"/>
                      </a:moveTo>
                      <a:lnTo>
                        <a:pt x="0" y="73"/>
                      </a:lnTo>
                      <a:lnTo>
                        <a:pt x="37" y="4"/>
                      </a:lnTo>
                      <a:lnTo>
                        <a:pt x="41" y="0"/>
                      </a:lnTo>
                      <a:lnTo>
                        <a:pt x="5" y="70"/>
                      </a:lnTo>
                      <a:close/>
                    </a:path>
                  </a:pathLst>
                </a:custGeom>
                <a:solidFill>
                  <a:srgbClr val="749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7" name="Freeform 1013"/>
                <p:cNvSpPr>
                  <a:spLocks/>
                </p:cNvSpPr>
                <p:nvPr/>
              </p:nvSpPr>
              <p:spPr bwMode="auto">
                <a:xfrm>
                  <a:off x="1540" y="1446"/>
                  <a:ext cx="43" cy="73"/>
                </a:xfrm>
                <a:custGeom>
                  <a:avLst/>
                  <a:gdLst/>
                  <a:ahLst/>
                  <a:cxnLst>
                    <a:cxn ang="0">
                      <a:pos x="6" y="69"/>
                    </a:cxn>
                    <a:cxn ang="0">
                      <a:pos x="0" y="73"/>
                    </a:cxn>
                    <a:cxn ang="0">
                      <a:pos x="38" y="3"/>
                    </a:cxn>
                    <a:cxn ang="0">
                      <a:pos x="43" y="0"/>
                    </a:cxn>
                    <a:cxn ang="0">
                      <a:pos x="6" y="69"/>
                    </a:cxn>
                  </a:cxnLst>
                  <a:rect l="0" t="0" r="r" b="b"/>
                  <a:pathLst>
                    <a:path w="43" h="73">
                      <a:moveTo>
                        <a:pt x="6" y="69"/>
                      </a:moveTo>
                      <a:lnTo>
                        <a:pt x="0" y="73"/>
                      </a:lnTo>
                      <a:lnTo>
                        <a:pt x="38" y="3"/>
                      </a:lnTo>
                      <a:lnTo>
                        <a:pt x="43" y="0"/>
                      </a:lnTo>
                      <a:lnTo>
                        <a:pt x="6" y="69"/>
                      </a:lnTo>
                      <a:close/>
                    </a:path>
                  </a:pathLst>
                </a:custGeom>
                <a:solidFill>
                  <a:srgbClr val="749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8" name="Freeform 1014"/>
                <p:cNvSpPr>
                  <a:spLocks/>
                </p:cNvSpPr>
                <p:nvPr/>
              </p:nvSpPr>
              <p:spPr bwMode="auto">
                <a:xfrm>
                  <a:off x="1525" y="1449"/>
                  <a:ext cx="53" cy="81"/>
                </a:xfrm>
                <a:custGeom>
                  <a:avLst/>
                  <a:gdLst/>
                  <a:ahLst/>
                  <a:cxnLst>
                    <a:cxn ang="0">
                      <a:pos x="15" y="70"/>
                    </a:cxn>
                    <a:cxn ang="0">
                      <a:pos x="0" y="81"/>
                    </a:cxn>
                    <a:cxn ang="0">
                      <a:pos x="39" y="10"/>
                    </a:cxn>
                    <a:cxn ang="0">
                      <a:pos x="53" y="0"/>
                    </a:cxn>
                    <a:cxn ang="0">
                      <a:pos x="15" y="70"/>
                    </a:cxn>
                  </a:cxnLst>
                  <a:rect l="0" t="0" r="r" b="b"/>
                  <a:pathLst>
                    <a:path w="53" h="81">
                      <a:moveTo>
                        <a:pt x="15" y="70"/>
                      </a:moveTo>
                      <a:lnTo>
                        <a:pt x="0" y="81"/>
                      </a:lnTo>
                      <a:lnTo>
                        <a:pt x="39" y="10"/>
                      </a:lnTo>
                      <a:lnTo>
                        <a:pt x="53" y="0"/>
                      </a:lnTo>
                      <a:lnTo>
                        <a:pt x="15" y="70"/>
                      </a:lnTo>
                      <a:close/>
                    </a:path>
                  </a:pathLst>
                </a:custGeom>
                <a:solidFill>
                  <a:srgbClr val="759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39" name="Line 1015"/>
                <p:cNvSpPr>
                  <a:spLocks noChangeShapeType="1"/>
                </p:cNvSpPr>
                <p:nvPr/>
              </p:nvSpPr>
              <p:spPr bwMode="auto">
                <a:xfrm flipV="1">
                  <a:off x="1540" y="1449"/>
                  <a:ext cx="38" cy="70"/>
                </a:xfrm>
                <a:prstGeom prst="line">
                  <a:avLst/>
                </a:prstGeom>
                <a:noFill/>
                <a:ln w="1588" cap="flat">
                  <a:solidFill>
                    <a:srgbClr val="759D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0" name="Freeform 1016"/>
                <p:cNvSpPr>
                  <a:spLocks/>
                </p:cNvSpPr>
                <p:nvPr/>
              </p:nvSpPr>
              <p:spPr bwMode="auto">
                <a:xfrm>
                  <a:off x="1533" y="1449"/>
                  <a:ext cx="45" cy="75"/>
                </a:xfrm>
                <a:custGeom>
                  <a:avLst/>
                  <a:gdLst/>
                  <a:ahLst/>
                  <a:cxnLst>
                    <a:cxn ang="0">
                      <a:pos x="7" y="70"/>
                    </a:cxn>
                    <a:cxn ang="0">
                      <a:pos x="0" y="75"/>
                    </a:cxn>
                    <a:cxn ang="0">
                      <a:pos x="38" y="5"/>
                    </a:cxn>
                    <a:cxn ang="0">
                      <a:pos x="45" y="0"/>
                    </a:cxn>
                    <a:cxn ang="0">
                      <a:pos x="7" y="70"/>
                    </a:cxn>
                  </a:cxnLst>
                  <a:rect l="0" t="0" r="r" b="b"/>
                  <a:pathLst>
                    <a:path w="45" h="75">
                      <a:moveTo>
                        <a:pt x="7" y="70"/>
                      </a:moveTo>
                      <a:lnTo>
                        <a:pt x="0" y="75"/>
                      </a:lnTo>
                      <a:lnTo>
                        <a:pt x="38" y="5"/>
                      </a:lnTo>
                      <a:lnTo>
                        <a:pt x="45" y="0"/>
                      </a:lnTo>
                      <a:lnTo>
                        <a:pt x="7" y="70"/>
                      </a:lnTo>
                      <a:close/>
                    </a:path>
                  </a:pathLst>
                </a:custGeom>
                <a:solidFill>
                  <a:srgbClr val="759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1" name="Freeform 1017"/>
                <p:cNvSpPr>
                  <a:spLocks/>
                </p:cNvSpPr>
                <p:nvPr/>
              </p:nvSpPr>
              <p:spPr bwMode="auto">
                <a:xfrm>
                  <a:off x="1525" y="1454"/>
                  <a:ext cx="46" cy="76"/>
                </a:xfrm>
                <a:custGeom>
                  <a:avLst/>
                  <a:gdLst/>
                  <a:ahLst/>
                  <a:cxnLst>
                    <a:cxn ang="0">
                      <a:pos x="8" y="70"/>
                    </a:cxn>
                    <a:cxn ang="0">
                      <a:pos x="0" y="76"/>
                    </a:cxn>
                    <a:cxn ang="0">
                      <a:pos x="39" y="5"/>
                    </a:cxn>
                    <a:cxn ang="0">
                      <a:pos x="46" y="0"/>
                    </a:cxn>
                    <a:cxn ang="0">
                      <a:pos x="8" y="70"/>
                    </a:cxn>
                  </a:cxnLst>
                  <a:rect l="0" t="0" r="r" b="b"/>
                  <a:pathLst>
                    <a:path w="46" h="76">
                      <a:moveTo>
                        <a:pt x="8" y="70"/>
                      </a:moveTo>
                      <a:lnTo>
                        <a:pt x="0" y="76"/>
                      </a:lnTo>
                      <a:lnTo>
                        <a:pt x="39" y="5"/>
                      </a:lnTo>
                      <a:lnTo>
                        <a:pt x="46" y="0"/>
                      </a:lnTo>
                      <a:lnTo>
                        <a:pt x="8" y="70"/>
                      </a:lnTo>
                      <a:close/>
                    </a:path>
                  </a:pathLst>
                </a:custGeom>
                <a:solidFill>
                  <a:srgbClr val="76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2" name="Freeform 1018"/>
                <p:cNvSpPr>
                  <a:spLocks/>
                </p:cNvSpPr>
                <p:nvPr/>
              </p:nvSpPr>
              <p:spPr bwMode="auto">
                <a:xfrm>
                  <a:off x="1510" y="1459"/>
                  <a:ext cx="54" cy="83"/>
                </a:xfrm>
                <a:custGeom>
                  <a:avLst/>
                  <a:gdLst/>
                  <a:ahLst/>
                  <a:cxnLst>
                    <a:cxn ang="0">
                      <a:pos x="15" y="71"/>
                    </a:cxn>
                    <a:cxn ang="0">
                      <a:pos x="0" y="83"/>
                    </a:cxn>
                    <a:cxn ang="0">
                      <a:pos x="40" y="11"/>
                    </a:cxn>
                    <a:cxn ang="0">
                      <a:pos x="54" y="0"/>
                    </a:cxn>
                    <a:cxn ang="0">
                      <a:pos x="15" y="71"/>
                    </a:cxn>
                  </a:cxnLst>
                  <a:rect l="0" t="0" r="r" b="b"/>
                  <a:pathLst>
                    <a:path w="54" h="83">
                      <a:moveTo>
                        <a:pt x="15" y="71"/>
                      </a:moveTo>
                      <a:lnTo>
                        <a:pt x="0" y="83"/>
                      </a:lnTo>
                      <a:lnTo>
                        <a:pt x="40" y="11"/>
                      </a:lnTo>
                      <a:lnTo>
                        <a:pt x="54" y="0"/>
                      </a:lnTo>
                      <a:lnTo>
                        <a:pt x="15" y="71"/>
                      </a:lnTo>
                      <a:close/>
                    </a:path>
                  </a:pathLst>
                </a:custGeom>
                <a:solidFill>
                  <a:srgbClr val="779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3" name="Line 1019"/>
                <p:cNvSpPr>
                  <a:spLocks noChangeShapeType="1"/>
                </p:cNvSpPr>
                <p:nvPr/>
              </p:nvSpPr>
              <p:spPr bwMode="auto">
                <a:xfrm flipV="1">
                  <a:off x="1525" y="1459"/>
                  <a:ext cx="39" cy="71"/>
                </a:xfrm>
                <a:prstGeom prst="line">
                  <a:avLst/>
                </a:prstGeom>
                <a:noFill/>
                <a:ln w="1588" cap="flat">
                  <a:solidFill>
                    <a:srgbClr val="779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4" name="Freeform 1020"/>
                <p:cNvSpPr>
                  <a:spLocks/>
                </p:cNvSpPr>
                <p:nvPr/>
              </p:nvSpPr>
              <p:spPr bwMode="auto">
                <a:xfrm>
                  <a:off x="1518" y="1459"/>
                  <a:ext cx="46" cy="77"/>
                </a:xfrm>
                <a:custGeom>
                  <a:avLst/>
                  <a:gdLst/>
                  <a:ahLst/>
                  <a:cxnLst>
                    <a:cxn ang="0">
                      <a:pos x="7" y="71"/>
                    </a:cxn>
                    <a:cxn ang="0">
                      <a:pos x="0" y="77"/>
                    </a:cxn>
                    <a:cxn ang="0">
                      <a:pos x="39" y="5"/>
                    </a:cxn>
                    <a:cxn ang="0">
                      <a:pos x="46" y="0"/>
                    </a:cxn>
                    <a:cxn ang="0">
                      <a:pos x="7" y="71"/>
                    </a:cxn>
                  </a:cxnLst>
                  <a:rect l="0" t="0" r="r" b="b"/>
                  <a:pathLst>
                    <a:path w="46" h="77">
                      <a:moveTo>
                        <a:pt x="7" y="71"/>
                      </a:moveTo>
                      <a:lnTo>
                        <a:pt x="0" y="77"/>
                      </a:lnTo>
                      <a:lnTo>
                        <a:pt x="39" y="5"/>
                      </a:lnTo>
                      <a:lnTo>
                        <a:pt x="46" y="0"/>
                      </a:lnTo>
                      <a:lnTo>
                        <a:pt x="7" y="71"/>
                      </a:lnTo>
                      <a:close/>
                    </a:path>
                  </a:pathLst>
                </a:custGeom>
                <a:solidFill>
                  <a:srgbClr val="779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5" name="Freeform 1021"/>
                <p:cNvSpPr>
                  <a:spLocks/>
                </p:cNvSpPr>
                <p:nvPr/>
              </p:nvSpPr>
              <p:spPr bwMode="auto">
                <a:xfrm>
                  <a:off x="1510" y="1464"/>
                  <a:ext cx="47" cy="78"/>
                </a:xfrm>
                <a:custGeom>
                  <a:avLst/>
                  <a:gdLst/>
                  <a:ahLst/>
                  <a:cxnLst>
                    <a:cxn ang="0">
                      <a:pos x="8" y="72"/>
                    </a:cxn>
                    <a:cxn ang="0">
                      <a:pos x="0" y="78"/>
                    </a:cxn>
                    <a:cxn ang="0">
                      <a:pos x="40" y="6"/>
                    </a:cxn>
                    <a:cxn ang="0">
                      <a:pos x="47" y="0"/>
                    </a:cxn>
                    <a:cxn ang="0">
                      <a:pos x="8" y="72"/>
                    </a:cxn>
                  </a:cxnLst>
                  <a:rect l="0" t="0" r="r" b="b"/>
                  <a:pathLst>
                    <a:path w="47" h="78">
                      <a:moveTo>
                        <a:pt x="8" y="72"/>
                      </a:moveTo>
                      <a:lnTo>
                        <a:pt x="0" y="78"/>
                      </a:lnTo>
                      <a:lnTo>
                        <a:pt x="40" y="6"/>
                      </a:lnTo>
                      <a:lnTo>
                        <a:pt x="47" y="0"/>
                      </a:lnTo>
                      <a:lnTo>
                        <a:pt x="8" y="72"/>
                      </a:lnTo>
                      <a:close/>
                    </a:path>
                  </a:pathLst>
                </a:custGeom>
                <a:solidFill>
                  <a:srgbClr val="78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6" name="Freeform 1022"/>
                <p:cNvSpPr>
                  <a:spLocks/>
                </p:cNvSpPr>
                <p:nvPr/>
              </p:nvSpPr>
              <p:spPr bwMode="auto">
                <a:xfrm>
                  <a:off x="1497" y="1470"/>
                  <a:ext cx="53" cy="84"/>
                </a:xfrm>
                <a:custGeom>
                  <a:avLst/>
                  <a:gdLst/>
                  <a:ahLst/>
                  <a:cxnLst>
                    <a:cxn ang="0">
                      <a:pos x="13" y="72"/>
                    </a:cxn>
                    <a:cxn ang="0">
                      <a:pos x="0" y="84"/>
                    </a:cxn>
                    <a:cxn ang="0">
                      <a:pos x="41" y="11"/>
                    </a:cxn>
                    <a:cxn ang="0">
                      <a:pos x="53" y="0"/>
                    </a:cxn>
                    <a:cxn ang="0">
                      <a:pos x="13" y="72"/>
                    </a:cxn>
                  </a:cxnLst>
                  <a:rect l="0" t="0" r="r" b="b"/>
                  <a:pathLst>
                    <a:path w="53" h="84">
                      <a:moveTo>
                        <a:pt x="13" y="72"/>
                      </a:moveTo>
                      <a:lnTo>
                        <a:pt x="0" y="84"/>
                      </a:lnTo>
                      <a:lnTo>
                        <a:pt x="41" y="11"/>
                      </a:lnTo>
                      <a:lnTo>
                        <a:pt x="53" y="0"/>
                      </a:lnTo>
                      <a:lnTo>
                        <a:pt x="13" y="72"/>
                      </a:lnTo>
                      <a:close/>
                    </a:path>
                  </a:pathLst>
                </a:custGeom>
                <a:solidFill>
                  <a:srgbClr val="79A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7" name="Line 1023"/>
                <p:cNvSpPr>
                  <a:spLocks noChangeShapeType="1"/>
                </p:cNvSpPr>
                <p:nvPr/>
              </p:nvSpPr>
              <p:spPr bwMode="auto">
                <a:xfrm flipV="1">
                  <a:off x="1510" y="1470"/>
                  <a:ext cx="40" cy="72"/>
                </a:xfrm>
                <a:prstGeom prst="line">
                  <a:avLst/>
                </a:prstGeom>
                <a:noFill/>
                <a:ln w="1588" cap="flat">
                  <a:solidFill>
                    <a:srgbClr val="79A1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8" name="Freeform 1024"/>
                <p:cNvSpPr>
                  <a:spLocks/>
                </p:cNvSpPr>
                <p:nvPr/>
              </p:nvSpPr>
              <p:spPr bwMode="auto">
                <a:xfrm>
                  <a:off x="1504" y="1470"/>
                  <a:ext cx="46" cy="78"/>
                </a:xfrm>
                <a:custGeom>
                  <a:avLst/>
                  <a:gdLst/>
                  <a:ahLst/>
                  <a:cxnLst>
                    <a:cxn ang="0">
                      <a:pos x="6" y="72"/>
                    </a:cxn>
                    <a:cxn ang="0">
                      <a:pos x="0" y="78"/>
                    </a:cxn>
                    <a:cxn ang="0">
                      <a:pos x="40" y="5"/>
                    </a:cxn>
                    <a:cxn ang="0">
                      <a:pos x="46" y="0"/>
                    </a:cxn>
                    <a:cxn ang="0">
                      <a:pos x="6" y="72"/>
                    </a:cxn>
                  </a:cxnLst>
                  <a:rect l="0" t="0" r="r" b="b"/>
                  <a:pathLst>
                    <a:path w="46" h="78">
                      <a:moveTo>
                        <a:pt x="6" y="72"/>
                      </a:moveTo>
                      <a:lnTo>
                        <a:pt x="0" y="78"/>
                      </a:lnTo>
                      <a:lnTo>
                        <a:pt x="40" y="5"/>
                      </a:lnTo>
                      <a:lnTo>
                        <a:pt x="46" y="0"/>
                      </a:lnTo>
                      <a:lnTo>
                        <a:pt x="6" y="72"/>
                      </a:lnTo>
                      <a:close/>
                    </a:path>
                  </a:pathLst>
                </a:custGeom>
                <a:solidFill>
                  <a:srgbClr val="79A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9" name="Freeform 1025"/>
                <p:cNvSpPr>
                  <a:spLocks/>
                </p:cNvSpPr>
                <p:nvPr/>
              </p:nvSpPr>
              <p:spPr bwMode="auto">
                <a:xfrm>
                  <a:off x="1497" y="1475"/>
                  <a:ext cx="47" cy="79"/>
                </a:xfrm>
                <a:custGeom>
                  <a:avLst/>
                  <a:gdLst/>
                  <a:ahLst/>
                  <a:cxnLst>
                    <a:cxn ang="0">
                      <a:pos x="7" y="73"/>
                    </a:cxn>
                    <a:cxn ang="0">
                      <a:pos x="0" y="79"/>
                    </a:cxn>
                    <a:cxn ang="0">
                      <a:pos x="41" y="6"/>
                    </a:cxn>
                    <a:cxn ang="0">
                      <a:pos x="47" y="0"/>
                    </a:cxn>
                    <a:cxn ang="0">
                      <a:pos x="7" y="73"/>
                    </a:cxn>
                  </a:cxnLst>
                  <a:rect l="0" t="0" r="r" b="b"/>
                  <a:pathLst>
                    <a:path w="47" h="79">
                      <a:moveTo>
                        <a:pt x="7" y="73"/>
                      </a:moveTo>
                      <a:lnTo>
                        <a:pt x="0" y="79"/>
                      </a:lnTo>
                      <a:lnTo>
                        <a:pt x="41" y="6"/>
                      </a:lnTo>
                      <a:lnTo>
                        <a:pt x="47" y="0"/>
                      </a:lnTo>
                      <a:lnTo>
                        <a:pt x="7" y="73"/>
                      </a:lnTo>
                      <a:close/>
                    </a:path>
                  </a:pathLst>
                </a:custGeom>
                <a:solidFill>
                  <a:srgbClr val="79A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0" name="Freeform 1026"/>
                <p:cNvSpPr>
                  <a:spLocks/>
                </p:cNvSpPr>
                <p:nvPr/>
              </p:nvSpPr>
              <p:spPr bwMode="auto">
                <a:xfrm>
                  <a:off x="1484" y="1481"/>
                  <a:ext cx="54" cy="85"/>
                </a:xfrm>
                <a:custGeom>
                  <a:avLst/>
                  <a:gdLst/>
                  <a:ahLst/>
                  <a:cxnLst>
                    <a:cxn ang="0">
                      <a:pos x="13" y="73"/>
                    </a:cxn>
                    <a:cxn ang="0">
                      <a:pos x="0" y="85"/>
                    </a:cxn>
                    <a:cxn ang="0">
                      <a:pos x="43" y="11"/>
                    </a:cxn>
                    <a:cxn ang="0">
                      <a:pos x="54" y="0"/>
                    </a:cxn>
                    <a:cxn ang="0">
                      <a:pos x="13" y="73"/>
                    </a:cxn>
                  </a:cxnLst>
                  <a:rect l="0" t="0" r="r" b="b"/>
                  <a:pathLst>
                    <a:path w="54" h="85">
                      <a:moveTo>
                        <a:pt x="13" y="73"/>
                      </a:moveTo>
                      <a:lnTo>
                        <a:pt x="0" y="85"/>
                      </a:lnTo>
                      <a:lnTo>
                        <a:pt x="43" y="11"/>
                      </a:lnTo>
                      <a:lnTo>
                        <a:pt x="54" y="0"/>
                      </a:lnTo>
                      <a:lnTo>
                        <a:pt x="13" y="73"/>
                      </a:lnTo>
                      <a:close/>
                    </a:path>
                  </a:pathLst>
                </a:custGeom>
                <a:solidFill>
                  <a:srgbClr val="7AA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1" name="Line 1027"/>
                <p:cNvSpPr>
                  <a:spLocks noChangeShapeType="1"/>
                </p:cNvSpPr>
                <p:nvPr/>
              </p:nvSpPr>
              <p:spPr bwMode="auto">
                <a:xfrm flipV="1">
                  <a:off x="1497" y="1481"/>
                  <a:ext cx="41" cy="73"/>
                </a:xfrm>
                <a:prstGeom prst="line">
                  <a:avLst/>
                </a:prstGeom>
                <a:noFill/>
                <a:ln w="1588" cap="flat">
                  <a:solidFill>
                    <a:srgbClr val="7AA3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2" name="Freeform 1028"/>
                <p:cNvSpPr>
                  <a:spLocks/>
                </p:cNvSpPr>
                <p:nvPr/>
              </p:nvSpPr>
              <p:spPr bwMode="auto">
                <a:xfrm>
                  <a:off x="1491" y="1481"/>
                  <a:ext cx="47" cy="79"/>
                </a:xfrm>
                <a:custGeom>
                  <a:avLst/>
                  <a:gdLst/>
                  <a:ahLst/>
                  <a:cxnLst>
                    <a:cxn ang="0">
                      <a:pos x="6" y="73"/>
                    </a:cxn>
                    <a:cxn ang="0">
                      <a:pos x="0" y="79"/>
                    </a:cxn>
                    <a:cxn ang="0">
                      <a:pos x="41" y="5"/>
                    </a:cxn>
                    <a:cxn ang="0">
                      <a:pos x="47" y="0"/>
                    </a:cxn>
                    <a:cxn ang="0">
                      <a:pos x="6" y="73"/>
                    </a:cxn>
                  </a:cxnLst>
                  <a:rect l="0" t="0" r="r" b="b"/>
                  <a:pathLst>
                    <a:path w="47" h="79">
                      <a:moveTo>
                        <a:pt x="6" y="73"/>
                      </a:moveTo>
                      <a:lnTo>
                        <a:pt x="0" y="79"/>
                      </a:lnTo>
                      <a:lnTo>
                        <a:pt x="41" y="5"/>
                      </a:lnTo>
                      <a:lnTo>
                        <a:pt x="47" y="0"/>
                      </a:lnTo>
                      <a:lnTo>
                        <a:pt x="6" y="73"/>
                      </a:lnTo>
                      <a:close/>
                    </a:path>
                  </a:pathLst>
                </a:custGeom>
                <a:solidFill>
                  <a:srgbClr val="7AA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3" name="Freeform 1029"/>
                <p:cNvSpPr>
                  <a:spLocks/>
                </p:cNvSpPr>
                <p:nvPr/>
              </p:nvSpPr>
              <p:spPr bwMode="auto">
                <a:xfrm>
                  <a:off x="1484" y="1486"/>
                  <a:ext cx="48" cy="80"/>
                </a:xfrm>
                <a:custGeom>
                  <a:avLst/>
                  <a:gdLst/>
                  <a:ahLst/>
                  <a:cxnLst>
                    <a:cxn ang="0">
                      <a:pos x="7" y="74"/>
                    </a:cxn>
                    <a:cxn ang="0">
                      <a:pos x="0" y="80"/>
                    </a:cxn>
                    <a:cxn ang="0">
                      <a:pos x="43" y="6"/>
                    </a:cxn>
                    <a:cxn ang="0">
                      <a:pos x="48" y="0"/>
                    </a:cxn>
                    <a:cxn ang="0">
                      <a:pos x="7" y="74"/>
                    </a:cxn>
                  </a:cxnLst>
                  <a:rect l="0" t="0" r="r" b="b"/>
                  <a:pathLst>
                    <a:path w="48" h="80">
                      <a:moveTo>
                        <a:pt x="7" y="74"/>
                      </a:moveTo>
                      <a:lnTo>
                        <a:pt x="0" y="80"/>
                      </a:lnTo>
                      <a:lnTo>
                        <a:pt x="43" y="6"/>
                      </a:lnTo>
                      <a:lnTo>
                        <a:pt x="48" y="0"/>
                      </a:lnTo>
                      <a:lnTo>
                        <a:pt x="7" y="74"/>
                      </a:lnTo>
                      <a:close/>
                    </a:path>
                  </a:pathLst>
                </a:custGeom>
                <a:solidFill>
                  <a:srgbClr val="7BA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4" name="Freeform 1030"/>
                <p:cNvSpPr>
                  <a:spLocks/>
                </p:cNvSpPr>
                <p:nvPr/>
              </p:nvSpPr>
              <p:spPr bwMode="auto">
                <a:xfrm>
                  <a:off x="1473" y="1492"/>
                  <a:ext cx="54" cy="87"/>
                </a:xfrm>
                <a:custGeom>
                  <a:avLst/>
                  <a:gdLst/>
                  <a:ahLst/>
                  <a:cxnLst>
                    <a:cxn ang="0">
                      <a:pos x="11" y="74"/>
                    </a:cxn>
                    <a:cxn ang="0">
                      <a:pos x="0" y="87"/>
                    </a:cxn>
                    <a:cxn ang="0">
                      <a:pos x="43" y="12"/>
                    </a:cxn>
                    <a:cxn ang="0">
                      <a:pos x="54" y="0"/>
                    </a:cxn>
                    <a:cxn ang="0">
                      <a:pos x="11" y="74"/>
                    </a:cxn>
                  </a:cxnLst>
                  <a:rect l="0" t="0" r="r" b="b"/>
                  <a:pathLst>
                    <a:path w="54" h="87">
                      <a:moveTo>
                        <a:pt x="11" y="74"/>
                      </a:moveTo>
                      <a:lnTo>
                        <a:pt x="0" y="87"/>
                      </a:lnTo>
                      <a:lnTo>
                        <a:pt x="43" y="12"/>
                      </a:lnTo>
                      <a:lnTo>
                        <a:pt x="54" y="0"/>
                      </a:lnTo>
                      <a:lnTo>
                        <a:pt x="11" y="74"/>
                      </a:lnTo>
                      <a:close/>
                    </a:path>
                  </a:pathLst>
                </a:custGeom>
                <a:solidFill>
                  <a:srgbClr val="7CA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5" name="Line 1031"/>
                <p:cNvSpPr>
                  <a:spLocks noChangeShapeType="1"/>
                </p:cNvSpPr>
                <p:nvPr/>
              </p:nvSpPr>
              <p:spPr bwMode="auto">
                <a:xfrm flipV="1">
                  <a:off x="1484" y="1492"/>
                  <a:ext cx="43" cy="74"/>
                </a:xfrm>
                <a:prstGeom prst="line">
                  <a:avLst/>
                </a:prstGeom>
                <a:noFill/>
                <a:ln w="1588" cap="flat">
                  <a:solidFill>
                    <a:srgbClr val="7CA5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6" name="Freeform 1032"/>
                <p:cNvSpPr>
                  <a:spLocks/>
                </p:cNvSpPr>
                <p:nvPr/>
              </p:nvSpPr>
              <p:spPr bwMode="auto">
                <a:xfrm>
                  <a:off x="1480" y="1492"/>
                  <a:ext cx="47" cy="78"/>
                </a:xfrm>
                <a:custGeom>
                  <a:avLst/>
                  <a:gdLst/>
                  <a:ahLst/>
                  <a:cxnLst>
                    <a:cxn ang="0">
                      <a:pos x="4" y="74"/>
                    </a:cxn>
                    <a:cxn ang="0">
                      <a:pos x="0" y="78"/>
                    </a:cxn>
                    <a:cxn ang="0">
                      <a:pos x="43" y="4"/>
                    </a:cxn>
                    <a:cxn ang="0">
                      <a:pos x="47" y="0"/>
                    </a:cxn>
                    <a:cxn ang="0">
                      <a:pos x="4" y="74"/>
                    </a:cxn>
                  </a:cxnLst>
                  <a:rect l="0" t="0" r="r" b="b"/>
                  <a:pathLst>
                    <a:path w="47" h="78">
                      <a:moveTo>
                        <a:pt x="4" y="74"/>
                      </a:moveTo>
                      <a:lnTo>
                        <a:pt x="0" y="78"/>
                      </a:lnTo>
                      <a:lnTo>
                        <a:pt x="43" y="4"/>
                      </a:lnTo>
                      <a:lnTo>
                        <a:pt x="47" y="0"/>
                      </a:lnTo>
                      <a:lnTo>
                        <a:pt x="4" y="74"/>
                      </a:lnTo>
                      <a:close/>
                    </a:path>
                  </a:pathLst>
                </a:custGeom>
                <a:solidFill>
                  <a:srgbClr val="7CA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7" name="Freeform 1033"/>
                <p:cNvSpPr>
                  <a:spLocks/>
                </p:cNvSpPr>
                <p:nvPr/>
              </p:nvSpPr>
              <p:spPr bwMode="auto">
                <a:xfrm>
                  <a:off x="1477" y="1496"/>
                  <a:ext cx="46" cy="79"/>
                </a:xfrm>
                <a:custGeom>
                  <a:avLst/>
                  <a:gdLst/>
                  <a:ahLst/>
                  <a:cxnLst>
                    <a:cxn ang="0">
                      <a:pos x="3" y="74"/>
                    </a:cxn>
                    <a:cxn ang="0">
                      <a:pos x="0" y="79"/>
                    </a:cxn>
                    <a:cxn ang="0">
                      <a:pos x="43" y="4"/>
                    </a:cxn>
                    <a:cxn ang="0">
                      <a:pos x="46" y="0"/>
                    </a:cxn>
                    <a:cxn ang="0">
                      <a:pos x="3" y="74"/>
                    </a:cxn>
                  </a:cxnLst>
                  <a:rect l="0" t="0" r="r" b="b"/>
                  <a:pathLst>
                    <a:path w="46" h="79">
                      <a:moveTo>
                        <a:pt x="3" y="74"/>
                      </a:moveTo>
                      <a:lnTo>
                        <a:pt x="0" y="79"/>
                      </a:lnTo>
                      <a:lnTo>
                        <a:pt x="43" y="4"/>
                      </a:lnTo>
                      <a:lnTo>
                        <a:pt x="46" y="0"/>
                      </a:lnTo>
                      <a:lnTo>
                        <a:pt x="3" y="74"/>
                      </a:lnTo>
                      <a:close/>
                    </a:path>
                  </a:pathLst>
                </a:custGeom>
                <a:solidFill>
                  <a:srgbClr val="7CA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8" name="Freeform 1034"/>
                <p:cNvSpPr>
                  <a:spLocks/>
                </p:cNvSpPr>
                <p:nvPr/>
              </p:nvSpPr>
              <p:spPr bwMode="auto">
                <a:xfrm>
                  <a:off x="1473" y="1500"/>
                  <a:ext cx="47" cy="79"/>
                </a:xfrm>
                <a:custGeom>
                  <a:avLst/>
                  <a:gdLst/>
                  <a:ahLst/>
                  <a:cxnLst>
                    <a:cxn ang="0">
                      <a:pos x="4" y="75"/>
                    </a:cxn>
                    <a:cxn ang="0">
                      <a:pos x="0" y="79"/>
                    </a:cxn>
                    <a:cxn ang="0">
                      <a:pos x="43" y="4"/>
                    </a:cxn>
                    <a:cxn ang="0">
                      <a:pos x="47" y="0"/>
                    </a:cxn>
                    <a:cxn ang="0">
                      <a:pos x="4" y="75"/>
                    </a:cxn>
                  </a:cxnLst>
                  <a:rect l="0" t="0" r="r" b="b"/>
                  <a:pathLst>
                    <a:path w="47" h="79">
                      <a:moveTo>
                        <a:pt x="4" y="75"/>
                      </a:moveTo>
                      <a:lnTo>
                        <a:pt x="0" y="79"/>
                      </a:lnTo>
                      <a:lnTo>
                        <a:pt x="43" y="4"/>
                      </a:lnTo>
                      <a:lnTo>
                        <a:pt x="47" y="0"/>
                      </a:lnTo>
                      <a:lnTo>
                        <a:pt x="4" y="75"/>
                      </a:lnTo>
                      <a:close/>
                    </a:path>
                  </a:pathLst>
                </a:custGeom>
                <a:solidFill>
                  <a:srgbClr val="7DA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9" name="Freeform 1035"/>
                <p:cNvSpPr>
                  <a:spLocks/>
                </p:cNvSpPr>
                <p:nvPr/>
              </p:nvSpPr>
              <p:spPr bwMode="auto">
                <a:xfrm>
                  <a:off x="1462" y="1504"/>
                  <a:ext cx="54" cy="88"/>
                </a:xfrm>
                <a:custGeom>
                  <a:avLst/>
                  <a:gdLst/>
                  <a:ahLst/>
                  <a:cxnLst>
                    <a:cxn ang="0">
                      <a:pos x="11" y="75"/>
                    </a:cxn>
                    <a:cxn ang="0">
                      <a:pos x="0" y="88"/>
                    </a:cxn>
                    <a:cxn ang="0">
                      <a:pos x="45" y="12"/>
                    </a:cxn>
                    <a:cxn ang="0">
                      <a:pos x="54" y="0"/>
                    </a:cxn>
                    <a:cxn ang="0">
                      <a:pos x="11" y="75"/>
                    </a:cxn>
                  </a:cxnLst>
                  <a:rect l="0" t="0" r="r" b="b"/>
                  <a:pathLst>
                    <a:path w="54" h="88">
                      <a:moveTo>
                        <a:pt x="11" y="75"/>
                      </a:moveTo>
                      <a:lnTo>
                        <a:pt x="0" y="88"/>
                      </a:lnTo>
                      <a:lnTo>
                        <a:pt x="45" y="12"/>
                      </a:lnTo>
                      <a:lnTo>
                        <a:pt x="54" y="0"/>
                      </a:lnTo>
                      <a:lnTo>
                        <a:pt x="11" y="7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0" name="Line 1036"/>
                <p:cNvSpPr>
                  <a:spLocks noChangeShapeType="1"/>
                </p:cNvSpPr>
                <p:nvPr/>
              </p:nvSpPr>
              <p:spPr bwMode="auto">
                <a:xfrm flipV="1">
                  <a:off x="1473" y="1504"/>
                  <a:ext cx="43" cy="75"/>
                </a:xfrm>
                <a:prstGeom prst="line">
                  <a:avLst/>
                </a:prstGeom>
                <a:noFill/>
                <a:ln w="1588" cap="flat">
                  <a:solidFill>
                    <a:srgbClr val="7EA8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1" name="Freeform 1037"/>
                <p:cNvSpPr>
                  <a:spLocks/>
                </p:cNvSpPr>
                <p:nvPr/>
              </p:nvSpPr>
              <p:spPr bwMode="auto">
                <a:xfrm>
                  <a:off x="1468" y="1504"/>
                  <a:ext cx="48" cy="82"/>
                </a:xfrm>
                <a:custGeom>
                  <a:avLst/>
                  <a:gdLst/>
                  <a:ahLst/>
                  <a:cxnLst>
                    <a:cxn ang="0">
                      <a:pos x="5" y="75"/>
                    </a:cxn>
                    <a:cxn ang="0">
                      <a:pos x="0" y="82"/>
                    </a:cxn>
                    <a:cxn ang="0">
                      <a:pos x="43" y="5"/>
                    </a:cxn>
                    <a:cxn ang="0">
                      <a:pos x="48" y="0"/>
                    </a:cxn>
                    <a:cxn ang="0">
                      <a:pos x="5" y="75"/>
                    </a:cxn>
                  </a:cxnLst>
                  <a:rect l="0" t="0" r="r" b="b"/>
                  <a:pathLst>
                    <a:path w="48" h="82">
                      <a:moveTo>
                        <a:pt x="5" y="75"/>
                      </a:moveTo>
                      <a:lnTo>
                        <a:pt x="0" y="82"/>
                      </a:lnTo>
                      <a:lnTo>
                        <a:pt x="43" y="5"/>
                      </a:lnTo>
                      <a:lnTo>
                        <a:pt x="48" y="0"/>
                      </a:lnTo>
                      <a:lnTo>
                        <a:pt x="5" y="7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2" name="Freeform 1038"/>
                <p:cNvSpPr>
                  <a:spLocks/>
                </p:cNvSpPr>
                <p:nvPr/>
              </p:nvSpPr>
              <p:spPr bwMode="auto">
                <a:xfrm>
                  <a:off x="1462" y="1509"/>
                  <a:ext cx="49" cy="83"/>
                </a:xfrm>
                <a:custGeom>
                  <a:avLst/>
                  <a:gdLst/>
                  <a:ahLst/>
                  <a:cxnLst>
                    <a:cxn ang="0">
                      <a:pos x="6" y="77"/>
                    </a:cxn>
                    <a:cxn ang="0">
                      <a:pos x="0" y="83"/>
                    </a:cxn>
                    <a:cxn ang="0">
                      <a:pos x="45" y="7"/>
                    </a:cxn>
                    <a:cxn ang="0">
                      <a:pos x="49" y="0"/>
                    </a:cxn>
                    <a:cxn ang="0">
                      <a:pos x="6" y="77"/>
                    </a:cxn>
                  </a:cxnLst>
                  <a:rect l="0" t="0" r="r" b="b"/>
                  <a:pathLst>
                    <a:path w="49" h="83">
                      <a:moveTo>
                        <a:pt x="6" y="77"/>
                      </a:moveTo>
                      <a:lnTo>
                        <a:pt x="0" y="83"/>
                      </a:lnTo>
                      <a:lnTo>
                        <a:pt x="45" y="7"/>
                      </a:lnTo>
                      <a:lnTo>
                        <a:pt x="49" y="0"/>
                      </a:lnTo>
                      <a:lnTo>
                        <a:pt x="6" y="77"/>
                      </a:lnTo>
                      <a:close/>
                    </a:path>
                  </a:pathLst>
                </a:custGeom>
                <a:solidFill>
                  <a:srgbClr val="7EA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3" name="Freeform 1039"/>
                <p:cNvSpPr>
                  <a:spLocks/>
                </p:cNvSpPr>
                <p:nvPr/>
              </p:nvSpPr>
              <p:spPr bwMode="auto">
                <a:xfrm>
                  <a:off x="1453" y="1516"/>
                  <a:ext cx="54" cy="90"/>
                </a:xfrm>
                <a:custGeom>
                  <a:avLst/>
                  <a:gdLst/>
                  <a:ahLst/>
                  <a:cxnLst>
                    <a:cxn ang="0">
                      <a:pos x="9" y="76"/>
                    </a:cxn>
                    <a:cxn ang="0">
                      <a:pos x="0" y="90"/>
                    </a:cxn>
                    <a:cxn ang="0">
                      <a:pos x="45" y="12"/>
                    </a:cxn>
                    <a:cxn ang="0">
                      <a:pos x="54" y="0"/>
                    </a:cxn>
                    <a:cxn ang="0">
                      <a:pos x="9" y="76"/>
                    </a:cxn>
                  </a:cxnLst>
                  <a:rect l="0" t="0" r="r" b="b"/>
                  <a:pathLst>
                    <a:path w="54" h="90">
                      <a:moveTo>
                        <a:pt x="9" y="76"/>
                      </a:moveTo>
                      <a:lnTo>
                        <a:pt x="0" y="90"/>
                      </a:lnTo>
                      <a:lnTo>
                        <a:pt x="45" y="12"/>
                      </a:lnTo>
                      <a:lnTo>
                        <a:pt x="54" y="0"/>
                      </a:lnTo>
                      <a:lnTo>
                        <a:pt x="9" y="76"/>
                      </a:lnTo>
                      <a:close/>
                    </a:path>
                  </a:pathLst>
                </a:custGeom>
                <a:solidFill>
                  <a:srgbClr val="7FA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4" name="Line 1040"/>
                <p:cNvSpPr>
                  <a:spLocks noChangeShapeType="1"/>
                </p:cNvSpPr>
                <p:nvPr/>
              </p:nvSpPr>
              <p:spPr bwMode="auto">
                <a:xfrm flipV="1">
                  <a:off x="1462" y="1516"/>
                  <a:ext cx="45" cy="76"/>
                </a:xfrm>
                <a:prstGeom prst="line">
                  <a:avLst/>
                </a:prstGeom>
                <a:noFill/>
                <a:ln w="1588" cap="flat">
                  <a:solidFill>
                    <a:srgbClr val="7FAA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5" name="Freeform 1041"/>
                <p:cNvSpPr>
                  <a:spLocks/>
                </p:cNvSpPr>
                <p:nvPr/>
              </p:nvSpPr>
              <p:spPr bwMode="auto">
                <a:xfrm>
                  <a:off x="1445" y="1528"/>
                  <a:ext cx="53" cy="91"/>
                </a:xfrm>
                <a:custGeom>
                  <a:avLst/>
                  <a:gdLst/>
                  <a:ahLst/>
                  <a:cxnLst>
                    <a:cxn ang="0">
                      <a:pos x="8" y="78"/>
                    </a:cxn>
                    <a:cxn ang="0">
                      <a:pos x="0" y="91"/>
                    </a:cxn>
                    <a:cxn ang="0">
                      <a:pos x="46" y="12"/>
                    </a:cxn>
                    <a:cxn ang="0">
                      <a:pos x="53" y="0"/>
                    </a:cxn>
                    <a:cxn ang="0">
                      <a:pos x="8" y="78"/>
                    </a:cxn>
                  </a:cxnLst>
                  <a:rect l="0" t="0" r="r" b="b"/>
                  <a:pathLst>
                    <a:path w="53" h="91">
                      <a:moveTo>
                        <a:pt x="8" y="78"/>
                      </a:moveTo>
                      <a:lnTo>
                        <a:pt x="0" y="91"/>
                      </a:lnTo>
                      <a:lnTo>
                        <a:pt x="46" y="12"/>
                      </a:lnTo>
                      <a:lnTo>
                        <a:pt x="53" y="0"/>
                      </a:lnTo>
                      <a:lnTo>
                        <a:pt x="8" y="78"/>
                      </a:lnTo>
                      <a:close/>
                    </a:path>
                  </a:pathLst>
                </a:custGeom>
                <a:solidFill>
                  <a:srgbClr val="81A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Line 1042"/>
                <p:cNvSpPr>
                  <a:spLocks noChangeShapeType="1"/>
                </p:cNvSpPr>
                <p:nvPr/>
              </p:nvSpPr>
              <p:spPr bwMode="auto">
                <a:xfrm flipV="1">
                  <a:off x="1453" y="1528"/>
                  <a:ext cx="45" cy="78"/>
                </a:xfrm>
                <a:prstGeom prst="line">
                  <a:avLst/>
                </a:prstGeom>
                <a:noFill/>
                <a:ln w="1588" cap="flat">
                  <a:solidFill>
                    <a:srgbClr val="81AC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7" name="Freeform 1043"/>
                <p:cNvSpPr>
                  <a:spLocks/>
                </p:cNvSpPr>
                <p:nvPr/>
              </p:nvSpPr>
              <p:spPr bwMode="auto">
                <a:xfrm>
                  <a:off x="2387" y="1528"/>
                  <a:ext cx="54" cy="91"/>
                </a:xfrm>
                <a:custGeom>
                  <a:avLst/>
                  <a:gdLst/>
                  <a:ahLst/>
                  <a:cxnLst>
                    <a:cxn ang="0">
                      <a:pos x="54" y="91"/>
                    </a:cxn>
                    <a:cxn ang="0">
                      <a:pos x="46" y="78"/>
                    </a:cxn>
                    <a:cxn ang="0">
                      <a:pos x="0" y="0"/>
                    </a:cxn>
                    <a:cxn ang="0">
                      <a:pos x="8" y="12"/>
                    </a:cxn>
                    <a:cxn ang="0">
                      <a:pos x="54" y="91"/>
                    </a:cxn>
                  </a:cxnLst>
                  <a:rect l="0" t="0" r="r" b="b"/>
                  <a:pathLst>
                    <a:path w="54" h="91">
                      <a:moveTo>
                        <a:pt x="54" y="91"/>
                      </a:moveTo>
                      <a:lnTo>
                        <a:pt x="46" y="78"/>
                      </a:lnTo>
                      <a:lnTo>
                        <a:pt x="0" y="0"/>
                      </a:lnTo>
                      <a:lnTo>
                        <a:pt x="8" y="12"/>
                      </a:lnTo>
                      <a:lnTo>
                        <a:pt x="54" y="91"/>
                      </a:lnTo>
                      <a:close/>
                    </a:path>
                  </a:pathLst>
                </a:custGeom>
                <a:solidFill>
                  <a:srgbClr val="82A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8" name="Line 1044"/>
                <p:cNvSpPr>
                  <a:spLocks noChangeShapeType="1"/>
                </p:cNvSpPr>
                <p:nvPr/>
              </p:nvSpPr>
              <p:spPr bwMode="auto">
                <a:xfrm flipH="1" flipV="1">
                  <a:off x="2395" y="1540"/>
                  <a:ext cx="46" cy="79"/>
                </a:xfrm>
                <a:prstGeom prst="line">
                  <a:avLst/>
                </a:prstGeom>
                <a:noFill/>
                <a:ln w="1588" cap="flat">
                  <a:solidFill>
                    <a:srgbClr val="82AD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9" name="Freeform 1045"/>
                <p:cNvSpPr>
                  <a:spLocks/>
                </p:cNvSpPr>
                <p:nvPr/>
              </p:nvSpPr>
              <p:spPr bwMode="auto">
                <a:xfrm>
                  <a:off x="2379" y="1516"/>
                  <a:ext cx="54" cy="90"/>
                </a:xfrm>
                <a:custGeom>
                  <a:avLst/>
                  <a:gdLst/>
                  <a:ahLst/>
                  <a:cxnLst>
                    <a:cxn ang="0">
                      <a:pos x="54" y="90"/>
                    </a:cxn>
                    <a:cxn ang="0">
                      <a:pos x="44" y="76"/>
                    </a:cxn>
                    <a:cxn ang="0">
                      <a:pos x="0" y="0"/>
                    </a:cxn>
                    <a:cxn ang="0">
                      <a:pos x="8" y="12"/>
                    </a:cxn>
                    <a:cxn ang="0">
                      <a:pos x="54" y="90"/>
                    </a:cxn>
                  </a:cxnLst>
                  <a:rect l="0" t="0" r="r" b="b"/>
                  <a:pathLst>
                    <a:path w="54" h="90">
                      <a:moveTo>
                        <a:pt x="54" y="90"/>
                      </a:moveTo>
                      <a:lnTo>
                        <a:pt x="44" y="76"/>
                      </a:lnTo>
                      <a:lnTo>
                        <a:pt x="0" y="0"/>
                      </a:lnTo>
                      <a:lnTo>
                        <a:pt x="8" y="12"/>
                      </a:lnTo>
                      <a:lnTo>
                        <a:pt x="54" y="90"/>
                      </a:lnTo>
                      <a:close/>
                    </a:path>
                  </a:pathLst>
                </a:custGeom>
                <a:solidFill>
                  <a:srgbClr val="81A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0" name="Line 1046"/>
                <p:cNvSpPr>
                  <a:spLocks noChangeShapeType="1"/>
                </p:cNvSpPr>
                <p:nvPr/>
              </p:nvSpPr>
              <p:spPr bwMode="auto">
                <a:xfrm flipH="1" flipV="1">
                  <a:off x="2387" y="1528"/>
                  <a:ext cx="46" cy="78"/>
                </a:xfrm>
                <a:prstGeom prst="line">
                  <a:avLst/>
                </a:prstGeom>
                <a:noFill/>
                <a:ln w="1588" cap="flat">
                  <a:solidFill>
                    <a:srgbClr val="81AC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1" name="Freeform 1047"/>
                <p:cNvSpPr>
                  <a:spLocks/>
                </p:cNvSpPr>
                <p:nvPr/>
              </p:nvSpPr>
              <p:spPr bwMode="auto">
                <a:xfrm>
                  <a:off x="2369" y="1504"/>
                  <a:ext cx="54" cy="88"/>
                </a:xfrm>
                <a:custGeom>
                  <a:avLst/>
                  <a:gdLst/>
                  <a:ahLst/>
                  <a:cxnLst>
                    <a:cxn ang="0">
                      <a:pos x="54" y="88"/>
                    </a:cxn>
                    <a:cxn ang="0">
                      <a:pos x="44" y="75"/>
                    </a:cxn>
                    <a:cxn ang="0">
                      <a:pos x="0" y="0"/>
                    </a:cxn>
                    <a:cxn ang="0">
                      <a:pos x="10" y="12"/>
                    </a:cxn>
                    <a:cxn ang="0">
                      <a:pos x="54" y="88"/>
                    </a:cxn>
                  </a:cxnLst>
                  <a:rect l="0" t="0" r="r" b="b"/>
                  <a:pathLst>
                    <a:path w="54" h="88">
                      <a:moveTo>
                        <a:pt x="54" y="88"/>
                      </a:moveTo>
                      <a:lnTo>
                        <a:pt x="44" y="75"/>
                      </a:lnTo>
                      <a:lnTo>
                        <a:pt x="0" y="0"/>
                      </a:lnTo>
                      <a:lnTo>
                        <a:pt x="10" y="12"/>
                      </a:lnTo>
                      <a:lnTo>
                        <a:pt x="54" y="88"/>
                      </a:lnTo>
                      <a:close/>
                    </a:path>
                  </a:pathLst>
                </a:custGeom>
                <a:solidFill>
                  <a:srgbClr val="7FA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" name="Line 1048"/>
                <p:cNvSpPr>
                  <a:spLocks noChangeShapeType="1"/>
                </p:cNvSpPr>
                <p:nvPr/>
              </p:nvSpPr>
              <p:spPr bwMode="auto">
                <a:xfrm flipH="1" flipV="1">
                  <a:off x="2379" y="1516"/>
                  <a:ext cx="44" cy="76"/>
                </a:xfrm>
                <a:prstGeom prst="line">
                  <a:avLst/>
                </a:prstGeom>
                <a:noFill/>
                <a:ln w="1588" cap="flat">
                  <a:solidFill>
                    <a:srgbClr val="7FAA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" name="Freeform 1049"/>
                <p:cNvSpPr>
                  <a:spLocks/>
                </p:cNvSpPr>
                <p:nvPr/>
              </p:nvSpPr>
              <p:spPr bwMode="auto">
                <a:xfrm>
                  <a:off x="2374" y="1509"/>
                  <a:ext cx="49" cy="83"/>
                </a:xfrm>
                <a:custGeom>
                  <a:avLst/>
                  <a:gdLst/>
                  <a:ahLst/>
                  <a:cxnLst>
                    <a:cxn ang="0">
                      <a:pos x="49" y="83"/>
                    </a:cxn>
                    <a:cxn ang="0">
                      <a:pos x="44" y="77"/>
                    </a:cxn>
                    <a:cxn ang="0">
                      <a:pos x="0" y="0"/>
                    </a:cxn>
                    <a:cxn ang="0">
                      <a:pos x="5" y="7"/>
                    </a:cxn>
                    <a:cxn ang="0">
                      <a:pos x="49" y="83"/>
                    </a:cxn>
                  </a:cxnLst>
                  <a:rect l="0" t="0" r="r" b="b"/>
                  <a:pathLst>
                    <a:path w="49" h="83">
                      <a:moveTo>
                        <a:pt x="49" y="83"/>
                      </a:moveTo>
                      <a:lnTo>
                        <a:pt x="44" y="77"/>
                      </a:lnTo>
                      <a:lnTo>
                        <a:pt x="0" y="0"/>
                      </a:lnTo>
                      <a:lnTo>
                        <a:pt x="5" y="7"/>
                      </a:lnTo>
                      <a:lnTo>
                        <a:pt x="49" y="83"/>
                      </a:lnTo>
                      <a:close/>
                    </a:path>
                  </a:pathLst>
                </a:custGeom>
                <a:solidFill>
                  <a:srgbClr val="7FA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" name="Freeform 1050"/>
                <p:cNvSpPr>
                  <a:spLocks/>
                </p:cNvSpPr>
                <p:nvPr/>
              </p:nvSpPr>
              <p:spPr bwMode="auto">
                <a:xfrm>
                  <a:off x="2369" y="1504"/>
                  <a:ext cx="49" cy="82"/>
                </a:xfrm>
                <a:custGeom>
                  <a:avLst/>
                  <a:gdLst/>
                  <a:ahLst/>
                  <a:cxnLst>
                    <a:cxn ang="0">
                      <a:pos x="49" y="82"/>
                    </a:cxn>
                    <a:cxn ang="0">
                      <a:pos x="44" y="75"/>
                    </a:cxn>
                    <a:cxn ang="0">
                      <a:pos x="0" y="0"/>
                    </a:cxn>
                    <a:cxn ang="0">
                      <a:pos x="5" y="5"/>
                    </a:cxn>
                    <a:cxn ang="0">
                      <a:pos x="49" y="82"/>
                    </a:cxn>
                  </a:cxnLst>
                  <a:rect l="0" t="0" r="r" b="b"/>
                  <a:pathLst>
                    <a:path w="49" h="82">
                      <a:moveTo>
                        <a:pt x="49" y="82"/>
                      </a:moveTo>
                      <a:lnTo>
                        <a:pt x="44" y="75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49" y="82"/>
                      </a:lnTo>
                      <a:close/>
                    </a:path>
                  </a:pathLst>
                </a:custGeom>
                <a:solidFill>
                  <a:srgbClr val="7EA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" name="Freeform 1051"/>
                <p:cNvSpPr>
                  <a:spLocks/>
                </p:cNvSpPr>
                <p:nvPr/>
              </p:nvSpPr>
              <p:spPr bwMode="auto">
                <a:xfrm>
                  <a:off x="2359" y="1492"/>
                  <a:ext cx="54" cy="87"/>
                </a:xfrm>
                <a:custGeom>
                  <a:avLst/>
                  <a:gdLst/>
                  <a:ahLst/>
                  <a:cxnLst>
                    <a:cxn ang="0">
                      <a:pos x="54" y="87"/>
                    </a:cxn>
                    <a:cxn ang="0">
                      <a:pos x="42" y="74"/>
                    </a:cxn>
                    <a:cxn ang="0">
                      <a:pos x="0" y="0"/>
                    </a:cxn>
                    <a:cxn ang="0">
                      <a:pos x="10" y="12"/>
                    </a:cxn>
                    <a:cxn ang="0">
                      <a:pos x="54" y="87"/>
                    </a:cxn>
                  </a:cxnLst>
                  <a:rect l="0" t="0" r="r" b="b"/>
                  <a:pathLst>
                    <a:path w="54" h="87">
                      <a:moveTo>
                        <a:pt x="54" y="87"/>
                      </a:moveTo>
                      <a:lnTo>
                        <a:pt x="42" y="74"/>
                      </a:lnTo>
                      <a:lnTo>
                        <a:pt x="0" y="0"/>
                      </a:lnTo>
                      <a:lnTo>
                        <a:pt x="10" y="12"/>
                      </a:lnTo>
                      <a:lnTo>
                        <a:pt x="54" y="87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6" name="Line 1052"/>
                <p:cNvSpPr>
                  <a:spLocks noChangeShapeType="1"/>
                </p:cNvSpPr>
                <p:nvPr/>
              </p:nvSpPr>
              <p:spPr bwMode="auto">
                <a:xfrm flipH="1" flipV="1">
                  <a:off x="2369" y="1504"/>
                  <a:ext cx="44" cy="75"/>
                </a:xfrm>
                <a:prstGeom prst="line">
                  <a:avLst/>
                </a:prstGeom>
                <a:noFill/>
                <a:ln w="1588" cap="flat">
                  <a:solidFill>
                    <a:srgbClr val="7EA8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7" name="Freeform 1053"/>
                <p:cNvSpPr>
                  <a:spLocks/>
                </p:cNvSpPr>
                <p:nvPr/>
              </p:nvSpPr>
              <p:spPr bwMode="auto">
                <a:xfrm>
                  <a:off x="2364" y="1498"/>
                  <a:ext cx="49" cy="81"/>
                </a:xfrm>
                <a:custGeom>
                  <a:avLst/>
                  <a:gdLst/>
                  <a:ahLst/>
                  <a:cxnLst>
                    <a:cxn ang="0">
                      <a:pos x="49" y="81"/>
                    </a:cxn>
                    <a:cxn ang="0">
                      <a:pos x="43" y="75"/>
                    </a:cxn>
                    <a:cxn ang="0">
                      <a:pos x="0" y="0"/>
                    </a:cxn>
                    <a:cxn ang="0">
                      <a:pos x="5" y="6"/>
                    </a:cxn>
                    <a:cxn ang="0">
                      <a:pos x="49" y="81"/>
                    </a:cxn>
                  </a:cxnLst>
                  <a:rect l="0" t="0" r="r" b="b"/>
                  <a:pathLst>
                    <a:path w="49" h="81">
                      <a:moveTo>
                        <a:pt x="49" y="81"/>
                      </a:moveTo>
                      <a:lnTo>
                        <a:pt x="43" y="75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49" y="81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8" name="Freeform 1054"/>
                <p:cNvSpPr>
                  <a:spLocks/>
                </p:cNvSpPr>
                <p:nvPr/>
              </p:nvSpPr>
              <p:spPr bwMode="auto">
                <a:xfrm>
                  <a:off x="2359" y="1492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48" y="81"/>
                    </a:cxn>
                    <a:cxn ang="0">
                      <a:pos x="42" y="74"/>
                    </a:cxn>
                    <a:cxn ang="0">
                      <a:pos x="0" y="0"/>
                    </a:cxn>
                    <a:cxn ang="0">
                      <a:pos x="5" y="6"/>
                    </a:cxn>
                    <a:cxn ang="0">
                      <a:pos x="48" y="81"/>
                    </a:cxn>
                  </a:cxnLst>
                  <a:rect l="0" t="0" r="r" b="b"/>
                  <a:pathLst>
                    <a:path w="48" h="81">
                      <a:moveTo>
                        <a:pt x="48" y="81"/>
                      </a:moveTo>
                      <a:lnTo>
                        <a:pt x="42" y="74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48" y="81"/>
                      </a:lnTo>
                      <a:close/>
                    </a:path>
                  </a:pathLst>
                </a:custGeom>
                <a:solidFill>
                  <a:srgbClr val="7DA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9" name="Freeform 1055"/>
                <p:cNvSpPr>
                  <a:spLocks/>
                </p:cNvSpPr>
                <p:nvPr/>
              </p:nvSpPr>
              <p:spPr bwMode="auto">
                <a:xfrm>
                  <a:off x="2348" y="1481"/>
                  <a:ext cx="53" cy="85"/>
                </a:xfrm>
                <a:custGeom>
                  <a:avLst/>
                  <a:gdLst/>
                  <a:ahLst/>
                  <a:cxnLst>
                    <a:cxn ang="0">
                      <a:pos x="53" y="85"/>
                    </a:cxn>
                    <a:cxn ang="0">
                      <a:pos x="41" y="73"/>
                    </a:cxn>
                    <a:cxn ang="0">
                      <a:pos x="0" y="0"/>
                    </a:cxn>
                    <a:cxn ang="0">
                      <a:pos x="11" y="11"/>
                    </a:cxn>
                    <a:cxn ang="0">
                      <a:pos x="53" y="85"/>
                    </a:cxn>
                  </a:cxnLst>
                  <a:rect l="0" t="0" r="r" b="b"/>
                  <a:pathLst>
                    <a:path w="53" h="85">
                      <a:moveTo>
                        <a:pt x="53" y="85"/>
                      </a:moveTo>
                      <a:lnTo>
                        <a:pt x="41" y="73"/>
                      </a:lnTo>
                      <a:lnTo>
                        <a:pt x="0" y="0"/>
                      </a:lnTo>
                      <a:lnTo>
                        <a:pt x="11" y="11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7CA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0" name="Line 1056"/>
                <p:cNvSpPr>
                  <a:spLocks noChangeShapeType="1"/>
                </p:cNvSpPr>
                <p:nvPr/>
              </p:nvSpPr>
              <p:spPr bwMode="auto">
                <a:xfrm flipH="1" flipV="1">
                  <a:off x="2359" y="1492"/>
                  <a:ext cx="42" cy="74"/>
                </a:xfrm>
                <a:prstGeom prst="line">
                  <a:avLst/>
                </a:prstGeom>
                <a:noFill/>
                <a:ln w="1588" cap="flat">
                  <a:solidFill>
                    <a:srgbClr val="7CA5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1" name="Freeform 1057"/>
                <p:cNvSpPr>
                  <a:spLocks/>
                </p:cNvSpPr>
                <p:nvPr/>
              </p:nvSpPr>
              <p:spPr bwMode="auto">
                <a:xfrm>
                  <a:off x="2353" y="1486"/>
                  <a:ext cx="48" cy="80"/>
                </a:xfrm>
                <a:custGeom>
                  <a:avLst/>
                  <a:gdLst/>
                  <a:ahLst/>
                  <a:cxnLst>
                    <a:cxn ang="0">
                      <a:pos x="48" y="80"/>
                    </a:cxn>
                    <a:cxn ang="0">
                      <a:pos x="42" y="74"/>
                    </a:cxn>
                    <a:cxn ang="0">
                      <a:pos x="0" y="0"/>
                    </a:cxn>
                    <a:cxn ang="0">
                      <a:pos x="6" y="6"/>
                    </a:cxn>
                    <a:cxn ang="0">
                      <a:pos x="48" y="80"/>
                    </a:cxn>
                  </a:cxnLst>
                  <a:rect l="0" t="0" r="r" b="b"/>
                  <a:pathLst>
                    <a:path w="48" h="80">
                      <a:moveTo>
                        <a:pt x="48" y="80"/>
                      </a:moveTo>
                      <a:lnTo>
                        <a:pt x="42" y="74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48" y="80"/>
                      </a:lnTo>
                      <a:close/>
                    </a:path>
                  </a:pathLst>
                </a:custGeom>
                <a:solidFill>
                  <a:srgbClr val="7CA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2" name="Freeform 1058"/>
                <p:cNvSpPr>
                  <a:spLocks/>
                </p:cNvSpPr>
                <p:nvPr/>
              </p:nvSpPr>
              <p:spPr bwMode="auto">
                <a:xfrm>
                  <a:off x="2348" y="1481"/>
                  <a:ext cx="47" cy="79"/>
                </a:xfrm>
                <a:custGeom>
                  <a:avLst/>
                  <a:gdLst/>
                  <a:ahLst/>
                  <a:cxnLst>
                    <a:cxn ang="0">
                      <a:pos x="47" y="79"/>
                    </a:cxn>
                    <a:cxn ang="0">
                      <a:pos x="41" y="73"/>
                    </a:cxn>
                    <a:cxn ang="0">
                      <a:pos x="0" y="0"/>
                    </a:cxn>
                    <a:cxn ang="0">
                      <a:pos x="5" y="5"/>
                    </a:cxn>
                    <a:cxn ang="0">
                      <a:pos x="47" y="79"/>
                    </a:cxn>
                  </a:cxnLst>
                  <a:rect l="0" t="0" r="r" b="b"/>
                  <a:pathLst>
                    <a:path w="47" h="79">
                      <a:moveTo>
                        <a:pt x="47" y="79"/>
                      </a:moveTo>
                      <a:lnTo>
                        <a:pt x="41" y="73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47" y="79"/>
                      </a:lnTo>
                      <a:close/>
                    </a:path>
                  </a:pathLst>
                </a:custGeom>
                <a:solidFill>
                  <a:srgbClr val="7BA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3" name="Freeform 1059"/>
                <p:cNvSpPr>
                  <a:spLocks/>
                </p:cNvSpPr>
                <p:nvPr/>
              </p:nvSpPr>
              <p:spPr bwMode="auto">
                <a:xfrm>
                  <a:off x="2335" y="1470"/>
                  <a:ext cx="54" cy="84"/>
                </a:xfrm>
                <a:custGeom>
                  <a:avLst/>
                  <a:gdLst/>
                  <a:ahLst/>
                  <a:cxnLst>
                    <a:cxn ang="0">
                      <a:pos x="54" y="84"/>
                    </a:cxn>
                    <a:cxn ang="0">
                      <a:pos x="40" y="72"/>
                    </a:cxn>
                    <a:cxn ang="0">
                      <a:pos x="0" y="0"/>
                    </a:cxn>
                    <a:cxn ang="0">
                      <a:pos x="13" y="11"/>
                    </a:cxn>
                    <a:cxn ang="0">
                      <a:pos x="54" y="84"/>
                    </a:cxn>
                  </a:cxnLst>
                  <a:rect l="0" t="0" r="r" b="b"/>
                  <a:pathLst>
                    <a:path w="54" h="84">
                      <a:moveTo>
                        <a:pt x="54" y="84"/>
                      </a:moveTo>
                      <a:lnTo>
                        <a:pt x="40" y="72"/>
                      </a:lnTo>
                      <a:lnTo>
                        <a:pt x="0" y="0"/>
                      </a:lnTo>
                      <a:lnTo>
                        <a:pt x="13" y="11"/>
                      </a:lnTo>
                      <a:lnTo>
                        <a:pt x="54" y="84"/>
                      </a:lnTo>
                      <a:close/>
                    </a:path>
                  </a:pathLst>
                </a:custGeom>
                <a:solidFill>
                  <a:srgbClr val="7AA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4" name="Line 1060"/>
                <p:cNvSpPr>
                  <a:spLocks noChangeShapeType="1"/>
                </p:cNvSpPr>
                <p:nvPr/>
              </p:nvSpPr>
              <p:spPr bwMode="auto">
                <a:xfrm flipH="1" flipV="1">
                  <a:off x="2348" y="1481"/>
                  <a:ext cx="41" cy="73"/>
                </a:xfrm>
                <a:prstGeom prst="line">
                  <a:avLst/>
                </a:prstGeom>
                <a:noFill/>
                <a:ln w="1588" cap="flat">
                  <a:solidFill>
                    <a:srgbClr val="7AA3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5" name="Freeform 1061"/>
                <p:cNvSpPr>
                  <a:spLocks/>
                </p:cNvSpPr>
                <p:nvPr/>
              </p:nvSpPr>
              <p:spPr bwMode="auto">
                <a:xfrm>
                  <a:off x="2341" y="1475"/>
                  <a:ext cx="48" cy="79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41" y="73"/>
                    </a:cxn>
                    <a:cxn ang="0">
                      <a:pos x="0" y="0"/>
                    </a:cxn>
                    <a:cxn ang="0">
                      <a:pos x="7" y="6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lnTo>
                        <a:pt x="41" y="7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48" y="79"/>
                      </a:lnTo>
                      <a:close/>
                    </a:path>
                  </a:pathLst>
                </a:custGeom>
                <a:solidFill>
                  <a:srgbClr val="7AA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6" name="Freeform 1062"/>
                <p:cNvSpPr>
                  <a:spLocks/>
                </p:cNvSpPr>
                <p:nvPr/>
              </p:nvSpPr>
              <p:spPr bwMode="auto">
                <a:xfrm>
                  <a:off x="2335" y="1470"/>
                  <a:ext cx="47" cy="78"/>
                </a:xfrm>
                <a:custGeom>
                  <a:avLst/>
                  <a:gdLst/>
                  <a:ahLst/>
                  <a:cxnLst>
                    <a:cxn ang="0">
                      <a:pos x="47" y="78"/>
                    </a:cxn>
                    <a:cxn ang="0">
                      <a:pos x="40" y="72"/>
                    </a:cxn>
                    <a:cxn ang="0">
                      <a:pos x="0" y="0"/>
                    </a:cxn>
                    <a:cxn ang="0">
                      <a:pos x="6" y="5"/>
                    </a:cxn>
                    <a:cxn ang="0">
                      <a:pos x="47" y="78"/>
                    </a:cxn>
                  </a:cxnLst>
                  <a:rect l="0" t="0" r="r" b="b"/>
                  <a:pathLst>
                    <a:path w="47" h="78">
                      <a:moveTo>
                        <a:pt x="47" y="78"/>
                      </a:moveTo>
                      <a:lnTo>
                        <a:pt x="40" y="72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47" y="78"/>
                      </a:lnTo>
                      <a:close/>
                    </a:path>
                  </a:pathLst>
                </a:custGeom>
                <a:solidFill>
                  <a:srgbClr val="79A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7" name="Freeform 1063"/>
                <p:cNvSpPr>
                  <a:spLocks/>
                </p:cNvSpPr>
                <p:nvPr/>
              </p:nvSpPr>
              <p:spPr bwMode="auto">
                <a:xfrm>
                  <a:off x="2322" y="1459"/>
                  <a:ext cx="53" cy="83"/>
                </a:xfrm>
                <a:custGeom>
                  <a:avLst/>
                  <a:gdLst/>
                  <a:ahLst/>
                  <a:cxnLst>
                    <a:cxn ang="0">
                      <a:pos x="53" y="83"/>
                    </a:cxn>
                    <a:cxn ang="0">
                      <a:pos x="39" y="71"/>
                    </a:cxn>
                    <a:cxn ang="0">
                      <a:pos x="0" y="0"/>
                    </a:cxn>
                    <a:cxn ang="0">
                      <a:pos x="13" y="11"/>
                    </a:cxn>
                    <a:cxn ang="0">
                      <a:pos x="53" y="83"/>
                    </a:cxn>
                  </a:cxnLst>
                  <a:rect l="0" t="0" r="r" b="b"/>
                  <a:pathLst>
                    <a:path w="53" h="83">
                      <a:moveTo>
                        <a:pt x="53" y="83"/>
                      </a:moveTo>
                      <a:lnTo>
                        <a:pt x="39" y="71"/>
                      </a:lnTo>
                      <a:lnTo>
                        <a:pt x="0" y="0"/>
                      </a:lnTo>
                      <a:lnTo>
                        <a:pt x="13" y="11"/>
                      </a:lnTo>
                      <a:lnTo>
                        <a:pt x="53" y="83"/>
                      </a:lnTo>
                      <a:close/>
                    </a:path>
                  </a:pathLst>
                </a:custGeom>
                <a:solidFill>
                  <a:srgbClr val="79A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8" name="Line 1064"/>
                <p:cNvSpPr>
                  <a:spLocks noChangeShapeType="1"/>
                </p:cNvSpPr>
                <p:nvPr/>
              </p:nvSpPr>
              <p:spPr bwMode="auto">
                <a:xfrm flipH="1" flipV="1">
                  <a:off x="2335" y="1470"/>
                  <a:ext cx="40" cy="72"/>
                </a:xfrm>
                <a:prstGeom prst="line">
                  <a:avLst/>
                </a:prstGeom>
                <a:noFill/>
                <a:ln w="1588" cap="flat">
                  <a:solidFill>
                    <a:srgbClr val="79A1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9" name="Freeform 1065"/>
                <p:cNvSpPr>
                  <a:spLocks/>
                </p:cNvSpPr>
                <p:nvPr/>
              </p:nvSpPr>
              <p:spPr bwMode="auto">
                <a:xfrm>
                  <a:off x="2329" y="1464"/>
                  <a:ext cx="46" cy="78"/>
                </a:xfrm>
                <a:custGeom>
                  <a:avLst/>
                  <a:gdLst/>
                  <a:ahLst/>
                  <a:cxnLst>
                    <a:cxn ang="0">
                      <a:pos x="46" y="78"/>
                    </a:cxn>
                    <a:cxn ang="0">
                      <a:pos x="39" y="72"/>
                    </a:cxn>
                    <a:cxn ang="0">
                      <a:pos x="0" y="0"/>
                    </a:cxn>
                    <a:cxn ang="0">
                      <a:pos x="6" y="6"/>
                    </a:cxn>
                    <a:cxn ang="0">
                      <a:pos x="46" y="78"/>
                    </a:cxn>
                  </a:cxnLst>
                  <a:rect l="0" t="0" r="r" b="b"/>
                  <a:pathLst>
                    <a:path w="46" h="78">
                      <a:moveTo>
                        <a:pt x="46" y="78"/>
                      </a:moveTo>
                      <a:lnTo>
                        <a:pt x="39" y="72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46" y="78"/>
                      </a:lnTo>
                      <a:close/>
                    </a:path>
                  </a:pathLst>
                </a:custGeom>
                <a:solidFill>
                  <a:srgbClr val="79A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0" name="Freeform 1066"/>
                <p:cNvSpPr>
                  <a:spLocks/>
                </p:cNvSpPr>
                <p:nvPr/>
              </p:nvSpPr>
              <p:spPr bwMode="auto">
                <a:xfrm>
                  <a:off x="2322" y="1459"/>
                  <a:ext cx="46" cy="77"/>
                </a:xfrm>
                <a:custGeom>
                  <a:avLst/>
                  <a:gdLst/>
                  <a:ahLst/>
                  <a:cxnLst>
                    <a:cxn ang="0">
                      <a:pos x="46" y="77"/>
                    </a:cxn>
                    <a:cxn ang="0">
                      <a:pos x="39" y="71"/>
                    </a:cxn>
                    <a:cxn ang="0">
                      <a:pos x="0" y="0"/>
                    </a:cxn>
                    <a:cxn ang="0">
                      <a:pos x="7" y="5"/>
                    </a:cxn>
                    <a:cxn ang="0">
                      <a:pos x="46" y="77"/>
                    </a:cxn>
                  </a:cxnLst>
                  <a:rect l="0" t="0" r="r" b="b"/>
                  <a:pathLst>
                    <a:path w="46" h="77">
                      <a:moveTo>
                        <a:pt x="46" y="77"/>
                      </a:moveTo>
                      <a:lnTo>
                        <a:pt x="39" y="71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46" y="77"/>
                      </a:lnTo>
                      <a:close/>
                    </a:path>
                  </a:pathLst>
                </a:custGeom>
                <a:solidFill>
                  <a:srgbClr val="78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1" name="Freeform 1067"/>
                <p:cNvSpPr>
                  <a:spLocks/>
                </p:cNvSpPr>
                <p:nvPr/>
              </p:nvSpPr>
              <p:spPr bwMode="auto">
                <a:xfrm>
                  <a:off x="2308" y="1449"/>
                  <a:ext cx="53" cy="81"/>
                </a:xfrm>
                <a:custGeom>
                  <a:avLst/>
                  <a:gdLst/>
                  <a:ahLst/>
                  <a:cxnLst>
                    <a:cxn ang="0">
                      <a:pos x="53" y="81"/>
                    </a:cxn>
                    <a:cxn ang="0">
                      <a:pos x="37" y="70"/>
                    </a:cxn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53" y="81"/>
                    </a:cxn>
                  </a:cxnLst>
                  <a:rect l="0" t="0" r="r" b="b"/>
                  <a:pathLst>
                    <a:path w="53" h="81">
                      <a:moveTo>
                        <a:pt x="53" y="81"/>
                      </a:moveTo>
                      <a:lnTo>
                        <a:pt x="37" y="70"/>
                      </a:lnTo>
                      <a:lnTo>
                        <a:pt x="0" y="0"/>
                      </a:lnTo>
                      <a:lnTo>
                        <a:pt x="14" y="10"/>
                      </a:lnTo>
                      <a:lnTo>
                        <a:pt x="53" y="81"/>
                      </a:lnTo>
                      <a:close/>
                    </a:path>
                  </a:pathLst>
                </a:custGeom>
                <a:solidFill>
                  <a:srgbClr val="779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2" name="Line 1068"/>
                <p:cNvSpPr>
                  <a:spLocks noChangeShapeType="1"/>
                </p:cNvSpPr>
                <p:nvPr/>
              </p:nvSpPr>
              <p:spPr bwMode="auto">
                <a:xfrm flipH="1" flipV="1">
                  <a:off x="2322" y="1459"/>
                  <a:ext cx="39" cy="71"/>
                </a:xfrm>
                <a:prstGeom prst="line">
                  <a:avLst/>
                </a:prstGeom>
                <a:noFill/>
                <a:ln w="1588" cap="flat">
                  <a:solidFill>
                    <a:srgbClr val="779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3" name="Freeform 1069"/>
                <p:cNvSpPr>
                  <a:spLocks/>
                </p:cNvSpPr>
                <p:nvPr/>
              </p:nvSpPr>
              <p:spPr bwMode="auto">
                <a:xfrm>
                  <a:off x="2315" y="1454"/>
                  <a:ext cx="46" cy="76"/>
                </a:xfrm>
                <a:custGeom>
                  <a:avLst/>
                  <a:gdLst/>
                  <a:ahLst/>
                  <a:cxnLst>
                    <a:cxn ang="0">
                      <a:pos x="46" y="76"/>
                    </a:cxn>
                    <a:cxn ang="0">
                      <a:pos x="38" y="70"/>
                    </a:cxn>
                    <a:cxn ang="0">
                      <a:pos x="0" y="0"/>
                    </a:cxn>
                    <a:cxn ang="0">
                      <a:pos x="7" y="5"/>
                    </a:cxn>
                    <a:cxn ang="0">
                      <a:pos x="46" y="76"/>
                    </a:cxn>
                  </a:cxnLst>
                  <a:rect l="0" t="0" r="r" b="b"/>
                  <a:pathLst>
                    <a:path w="46" h="76">
                      <a:moveTo>
                        <a:pt x="46" y="76"/>
                      </a:moveTo>
                      <a:lnTo>
                        <a:pt x="38" y="70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46" y="76"/>
                      </a:lnTo>
                      <a:close/>
                    </a:path>
                  </a:pathLst>
                </a:custGeom>
                <a:solidFill>
                  <a:srgbClr val="779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4" name="Freeform 1070"/>
                <p:cNvSpPr>
                  <a:spLocks/>
                </p:cNvSpPr>
                <p:nvPr/>
              </p:nvSpPr>
              <p:spPr bwMode="auto">
                <a:xfrm>
                  <a:off x="2308" y="1449"/>
                  <a:ext cx="45" cy="75"/>
                </a:xfrm>
                <a:custGeom>
                  <a:avLst/>
                  <a:gdLst/>
                  <a:ahLst/>
                  <a:cxnLst>
                    <a:cxn ang="0">
                      <a:pos x="45" y="75"/>
                    </a:cxn>
                    <a:cxn ang="0">
                      <a:pos x="37" y="70"/>
                    </a:cxn>
                    <a:cxn ang="0">
                      <a:pos x="0" y="0"/>
                    </a:cxn>
                    <a:cxn ang="0">
                      <a:pos x="7" y="5"/>
                    </a:cxn>
                    <a:cxn ang="0">
                      <a:pos x="45" y="75"/>
                    </a:cxn>
                  </a:cxnLst>
                  <a:rect l="0" t="0" r="r" b="b"/>
                  <a:pathLst>
                    <a:path w="45" h="75">
                      <a:moveTo>
                        <a:pt x="45" y="75"/>
                      </a:moveTo>
                      <a:lnTo>
                        <a:pt x="37" y="70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45" y="75"/>
                      </a:lnTo>
                      <a:close/>
                    </a:path>
                  </a:pathLst>
                </a:custGeom>
                <a:solidFill>
                  <a:srgbClr val="76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5" name="Freeform 1071"/>
                <p:cNvSpPr>
                  <a:spLocks/>
                </p:cNvSpPr>
                <p:nvPr/>
              </p:nvSpPr>
              <p:spPr bwMode="auto">
                <a:xfrm>
                  <a:off x="2293" y="1439"/>
                  <a:ext cx="52" cy="80"/>
                </a:xfrm>
                <a:custGeom>
                  <a:avLst/>
                  <a:gdLst/>
                  <a:ahLst/>
                  <a:cxnLst>
                    <a:cxn ang="0">
                      <a:pos x="52" y="80"/>
                    </a:cxn>
                    <a:cxn ang="0">
                      <a:pos x="36" y="69"/>
                    </a:cxn>
                    <a:cxn ang="0">
                      <a:pos x="0" y="0"/>
                    </a:cxn>
                    <a:cxn ang="0">
                      <a:pos x="15" y="10"/>
                    </a:cxn>
                    <a:cxn ang="0">
                      <a:pos x="52" y="80"/>
                    </a:cxn>
                  </a:cxnLst>
                  <a:rect l="0" t="0" r="r" b="b"/>
                  <a:pathLst>
                    <a:path w="52" h="80">
                      <a:moveTo>
                        <a:pt x="52" y="80"/>
                      </a:moveTo>
                      <a:lnTo>
                        <a:pt x="36" y="69"/>
                      </a:lnTo>
                      <a:lnTo>
                        <a:pt x="0" y="0"/>
                      </a:lnTo>
                      <a:lnTo>
                        <a:pt x="15" y="10"/>
                      </a:lnTo>
                      <a:lnTo>
                        <a:pt x="52" y="80"/>
                      </a:lnTo>
                      <a:close/>
                    </a:path>
                  </a:pathLst>
                </a:custGeom>
                <a:solidFill>
                  <a:srgbClr val="759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6" name="Line 1072"/>
                <p:cNvSpPr>
                  <a:spLocks noChangeShapeType="1"/>
                </p:cNvSpPr>
                <p:nvPr/>
              </p:nvSpPr>
              <p:spPr bwMode="auto">
                <a:xfrm flipH="1" flipV="1">
                  <a:off x="2308" y="1449"/>
                  <a:ext cx="37" cy="70"/>
                </a:xfrm>
                <a:prstGeom prst="line">
                  <a:avLst/>
                </a:prstGeom>
                <a:noFill/>
                <a:ln w="1588" cap="flat">
                  <a:solidFill>
                    <a:srgbClr val="759D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7" name="Freeform 1073"/>
                <p:cNvSpPr>
                  <a:spLocks/>
                </p:cNvSpPr>
                <p:nvPr/>
              </p:nvSpPr>
              <p:spPr bwMode="auto">
                <a:xfrm>
                  <a:off x="2303" y="1446"/>
                  <a:ext cx="42" cy="73"/>
                </a:xfrm>
                <a:custGeom>
                  <a:avLst/>
                  <a:gdLst/>
                  <a:ahLst/>
                  <a:cxnLst>
                    <a:cxn ang="0">
                      <a:pos x="42" y="73"/>
                    </a:cxn>
                    <a:cxn ang="0">
                      <a:pos x="37" y="69"/>
                    </a:cxn>
                    <a:cxn ang="0">
                      <a:pos x="0" y="0"/>
                    </a:cxn>
                    <a:cxn ang="0">
                      <a:pos x="5" y="3"/>
                    </a:cxn>
                    <a:cxn ang="0">
                      <a:pos x="42" y="73"/>
                    </a:cxn>
                  </a:cxnLst>
                  <a:rect l="0" t="0" r="r" b="b"/>
                  <a:pathLst>
                    <a:path w="42" h="73">
                      <a:moveTo>
                        <a:pt x="42" y="73"/>
                      </a:moveTo>
                      <a:lnTo>
                        <a:pt x="37" y="69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42" y="73"/>
                      </a:lnTo>
                      <a:close/>
                    </a:path>
                  </a:pathLst>
                </a:custGeom>
                <a:solidFill>
                  <a:srgbClr val="759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8" name="Freeform 1074"/>
                <p:cNvSpPr>
                  <a:spLocks/>
                </p:cNvSpPr>
                <p:nvPr/>
              </p:nvSpPr>
              <p:spPr bwMode="auto">
                <a:xfrm>
                  <a:off x="2298" y="1442"/>
                  <a:ext cx="42" cy="73"/>
                </a:xfrm>
                <a:custGeom>
                  <a:avLst/>
                  <a:gdLst/>
                  <a:ahLst/>
                  <a:cxnLst>
                    <a:cxn ang="0">
                      <a:pos x="42" y="73"/>
                    </a:cxn>
                    <a:cxn ang="0">
                      <a:pos x="36" y="70"/>
                    </a:cxn>
                    <a:cxn ang="0">
                      <a:pos x="0" y="0"/>
                    </a:cxn>
                    <a:cxn ang="0">
                      <a:pos x="5" y="4"/>
                    </a:cxn>
                    <a:cxn ang="0">
                      <a:pos x="42" y="73"/>
                    </a:cxn>
                  </a:cxnLst>
                  <a:rect l="0" t="0" r="r" b="b"/>
                  <a:pathLst>
                    <a:path w="42" h="73">
                      <a:moveTo>
                        <a:pt x="42" y="73"/>
                      </a:moveTo>
                      <a:lnTo>
                        <a:pt x="36" y="70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42" y="73"/>
                      </a:lnTo>
                      <a:close/>
                    </a:path>
                  </a:pathLst>
                </a:custGeom>
                <a:solidFill>
                  <a:srgbClr val="749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9" name="Freeform 1075"/>
                <p:cNvSpPr>
                  <a:spLocks/>
                </p:cNvSpPr>
                <p:nvPr/>
              </p:nvSpPr>
              <p:spPr bwMode="auto">
                <a:xfrm>
                  <a:off x="2293" y="1439"/>
                  <a:ext cx="41" cy="73"/>
                </a:xfrm>
                <a:custGeom>
                  <a:avLst/>
                  <a:gdLst/>
                  <a:ahLst/>
                  <a:cxnLst>
                    <a:cxn ang="0">
                      <a:pos x="41" y="73"/>
                    </a:cxn>
                    <a:cxn ang="0">
                      <a:pos x="36" y="69"/>
                    </a:cxn>
                    <a:cxn ang="0">
                      <a:pos x="0" y="0"/>
                    </a:cxn>
                    <a:cxn ang="0">
                      <a:pos x="5" y="3"/>
                    </a:cxn>
                    <a:cxn ang="0">
                      <a:pos x="41" y="73"/>
                    </a:cxn>
                  </a:cxnLst>
                  <a:rect l="0" t="0" r="r" b="b"/>
                  <a:pathLst>
                    <a:path w="41" h="73">
                      <a:moveTo>
                        <a:pt x="41" y="73"/>
                      </a:moveTo>
                      <a:lnTo>
                        <a:pt x="36" y="69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41" y="73"/>
                      </a:lnTo>
                      <a:close/>
                    </a:path>
                  </a:pathLst>
                </a:custGeom>
                <a:solidFill>
                  <a:srgbClr val="749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0" name="Freeform 1076"/>
                <p:cNvSpPr>
                  <a:spLocks/>
                </p:cNvSpPr>
                <p:nvPr/>
              </p:nvSpPr>
              <p:spPr bwMode="auto">
                <a:xfrm>
                  <a:off x="2278" y="1430"/>
                  <a:ext cx="51" cy="78"/>
                </a:xfrm>
                <a:custGeom>
                  <a:avLst/>
                  <a:gdLst/>
                  <a:ahLst/>
                  <a:cxnLst>
                    <a:cxn ang="0">
                      <a:pos x="51" y="78"/>
                    </a:cxn>
                    <a:cxn ang="0">
                      <a:pos x="33" y="68"/>
                    </a:cxn>
                    <a:cxn ang="0">
                      <a:pos x="0" y="0"/>
                    </a:cxn>
                    <a:cxn ang="0">
                      <a:pos x="15" y="9"/>
                    </a:cxn>
                    <a:cxn ang="0">
                      <a:pos x="51" y="78"/>
                    </a:cxn>
                  </a:cxnLst>
                  <a:rect l="0" t="0" r="r" b="b"/>
                  <a:pathLst>
                    <a:path w="51" h="78">
                      <a:moveTo>
                        <a:pt x="51" y="78"/>
                      </a:moveTo>
                      <a:lnTo>
                        <a:pt x="33" y="68"/>
                      </a:lnTo>
                      <a:lnTo>
                        <a:pt x="0" y="0"/>
                      </a:lnTo>
                      <a:lnTo>
                        <a:pt x="15" y="9"/>
                      </a:lnTo>
                      <a:lnTo>
                        <a:pt x="51" y="78"/>
                      </a:lnTo>
                      <a:close/>
                    </a:path>
                  </a:pathLst>
                </a:custGeom>
                <a:solidFill>
                  <a:srgbClr val="749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1" name="Line 1077"/>
                <p:cNvSpPr>
                  <a:spLocks noChangeShapeType="1"/>
                </p:cNvSpPr>
                <p:nvPr/>
              </p:nvSpPr>
              <p:spPr bwMode="auto">
                <a:xfrm flipH="1" flipV="1">
                  <a:off x="2293" y="1439"/>
                  <a:ext cx="36" cy="69"/>
                </a:xfrm>
                <a:prstGeom prst="line">
                  <a:avLst/>
                </a:prstGeom>
                <a:noFill/>
                <a:ln w="1588" cap="flat">
                  <a:solidFill>
                    <a:srgbClr val="749A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2" name="Freeform 1078"/>
                <p:cNvSpPr>
                  <a:spLocks/>
                </p:cNvSpPr>
                <p:nvPr/>
              </p:nvSpPr>
              <p:spPr bwMode="auto">
                <a:xfrm>
                  <a:off x="2285" y="1434"/>
                  <a:ext cx="44" cy="74"/>
                </a:xfrm>
                <a:custGeom>
                  <a:avLst/>
                  <a:gdLst/>
                  <a:ahLst/>
                  <a:cxnLst>
                    <a:cxn ang="0">
                      <a:pos x="44" y="74"/>
                    </a:cxn>
                    <a:cxn ang="0">
                      <a:pos x="35" y="69"/>
                    </a:cxn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44" y="74"/>
                    </a:cxn>
                  </a:cxnLst>
                  <a:rect l="0" t="0" r="r" b="b"/>
                  <a:pathLst>
                    <a:path w="44" h="74">
                      <a:moveTo>
                        <a:pt x="44" y="74"/>
                      </a:moveTo>
                      <a:lnTo>
                        <a:pt x="35" y="69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44" y="74"/>
                      </a:lnTo>
                      <a:close/>
                    </a:path>
                  </a:pathLst>
                </a:custGeom>
                <a:solidFill>
                  <a:srgbClr val="749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3" name="Freeform 1079"/>
                <p:cNvSpPr>
                  <a:spLocks/>
                </p:cNvSpPr>
                <p:nvPr/>
              </p:nvSpPr>
              <p:spPr bwMode="auto">
                <a:xfrm>
                  <a:off x="2278" y="1430"/>
                  <a:ext cx="42" cy="73"/>
                </a:xfrm>
                <a:custGeom>
                  <a:avLst/>
                  <a:gdLst/>
                  <a:ahLst/>
                  <a:cxnLst>
                    <a:cxn ang="0">
                      <a:pos x="42" y="73"/>
                    </a:cxn>
                    <a:cxn ang="0">
                      <a:pos x="33" y="68"/>
                    </a:cxn>
                    <a:cxn ang="0">
                      <a:pos x="0" y="0"/>
                    </a:cxn>
                    <a:cxn ang="0">
                      <a:pos x="7" y="4"/>
                    </a:cxn>
                    <a:cxn ang="0">
                      <a:pos x="42" y="73"/>
                    </a:cxn>
                  </a:cxnLst>
                  <a:rect l="0" t="0" r="r" b="b"/>
                  <a:pathLst>
                    <a:path w="42" h="73">
                      <a:moveTo>
                        <a:pt x="42" y="73"/>
                      </a:moveTo>
                      <a:lnTo>
                        <a:pt x="33" y="68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42" y="73"/>
                      </a:lnTo>
                      <a:close/>
                    </a:path>
                  </a:pathLst>
                </a:custGeom>
                <a:solidFill>
                  <a:srgbClr val="73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4" name="Freeform 1080"/>
                <p:cNvSpPr>
                  <a:spLocks/>
                </p:cNvSpPr>
                <p:nvPr/>
              </p:nvSpPr>
              <p:spPr bwMode="auto">
                <a:xfrm>
                  <a:off x="2261" y="1421"/>
                  <a:ext cx="50" cy="77"/>
                </a:xfrm>
                <a:custGeom>
                  <a:avLst/>
                  <a:gdLst/>
                  <a:ahLst/>
                  <a:cxnLst>
                    <a:cxn ang="0">
                      <a:pos x="50" y="77"/>
                    </a:cxn>
                    <a:cxn ang="0">
                      <a:pos x="32" y="67"/>
                    </a:cxn>
                    <a:cxn ang="0">
                      <a:pos x="0" y="0"/>
                    </a:cxn>
                    <a:cxn ang="0">
                      <a:pos x="17" y="9"/>
                    </a:cxn>
                    <a:cxn ang="0">
                      <a:pos x="50" y="77"/>
                    </a:cxn>
                  </a:cxnLst>
                  <a:rect l="0" t="0" r="r" b="b"/>
                  <a:pathLst>
                    <a:path w="50" h="77">
                      <a:moveTo>
                        <a:pt x="50" y="77"/>
                      </a:moveTo>
                      <a:lnTo>
                        <a:pt x="32" y="67"/>
                      </a:lnTo>
                      <a:lnTo>
                        <a:pt x="0" y="0"/>
                      </a:lnTo>
                      <a:lnTo>
                        <a:pt x="17" y="9"/>
                      </a:lnTo>
                      <a:lnTo>
                        <a:pt x="50" y="77"/>
                      </a:lnTo>
                      <a:close/>
                    </a:path>
                  </a:pathLst>
                </a:custGeom>
                <a:solidFill>
                  <a:srgbClr val="729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5" name="Line 1081"/>
                <p:cNvSpPr>
                  <a:spLocks noChangeShapeType="1"/>
                </p:cNvSpPr>
                <p:nvPr/>
              </p:nvSpPr>
              <p:spPr bwMode="auto">
                <a:xfrm flipH="1" flipV="1">
                  <a:off x="2278" y="1430"/>
                  <a:ext cx="33" cy="68"/>
                </a:xfrm>
                <a:prstGeom prst="line">
                  <a:avLst/>
                </a:prstGeom>
                <a:noFill/>
                <a:ln w="1588" cap="flat">
                  <a:solidFill>
                    <a:srgbClr val="7298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6" name="Freeform 1082"/>
                <p:cNvSpPr>
                  <a:spLocks/>
                </p:cNvSpPr>
                <p:nvPr/>
              </p:nvSpPr>
              <p:spPr bwMode="auto">
                <a:xfrm>
                  <a:off x="2269" y="1425"/>
                  <a:ext cx="42" cy="73"/>
                </a:xfrm>
                <a:custGeom>
                  <a:avLst/>
                  <a:gdLst/>
                  <a:ahLst/>
                  <a:cxnLst>
                    <a:cxn ang="0">
                      <a:pos x="42" y="73"/>
                    </a:cxn>
                    <a:cxn ang="0">
                      <a:pos x="33" y="68"/>
                    </a:cxn>
                    <a:cxn ang="0">
                      <a:pos x="0" y="0"/>
                    </a:cxn>
                    <a:cxn ang="0">
                      <a:pos x="9" y="5"/>
                    </a:cxn>
                    <a:cxn ang="0">
                      <a:pos x="42" y="73"/>
                    </a:cxn>
                  </a:cxnLst>
                  <a:rect l="0" t="0" r="r" b="b"/>
                  <a:pathLst>
                    <a:path w="42" h="73">
                      <a:moveTo>
                        <a:pt x="42" y="73"/>
                      </a:moveTo>
                      <a:lnTo>
                        <a:pt x="33" y="68"/>
                      </a:lnTo>
                      <a:lnTo>
                        <a:pt x="0" y="0"/>
                      </a:lnTo>
                      <a:lnTo>
                        <a:pt x="9" y="5"/>
                      </a:lnTo>
                      <a:lnTo>
                        <a:pt x="42" y="73"/>
                      </a:lnTo>
                      <a:close/>
                    </a:path>
                  </a:pathLst>
                </a:custGeom>
                <a:solidFill>
                  <a:srgbClr val="729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7" name="Freeform 1083"/>
                <p:cNvSpPr>
                  <a:spLocks/>
                </p:cNvSpPr>
                <p:nvPr/>
              </p:nvSpPr>
              <p:spPr bwMode="auto">
                <a:xfrm>
                  <a:off x="2261" y="1421"/>
                  <a:ext cx="41" cy="72"/>
                </a:xfrm>
                <a:custGeom>
                  <a:avLst/>
                  <a:gdLst/>
                  <a:ahLst/>
                  <a:cxnLst>
                    <a:cxn ang="0">
                      <a:pos x="41" y="72"/>
                    </a:cxn>
                    <a:cxn ang="0">
                      <a:pos x="32" y="67"/>
                    </a:cxn>
                    <a:cxn ang="0">
                      <a:pos x="0" y="0"/>
                    </a:cxn>
                    <a:cxn ang="0">
                      <a:pos x="8" y="4"/>
                    </a:cxn>
                    <a:cxn ang="0">
                      <a:pos x="41" y="72"/>
                    </a:cxn>
                  </a:cxnLst>
                  <a:rect l="0" t="0" r="r" b="b"/>
                  <a:pathLst>
                    <a:path w="41" h="72">
                      <a:moveTo>
                        <a:pt x="41" y="72"/>
                      </a:moveTo>
                      <a:lnTo>
                        <a:pt x="32" y="67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41" y="72"/>
                      </a:lnTo>
                      <a:close/>
                    </a:path>
                  </a:pathLst>
                </a:custGeom>
                <a:solidFill>
                  <a:srgbClr val="719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8" name="Freeform 1084"/>
                <p:cNvSpPr>
                  <a:spLocks/>
                </p:cNvSpPr>
                <p:nvPr/>
              </p:nvSpPr>
              <p:spPr bwMode="auto">
                <a:xfrm>
                  <a:off x="2244" y="1412"/>
                  <a:ext cx="49" cy="76"/>
                </a:xfrm>
                <a:custGeom>
                  <a:avLst/>
                  <a:gdLst/>
                  <a:ahLst/>
                  <a:cxnLst>
                    <a:cxn ang="0">
                      <a:pos x="49" y="76"/>
                    </a:cxn>
                    <a:cxn ang="0">
                      <a:pos x="30" y="67"/>
                    </a:cxn>
                    <a:cxn ang="0">
                      <a:pos x="0" y="0"/>
                    </a:cxn>
                    <a:cxn ang="0">
                      <a:pos x="17" y="9"/>
                    </a:cxn>
                    <a:cxn ang="0">
                      <a:pos x="49" y="76"/>
                    </a:cxn>
                  </a:cxnLst>
                  <a:rect l="0" t="0" r="r" b="b"/>
                  <a:pathLst>
                    <a:path w="49" h="76">
                      <a:moveTo>
                        <a:pt x="49" y="76"/>
                      </a:moveTo>
                      <a:lnTo>
                        <a:pt x="30" y="67"/>
                      </a:lnTo>
                      <a:lnTo>
                        <a:pt x="0" y="0"/>
                      </a:lnTo>
                      <a:lnTo>
                        <a:pt x="17" y="9"/>
                      </a:lnTo>
                      <a:lnTo>
                        <a:pt x="49" y="76"/>
                      </a:lnTo>
                      <a:close/>
                    </a:path>
                  </a:pathLst>
                </a:custGeom>
                <a:solidFill>
                  <a:srgbClr val="709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9" name="Line 1085"/>
                <p:cNvSpPr>
                  <a:spLocks noChangeShapeType="1"/>
                </p:cNvSpPr>
                <p:nvPr/>
              </p:nvSpPr>
              <p:spPr bwMode="auto">
                <a:xfrm flipH="1" flipV="1">
                  <a:off x="2261" y="1421"/>
                  <a:ext cx="32" cy="67"/>
                </a:xfrm>
                <a:prstGeom prst="line">
                  <a:avLst/>
                </a:prstGeom>
                <a:noFill/>
                <a:ln w="1588" cap="flat">
                  <a:solidFill>
                    <a:srgbClr val="7096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0" name="Freeform 1086"/>
                <p:cNvSpPr>
                  <a:spLocks/>
                </p:cNvSpPr>
                <p:nvPr/>
              </p:nvSpPr>
              <p:spPr bwMode="auto">
                <a:xfrm>
                  <a:off x="2252" y="1417"/>
                  <a:ext cx="41" cy="71"/>
                </a:xfrm>
                <a:custGeom>
                  <a:avLst/>
                  <a:gdLst/>
                  <a:ahLst/>
                  <a:cxnLst>
                    <a:cxn ang="0">
                      <a:pos x="41" y="71"/>
                    </a:cxn>
                    <a:cxn ang="0">
                      <a:pos x="32" y="66"/>
                    </a:cxn>
                    <a:cxn ang="0">
                      <a:pos x="0" y="0"/>
                    </a:cxn>
                    <a:cxn ang="0">
                      <a:pos x="9" y="4"/>
                    </a:cxn>
                    <a:cxn ang="0">
                      <a:pos x="41" y="71"/>
                    </a:cxn>
                  </a:cxnLst>
                  <a:rect l="0" t="0" r="r" b="b"/>
                  <a:pathLst>
                    <a:path w="41" h="71">
                      <a:moveTo>
                        <a:pt x="41" y="71"/>
                      </a:moveTo>
                      <a:lnTo>
                        <a:pt x="32" y="66"/>
                      </a:lnTo>
                      <a:lnTo>
                        <a:pt x="0" y="0"/>
                      </a:lnTo>
                      <a:lnTo>
                        <a:pt x="9" y="4"/>
                      </a:lnTo>
                      <a:lnTo>
                        <a:pt x="41" y="71"/>
                      </a:lnTo>
                      <a:close/>
                    </a:path>
                  </a:pathLst>
                </a:custGeom>
                <a:solidFill>
                  <a:srgbClr val="709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1" name="Freeform 1087"/>
                <p:cNvSpPr>
                  <a:spLocks/>
                </p:cNvSpPr>
                <p:nvPr/>
              </p:nvSpPr>
              <p:spPr bwMode="auto">
                <a:xfrm>
                  <a:off x="2244" y="1412"/>
                  <a:ext cx="40" cy="71"/>
                </a:xfrm>
                <a:custGeom>
                  <a:avLst/>
                  <a:gdLst/>
                  <a:ahLst/>
                  <a:cxnLst>
                    <a:cxn ang="0">
                      <a:pos x="40" y="71"/>
                    </a:cxn>
                    <a:cxn ang="0">
                      <a:pos x="30" y="67"/>
                    </a:cxn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40" y="71"/>
                    </a:cxn>
                  </a:cxnLst>
                  <a:rect l="0" t="0" r="r" b="b"/>
                  <a:pathLst>
                    <a:path w="40" h="71">
                      <a:moveTo>
                        <a:pt x="40" y="71"/>
                      </a:moveTo>
                      <a:lnTo>
                        <a:pt x="30" y="67"/>
                      </a:lnTo>
                      <a:lnTo>
                        <a:pt x="0" y="0"/>
                      </a:lnTo>
                      <a:lnTo>
                        <a:pt x="8" y="5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6F9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2" name="Freeform 1088"/>
                <p:cNvSpPr>
                  <a:spLocks/>
                </p:cNvSpPr>
                <p:nvPr/>
              </p:nvSpPr>
              <p:spPr bwMode="auto">
                <a:xfrm>
                  <a:off x="2226" y="1404"/>
                  <a:ext cx="48" cy="75"/>
                </a:xfrm>
                <a:custGeom>
                  <a:avLst/>
                  <a:gdLst/>
                  <a:ahLst/>
                  <a:cxnLst>
                    <a:cxn ang="0">
                      <a:pos x="48" y="75"/>
                    </a:cxn>
                    <a:cxn ang="0">
                      <a:pos x="29" y="66"/>
                    </a:cxn>
                    <a:cxn ang="0">
                      <a:pos x="0" y="0"/>
                    </a:cxn>
                    <a:cxn ang="0">
                      <a:pos x="18" y="8"/>
                    </a:cxn>
                    <a:cxn ang="0">
                      <a:pos x="48" y="75"/>
                    </a:cxn>
                  </a:cxnLst>
                  <a:rect l="0" t="0" r="r" b="b"/>
                  <a:pathLst>
                    <a:path w="48" h="75">
                      <a:moveTo>
                        <a:pt x="48" y="75"/>
                      </a:moveTo>
                      <a:lnTo>
                        <a:pt x="29" y="66"/>
                      </a:lnTo>
                      <a:lnTo>
                        <a:pt x="0" y="0"/>
                      </a:lnTo>
                      <a:lnTo>
                        <a:pt x="18" y="8"/>
                      </a:lnTo>
                      <a:lnTo>
                        <a:pt x="48" y="75"/>
                      </a:lnTo>
                      <a:close/>
                    </a:path>
                  </a:pathLst>
                </a:custGeom>
                <a:solidFill>
                  <a:srgbClr val="6F9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3" name="Line 1089"/>
                <p:cNvSpPr>
                  <a:spLocks noChangeShapeType="1"/>
                </p:cNvSpPr>
                <p:nvPr/>
              </p:nvSpPr>
              <p:spPr bwMode="auto">
                <a:xfrm flipH="1" flipV="1">
                  <a:off x="2244" y="1412"/>
                  <a:ext cx="30" cy="67"/>
                </a:xfrm>
                <a:prstGeom prst="line">
                  <a:avLst/>
                </a:prstGeom>
                <a:noFill/>
                <a:ln w="1588" cap="flat">
                  <a:solidFill>
                    <a:srgbClr val="6F94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4" name="Freeform 1090"/>
                <p:cNvSpPr>
                  <a:spLocks/>
                </p:cNvSpPr>
                <p:nvPr/>
              </p:nvSpPr>
              <p:spPr bwMode="auto">
                <a:xfrm>
                  <a:off x="2235" y="1408"/>
                  <a:ext cx="39" cy="71"/>
                </a:xfrm>
                <a:custGeom>
                  <a:avLst/>
                  <a:gdLst/>
                  <a:ahLst/>
                  <a:cxnLst>
                    <a:cxn ang="0">
                      <a:pos x="39" y="71"/>
                    </a:cxn>
                    <a:cxn ang="0">
                      <a:pos x="30" y="66"/>
                    </a:cxn>
                    <a:cxn ang="0">
                      <a:pos x="0" y="0"/>
                    </a:cxn>
                    <a:cxn ang="0">
                      <a:pos x="9" y="4"/>
                    </a:cxn>
                    <a:cxn ang="0">
                      <a:pos x="39" y="71"/>
                    </a:cxn>
                  </a:cxnLst>
                  <a:rect l="0" t="0" r="r" b="b"/>
                  <a:pathLst>
                    <a:path w="39" h="71">
                      <a:moveTo>
                        <a:pt x="39" y="71"/>
                      </a:moveTo>
                      <a:lnTo>
                        <a:pt x="30" y="66"/>
                      </a:lnTo>
                      <a:lnTo>
                        <a:pt x="0" y="0"/>
                      </a:lnTo>
                      <a:lnTo>
                        <a:pt x="9" y="4"/>
                      </a:lnTo>
                      <a:lnTo>
                        <a:pt x="39" y="71"/>
                      </a:lnTo>
                      <a:close/>
                    </a:path>
                  </a:pathLst>
                </a:custGeom>
                <a:solidFill>
                  <a:srgbClr val="6F9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5" name="Freeform 1091"/>
                <p:cNvSpPr>
                  <a:spLocks/>
                </p:cNvSpPr>
                <p:nvPr/>
              </p:nvSpPr>
              <p:spPr bwMode="auto">
                <a:xfrm>
                  <a:off x="2226" y="1404"/>
                  <a:ext cx="39" cy="70"/>
                </a:xfrm>
                <a:custGeom>
                  <a:avLst/>
                  <a:gdLst/>
                  <a:ahLst/>
                  <a:cxnLst>
                    <a:cxn ang="0">
                      <a:pos x="39" y="70"/>
                    </a:cxn>
                    <a:cxn ang="0">
                      <a:pos x="29" y="66"/>
                    </a:cxn>
                    <a:cxn ang="0">
                      <a:pos x="0" y="0"/>
                    </a:cxn>
                    <a:cxn ang="0">
                      <a:pos x="9" y="4"/>
                    </a:cxn>
                    <a:cxn ang="0">
                      <a:pos x="39" y="70"/>
                    </a:cxn>
                  </a:cxnLst>
                  <a:rect l="0" t="0" r="r" b="b"/>
                  <a:pathLst>
                    <a:path w="39" h="70">
                      <a:moveTo>
                        <a:pt x="39" y="70"/>
                      </a:moveTo>
                      <a:lnTo>
                        <a:pt x="29" y="66"/>
                      </a:lnTo>
                      <a:lnTo>
                        <a:pt x="0" y="0"/>
                      </a:lnTo>
                      <a:lnTo>
                        <a:pt x="9" y="4"/>
                      </a:lnTo>
                      <a:lnTo>
                        <a:pt x="39" y="70"/>
                      </a:lnTo>
                      <a:close/>
                    </a:path>
                  </a:pathLst>
                </a:custGeom>
                <a:solidFill>
                  <a:srgbClr val="6E9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6" name="Freeform 1092"/>
                <p:cNvSpPr>
                  <a:spLocks/>
                </p:cNvSpPr>
                <p:nvPr/>
              </p:nvSpPr>
              <p:spPr bwMode="auto">
                <a:xfrm>
                  <a:off x="2207" y="1397"/>
                  <a:ext cx="48" cy="73"/>
                </a:xfrm>
                <a:custGeom>
                  <a:avLst/>
                  <a:gdLst/>
                  <a:ahLst/>
                  <a:cxnLst>
                    <a:cxn ang="0">
                      <a:pos x="48" y="73"/>
                    </a:cxn>
                    <a:cxn ang="0">
                      <a:pos x="27" y="64"/>
                    </a:cxn>
                    <a:cxn ang="0">
                      <a:pos x="0" y="0"/>
                    </a:cxn>
                    <a:cxn ang="0">
                      <a:pos x="19" y="7"/>
                    </a:cxn>
                    <a:cxn ang="0">
                      <a:pos x="48" y="73"/>
                    </a:cxn>
                  </a:cxnLst>
                  <a:rect l="0" t="0" r="r" b="b"/>
                  <a:pathLst>
                    <a:path w="48" h="73">
                      <a:moveTo>
                        <a:pt x="48" y="73"/>
                      </a:moveTo>
                      <a:lnTo>
                        <a:pt x="27" y="64"/>
                      </a:lnTo>
                      <a:lnTo>
                        <a:pt x="0" y="0"/>
                      </a:lnTo>
                      <a:lnTo>
                        <a:pt x="19" y="7"/>
                      </a:lnTo>
                      <a:lnTo>
                        <a:pt x="48" y="73"/>
                      </a:lnTo>
                      <a:close/>
                    </a:path>
                  </a:pathLst>
                </a:custGeom>
                <a:solidFill>
                  <a:srgbClr val="6D9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7" name="Line 1093"/>
                <p:cNvSpPr>
                  <a:spLocks noChangeShapeType="1"/>
                </p:cNvSpPr>
                <p:nvPr/>
              </p:nvSpPr>
              <p:spPr bwMode="auto">
                <a:xfrm flipH="1" flipV="1">
                  <a:off x="2226" y="1404"/>
                  <a:ext cx="29" cy="66"/>
                </a:xfrm>
                <a:prstGeom prst="line">
                  <a:avLst/>
                </a:prstGeom>
                <a:noFill/>
                <a:ln w="1588" cap="flat">
                  <a:solidFill>
                    <a:srgbClr val="6D92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8" name="Freeform 1094"/>
                <p:cNvSpPr>
                  <a:spLocks/>
                </p:cNvSpPr>
                <p:nvPr/>
              </p:nvSpPr>
              <p:spPr bwMode="auto">
                <a:xfrm>
                  <a:off x="2217" y="1401"/>
                  <a:ext cx="38" cy="69"/>
                </a:xfrm>
                <a:custGeom>
                  <a:avLst/>
                  <a:gdLst/>
                  <a:ahLst/>
                  <a:cxnLst>
                    <a:cxn ang="0">
                      <a:pos x="38" y="69"/>
                    </a:cxn>
                    <a:cxn ang="0">
                      <a:pos x="28" y="65"/>
                    </a:cxn>
                    <a:cxn ang="0">
                      <a:pos x="0" y="0"/>
                    </a:cxn>
                    <a:cxn ang="0">
                      <a:pos x="9" y="3"/>
                    </a:cxn>
                    <a:cxn ang="0">
                      <a:pos x="38" y="69"/>
                    </a:cxn>
                  </a:cxnLst>
                  <a:rect l="0" t="0" r="r" b="b"/>
                  <a:pathLst>
                    <a:path w="38" h="69">
                      <a:moveTo>
                        <a:pt x="38" y="69"/>
                      </a:move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9" y="3"/>
                      </a:lnTo>
                      <a:lnTo>
                        <a:pt x="38" y="69"/>
                      </a:lnTo>
                      <a:close/>
                    </a:path>
                  </a:pathLst>
                </a:custGeom>
                <a:solidFill>
                  <a:srgbClr val="6D9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9" name="Freeform 1095"/>
                <p:cNvSpPr>
                  <a:spLocks/>
                </p:cNvSpPr>
                <p:nvPr/>
              </p:nvSpPr>
              <p:spPr bwMode="auto">
                <a:xfrm>
                  <a:off x="2207" y="1397"/>
                  <a:ext cx="38" cy="69"/>
                </a:xfrm>
                <a:custGeom>
                  <a:avLst/>
                  <a:gdLst/>
                  <a:ahLst/>
                  <a:cxnLst>
                    <a:cxn ang="0">
                      <a:pos x="38" y="69"/>
                    </a:cxn>
                    <a:cxn ang="0">
                      <a:pos x="27" y="64"/>
                    </a:cxn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38" y="69"/>
                    </a:cxn>
                  </a:cxnLst>
                  <a:rect l="0" t="0" r="r" b="b"/>
                  <a:pathLst>
                    <a:path w="38" h="69">
                      <a:moveTo>
                        <a:pt x="38" y="69"/>
                      </a:moveTo>
                      <a:lnTo>
                        <a:pt x="27" y="64"/>
                      </a:lnTo>
                      <a:lnTo>
                        <a:pt x="0" y="0"/>
                      </a:lnTo>
                      <a:lnTo>
                        <a:pt x="10" y="4"/>
                      </a:lnTo>
                      <a:lnTo>
                        <a:pt x="38" y="69"/>
                      </a:lnTo>
                      <a:close/>
                    </a:path>
                  </a:pathLst>
                </a:custGeom>
                <a:solidFill>
                  <a:srgbClr val="6C9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0" name="Freeform 1096"/>
                <p:cNvSpPr>
                  <a:spLocks/>
                </p:cNvSpPr>
                <p:nvPr/>
              </p:nvSpPr>
              <p:spPr bwMode="auto">
                <a:xfrm>
                  <a:off x="2188" y="1390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6" y="71"/>
                    </a:cxn>
                    <a:cxn ang="0">
                      <a:pos x="25" y="64"/>
                    </a:cxn>
                    <a:cxn ang="0">
                      <a:pos x="0" y="0"/>
                    </a:cxn>
                    <a:cxn ang="0">
                      <a:pos x="19" y="7"/>
                    </a:cxn>
                    <a:cxn ang="0">
                      <a:pos x="46" y="71"/>
                    </a:cxn>
                  </a:cxnLst>
                  <a:rect l="0" t="0" r="r" b="b"/>
                  <a:pathLst>
                    <a:path w="46" h="71">
                      <a:moveTo>
                        <a:pt x="46" y="71"/>
                      </a:moveTo>
                      <a:lnTo>
                        <a:pt x="25" y="64"/>
                      </a:lnTo>
                      <a:lnTo>
                        <a:pt x="0" y="0"/>
                      </a:lnTo>
                      <a:lnTo>
                        <a:pt x="19" y="7"/>
                      </a:lnTo>
                      <a:lnTo>
                        <a:pt x="46" y="71"/>
                      </a:lnTo>
                      <a:close/>
                    </a:path>
                  </a:pathLst>
                </a:custGeom>
                <a:solidFill>
                  <a:srgbClr val="6C9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1" name="Line 1097"/>
                <p:cNvSpPr>
                  <a:spLocks noChangeShapeType="1"/>
                </p:cNvSpPr>
                <p:nvPr/>
              </p:nvSpPr>
              <p:spPr bwMode="auto">
                <a:xfrm flipH="1" flipV="1">
                  <a:off x="2207" y="1397"/>
                  <a:ext cx="27" cy="64"/>
                </a:xfrm>
                <a:prstGeom prst="line">
                  <a:avLst/>
                </a:prstGeom>
                <a:noFill/>
                <a:ln w="1588" cap="flat">
                  <a:solidFill>
                    <a:srgbClr val="6C9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2" name="Freeform 1098"/>
                <p:cNvSpPr>
                  <a:spLocks/>
                </p:cNvSpPr>
                <p:nvPr/>
              </p:nvSpPr>
              <p:spPr bwMode="auto">
                <a:xfrm>
                  <a:off x="2198" y="1393"/>
                  <a:ext cx="36" cy="68"/>
                </a:xfrm>
                <a:custGeom>
                  <a:avLst/>
                  <a:gdLst/>
                  <a:ahLst/>
                  <a:cxnLst>
                    <a:cxn ang="0">
                      <a:pos x="36" y="68"/>
                    </a:cxn>
                    <a:cxn ang="0">
                      <a:pos x="26" y="65"/>
                    </a:cxn>
                    <a:cxn ang="0">
                      <a:pos x="0" y="0"/>
                    </a:cxn>
                    <a:cxn ang="0">
                      <a:pos x="9" y="4"/>
                    </a:cxn>
                    <a:cxn ang="0">
                      <a:pos x="36" y="68"/>
                    </a:cxn>
                  </a:cxnLst>
                  <a:rect l="0" t="0" r="r" b="b"/>
                  <a:pathLst>
                    <a:path w="36" h="68">
                      <a:moveTo>
                        <a:pt x="36" y="68"/>
                      </a:moveTo>
                      <a:lnTo>
                        <a:pt x="26" y="65"/>
                      </a:lnTo>
                      <a:lnTo>
                        <a:pt x="0" y="0"/>
                      </a:lnTo>
                      <a:lnTo>
                        <a:pt x="9" y="4"/>
                      </a:lnTo>
                      <a:lnTo>
                        <a:pt x="36" y="68"/>
                      </a:lnTo>
                      <a:close/>
                    </a:path>
                  </a:pathLst>
                </a:custGeom>
                <a:solidFill>
                  <a:srgbClr val="6C9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3" name="Freeform 1099"/>
                <p:cNvSpPr>
                  <a:spLocks/>
                </p:cNvSpPr>
                <p:nvPr/>
              </p:nvSpPr>
              <p:spPr bwMode="auto">
                <a:xfrm>
                  <a:off x="2188" y="1390"/>
                  <a:ext cx="36" cy="68"/>
                </a:xfrm>
                <a:custGeom>
                  <a:avLst/>
                  <a:gdLst/>
                  <a:ahLst/>
                  <a:cxnLst>
                    <a:cxn ang="0">
                      <a:pos x="36" y="68"/>
                    </a:cxn>
                    <a:cxn ang="0">
                      <a:pos x="25" y="64"/>
                    </a:cxn>
                    <a:cxn ang="0">
                      <a:pos x="0" y="0"/>
                    </a:cxn>
                    <a:cxn ang="0">
                      <a:pos x="10" y="3"/>
                    </a:cxn>
                    <a:cxn ang="0">
                      <a:pos x="36" y="68"/>
                    </a:cxn>
                  </a:cxnLst>
                  <a:rect l="0" t="0" r="r" b="b"/>
                  <a:pathLst>
                    <a:path w="36" h="68">
                      <a:moveTo>
                        <a:pt x="36" y="68"/>
                      </a:moveTo>
                      <a:lnTo>
                        <a:pt x="25" y="64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36" y="68"/>
                      </a:lnTo>
                      <a:close/>
                    </a:path>
                  </a:pathLst>
                </a:custGeom>
                <a:solidFill>
                  <a:srgbClr val="6B8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4" name="Freeform 1100"/>
                <p:cNvSpPr>
                  <a:spLocks/>
                </p:cNvSpPr>
                <p:nvPr/>
              </p:nvSpPr>
              <p:spPr bwMode="auto">
                <a:xfrm>
                  <a:off x="2168" y="1383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45" y="71"/>
                    </a:cxn>
                    <a:cxn ang="0">
                      <a:pos x="23" y="64"/>
                    </a:cxn>
                    <a:cxn ang="0">
                      <a:pos x="0" y="0"/>
                    </a:cxn>
                    <a:cxn ang="0">
                      <a:pos x="20" y="7"/>
                    </a:cxn>
                    <a:cxn ang="0">
                      <a:pos x="45" y="71"/>
                    </a:cxn>
                  </a:cxnLst>
                  <a:rect l="0" t="0" r="r" b="b"/>
                  <a:pathLst>
                    <a:path w="45" h="71">
                      <a:moveTo>
                        <a:pt x="45" y="71"/>
                      </a:moveTo>
                      <a:lnTo>
                        <a:pt x="23" y="64"/>
                      </a:lnTo>
                      <a:lnTo>
                        <a:pt x="0" y="0"/>
                      </a:lnTo>
                      <a:lnTo>
                        <a:pt x="20" y="7"/>
                      </a:lnTo>
                      <a:lnTo>
                        <a:pt x="45" y="71"/>
                      </a:lnTo>
                      <a:close/>
                    </a:path>
                  </a:pathLst>
                </a:custGeom>
                <a:solidFill>
                  <a:srgbClr val="6A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5" name="Line 1101"/>
                <p:cNvSpPr>
                  <a:spLocks noChangeShapeType="1"/>
                </p:cNvSpPr>
                <p:nvPr/>
              </p:nvSpPr>
              <p:spPr bwMode="auto">
                <a:xfrm flipH="1" flipV="1">
                  <a:off x="2188" y="1390"/>
                  <a:ext cx="25" cy="64"/>
                </a:xfrm>
                <a:prstGeom prst="line">
                  <a:avLst/>
                </a:prstGeom>
                <a:noFill/>
                <a:ln w="1588" cap="flat">
                  <a:solidFill>
                    <a:srgbClr val="6A8E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6" name="Freeform 1102"/>
                <p:cNvSpPr>
                  <a:spLocks/>
                </p:cNvSpPr>
                <p:nvPr/>
              </p:nvSpPr>
              <p:spPr bwMode="auto">
                <a:xfrm>
                  <a:off x="2178" y="1387"/>
                  <a:ext cx="35" cy="67"/>
                </a:xfrm>
                <a:custGeom>
                  <a:avLst/>
                  <a:gdLst/>
                  <a:ahLst/>
                  <a:cxnLst>
                    <a:cxn ang="0">
                      <a:pos x="35" y="67"/>
                    </a:cxn>
                    <a:cxn ang="0">
                      <a:pos x="24" y="63"/>
                    </a:cxn>
                    <a:cxn ang="0">
                      <a:pos x="0" y="0"/>
                    </a:cxn>
                    <a:cxn ang="0">
                      <a:pos x="10" y="3"/>
                    </a:cxn>
                    <a:cxn ang="0">
                      <a:pos x="35" y="67"/>
                    </a:cxn>
                  </a:cxnLst>
                  <a:rect l="0" t="0" r="r" b="b"/>
                  <a:pathLst>
                    <a:path w="35" h="67">
                      <a:moveTo>
                        <a:pt x="35" y="67"/>
                      </a:moveTo>
                      <a:lnTo>
                        <a:pt x="24" y="63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35" y="67"/>
                      </a:lnTo>
                      <a:close/>
                    </a:path>
                  </a:pathLst>
                </a:custGeom>
                <a:solidFill>
                  <a:srgbClr val="6A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7" name="Freeform 1103"/>
                <p:cNvSpPr>
                  <a:spLocks/>
                </p:cNvSpPr>
                <p:nvPr/>
              </p:nvSpPr>
              <p:spPr bwMode="auto">
                <a:xfrm>
                  <a:off x="2168" y="1383"/>
                  <a:ext cx="34" cy="67"/>
                </a:xfrm>
                <a:custGeom>
                  <a:avLst/>
                  <a:gdLst/>
                  <a:ahLst/>
                  <a:cxnLst>
                    <a:cxn ang="0">
                      <a:pos x="34" y="67"/>
                    </a:cxn>
                    <a:cxn ang="0">
                      <a:pos x="23" y="64"/>
                    </a:cxn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34" y="67"/>
                    </a:cxn>
                  </a:cxnLst>
                  <a:rect l="0" t="0" r="r" b="b"/>
                  <a:pathLst>
                    <a:path w="34" h="67">
                      <a:moveTo>
                        <a:pt x="34" y="67"/>
                      </a:moveTo>
                      <a:lnTo>
                        <a:pt x="23" y="64"/>
                      </a:lnTo>
                      <a:lnTo>
                        <a:pt x="0" y="0"/>
                      </a:lnTo>
                      <a:lnTo>
                        <a:pt x="10" y="4"/>
                      </a:lnTo>
                      <a:lnTo>
                        <a:pt x="34" y="67"/>
                      </a:lnTo>
                      <a:close/>
                    </a:path>
                  </a:pathLst>
                </a:custGeom>
                <a:solidFill>
                  <a:srgbClr val="698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8" name="Freeform 1104"/>
                <p:cNvSpPr>
                  <a:spLocks/>
                </p:cNvSpPr>
                <p:nvPr/>
              </p:nvSpPr>
              <p:spPr bwMode="auto">
                <a:xfrm>
                  <a:off x="2148" y="1377"/>
                  <a:ext cx="43" cy="70"/>
                </a:xfrm>
                <a:custGeom>
                  <a:avLst/>
                  <a:gdLst/>
                  <a:ahLst/>
                  <a:cxnLst>
                    <a:cxn ang="0">
                      <a:pos x="43" y="70"/>
                    </a:cxn>
                    <a:cxn ang="0">
                      <a:pos x="21" y="63"/>
                    </a:cxn>
                    <a:cxn ang="0">
                      <a:pos x="0" y="0"/>
                    </a:cxn>
                    <a:cxn ang="0">
                      <a:pos x="20" y="6"/>
                    </a:cxn>
                    <a:cxn ang="0">
                      <a:pos x="43" y="70"/>
                    </a:cxn>
                  </a:cxnLst>
                  <a:rect l="0" t="0" r="r" b="b"/>
                  <a:pathLst>
                    <a:path w="43" h="70">
                      <a:moveTo>
                        <a:pt x="43" y="70"/>
                      </a:moveTo>
                      <a:lnTo>
                        <a:pt x="21" y="63"/>
                      </a:lnTo>
                      <a:lnTo>
                        <a:pt x="0" y="0"/>
                      </a:lnTo>
                      <a:lnTo>
                        <a:pt x="20" y="6"/>
                      </a:lnTo>
                      <a:lnTo>
                        <a:pt x="43" y="70"/>
                      </a:lnTo>
                      <a:close/>
                    </a:path>
                  </a:pathLst>
                </a:custGeom>
                <a:solidFill>
                  <a:srgbClr val="698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9" name="Line 1105"/>
                <p:cNvSpPr>
                  <a:spLocks noChangeShapeType="1"/>
                </p:cNvSpPr>
                <p:nvPr/>
              </p:nvSpPr>
              <p:spPr bwMode="auto">
                <a:xfrm flipH="1" flipV="1">
                  <a:off x="2168" y="1383"/>
                  <a:ext cx="23" cy="64"/>
                </a:xfrm>
                <a:prstGeom prst="line">
                  <a:avLst/>
                </a:prstGeom>
                <a:noFill/>
                <a:ln w="1588" cap="flat">
                  <a:solidFill>
                    <a:srgbClr val="698C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0" name="Freeform 1106"/>
                <p:cNvSpPr>
                  <a:spLocks/>
                </p:cNvSpPr>
                <p:nvPr/>
              </p:nvSpPr>
              <p:spPr bwMode="auto">
                <a:xfrm>
                  <a:off x="2158" y="1380"/>
                  <a:ext cx="33" cy="67"/>
                </a:xfrm>
                <a:custGeom>
                  <a:avLst/>
                  <a:gdLst/>
                  <a:ahLst/>
                  <a:cxnLst>
                    <a:cxn ang="0">
                      <a:pos x="33" y="67"/>
                    </a:cxn>
                    <a:cxn ang="0">
                      <a:pos x="22" y="63"/>
                    </a:cxn>
                    <a:cxn ang="0">
                      <a:pos x="0" y="0"/>
                    </a:cxn>
                    <a:cxn ang="0">
                      <a:pos x="10" y="3"/>
                    </a:cxn>
                    <a:cxn ang="0">
                      <a:pos x="33" y="67"/>
                    </a:cxn>
                  </a:cxnLst>
                  <a:rect l="0" t="0" r="r" b="b"/>
                  <a:pathLst>
                    <a:path w="33" h="67">
                      <a:moveTo>
                        <a:pt x="33" y="67"/>
                      </a:moveTo>
                      <a:lnTo>
                        <a:pt x="22" y="63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33" y="67"/>
                      </a:lnTo>
                      <a:close/>
                    </a:path>
                  </a:pathLst>
                </a:custGeom>
                <a:solidFill>
                  <a:srgbClr val="698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1" name="Freeform 1107"/>
                <p:cNvSpPr>
                  <a:spLocks/>
                </p:cNvSpPr>
                <p:nvPr/>
              </p:nvSpPr>
              <p:spPr bwMode="auto">
                <a:xfrm>
                  <a:off x="2148" y="1377"/>
                  <a:ext cx="32" cy="66"/>
                </a:xfrm>
                <a:custGeom>
                  <a:avLst/>
                  <a:gdLst/>
                  <a:ahLst/>
                  <a:cxnLst>
                    <a:cxn ang="0">
                      <a:pos x="32" y="66"/>
                    </a:cxn>
                    <a:cxn ang="0">
                      <a:pos x="21" y="63"/>
                    </a:cxn>
                    <a:cxn ang="0">
                      <a:pos x="0" y="0"/>
                    </a:cxn>
                    <a:cxn ang="0">
                      <a:pos x="10" y="3"/>
                    </a:cxn>
                    <a:cxn ang="0">
                      <a:pos x="32" y="66"/>
                    </a:cxn>
                  </a:cxnLst>
                  <a:rect l="0" t="0" r="r" b="b"/>
                  <a:pathLst>
                    <a:path w="32" h="66">
                      <a:moveTo>
                        <a:pt x="32" y="66"/>
                      </a:moveTo>
                      <a:lnTo>
                        <a:pt x="21" y="63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32" y="66"/>
                      </a:lnTo>
                      <a:close/>
                    </a:path>
                  </a:pathLst>
                </a:custGeom>
                <a:solidFill>
                  <a:srgbClr val="688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2" name="Freeform 1108"/>
                <p:cNvSpPr>
                  <a:spLocks/>
                </p:cNvSpPr>
                <p:nvPr/>
              </p:nvSpPr>
              <p:spPr bwMode="auto">
                <a:xfrm>
                  <a:off x="2127" y="1372"/>
                  <a:ext cx="42" cy="68"/>
                </a:xfrm>
                <a:custGeom>
                  <a:avLst/>
                  <a:gdLst/>
                  <a:ahLst/>
                  <a:cxnLst>
                    <a:cxn ang="0">
                      <a:pos x="42" y="68"/>
                    </a:cxn>
                    <a:cxn ang="0">
                      <a:pos x="19" y="62"/>
                    </a:cxn>
                    <a:cxn ang="0">
                      <a:pos x="0" y="0"/>
                    </a:cxn>
                    <a:cxn ang="0">
                      <a:pos x="21" y="5"/>
                    </a:cxn>
                    <a:cxn ang="0">
                      <a:pos x="42" y="68"/>
                    </a:cxn>
                  </a:cxnLst>
                  <a:rect l="0" t="0" r="r" b="b"/>
                  <a:pathLst>
                    <a:path w="42" h="68">
                      <a:moveTo>
                        <a:pt x="42" y="68"/>
                      </a:moveTo>
                      <a:lnTo>
                        <a:pt x="19" y="62"/>
                      </a:lnTo>
                      <a:lnTo>
                        <a:pt x="0" y="0"/>
                      </a:lnTo>
                      <a:lnTo>
                        <a:pt x="21" y="5"/>
                      </a:lnTo>
                      <a:lnTo>
                        <a:pt x="42" y="68"/>
                      </a:lnTo>
                      <a:close/>
                    </a:path>
                  </a:pathLst>
                </a:custGeom>
                <a:solidFill>
                  <a:srgbClr val="688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3" name="Line 1109"/>
                <p:cNvSpPr>
                  <a:spLocks noChangeShapeType="1"/>
                </p:cNvSpPr>
                <p:nvPr/>
              </p:nvSpPr>
              <p:spPr bwMode="auto">
                <a:xfrm flipH="1" flipV="1">
                  <a:off x="2148" y="1377"/>
                  <a:ext cx="21" cy="63"/>
                </a:xfrm>
                <a:prstGeom prst="line">
                  <a:avLst/>
                </a:prstGeom>
                <a:noFill/>
                <a:ln w="1588" cap="flat">
                  <a:solidFill>
                    <a:srgbClr val="688A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4" name="Freeform 1110"/>
                <p:cNvSpPr>
                  <a:spLocks/>
                </p:cNvSpPr>
                <p:nvPr/>
              </p:nvSpPr>
              <p:spPr bwMode="auto">
                <a:xfrm>
                  <a:off x="2138" y="1375"/>
                  <a:ext cx="31" cy="65"/>
                </a:xfrm>
                <a:custGeom>
                  <a:avLst/>
                  <a:gdLst/>
                  <a:ahLst/>
                  <a:cxnLst>
                    <a:cxn ang="0">
                      <a:pos x="31" y="65"/>
                    </a:cxn>
                    <a:cxn ang="0">
                      <a:pos x="19" y="62"/>
                    </a:cxn>
                    <a:cxn ang="0">
                      <a:pos x="0" y="0"/>
                    </a:cxn>
                    <a:cxn ang="0">
                      <a:pos x="10" y="2"/>
                    </a:cxn>
                    <a:cxn ang="0">
                      <a:pos x="31" y="65"/>
                    </a:cxn>
                  </a:cxnLst>
                  <a:rect l="0" t="0" r="r" b="b"/>
                  <a:pathLst>
                    <a:path w="31" h="65">
                      <a:moveTo>
                        <a:pt x="31" y="65"/>
                      </a:moveTo>
                      <a:lnTo>
                        <a:pt x="19" y="62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31" y="65"/>
                      </a:lnTo>
                      <a:close/>
                    </a:path>
                  </a:pathLst>
                </a:custGeom>
                <a:solidFill>
                  <a:srgbClr val="688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5" name="Freeform 1111"/>
                <p:cNvSpPr>
                  <a:spLocks/>
                </p:cNvSpPr>
                <p:nvPr/>
              </p:nvSpPr>
              <p:spPr bwMode="auto">
                <a:xfrm>
                  <a:off x="2127" y="1372"/>
                  <a:ext cx="30" cy="65"/>
                </a:xfrm>
                <a:custGeom>
                  <a:avLst/>
                  <a:gdLst/>
                  <a:ahLst/>
                  <a:cxnLst>
                    <a:cxn ang="0">
                      <a:pos x="30" y="65"/>
                    </a:cxn>
                    <a:cxn ang="0">
                      <a:pos x="19" y="62"/>
                    </a:cxn>
                    <a:cxn ang="0">
                      <a:pos x="0" y="0"/>
                    </a:cxn>
                    <a:cxn ang="0">
                      <a:pos x="11" y="3"/>
                    </a:cxn>
                    <a:cxn ang="0">
                      <a:pos x="30" y="65"/>
                    </a:cxn>
                  </a:cxnLst>
                  <a:rect l="0" t="0" r="r" b="b"/>
                  <a:pathLst>
                    <a:path w="30" h="65">
                      <a:moveTo>
                        <a:pt x="30" y="65"/>
                      </a:moveTo>
                      <a:lnTo>
                        <a:pt x="19" y="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30" y="65"/>
                      </a:lnTo>
                      <a:close/>
                    </a:path>
                  </a:pathLst>
                </a:custGeom>
                <a:solidFill>
                  <a:srgbClr val="678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6" name="Freeform 1112"/>
                <p:cNvSpPr>
                  <a:spLocks/>
                </p:cNvSpPr>
                <p:nvPr/>
              </p:nvSpPr>
              <p:spPr bwMode="auto">
                <a:xfrm>
                  <a:off x="2106" y="1367"/>
                  <a:ext cx="40" cy="67"/>
                </a:xfrm>
                <a:custGeom>
                  <a:avLst/>
                  <a:gdLst/>
                  <a:ahLst/>
                  <a:cxnLst>
                    <a:cxn ang="0">
                      <a:pos x="40" y="67"/>
                    </a:cxn>
                    <a:cxn ang="0">
                      <a:pos x="16" y="62"/>
                    </a:cxn>
                    <a:cxn ang="0">
                      <a:pos x="0" y="0"/>
                    </a:cxn>
                    <a:cxn ang="0">
                      <a:pos x="21" y="5"/>
                    </a:cxn>
                    <a:cxn ang="0">
                      <a:pos x="40" y="67"/>
                    </a:cxn>
                  </a:cxnLst>
                  <a:rect l="0" t="0" r="r" b="b"/>
                  <a:pathLst>
                    <a:path w="40" h="67">
                      <a:moveTo>
                        <a:pt x="40" y="67"/>
                      </a:moveTo>
                      <a:lnTo>
                        <a:pt x="16" y="62"/>
                      </a:lnTo>
                      <a:lnTo>
                        <a:pt x="0" y="0"/>
                      </a:lnTo>
                      <a:lnTo>
                        <a:pt x="21" y="5"/>
                      </a:lnTo>
                      <a:lnTo>
                        <a:pt x="40" y="67"/>
                      </a:lnTo>
                      <a:close/>
                    </a:path>
                  </a:pathLst>
                </a:custGeom>
                <a:solidFill>
                  <a:srgbClr val="668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7" name="Line 1113"/>
                <p:cNvSpPr>
                  <a:spLocks noChangeShapeType="1"/>
                </p:cNvSpPr>
                <p:nvPr/>
              </p:nvSpPr>
              <p:spPr bwMode="auto">
                <a:xfrm flipH="1" flipV="1">
                  <a:off x="2127" y="1372"/>
                  <a:ext cx="19" cy="62"/>
                </a:xfrm>
                <a:prstGeom prst="line">
                  <a:avLst/>
                </a:prstGeom>
                <a:noFill/>
                <a:ln w="1588" cap="flat">
                  <a:solidFill>
                    <a:srgbClr val="6688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8" name="Freeform 1114"/>
                <p:cNvSpPr>
                  <a:spLocks/>
                </p:cNvSpPr>
                <p:nvPr/>
              </p:nvSpPr>
              <p:spPr bwMode="auto">
                <a:xfrm>
                  <a:off x="2116" y="1370"/>
                  <a:ext cx="30" cy="64"/>
                </a:xfrm>
                <a:custGeom>
                  <a:avLst/>
                  <a:gdLst/>
                  <a:ahLst/>
                  <a:cxnLst>
                    <a:cxn ang="0">
                      <a:pos x="30" y="64"/>
                    </a:cxn>
                    <a:cxn ang="0">
                      <a:pos x="18" y="61"/>
                    </a:cxn>
                    <a:cxn ang="0">
                      <a:pos x="0" y="0"/>
                    </a:cxn>
                    <a:cxn ang="0">
                      <a:pos x="11" y="2"/>
                    </a:cxn>
                    <a:cxn ang="0">
                      <a:pos x="30" y="64"/>
                    </a:cxn>
                  </a:cxnLst>
                  <a:rect l="0" t="0" r="r" b="b"/>
                  <a:pathLst>
                    <a:path w="30" h="64">
                      <a:moveTo>
                        <a:pt x="30" y="64"/>
                      </a:moveTo>
                      <a:lnTo>
                        <a:pt x="18" y="61"/>
                      </a:ln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30" y="64"/>
                      </a:lnTo>
                      <a:close/>
                    </a:path>
                  </a:pathLst>
                </a:custGeom>
                <a:solidFill>
                  <a:srgbClr val="668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9" name="Freeform 1115"/>
                <p:cNvSpPr>
                  <a:spLocks/>
                </p:cNvSpPr>
                <p:nvPr/>
              </p:nvSpPr>
              <p:spPr bwMode="auto">
                <a:xfrm>
                  <a:off x="2106" y="1367"/>
                  <a:ext cx="28" cy="64"/>
                </a:xfrm>
                <a:custGeom>
                  <a:avLst/>
                  <a:gdLst/>
                  <a:ahLst/>
                  <a:cxnLst>
                    <a:cxn ang="0">
                      <a:pos x="28" y="64"/>
                    </a:cxn>
                    <a:cxn ang="0">
                      <a:pos x="16" y="62"/>
                    </a:cxn>
                    <a:cxn ang="0">
                      <a:pos x="0" y="0"/>
                    </a:cxn>
                    <a:cxn ang="0">
                      <a:pos x="10" y="3"/>
                    </a:cxn>
                    <a:cxn ang="0">
                      <a:pos x="28" y="64"/>
                    </a:cxn>
                  </a:cxnLst>
                  <a:rect l="0" t="0" r="r" b="b"/>
                  <a:pathLst>
                    <a:path w="28" h="64">
                      <a:moveTo>
                        <a:pt x="28" y="64"/>
                      </a:moveTo>
                      <a:lnTo>
                        <a:pt x="16" y="62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8" y="64"/>
                      </a:lnTo>
                      <a:close/>
                    </a:path>
                  </a:pathLst>
                </a:custGeom>
                <a:solidFill>
                  <a:srgbClr val="65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0" name="Freeform 1116"/>
                <p:cNvSpPr>
                  <a:spLocks/>
                </p:cNvSpPr>
                <p:nvPr/>
              </p:nvSpPr>
              <p:spPr bwMode="auto">
                <a:xfrm>
                  <a:off x="2084" y="1363"/>
                  <a:ext cx="38" cy="66"/>
                </a:xfrm>
                <a:custGeom>
                  <a:avLst/>
                  <a:gdLst/>
                  <a:ahLst/>
                  <a:cxnLst>
                    <a:cxn ang="0">
                      <a:pos x="38" y="66"/>
                    </a:cxn>
                    <a:cxn ang="0">
                      <a:pos x="14" y="61"/>
                    </a:cxn>
                    <a:cxn ang="0">
                      <a:pos x="0" y="0"/>
                    </a:cxn>
                    <a:cxn ang="0">
                      <a:pos x="22" y="4"/>
                    </a:cxn>
                    <a:cxn ang="0">
                      <a:pos x="38" y="66"/>
                    </a:cxn>
                  </a:cxnLst>
                  <a:rect l="0" t="0" r="r" b="b"/>
                  <a:pathLst>
                    <a:path w="38" h="66">
                      <a:moveTo>
                        <a:pt x="38" y="66"/>
                      </a:moveTo>
                      <a:lnTo>
                        <a:pt x="14" y="61"/>
                      </a:lnTo>
                      <a:lnTo>
                        <a:pt x="0" y="0"/>
                      </a:lnTo>
                      <a:lnTo>
                        <a:pt x="22" y="4"/>
                      </a:lnTo>
                      <a:lnTo>
                        <a:pt x="38" y="66"/>
                      </a:lnTo>
                      <a:close/>
                    </a:path>
                  </a:pathLst>
                </a:custGeom>
                <a:solidFill>
                  <a:srgbClr val="658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1" name="Line 1117"/>
                <p:cNvSpPr>
                  <a:spLocks noChangeShapeType="1"/>
                </p:cNvSpPr>
                <p:nvPr/>
              </p:nvSpPr>
              <p:spPr bwMode="auto">
                <a:xfrm flipH="1" flipV="1">
                  <a:off x="2106" y="1367"/>
                  <a:ext cx="16" cy="62"/>
                </a:xfrm>
                <a:prstGeom prst="line">
                  <a:avLst/>
                </a:prstGeom>
                <a:noFill/>
                <a:ln w="1588" cap="flat">
                  <a:solidFill>
                    <a:srgbClr val="6586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2" name="Freeform 1118"/>
                <p:cNvSpPr>
                  <a:spLocks/>
                </p:cNvSpPr>
                <p:nvPr/>
              </p:nvSpPr>
              <p:spPr bwMode="auto">
                <a:xfrm>
                  <a:off x="2095" y="1365"/>
                  <a:ext cx="27" cy="64"/>
                </a:xfrm>
                <a:custGeom>
                  <a:avLst/>
                  <a:gdLst/>
                  <a:ahLst/>
                  <a:cxnLst>
                    <a:cxn ang="0">
                      <a:pos x="27" y="64"/>
                    </a:cxn>
                    <a:cxn ang="0">
                      <a:pos x="15" y="61"/>
                    </a:cxn>
                    <a:cxn ang="0">
                      <a:pos x="0" y="0"/>
                    </a:cxn>
                    <a:cxn ang="0">
                      <a:pos x="11" y="2"/>
                    </a:cxn>
                    <a:cxn ang="0">
                      <a:pos x="27" y="64"/>
                    </a:cxn>
                  </a:cxnLst>
                  <a:rect l="0" t="0" r="r" b="b"/>
                  <a:pathLst>
                    <a:path w="27" h="64">
                      <a:moveTo>
                        <a:pt x="27" y="64"/>
                      </a:moveTo>
                      <a:lnTo>
                        <a:pt x="15" y="61"/>
                      </a:ln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7" y="64"/>
                      </a:lnTo>
                      <a:close/>
                    </a:path>
                  </a:pathLst>
                </a:custGeom>
                <a:solidFill>
                  <a:srgbClr val="658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3" name="Freeform 1119"/>
                <p:cNvSpPr>
                  <a:spLocks/>
                </p:cNvSpPr>
                <p:nvPr/>
              </p:nvSpPr>
              <p:spPr bwMode="auto">
                <a:xfrm>
                  <a:off x="2084" y="1363"/>
                  <a:ext cx="26" cy="63"/>
                </a:xfrm>
                <a:custGeom>
                  <a:avLst/>
                  <a:gdLst/>
                  <a:ahLst/>
                  <a:cxnLst>
                    <a:cxn ang="0">
                      <a:pos x="26" y="63"/>
                    </a:cxn>
                    <a:cxn ang="0">
                      <a:pos x="14" y="61"/>
                    </a:cxn>
                    <a:cxn ang="0">
                      <a:pos x="0" y="0"/>
                    </a:cxn>
                    <a:cxn ang="0">
                      <a:pos x="11" y="2"/>
                    </a:cxn>
                    <a:cxn ang="0">
                      <a:pos x="26" y="6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lnTo>
                        <a:pt x="14" y="61"/>
                      </a:ln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6" y="63"/>
                      </a:lnTo>
                      <a:close/>
                    </a:path>
                  </a:pathLst>
                </a:custGeom>
                <a:solidFill>
                  <a:srgbClr val="648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4" name="Freeform 1120"/>
                <p:cNvSpPr>
                  <a:spLocks/>
                </p:cNvSpPr>
                <p:nvPr/>
              </p:nvSpPr>
              <p:spPr bwMode="auto">
                <a:xfrm>
                  <a:off x="2061" y="1359"/>
                  <a:ext cx="37" cy="65"/>
                </a:xfrm>
                <a:custGeom>
                  <a:avLst/>
                  <a:gdLst/>
                  <a:ahLst/>
                  <a:cxnLst>
                    <a:cxn ang="0">
                      <a:pos x="37" y="65"/>
                    </a:cxn>
                    <a:cxn ang="0">
                      <a:pos x="12" y="61"/>
                    </a:cxn>
                    <a:cxn ang="0">
                      <a:pos x="0" y="0"/>
                    </a:cxn>
                    <a:cxn ang="0">
                      <a:pos x="23" y="4"/>
                    </a:cxn>
                    <a:cxn ang="0">
                      <a:pos x="37" y="65"/>
                    </a:cxn>
                  </a:cxnLst>
                  <a:rect l="0" t="0" r="r" b="b"/>
                  <a:pathLst>
                    <a:path w="37" h="65">
                      <a:moveTo>
                        <a:pt x="37" y="65"/>
                      </a:moveTo>
                      <a:lnTo>
                        <a:pt x="12" y="61"/>
                      </a:lnTo>
                      <a:lnTo>
                        <a:pt x="0" y="0"/>
                      </a:lnTo>
                      <a:lnTo>
                        <a:pt x="23" y="4"/>
                      </a:lnTo>
                      <a:lnTo>
                        <a:pt x="37" y="65"/>
                      </a:lnTo>
                      <a:close/>
                    </a:path>
                  </a:pathLst>
                </a:custGeom>
                <a:solidFill>
                  <a:srgbClr val="638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5" name="Line 1121"/>
                <p:cNvSpPr>
                  <a:spLocks noChangeShapeType="1"/>
                </p:cNvSpPr>
                <p:nvPr/>
              </p:nvSpPr>
              <p:spPr bwMode="auto">
                <a:xfrm flipH="1" flipV="1">
                  <a:off x="2084" y="1363"/>
                  <a:ext cx="14" cy="61"/>
                </a:xfrm>
                <a:prstGeom prst="line">
                  <a:avLst/>
                </a:prstGeom>
                <a:noFill/>
                <a:ln w="1588" cap="flat">
                  <a:solidFill>
                    <a:srgbClr val="6384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6" name="Freeform 1122"/>
                <p:cNvSpPr>
                  <a:spLocks/>
                </p:cNvSpPr>
                <p:nvPr/>
              </p:nvSpPr>
              <p:spPr bwMode="auto">
                <a:xfrm>
                  <a:off x="2038" y="1356"/>
                  <a:ext cx="35" cy="64"/>
                </a:xfrm>
                <a:custGeom>
                  <a:avLst/>
                  <a:gdLst/>
                  <a:ahLst/>
                  <a:cxnLst>
                    <a:cxn ang="0">
                      <a:pos x="35" y="64"/>
                    </a:cxn>
                    <a:cxn ang="0">
                      <a:pos x="10" y="61"/>
                    </a:cxn>
                    <a:cxn ang="0">
                      <a:pos x="0" y="0"/>
                    </a:cxn>
                    <a:cxn ang="0">
                      <a:pos x="23" y="3"/>
                    </a:cxn>
                    <a:cxn ang="0">
                      <a:pos x="35" y="64"/>
                    </a:cxn>
                  </a:cxnLst>
                  <a:rect l="0" t="0" r="r" b="b"/>
                  <a:pathLst>
                    <a:path w="35" h="64">
                      <a:moveTo>
                        <a:pt x="35" y="64"/>
                      </a:moveTo>
                      <a:lnTo>
                        <a:pt x="10" y="61"/>
                      </a:lnTo>
                      <a:lnTo>
                        <a:pt x="0" y="0"/>
                      </a:lnTo>
                      <a:lnTo>
                        <a:pt x="23" y="3"/>
                      </a:lnTo>
                      <a:lnTo>
                        <a:pt x="35" y="64"/>
                      </a:lnTo>
                      <a:close/>
                    </a:path>
                  </a:pathLst>
                </a:custGeom>
                <a:solidFill>
                  <a:srgbClr val="628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7" name="Line 1123"/>
                <p:cNvSpPr>
                  <a:spLocks noChangeShapeType="1"/>
                </p:cNvSpPr>
                <p:nvPr/>
              </p:nvSpPr>
              <p:spPr bwMode="auto">
                <a:xfrm flipH="1" flipV="1">
                  <a:off x="2061" y="1359"/>
                  <a:ext cx="12" cy="61"/>
                </a:xfrm>
                <a:prstGeom prst="line">
                  <a:avLst/>
                </a:prstGeom>
                <a:noFill/>
                <a:ln w="1588" cap="flat">
                  <a:solidFill>
                    <a:srgbClr val="6283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8" name="Freeform 1124"/>
                <p:cNvSpPr>
                  <a:spLocks/>
                </p:cNvSpPr>
                <p:nvPr/>
              </p:nvSpPr>
              <p:spPr bwMode="auto">
                <a:xfrm>
                  <a:off x="2050" y="1358"/>
                  <a:ext cx="23" cy="62"/>
                </a:xfrm>
                <a:custGeom>
                  <a:avLst/>
                  <a:gdLst/>
                  <a:ahLst/>
                  <a:cxnLst>
                    <a:cxn ang="0">
                      <a:pos x="23" y="62"/>
                    </a:cxn>
                    <a:cxn ang="0">
                      <a:pos x="11" y="60"/>
                    </a:cxn>
                    <a:cxn ang="0">
                      <a:pos x="0" y="0"/>
                    </a:cxn>
                    <a:cxn ang="0">
                      <a:pos x="11" y="1"/>
                    </a:cxn>
                    <a:cxn ang="0">
                      <a:pos x="23" y="62"/>
                    </a:cxn>
                  </a:cxnLst>
                  <a:rect l="0" t="0" r="r" b="b"/>
                  <a:pathLst>
                    <a:path w="23" h="62">
                      <a:moveTo>
                        <a:pt x="23" y="62"/>
                      </a:moveTo>
                      <a:lnTo>
                        <a:pt x="11" y="60"/>
                      </a:lnTo>
                      <a:lnTo>
                        <a:pt x="0" y="0"/>
                      </a:lnTo>
                      <a:lnTo>
                        <a:pt x="11" y="1"/>
                      </a:lnTo>
                      <a:lnTo>
                        <a:pt x="23" y="62"/>
                      </a:lnTo>
                      <a:close/>
                    </a:path>
                  </a:pathLst>
                </a:custGeom>
                <a:solidFill>
                  <a:srgbClr val="628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9" name="Freeform 1125"/>
                <p:cNvSpPr>
                  <a:spLocks/>
                </p:cNvSpPr>
                <p:nvPr/>
              </p:nvSpPr>
              <p:spPr bwMode="auto">
                <a:xfrm>
                  <a:off x="2038" y="1356"/>
                  <a:ext cx="23" cy="62"/>
                </a:xfrm>
                <a:custGeom>
                  <a:avLst/>
                  <a:gdLst/>
                  <a:ahLst/>
                  <a:cxnLst>
                    <a:cxn ang="0">
                      <a:pos x="23" y="62"/>
                    </a:cxn>
                    <a:cxn ang="0">
                      <a:pos x="10" y="61"/>
                    </a:cxn>
                    <a:cxn ang="0">
                      <a:pos x="0" y="0"/>
                    </a:cxn>
                    <a:cxn ang="0">
                      <a:pos x="12" y="2"/>
                    </a:cxn>
                    <a:cxn ang="0">
                      <a:pos x="23" y="62"/>
                    </a:cxn>
                  </a:cxnLst>
                  <a:rect l="0" t="0" r="r" b="b"/>
                  <a:pathLst>
                    <a:path w="23" h="62">
                      <a:moveTo>
                        <a:pt x="23" y="62"/>
                      </a:moveTo>
                      <a:lnTo>
                        <a:pt x="10" y="61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23" y="62"/>
                      </a:lnTo>
                      <a:close/>
                    </a:path>
                  </a:pathLst>
                </a:custGeom>
                <a:solidFill>
                  <a:srgbClr val="618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" name="Freeform 1126"/>
                <p:cNvSpPr>
                  <a:spLocks/>
                </p:cNvSpPr>
                <p:nvPr/>
              </p:nvSpPr>
              <p:spPr bwMode="auto">
                <a:xfrm>
                  <a:off x="2015" y="1354"/>
                  <a:ext cx="33" cy="63"/>
                </a:xfrm>
                <a:custGeom>
                  <a:avLst/>
                  <a:gdLst/>
                  <a:ahLst/>
                  <a:cxnLst>
                    <a:cxn ang="0">
                      <a:pos x="33" y="63"/>
                    </a:cxn>
                    <a:cxn ang="0">
                      <a:pos x="7" y="60"/>
                    </a:cxn>
                    <a:cxn ang="0">
                      <a:pos x="0" y="0"/>
                    </a:cxn>
                    <a:cxn ang="0">
                      <a:pos x="23" y="2"/>
                    </a:cxn>
                    <a:cxn ang="0">
                      <a:pos x="33" y="63"/>
                    </a:cxn>
                  </a:cxnLst>
                  <a:rect l="0" t="0" r="r" b="b"/>
                  <a:pathLst>
                    <a:path w="33" h="63">
                      <a:moveTo>
                        <a:pt x="33" y="63"/>
                      </a:moveTo>
                      <a:lnTo>
                        <a:pt x="7" y="60"/>
                      </a:lnTo>
                      <a:lnTo>
                        <a:pt x="0" y="0"/>
                      </a:lnTo>
                      <a:lnTo>
                        <a:pt x="23" y="2"/>
                      </a:lnTo>
                      <a:lnTo>
                        <a:pt x="33" y="63"/>
                      </a:lnTo>
                      <a:close/>
                    </a:path>
                  </a:pathLst>
                </a:custGeom>
                <a:solidFill>
                  <a:srgbClr val="608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1" name="Line 11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38" y="1356"/>
                  <a:ext cx="10" cy="61"/>
                </a:xfrm>
                <a:prstGeom prst="line">
                  <a:avLst/>
                </a:prstGeom>
                <a:noFill/>
                <a:ln w="1588" cap="flat">
                  <a:solidFill>
                    <a:srgbClr val="6081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2" name="Freeform 1128"/>
                <p:cNvSpPr>
                  <a:spLocks/>
                </p:cNvSpPr>
                <p:nvPr/>
              </p:nvSpPr>
              <p:spPr bwMode="auto">
                <a:xfrm>
                  <a:off x="2027" y="1355"/>
                  <a:ext cx="21" cy="62"/>
                </a:xfrm>
                <a:custGeom>
                  <a:avLst/>
                  <a:gdLst/>
                  <a:ahLst/>
                  <a:cxnLst>
                    <a:cxn ang="0">
                      <a:pos x="21" y="62"/>
                    </a:cxn>
                    <a:cxn ang="0">
                      <a:pos x="8" y="61"/>
                    </a:cxn>
                    <a:cxn ang="0">
                      <a:pos x="0" y="0"/>
                    </a:cxn>
                    <a:cxn ang="0">
                      <a:pos x="11" y="1"/>
                    </a:cxn>
                    <a:cxn ang="0">
                      <a:pos x="21" y="62"/>
                    </a:cxn>
                  </a:cxnLst>
                  <a:rect l="0" t="0" r="r" b="b"/>
                  <a:pathLst>
                    <a:path w="21" h="62">
                      <a:moveTo>
                        <a:pt x="21" y="62"/>
                      </a:moveTo>
                      <a:lnTo>
                        <a:pt x="8" y="61"/>
                      </a:lnTo>
                      <a:lnTo>
                        <a:pt x="0" y="0"/>
                      </a:lnTo>
                      <a:lnTo>
                        <a:pt x="11" y="1"/>
                      </a:lnTo>
                      <a:lnTo>
                        <a:pt x="21" y="62"/>
                      </a:lnTo>
                      <a:close/>
                    </a:path>
                  </a:pathLst>
                </a:custGeom>
                <a:solidFill>
                  <a:srgbClr val="608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3" name="Freeform 1129"/>
                <p:cNvSpPr>
                  <a:spLocks/>
                </p:cNvSpPr>
                <p:nvPr/>
              </p:nvSpPr>
              <p:spPr bwMode="auto">
                <a:xfrm>
                  <a:off x="2015" y="1354"/>
                  <a:ext cx="20" cy="62"/>
                </a:xfrm>
                <a:custGeom>
                  <a:avLst/>
                  <a:gdLst/>
                  <a:ahLst/>
                  <a:cxnLst>
                    <a:cxn ang="0">
                      <a:pos x="20" y="62"/>
                    </a:cxn>
                    <a:cxn ang="0">
                      <a:pos x="7" y="60"/>
                    </a:cxn>
                    <a:cxn ang="0">
                      <a:pos x="0" y="0"/>
                    </a:cxn>
                    <a:cxn ang="0">
                      <a:pos x="12" y="1"/>
                    </a:cxn>
                    <a:cxn ang="0">
                      <a:pos x="20" y="62"/>
                    </a:cxn>
                  </a:cxnLst>
                  <a:rect l="0" t="0" r="r" b="b"/>
                  <a:pathLst>
                    <a:path w="20" h="62">
                      <a:moveTo>
                        <a:pt x="20" y="62"/>
                      </a:moveTo>
                      <a:lnTo>
                        <a:pt x="7" y="60"/>
                      </a:lnTo>
                      <a:lnTo>
                        <a:pt x="0" y="0"/>
                      </a:lnTo>
                      <a:lnTo>
                        <a:pt x="12" y="1"/>
                      </a:lnTo>
                      <a:lnTo>
                        <a:pt x="20" y="62"/>
                      </a:lnTo>
                      <a:close/>
                    </a:path>
                  </a:pathLst>
                </a:custGeom>
                <a:solidFill>
                  <a:srgbClr val="5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4" name="Freeform 1130"/>
                <p:cNvSpPr>
                  <a:spLocks/>
                </p:cNvSpPr>
                <p:nvPr/>
              </p:nvSpPr>
              <p:spPr bwMode="auto">
                <a:xfrm>
                  <a:off x="1991" y="1352"/>
                  <a:ext cx="31" cy="62"/>
                </a:xfrm>
                <a:custGeom>
                  <a:avLst/>
                  <a:gdLst/>
                  <a:ahLst/>
                  <a:cxnLst>
                    <a:cxn ang="0">
                      <a:pos x="31" y="62"/>
                    </a:cxn>
                    <a:cxn ang="0">
                      <a:pos x="5" y="60"/>
                    </a:cxn>
                    <a:cxn ang="0">
                      <a:pos x="0" y="0"/>
                    </a:cxn>
                    <a:cxn ang="0">
                      <a:pos x="24" y="2"/>
                    </a:cxn>
                    <a:cxn ang="0">
                      <a:pos x="31" y="62"/>
                    </a:cxn>
                  </a:cxnLst>
                  <a:rect l="0" t="0" r="r" b="b"/>
                  <a:pathLst>
                    <a:path w="31" h="62">
                      <a:moveTo>
                        <a:pt x="31" y="62"/>
                      </a:moveTo>
                      <a:lnTo>
                        <a:pt x="5" y="60"/>
                      </a:lnTo>
                      <a:lnTo>
                        <a:pt x="0" y="0"/>
                      </a:lnTo>
                      <a:lnTo>
                        <a:pt x="24" y="2"/>
                      </a:lnTo>
                      <a:lnTo>
                        <a:pt x="31" y="62"/>
                      </a:lnTo>
                      <a:close/>
                    </a:path>
                  </a:pathLst>
                </a:custGeom>
                <a:solidFill>
                  <a:srgbClr val="5F7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5" name="Line 1131"/>
                <p:cNvSpPr>
                  <a:spLocks noChangeShapeType="1"/>
                </p:cNvSpPr>
                <p:nvPr/>
              </p:nvSpPr>
              <p:spPr bwMode="auto">
                <a:xfrm flipH="1" flipV="1">
                  <a:off x="2015" y="1354"/>
                  <a:ext cx="7" cy="60"/>
                </a:xfrm>
                <a:prstGeom prst="line">
                  <a:avLst/>
                </a:prstGeom>
                <a:noFill/>
                <a:ln w="1588" cap="flat">
                  <a:solidFill>
                    <a:srgbClr val="5F7F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6" name="Freeform 1132"/>
                <p:cNvSpPr>
                  <a:spLocks/>
                </p:cNvSpPr>
                <p:nvPr/>
              </p:nvSpPr>
              <p:spPr bwMode="auto">
                <a:xfrm>
                  <a:off x="2003" y="1353"/>
                  <a:ext cx="19" cy="61"/>
                </a:xfrm>
                <a:custGeom>
                  <a:avLst/>
                  <a:gdLst/>
                  <a:ahLst/>
                  <a:cxnLst>
                    <a:cxn ang="0">
                      <a:pos x="19" y="61"/>
                    </a:cxn>
                    <a:cxn ang="0">
                      <a:pos x="6" y="60"/>
                    </a:cxn>
                    <a:cxn ang="0">
                      <a:pos x="0" y="0"/>
                    </a:cxn>
                    <a:cxn ang="0">
                      <a:pos x="12" y="1"/>
                    </a:cxn>
                    <a:cxn ang="0">
                      <a:pos x="19" y="61"/>
                    </a:cxn>
                  </a:cxnLst>
                  <a:rect l="0" t="0" r="r" b="b"/>
                  <a:pathLst>
                    <a:path w="19" h="61">
                      <a:moveTo>
                        <a:pt x="19" y="61"/>
                      </a:moveTo>
                      <a:lnTo>
                        <a:pt x="6" y="60"/>
                      </a:lnTo>
                      <a:lnTo>
                        <a:pt x="0" y="0"/>
                      </a:lnTo>
                      <a:lnTo>
                        <a:pt x="12" y="1"/>
                      </a:lnTo>
                      <a:lnTo>
                        <a:pt x="19" y="61"/>
                      </a:lnTo>
                      <a:close/>
                    </a:path>
                  </a:pathLst>
                </a:custGeom>
                <a:solidFill>
                  <a:srgbClr val="5F7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7" name="Freeform 1133"/>
                <p:cNvSpPr>
                  <a:spLocks/>
                </p:cNvSpPr>
                <p:nvPr/>
              </p:nvSpPr>
              <p:spPr bwMode="auto">
                <a:xfrm>
                  <a:off x="1991" y="1352"/>
                  <a:ext cx="18" cy="61"/>
                </a:xfrm>
                <a:custGeom>
                  <a:avLst/>
                  <a:gdLst/>
                  <a:ahLst/>
                  <a:cxnLst>
                    <a:cxn ang="0">
                      <a:pos x="18" y="61"/>
                    </a:cxn>
                    <a:cxn ang="0">
                      <a:pos x="5" y="60"/>
                    </a:cxn>
                    <a:cxn ang="0">
                      <a:pos x="0" y="0"/>
                    </a:cxn>
                    <a:cxn ang="0">
                      <a:pos x="12" y="1"/>
                    </a:cxn>
                    <a:cxn ang="0">
                      <a:pos x="18" y="61"/>
                    </a:cxn>
                  </a:cxnLst>
                  <a:rect l="0" t="0" r="r" b="b"/>
                  <a:pathLst>
                    <a:path w="18" h="61">
                      <a:moveTo>
                        <a:pt x="18" y="61"/>
                      </a:moveTo>
                      <a:lnTo>
                        <a:pt x="5" y="60"/>
                      </a:lnTo>
                      <a:lnTo>
                        <a:pt x="0" y="0"/>
                      </a:lnTo>
                      <a:lnTo>
                        <a:pt x="12" y="1"/>
                      </a:lnTo>
                      <a:lnTo>
                        <a:pt x="18" y="61"/>
                      </a:lnTo>
                      <a:close/>
                    </a:path>
                  </a:pathLst>
                </a:custGeom>
                <a:solidFill>
                  <a:srgbClr val="5E7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8" name="Freeform 1134"/>
                <p:cNvSpPr>
                  <a:spLocks/>
                </p:cNvSpPr>
                <p:nvPr/>
              </p:nvSpPr>
              <p:spPr bwMode="auto">
                <a:xfrm>
                  <a:off x="1967" y="1351"/>
                  <a:ext cx="29" cy="61"/>
                </a:xfrm>
                <a:custGeom>
                  <a:avLst/>
                  <a:gdLst/>
                  <a:ahLst/>
                  <a:cxnLst>
                    <a:cxn ang="0">
                      <a:pos x="29" y="61"/>
                    </a:cxn>
                    <a:cxn ang="0">
                      <a:pos x="3" y="60"/>
                    </a:cxn>
                    <a:cxn ang="0">
                      <a:pos x="0" y="0"/>
                    </a:cxn>
                    <a:cxn ang="0">
                      <a:pos x="24" y="1"/>
                    </a:cxn>
                    <a:cxn ang="0">
                      <a:pos x="29" y="61"/>
                    </a:cxn>
                  </a:cxnLst>
                  <a:rect l="0" t="0" r="r" b="b"/>
                  <a:pathLst>
                    <a:path w="29" h="61">
                      <a:moveTo>
                        <a:pt x="29" y="61"/>
                      </a:moveTo>
                      <a:lnTo>
                        <a:pt x="3" y="60"/>
                      </a:lnTo>
                      <a:lnTo>
                        <a:pt x="0" y="0"/>
                      </a:lnTo>
                      <a:lnTo>
                        <a:pt x="24" y="1"/>
                      </a:lnTo>
                      <a:lnTo>
                        <a:pt x="29" y="61"/>
                      </a:lnTo>
                      <a:close/>
                    </a:path>
                  </a:pathLst>
                </a:custGeom>
                <a:solidFill>
                  <a:srgbClr val="5E7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9" name="Line 1135"/>
                <p:cNvSpPr>
                  <a:spLocks noChangeShapeType="1"/>
                </p:cNvSpPr>
                <p:nvPr/>
              </p:nvSpPr>
              <p:spPr bwMode="auto">
                <a:xfrm flipH="1" flipV="1">
                  <a:off x="1991" y="1352"/>
                  <a:ext cx="5" cy="60"/>
                </a:xfrm>
                <a:prstGeom prst="line">
                  <a:avLst/>
                </a:prstGeom>
                <a:noFill/>
                <a:ln w="1588" cap="flat">
                  <a:solidFill>
                    <a:srgbClr val="5E7D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60" name="Freeform 1136"/>
                <p:cNvSpPr>
                  <a:spLocks/>
                </p:cNvSpPr>
                <p:nvPr/>
              </p:nvSpPr>
              <p:spPr bwMode="auto">
                <a:xfrm>
                  <a:off x="1979" y="1352"/>
                  <a:ext cx="17" cy="60"/>
                </a:xfrm>
                <a:custGeom>
                  <a:avLst/>
                  <a:gdLst/>
                  <a:ahLst/>
                  <a:cxnLst>
                    <a:cxn ang="0">
                      <a:pos x="17" y="60"/>
                    </a:cxn>
                    <a:cxn ang="0">
                      <a:pos x="4" y="60"/>
                    </a:cxn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7" y="60"/>
                    </a:cxn>
                  </a:cxnLst>
                  <a:rect l="0" t="0" r="r" b="b"/>
                  <a:pathLst>
                    <a:path w="17" h="60">
                      <a:moveTo>
                        <a:pt x="17" y="60"/>
                      </a:moveTo>
                      <a:lnTo>
                        <a:pt x="4" y="60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7" y="60"/>
                      </a:lnTo>
                      <a:close/>
                    </a:path>
                  </a:pathLst>
                </a:custGeom>
                <a:solidFill>
                  <a:srgbClr val="5E7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61" name="Freeform 1137"/>
                <p:cNvSpPr>
                  <a:spLocks/>
                </p:cNvSpPr>
                <p:nvPr/>
              </p:nvSpPr>
              <p:spPr bwMode="auto">
                <a:xfrm>
                  <a:off x="1967" y="1351"/>
                  <a:ext cx="16" cy="61"/>
                </a:xfrm>
                <a:custGeom>
                  <a:avLst/>
                  <a:gdLst/>
                  <a:ahLst/>
                  <a:cxnLst>
                    <a:cxn ang="0">
                      <a:pos x="16" y="61"/>
                    </a:cxn>
                    <a:cxn ang="0">
                      <a:pos x="3" y="60"/>
                    </a:cxn>
                    <a:cxn ang="0">
                      <a:pos x="0" y="0"/>
                    </a:cxn>
                    <a:cxn ang="0">
                      <a:pos x="12" y="1"/>
                    </a:cxn>
                    <a:cxn ang="0">
                      <a:pos x="16" y="61"/>
                    </a:cxn>
                  </a:cxnLst>
                  <a:rect l="0" t="0" r="r" b="b"/>
                  <a:pathLst>
                    <a:path w="16" h="61">
                      <a:moveTo>
                        <a:pt x="16" y="61"/>
                      </a:moveTo>
                      <a:lnTo>
                        <a:pt x="3" y="60"/>
                      </a:lnTo>
                      <a:lnTo>
                        <a:pt x="0" y="0"/>
                      </a:lnTo>
                      <a:lnTo>
                        <a:pt x="12" y="1"/>
                      </a:lnTo>
                      <a:lnTo>
                        <a:pt x="16" y="61"/>
                      </a:lnTo>
                      <a:close/>
                    </a:path>
                  </a:pathLst>
                </a:custGeom>
                <a:solidFill>
                  <a:srgbClr val="5D7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62" name="Freeform 1138"/>
                <p:cNvSpPr>
                  <a:spLocks/>
                </p:cNvSpPr>
                <p:nvPr/>
              </p:nvSpPr>
              <p:spPr bwMode="auto">
                <a:xfrm>
                  <a:off x="1943" y="1351"/>
                  <a:ext cx="27" cy="60"/>
                </a:xfrm>
                <a:custGeom>
                  <a:avLst/>
                  <a:gdLst/>
                  <a:ahLst/>
                  <a:cxnLst>
                    <a:cxn ang="0">
                      <a:pos x="27" y="60"/>
                    </a:cxn>
                    <a:cxn ang="0">
                      <a:pos x="0" y="60"/>
                    </a:cxn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7" y="60"/>
                    </a:cxn>
                  </a:cxnLst>
                  <a:rect l="0" t="0" r="r" b="b"/>
                  <a:pathLst>
                    <a:path w="27" h="60">
                      <a:moveTo>
                        <a:pt x="27" y="60"/>
                      </a:moveTo>
                      <a:lnTo>
                        <a:pt x="0" y="60"/>
                      </a:ln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7" y="60"/>
                      </a:lnTo>
                      <a:close/>
                    </a:path>
                  </a:pathLst>
                </a:custGeom>
                <a:solidFill>
                  <a:srgbClr val="5C7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63" name="Line 1139"/>
                <p:cNvSpPr>
                  <a:spLocks noChangeShapeType="1"/>
                </p:cNvSpPr>
                <p:nvPr/>
              </p:nvSpPr>
              <p:spPr bwMode="auto">
                <a:xfrm flipH="1" flipV="1">
                  <a:off x="1967" y="1351"/>
                  <a:ext cx="3" cy="60"/>
                </a:xfrm>
                <a:prstGeom prst="line">
                  <a:avLst/>
                </a:prstGeom>
                <a:noFill/>
                <a:ln w="1588" cap="flat">
                  <a:solidFill>
                    <a:srgbClr val="5C7B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64" name="Freeform 1140"/>
                <p:cNvSpPr>
                  <a:spLocks/>
                </p:cNvSpPr>
                <p:nvPr/>
              </p:nvSpPr>
              <p:spPr bwMode="auto">
                <a:xfrm>
                  <a:off x="1955" y="135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15" y="60"/>
                    </a:cxn>
                    <a:cxn ang="0">
                      <a:pos x="1" y="60"/>
                    </a:cxn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5" y="60"/>
                    </a:cxn>
                  </a:cxnLst>
                  <a:rect l="0" t="0" r="r" b="b"/>
                  <a:pathLst>
                    <a:path w="15" h="60">
                      <a:moveTo>
                        <a:pt x="15" y="60"/>
                      </a:moveTo>
                      <a:lnTo>
                        <a:pt x="1" y="60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5C7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65" name="Freeform 1141"/>
                <p:cNvSpPr>
                  <a:spLocks/>
                </p:cNvSpPr>
                <p:nvPr/>
              </p:nvSpPr>
              <p:spPr bwMode="auto">
                <a:xfrm>
                  <a:off x="1943" y="1351"/>
                  <a:ext cx="13" cy="60"/>
                </a:xfrm>
                <a:custGeom>
                  <a:avLst/>
                  <a:gdLst/>
                  <a:ahLst/>
                  <a:cxnLst>
                    <a:cxn ang="0">
                      <a:pos x="13" y="60"/>
                    </a:cxn>
                    <a:cxn ang="0">
                      <a:pos x="0" y="60"/>
                    </a:cxn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3" y="60"/>
                    </a:cxn>
                  </a:cxnLst>
                  <a:rect l="0" t="0" r="r" b="b"/>
                  <a:pathLst>
                    <a:path w="13" h="60">
                      <a:moveTo>
                        <a:pt x="13" y="60"/>
                      </a:moveTo>
                      <a:lnTo>
                        <a:pt x="0" y="60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5B7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66" name="Freeform 1142"/>
                <p:cNvSpPr>
                  <a:spLocks/>
                </p:cNvSpPr>
                <p:nvPr/>
              </p:nvSpPr>
              <p:spPr bwMode="auto">
                <a:xfrm>
                  <a:off x="1421" y="1411"/>
                  <a:ext cx="1043" cy="594"/>
                </a:xfrm>
                <a:custGeom>
                  <a:avLst/>
                  <a:gdLst/>
                  <a:ahLst/>
                  <a:cxnLst>
                    <a:cxn ang="0">
                      <a:pos x="468" y="1"/>
                    </a:cxn>
                    <a:cxn ang="0">
                      <a:pos x="391" y="9"/>
                    </a:cxn>
                    <a:cxn ang="0">
                      <a:pos x="319" y="23"/>
                    </a:cxn>
                    <a:cxn ang="0">
                      <a:pos x="251" y="43"/>
                    </a:cxn>
                    <a:cxn ang="0">
                      <a:pos x="190" y="68"/>
                    </a:cxn>
                    <a:cxn ang="0">
                      <a:pos x="136" y="97"/>
                    </a:cxn>
                    <a:cxn ang="0">
                      <a:pos x="89" y="131"/>
                    </a:cxn>
                    <a:cxn ang="0">
                      <a:pos x="52" y="168"/>
                    </a:cxn>
                    <a:cxn ang="0">
                      <a:pos x="24" y="208"/>
                    </a:cxn>
                    <a:cxn ang="0">
                      <a:pos x="6" y="252"/>
                    </a:cxn>
                    <a:cxn ang="0">
                      <a:pos x="0" y="297"/>
                    </a:cxn>
                    <a:cxn ang="0">
                      <a:pos x="6" y="342"/>
                    </a:cxn>
                    <a:cxn ang="0">
                      <a:pos x="24" y="385"/>
                    </a:cxn>
                    <a:cxn ang="0">
                      <a:pos x="52" y="425"/>
                    </a:cxn>
                    <a:cxn ang="0">
                      <a:pos x="89" y="463"/>
                    </a:cxn>
                    <a:cxn ang="0">
                      <a:pos x="136" y="496"/>
                    </a:cxn>
                    <a:cxn ang="0">
                      <a:pos x="190" y="526"/>
                    </a:cxn>
                    <a:cxn ang="0">
                      <a:pos x="251" y="551"/>
                    </a:cxn>
                    <a:cxn ang="0">
                      <a:pos x="319" y="570"/>
                    </a:cxn>
                    <a:cxn ang="0">
                      <a:pos x="391" y="584"/>
                    </a:cxn>
                    <a:cxn ang="0">
                      <a:pos x="468" y="592"/>
                    </a:cxn>
                    <a:cxn ang="0">
                      <a:pos x="549" y="593"/>
                    </a:cxn>
                    <a:cxn ang="0">
                      <a:pos x="627" y="588"/>
                    </a:cxn>
                    <a:cxn ang="0">
                      <a:pos x="701" y="576"/>
                    </a:cxn>
                    <a:cxn ang="0">
                      <a:pos x="770" y="558"/>
                    </a:cxn>
                    <a:cxn ang="0">
                      <a:pos x="834" y="535"/>
                    </a:cxn>
                    <a:cxn ang="0">
                      <a:pos x="890" y="507"/>
                    </a:cxn>
                    <a:cxn ang="0">
                      <a:pos x="940" y="474"/>
                    </a:cxn>
                    <a:cxn ang="0">
                      <a:pos x="980" y="438"/>
                    </a:cxn>
                    <a:cxn ang="0">
                      <a:pos x="1012" y="399"/>
                    </a:cxn>
                    <a:cxn ang="0">
                      <a:pos x="1033" y="357"/>
                    </a:cxn>
                    <a:cxn ang="0">
                      <a:pos x="1043" y="312"/>
                    </a:cxn>
                    <a:cxn ang="0">
                      <a:pos x="1040" y="266"/>
                    </a:cxn>
                    <a:cxn ang="0">
                      <a:pos x="1027" y="223"/>
                    </a:cxn>
                    <a:cxn ang="0">
                      <a:pos x="1002" y="181"/>
                    </a:cxn>
                    <a:cxn ang="0">
                      <a:pos x="968" y="143"/>
                    </a:cxn>
                    <a:cxn ang="0">
                      <a:pos x="924" y="108"/>
                    </a:cxn>
                    <a:cxn ang="0">
                      <a:pos x="872" y="77"/>
                    </a:cxn>
                    <a:cxn ang="0">
                      <a:pos x="813" y="50"/>
                    </a:cxn>
                    <a:cxn ang="0">
                      <a:pos x="748" y="29"/>
                    </a:cxn>
                    <a:cxn ang="0">
                      <a:pos x="677" y="13"/>
                    </a:cxn>
                    <a:cxn ang="0">
                      <a:pos x="601" y="3"/>
                    </a:cxn>
                    <a:cxn ang="0">
                      <a:pos x="522" y="0"/>
                    </a:cxn>
                  </a:cxnLst>
                  <a:rect l="0" t="0" r="r" b="b"/>
                  <a:pathLst>
                    <a:path w="1043" h="594">
                      <a:moveTo>
                        <a:pt x="522" y="0"/>
                      </a:moveTo>
                      <a:lnTo>
                        <a:pt x="495" y="0"/>
                      </a:lnTo>
                      <a:lnTo>
                        <a:pt x="468" y="1"/>
                      </a:lnTo>
                      <a:lnTo>
                        <a:pt x="442" y="3"/>
                      </a:lnTo>
                      <a:lnTo>
                        <a:pt x="417" y="6"/>
                      </a:lnTo>
                      <a:lnTo>
                        <a:pt x="391" y="9"/>
                      </a:lnTo>
                      <a:lnTo>
                        <a:pt x="367" y="13"/>
                      </a:lnTo>
                      <a:lnTo>
                        <a:pt x="343" y="18"/>
                      </a:lnTo>
                      <a:lnTo>
                        <a:pt x="319" y="23"/>
                      </a:lnTo>
                      <a:lnTo>
                        <a:pt x="296" y="29"/>
                      </a:lnTo>
                      <a:lnTo>
                        <a:pt x="273" y="36"/>
                      </a:lnTo>
                      <a:lnTo>
                        <a:pt x="251" y="43"/>
                      </a:lnTo>
                      <a:lnTo>
                        <a:pt x="230" y="50"/>
                      </a:lnTo>
                      <a:lnTo>
                        <a:pt x="210" y="59"/>
                      </a:lnTo>
                      <a:lnTo>
                        <a:pt x="190" y="68"/>
                      </a:lnTo>
                      <a:lnTo>
                        <a:pt x="171" y="77"/>
                      </a:lnTo>
                      <a:lnTo>
                        <a:pt x="153" y="87"/>
                      </a:lnTo>
                      <a:lnTo>
                        <a:pt x="136" y="97"/>
                      </a:lnTo>
                      <a:lnTo>
                        <a:pt x="119" y="108"/>
                      </a:lnTo>
                      <a:lnTo>
                        <a:pt x="104" y="119"/>
                      </a:lnTo>
                      <a:lnTo>
                        <a:pt x="89" y="131"/>
                      </a:lnTo>
                      <a:lnTo>
                        <a:pt x="76" y="143"/>
                      </a:lnTo>
                      <a:lnTo>
                        <a:pt x="63" y="155"/>
                      </a:lnTo>
                      <a:lnTo>
                        <a:pt x="52" y="168"/>
                      </a:lnTo>
                      <a:lnTo>
                        <a:pt x="41" y="181"/>
                      </a:lnTo>
                      <a:lnTo>
                        <a:pt x="32" y="195"/>
                      </a:lnTo>
                      <a:lnTo>
                        <a:pt x="24" y="208"/>
                      </a:lnTo>
                      <a:lnTo>
                        <a:pt x="17" y="223"/>
                      </a:lnTo>
                      <a:lnTo>
                        <a:pt x="11" y="237"/>
                      </a:lnTo>
                      <a:lnTo>
                        <a:pt x="6" y="252"/>
                      </a:lnTo>
                      <a:lnTo>
                        <a:pt x="3" y="266"/>
                      </a:lnTo>
                      <a:lnTo>
                        <a:pt x="1" y="281"/>
                      </a:lnTo>
                      <a:lnTo>
                        <a:pt x="0" y="297"/>
                      </a:lnTo>
                      <a:lnTo>
                        <a:pt x="1" y="312"/>
                      </a:lnTo>
                      <a:lnTo>
                        <a:pt x="3" y="327"/>
                      </a:lnTo>
                      <a:lnTo>
                        <a:pt x="6" y="342"/>
                      </a:lnTo>
                      <a:lnTo>
                        <a:pt x="11" y="357"/>
                      </a:lnTo>
                      <a:lnTo>
                        <a:pt x="17" y="371"/>
                      </a:lnTo>
                      <a:lnTo>
                        <a:pt x="24" y="385"/>
                      </a:lnTo>
                      <a:lnTo>
                        <a:pt x="32" y="399"/>
                      </a:lnTo>
                      <a:lnTo>
                        <a:pt x="41" y="412"/>
                      </a:lnTo>
                      <a:lnTo>
                        <a:pt x="52" y="425"/>
                      </a:lnTo>
                      <a:lnTo>
                        <a:pt x="63" y="438"/>
                      </a:lnTo>
                      <a:lnTo>
                        <a:pt x="76" y="451"/>
                      </a:lnTo>
                      <a:lnTo>
                        <a:pt x="89" y="463"/>
                      </a:lnTo>
                      <a:lnTo>
                        <a:pt x="104" y="474"/>
                      </a:lnTo>
                      <a:lnTo>
                        <a:pt x="119" y="486"/>
                      </a:lnTo>
                      <a:lnTo>
                        <a:pt x="136" y="496"/>
                      </a:lnTo>
                      <a:lnTo>
                        <a:pt x="153" y="507"/>
                      </a:lnTo>
                      <a:lnTo>
                        <a:pt x="171" y="516"/>
                      </a:lnTo>
                      <a:lnTo>
                        <a:pt x="190" y="526"/>
                      </a:lnTo>
                      <a:lnTo>
                        <a:pt x="210" y="535"/>
                      </a:lnTo>
                      <a:lnTo>
                        <a:pt x="230" y="543"/>
                      </a:lnTo>
                      <a:lnTo>
                        <a:pt x="251" y="551"/>
                      </a:lnTo>
                      <a:lnTo>
                        <a:pt x="273" y="558"/>
                      </a:lnTo>
                      <a:lnTo>
                        <a:pt x="296" y="564"/>
                      </a:lnTo>
                      <a:lnTo>
                        <a:pt x="319" y="570"/>
                      </a:lnTo>
                      <a:lnTo>
                        <a:pt x="343" y="576"/>
                      </a:lnTo>
                      <a:lnTo>
                        <a:pt x="367" y="580"/>
                      </a:lnTo>
                      <a:lnTo>
                        <a:pt x="391" y="584"/>
                      </a:lnTo>
                      <a:lnTo>
                        <a:pt x="417" y="588"/>
                      </a:lnTo>
                      <a:lnTo>
                        <a:pt x="442" y="590"/>
                      </a:lnTo>
                      <a:lnTo>
                        <a:pt x="468" y="592"/>
                      </a:lnTo>
                      <a:lnTo>
                        <a:pt x="495" y="593"/>
                      </a:lnTo>
                      <a:lnTo>
                        <a:pt x="522" y="594"/>
                      </a:lnTo>
                      <a:lnTo>
                        <a:pt x="549" y="593"/>
                      </a:lnTo>
                      <a:lnTo>
                        <a:pt x="575" y="592"/>
                      </a:lnTo>
                      <a:lnTo>
                        <a:pt x="601" y="590"/>
                      </a:lnTo>
                      <a:lnTo>
                        <a:pt x="627" y="588"/>
                      </a:lnTo>
                      <a:lnTo>
                        <a:pt x="652" y="584"/>
                      </a:lnTo>
                      <a:lnTo>
                        <a:pt x="677" y="580"/>
                      </a:lnTo>
                      <a:lnTo>
                        <a:pt x="701" y="576"/>
                      </a:lnTo>
                      <a:lnTo>
                        <a:pt x="725" y="570"/>
                      </a:lnTo>
                      <a:lnTo>
                        <a:pt x="748" y="564"/>
                      </a:lnTo>
                      <a:lnTo>
                        <a:pt x="770" y="558"/>
                      </a:lnTo>
                      <a:lnTo>
                        <a:pt x="792" y="551"/>
                      </a:lnTo>
                      <a:lnTo>
                        <a:pt x="813" y="543"/>
                      </a:lnTo>
                      <a:lnTo>
                        <a:pt x="834" y="535"/>
                      </a:lnTo>
                      <a:lnTo>
                        <a:pt x="853" y="526"/>
                      </a:lnTo>
                      <a:lnTo>
                        <a:pt x="872" y="516"/>
                      </a:lnTo>
                      <a:lnTo>
                        <a:pt x="890" y="507"/>
                      </a:lnTo>
                      <a:lnTo>
                        <a:pt x="908" y="496"/>
                      </a:lnTo>
                      <a:lnTo>
                        <a:pt x="924" y="486"/>
                      </a:lnTo>
                      <a:lnTo>
                        <a:pt x="940" y="474"/>
                      </a:lnTo>
                      <a:lnTo>
                        <a:pt x="954" y="463"/>
                      </a:lnTo>
                      <a:lnTo>
                        <a:pt x="968" y="451"/>
                      </a:lnTo>
                      <a:lnTo>
                        <a:pt x="980" y="438"/>
                      </a:lnTo>
                      <a:lnTo>
                        <a:pt x="992" y="425"/>
                      </a:lnTo>
                      <a:lnTo>
                        <a:pt x="1002" y="412"/>
                      </a:lnTo>
                      <a:lnTo>
                        <a:pt x="1012" y="399"/>
                      </a:lnTo>
                      <a:lnTo>
                        <a:pt x="1020" y="385"/>
                      </a:lnTo>
                      <a:lnTo>
                        <a:pt x="1027" y="371"/>
                      </a:lnTo>
                      <a:lnTo>
                        <a:pt x="1033" y="357"/>
                      </a:lnTo>
                      <a:lnTo>
                        <a:pt x="1037" y="342"/>
                      </a:lnTo>
                      <a:lnTo>
                        <a:pt x="1040" y="327"/>
                      </a:lnTo>
                      <a:lnTo>
                        <a:pt x="1043" y="312"/>
                      </a:lnTo>
                      <a:lnTo>
                        <a:pt x="1043" y="297"/>
                      </a:lnTo>
                      <a:lnTo>
                        <a:pt x="1043" y="281"/>
                      </a:lnTo>
                      <a:lnTo>
                        <a:pt x="1040" y="266"/>
                      </a:lnTo>
                      <a:lnTo>
                        <a:pt x="1037" y="252"/>
                      </a:lnTo>
                      <a:lnTo>
                        <a:pt x="1033" y="237"/>
                      </a:lnTo>
                      <a:lnTo>
                        <a:pt x="1027" y="223"/>
                      </a:lnTo>
                      <a:lnTo>
                        <a:pt x="1020" y="208"/>
                      </a:lnTo>
                      <a:lnTo>
                        <a:pt x="1012" y="195"/>
                      </a:lnTo>
                      <a:lnTo>
                        <a:pt x="1002" y="181"/>
                      </a:lnTo>
                      <a:lnTo>
                        <a:pt x="992" y="168"/>
                      </a:lnTo>
                      <a:lnTo>
                        <a:pt x="980" y="155"/>
                      </a:lnTo>
                      <a:lnTo>
                        <a:pt x="968" y="143"/>
                      </a:lnTo>
                      <a:lnTo>
                        <a:pt x="954" y="131"/>
                      </a:lnTo>
                      <a:lnTo>
                        <a:pt x="940" y="119"/>
                      </a:lnTo>
                      <a:lnTo>
                        <a:pt x="924" y="108"/>
                      </a:lnTo>
                      <a:lnTo>
                        <a:pt x="908" y="97"/>
                      </a:lnTo>
                      <a:lnTo>
                        <a:pt x="890" y="87"/>
                      </a:lnTo>
                      <a:lnTo>
                        <a:pt x="872" y="77"/>
                      </a:lnTo>
                      <a:lnTo>
                        <a:pt x="853" y="68"/>
                      </a:lnTo>
                      <a:lnTo>
                        <a:pt x="834" y="59"/>
                      </a:lnTo>
                      <a:lnTo>
                        <a:pt x="813" y="50"/>
                      </a:lnTo>
                      <a:lnTo>
                        <a:pt x="792" y="43"/>
                      </a:lnTo>
                      <a:lnTo>
                        <a:pt x="770" y="36"/>
                      </a:lnTo>
                      <a:lnTo>
                        <a:pt x="748" y="29"/>
                      </a:lnTo>
                      <a:lnTo>
                        <a:pt x="725" y="23"/>
                      </a:lnTo>
                      <a:lnTo>
                        <a:pt x="701" y="18"/>
                      </a:lnTo>
                      <a:lnTo>
                        <a:pt x="677" y="13"/>
                      </a:lnTo>
                      <a:lnTo>
                        <a:pt x="652" y="9"/>
                      </a:lnTo>
                      <a:lnTo>
                        <a:pt x="627" y="6"/>
                      </a:lnTo>
                      <a:lnTo>
                        <a:pt x="601" y="3"/>
                      </a:lnTo>
                      <a:lnTo>
                        <a:pt x="575" y="1"/>
                      </a:lnTo>
                      <a:lnTo>
                        <a:pt x="549" y="0"/>
                      </a:lnTo>
                      <a:lnTo>
                        <a:pt x="522" y="0"/>
                      </a:lnTo>
                      <a:close/>
                    </a:path>
                  </a:pathLst>
                </a:custGeom>
                <a:solidFill>
                  <a:srgbClr val="759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168" name="Line 1144"/>
              <p:cNvSpPr>
                <a:spLocks noChangeShapeType="1"/>
              </p:cNvSpPr>
              <p:nvPr/>
            </p:nvSpPr>
            <p:spPr bwMode="auto">
              <a:xfrm flipH="1">
                <a:off x="1916" y="1411"/>
                <a:ext cx="27" cy="1"/>
              </a:xfrm>
              <a:prstGeom prst="line">
                <a:avLst/>
              </a:prstGeom>
              <a:noFill/>
              <a:ln w="11113" cap="flat">
                <a:solidFill>
                  <a:srgbClr val="6D91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9" name="Line 1145"/>
              <p:cNvSpPr>
                <a:spLocks noChangeShapeType="1"/>
              </p:cNvSpPr>
              <p:nvPr/>
            </p:nvSpPr>
            <p:spPr bwMode="auto">
              <a:xfrm flipH="1">
                <a:off x="1889" y="1411"/>
                <a:ext cx="27" cy="1"/>
              </a:xfrm>
              <a:prstGeom prst="line">
                <a:avLst/>
              </a:prstGeom>
              <a:noFill/>
              <a:ln w="11113" cap="flat">
                <a:solidFill>
                  <a:srgbClr val="6C9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0" name="Line 1146"/>
              <p:cNvSpPr>
                <a:spLocks noChangeShapeType="1"/>
              </p:cNvSpPr>
              <p:nvPr/>
            </p:nvSpPr>
            <p:spPr bwMode="auto">
              <a:xfrm flipH="1">
                <a:off x="1863" y="1412"/>
                <a:ext cx="26" cy="2"/>
              </a:xfrm>
              <a:prstGeom prst="line">
                <a:avLst/>
              </a:prstGeom>
              <a:noFill/>
              <a:ln w="11113" cap="flat">
                <a:solidFill>
                  <a:srgbClr val="6B8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1" name="Line 1147"/>
              <p:cNvSpPr>
                <a:spLocks noChangeShapeType="1"/>
              </p:cNvSpPr>
              <p:nvPr/>
            </p:nvSpPr>
            <p:spPr bwMode="auto">
              <a:xfrm flipH="1">
                <a:off x="1838" y="1414"/>
                <a:ext cx="25" cy="3"/>
              </a:xfrm>
              <a:prstGeom prst="line">
                <a:avLst/>
              </a:prstGeom>
              <a:noFill/>
              <a:ln w="11113" cap="flat">
                <a:solidFill>
                  <a:srgbClr val="6A8E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2" name="Line 1148"/>
              <p:cNvSpPr>
                <a:spLocks noChangeShapeType="1"/>
              </p:cNvSpPr>
              <p:nvPr/>
            </p:nvSpPr>
            <p:spPr bwMode="auto">
              <a:xfrm flipH="1">
                <a:off x="1812" y="1417"/>
                <a:ext cx="26" cy="3"/>
              </a:xfrm>
              <a:prstGeom prst="line">
                <a:avLst/>
              </a:prstGeom>
              <a:noFill/>
              <a:ln w="11113" cap="flat">
                <a:solidFill>
                  <a:srgbClr val="698C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3" name="Line 1149"/>
              <p:cNvSpPr>
                <a:spLocks noChangeShapeType="1"/>
              </p:cNvSpPr>
              <p:nvPr/>
            </p:nvSpPr>
            <p:spPr bwMode="auto">
              <a:xfrm flipH="1">
                <a:off x="1788" y="1420"/>
                <a:ext cx="24" cy="4"/>
              </a:xfrm>
              <a:prstGeom prst="line">
                <a:avLst/>
              </a:prstGeom>
              <a:noFill/>
              <a:ln w="11113" cap="flat">
                <a:solidFill>
                  <a:srgbClr val="688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4" name="Line 1150"/>
              <p:cNvSpPr>
                <a:spLocks noChangeShapeType="1"/>
              </p:cNvSpPr>
              <p:nvPr/>
            </p:nvSpPr>
            <p:spPr bwMode="auto">
              <a:xfrm flipH="1">
                <a:off x="1763" y="1424"/>
                <a:ext cx="25" cy="5"/>
              </a:xfrm>
              <a:prstGeom prst="line">
                <a:avLst/>
              </a:prstGeom>
              <a:noFill/>
              <a:ln w="11113" cap="flat">
                <a:solidFill>
                  <a:srgbClr val="678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5" name="Line 1151"/>
              <p:cNvSpPr>
                <a:spLocks noChangeShapeType="1"/>
              </p:cNvSpPr>
              <p:nvPr/>
            </p:nvSpPr>
            <p:spPr bwMode="auto">
              <a:xfrm flipH="1">
                <a:off x="1740" y="1429"/>
                <a:ext cx="23" cy="5"/>
              </a:xfrm>
              <a:prstGeom prst="line">
                <a:avLst/>
              </a:prstGeom>
              <a:noFill/>
              <a:ln w="11113" cap="flat">
                <a:solidFill>
                  <a:srgbClr val="688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6" name="Line 1152"/>
              <p:cNvSpPr>
                <a:spLocks noChangeShapeType="1"/>
              </p:cNvSpPr>
              <p:nvPr/>
            </p:nvSpPr>
            <p:spPr bwMode="auto">
              <a:xfrm flipH="1">
                <a:off x="1717" y="1434"/>
                <a:ext cx="23" cy="6"/>
              </a:xfrm>
              <a:prstGeom prst="line">
                <a:avLst/>
              </a:prstGeom>
              <a:noFill/>
              <a:ln w="11113" cap="flat">
                <a:solidFill>
                  <a:srgbClr val="698D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7" name="Line 1153"/>
              <p:cNvSpPr>
                <a:spLocks noChangeShapeType="1"/>
              </p:cNvSpPr>
              <p:nvPr/>
            </p:nvSpPr>
            <p:spPr bwMode="auto">
              <a:xfrm flipH="1">
                <a:off x="1694" y="1440"/>
                <a:ext cx="23" cy="7"/>
              </a:xfrm>
              <a:prstGeom prst="line">
                <a:avLst/>
              </a:prstGeom>
              <a:noFill/>
              <a:ln w="11113" cap="flat">
                <a:solidFill>
                  <a:srgbClr val="6A8E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8" name="Line 1154"/>
              <p:cNvSpPr>
                <a:spLocks noChangeShapeType="1"/>
              </p:cNvSpPr>
              <p:nvPr/>
            </p:nvSpPr>
            <p:spPr bwMode="auto">
              <a:xfrm flipH="1">
                <a:off x="1672" y="1447"/>
                <a:ext cx="22" cy="7"/>
              </a:xfrm>
              <a:prstGeom prst="line">
                <a:avLst/>
              </a:prstGeom>
              <a:noFill/>
              <a:ln w="11113" cap="flat">
                <a:solidFill>
                  <a:srgbClr val="6C9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9" name="Line 1155"/>
              <p:cNvSpPr>
                <a:spLocks noChangeShapeType="1"/>
              </p:cNvSpPr>
              <p:nvPr/>
            </p:nvSpPr>
            <p:spPr bwMode="auto">
              <a:xfrm flipH="1">
                <a:off x="1651" y="1454"/>
                <a:ext cx="21" cy="7"/>
              </a:xfrm>
              <a:prstGeom prst="line">
                <a:avLst/>
              </a:prstGeom>
              <a:noFill/>
              <a:ln w="11113" cap="flat">
                <a:solidFill>
                  <a:srgbClr val="6D91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0" name="Line 1156"/>
              <p:cNvSpPr>
                <a:spLocks noChangeShapeType="1"/>
              </p:cNvSpPr>
              <p:nvPr/>
            </p:nvSpPr>
            <p:spPr bwMode="auto">
              <a:xfrm flipH="1">
                <a:off x="1631" y="1461"/>
                <a:ext cx="20" cy="9"/>
              </a:xfrm>
              <a:prstGeom prst="line">
                <a:avLst/>
              </a:prstGeom>
              <a:noFill/>
              <a:ln w="11113" cap="flat">
                <a:solidFill>
                  <a:srgbClr val="6E92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1" name="Line 1157"/>
              <p:cNvSpPr>
                <a:spLocks noChangeShapeType="1"/>
              </p:cNvSpPr>
              <p:nvPr/>
            </p:nvSpPr>
            <p:spPr bwMode="auto">
              <a:xfrm flipH="1">
                <a:off x="1611" y="1470"/>
                <a:ext cx="20" cy="9"/>
              </a:xfrm>
              <a:prstGeom prst="line">
                <a:avLst/>
              </a:prstGeom>
              <a:noFill/>
              <a:ln w="11113" cap="flat">
                <a:solidFill>
                  <a:srgbClr val="6F94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2" name="Line 1158"/>
              <p:cNvSpPr>
                <a:spLocks noChangeShapeType="1"/>
              </p:cNvSpPr>
              <p:nvPr/>
            </p:nvSpPr>
            <p:spPr bwMode="auto">
              <a:xfrm flipH="1">
                <a:off x="1592" y="1479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7095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3" name="Line 1159"/>
              <p:cNvSpPr>
                <a:spLocks noChangeShapeType="1"/>
              </p:cNvSpPr>
              <p:nvPr/>
            </p:nvSpPr>
            <p:spPr bwMode="auto">
              <a:xfrm flipH="1">
                <a:off x="1574" y="1488"/>
                <a:ext cx="18" cy="10"/>
              </a:xfrm>
              <a:prstGeom prst="line">
                <a:avLst/>
              </a:prstGeom>
              <a:noFill/>
              <a:ln w="11113" cap="flat">
                <a:solidFill>
                  <a:srgbClr val="7197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4" name="Line 1160"/>
              <p:cNvSpPr>
                <a:spLocks noChangeShapeType="1"/>
              </p:cNvSpPr>
              <p:nvPr/>
            </p:nvSpPr>
            <p:spPr bwMode="auto">
              <a:xfrm flipH="1">
                <a:off x="1557" y="1498"/>
                <a:ext cx="17" cy="10"/>
              </a:xfrm>
              <a:prstGeom prst="line">
                <a:avLst/>
              </a:prstGeom>
              <a:noFill/>
              <a:ln w="11113" cap="flat">
                <a:solidFill>
                  <a:srgbClr val="7298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5" name="Line 1161"/>
              <p:cNvSpPr>
                <a:spLocks noChangeShapeType="1"/>
              </p:cNvSpPr>
              <p:nvPr/>
            </p:nvSpPr>
            <p:spPr bwMode="auto">
              <a:xfrm flipH="1">
                <a:off x="1540" y="1508"/>
                <a:ext cx="17" cy="11"/>
              </a:xfrm>
              <a:prstGeom prst="line">
                <a:avLst/>
              </a:prstGeom>
              <a:noFill/>
              <a:ln w="11113" cap="flat">
                <a:solidFill>
                  <a:srgbClr val="739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6" name="Line 1162"/>
              <p:cNvSpPr>
                <a:spLocks noChangeShapeType="1"/>
              </p:cNvSpPr>
              <p:nvPr/>
            </p:nvSpPr>
            <p:spPr bwMode="auto">
              <a:xfrm flipH="1">
                <a:off x="1525" y="1519"/>
                <a:ext cx="15" cy="11"/>
              </a:xfrm>
              <a:prstGeom prst="line">
                <a:avLst/>
              </a:prstGeom>
              <a:noFill/>
              <a:ln w="11113" cap="flat">
                <a:solidFill>
                  <a:srgbClr val="749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7" name="Line 1163"/>
              <p:cNvSpPr>
                <a:spLocks noChangeShapeType="1"/>
              </p:cNvSpPr>
              <p:nvPr/>
            </p:nvSpPr>
            <p:spPr bwMode="auto">
              <a:xfrm flipH="1">
                <a:off x="1510" y="1530"/>
                <a:ext cx="15" cy="12"/>
              </a:xfrm>
              <a:prstGeom prst="line">
                <a:avLst/>
              </a:prstGeom>
              <a:noFill/>
              <a:ln w="11113" cap="flat">
                <a:solidFill>
                  <a:srgbClr val="759D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8" name="Line 1164"/>
              <p:cNvSpPr>
                <a:spLocks noChangeShapeType="1"/>
              </p:cNvSpPr>
              <p:nvPr/>
            </p:nvSpPr>
            <p:spPr bwMode="auto">
              <a:xfrm flipH="1">
                <a:off x="1497" y="1542"/>
                <a:ext cx="13" cy="12"/>
              </a:xfrm>
              <a:prstGeom prst="line">
                <a:avLst/>
              </a:prstGeom>
              <a:noFill/>
              <a:ln w="11113" cap="flat">
                <a:solidFill>
                  <a:srgbClr val="779E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9" name="Line 1165"/>
              <p:cNvSpPr>
                <a:spLocks noChangeShapeType="1"/>
              </p:cNvSpPr>
              <p:nvPr/>
            </p:nvSpPr>
            <p:spPr bwMode="auto">
              <a:xfrm flipH="1">
                <a:off x="1484" y="1554"/>
                <a:ext cx="13" cy="12"/>
              </a:xfrm>
              <a:prstGeom prst="line">
                <a:avLst/>
              </a:prstGeom>
              <a:noFill/>
              <a:ln w="11113" cap="flat">
                <a:solidFill>
                  <a:srgbClr val="78A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0" name="Line 1166"/>
              <p:cNvSpPr>
                <a:spLocks noChangeShapeType="1"/>
              </p:cNvSpPr>
              <p:nvPr/>
            </p:nvSpPr>
            <p:spPr bwMode="auto">
              <a:xfrm flipH="1">
                <a:off x="1473" y="1566"/>
                <a:ext cx="11" cy="13"/>
              </a:xfrm>
              <a:prstGeom prst="line">
                <a:avLst/>
              </a:prstGeom>
              <a:noFill/>
              <a:ln w="11113" cap="flat">
                <a:solidFill>
                  <a:srgbClr val="79A1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1" name="Line 1167"/>
              <p:cNvSpPr>
                <a:spLocks noChangeShapeType="1"/>
              </p:cNvSpPr>
              <p:nvPr/>
            </p:nvSpPr>
            <p:spPr bwMode="auto">
              <a:xfrm flipH="1">
                <a:off x="1462" y="1579"/>
                <a:ext cx="11" cy="13"/>
              </a:xfrm>
              <a:prstGeom prst="line">
                <a:avLst/>
              </a:prstGeom>
              <a:noFill/>
              <a:ln w="11113" cap="flat">
                <a:solidFill>
                  <a:srgbClr val="7AA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2" name="Line 1168"/>
              <p:cNvSpPr>
                <a:spLocks noChangeShapeType="1"/>
              </p:cNvSpPr>
              <p:nvPr/>
            </p:nvSpPr>
            <p:spPr bwMode="auto">
              <a:xfrm flipH="1">
                <a:off x="1453" y="1592"/>
                <a:ext cx="9" cy="14"/>
              </a:xfrm>
              <a:prstGeom prst="line">
                <a:avLst/>
              </a:prstGeom>
              <a:noFill/>
              <a:ln w="11113" cap="flat">
                <a:solidFill>
                  <a:srgbClr val="7BA4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3" name="Line 1169"/>
              <p:cNvSpPr>
                <a:spLocks noChangeShapeType="1"/>
              </p:cNvSpPr>
              <p:nvPr/>
            </p:nvSpPr>
            <p:spPr bwMode="auto">
              <a:xfrm flipH="1">
                <a:off x="1445" y="1606"/>
                <a:ext cx="8" cy="13"/>
              </a:xfrm>
              <a:prstGeom prst="line">
                <a:avLst/>
              </a:prstGeom>
              <a:noFill/>
              <a:ln w="11113" cap="flat">
                <a:solidFill>
                  <a:srgbClr val="7CA6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4" name="Line 1170"/>
              <p:cNvSpPr>
                <a:spLocks noChangeShapeType="1"/>
              </p:cNvSpPr>
              <p:nvPr/>
            </p:nvSpPr>
            <p:spPr bwMode="auto">
              <a:xfrm flipH="1">
                <a:off x="1438" y="1619"/>
                <a:ext cx="7" cy="15"/>
              </a:xfrm>
              <a:prstGeom prst="line">
                <a:avLst/>
              </a:prstGeom>
              <a:noFill/>
              <a:ln w="11113" cap="flat">
                <a:solidFill>
                  <a:srgbClr val="7DA7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5" name="Line 1171"/>
              <p:cNvSpPr>
                <a:spLocks noChangeShapeType="1"/>
              </p:cNvSpPr>
              <p:nvPr/>
            </p:nvSpPr>
            <p:spPr bwMode="auto">
              <a:xfrm flipH="1">
                <a:off x="1432" y="1634"/>
                <a:ext cx="6" cy="14"/>
              </a:xfrm>
              <a:prstGeom prst="line">
                <a:avLst/>
              </a:prstGeom>
              <a:noFill/>
              <a:ln w="11113" cap="flat">
                <a:solidFill>
                  <a:srgbClr val="7EA8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6" name="Line 1172"/>
              <p:cNvSpPr>
                <a:spLocks noChangeShapeType="1"/>
              </p:cNvSpPr>
              <p:nvPr/>
            </p:nvSpPr>
            <p:spPr bwMode="auto">
              <a:xfrm flipH="1">
                <a:off x="1427" y="1648"/>
                <a:ext cx="5" cy="15"/>
              </a:xfrm>
              <a:prstGeom prst="line">
                <a:avLst/>
              </a:prstGeom>
              <a:noFill/>
              <a:ln w="11113" cap="flat">
                <a:solidFill>
                  <a:srgbClr val="7FA9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7" name="Line 1173"/>
              <p:cNvSpPr>
                <a:spLocks noChangeShapeType="1"/>
              </p:cNvSpPr>
              <p:nvPr/>
            </p:nvSpPr>
            <p:spPr bwMode="auto">
              <a:xfrm flipH="1">
                <a:off x="1424" y="1663"/>
                <a:ext cx="3" cy="14"/>
              </a:xfrm>
              <a:prstGeom prst="line">
                <a:avLst/>
              </a:prstGeom>
              <a:noFill/>
              <a:ln w="11113" cap="flat">
                <a:solidFill>
                  <a:srgbClr val="7FA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8" name="Line 1174"/>
              <p:cNvSpPr>
                <a:spLocks noChangeShapeType="1"/>
              </p:cNvSpPr>
              <p:nvPr/>
            </p:nvSpPr>
            <p:spPr bwMode="auto">
              <a:xfrm flipH="1">
                <a:off x="1422" y="1677"/>
                <a:ext cx="2" cy="15"/>
              </a:xfrm>
              <a:prstGeom prst="line">
                <a:avLst/>
              </a:prstGeom>
              <a:noFill/>
              <a:ln w="11113" cap="flat">
                <a:solidFill>
                  <a:srgbClr val="80A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9" name="Line 1175"/>
              <p:cNvSpPr>
                <a:spLocks noChangeShapeType="1"/>
              </p:cNvSpPr>
              <p:nvPr/>
            </p:nvSpPr>
            <p:spPr bwMode="auto">
              <a:xfrm flipH="1">
                <a:off x="1421" y="1692"/>
                <a:ext cx="1" cy="16"/>
              </a:xfrm>
              <a:prstGeom prst="line">
                <a:avLst/>
              </a:prstGeom>
              <a:noFill/>
              <a:ln w="11113" cap="flat">
                <a:solidFill>
                  <a:srgbClr val="80A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0" name="Line 1176"/>
              <p:cNvSpPr>
                <a:spLocks noChangeShapeType="1"/>
              </p:cNvSpPr>
              <p:nvPr/>
            </p:nvSpPr>
            <p:spPr bwMode="auto">
              <a:xfrm>
                <a:off x="1421" y="1708"/>
                <a:ext cx="1" cy="15"/>
              </a:xfrm>
              <a:prstGeom prst="line">
                <a:avLst/>
              </a:prstGeom>
              <a:noFill/>
              <a:ln w="11113" cap="flat">
                <a:solidFill>
                  <a:srgbClr val="80A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1" name="Line 1177"/>
              <p:cNvSpPr>
                <a:spLocks noChangeShapeType="1"/>
              </p:cNvSpPr>
              <p:nvPr/>
            </p:nvSpPr>
            <p:spPr bwMode="auto">
              <a:xfrm>
                <a:off x="1422" y="1723"/>
                <a:ext cx="2" cy="15"/>
              </a:xfrm>
              <a:prstGeom prst="line">
                <a:avLst/>
              </a:prstGeom>
              <a:noFill/>
              <a:ln w="11113" cap="flat">
                <a:solidFill>
                  <a:srgbClr val="80A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2" name="Line 1178"/>
              <p:cNvSpPr>
                <a:spLocks noChangeShapeType="1"/>
              </p:cNvSpPr>
              <p:nvPr/>
            </p:nvSpPr>
            <p:spPr bwMode="auto">
              <a:xfrm>
                <a:off x="1424" y="1738"/>
                <a:ext cx="3" cy="15"/>
              </a:xfrm>
              <a:prstGeom prst="line">
                <a:avLst/>
              </a:prstGeom>
              <a:noFill/>
              <a:ln w="11113" cap="flat">
                <a:solidFill>
                  <a:srgbClr val="7FA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3" name="Line 1179"/>
              <p:cNvSpPr>
                <a:spLocks noChangeShapeType="1"/>
              </p:cNvSpPr>
              <p:nvPr/>
            </p:nvSpPr>
            <p:spPr bwMode="auto">
              <a:xfrm>
                <a:off x="1427" y="1753"/>
                <a:ext cx="5" cy="15"/>
              </a:xfrm>
              <a:prstGeom prst="line">
                <a:avLst/>
              </a:prstGeom>
              <a:noFill/>
              <a:ln w="11113" cap="flat">
                <a:solidFill>
                  <a:srgbClr val="7FA9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4" name="Line 1180"/>
              <p:cNvSpPr>
                <a:spLocks noChangeShapeType="1"/>
              </p:cNvSpPr>
              <p:nvPr/>
            </p:nvSpPr>
            <p:spPr bwMode="auto">
              <a:xfrm>
                <a:off x="1432" y="1768"/>
                <a:ext cx="6" cy="14"/>
              </a:xfrm>
              <a:prstGeom prst="line">
                <a:avLst/>
              </a:prstGeom>
              <a:noFill/>
              <a:ln w="11113" cap="flat">
                <a:solidFill>
                  <a:srgbClr val="7EA8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5" name="Line 1181"/>
              <p:cNvSpPr>
                <a:spLocks noChangeShapeType="1"/>
              </p:cNvSpPr>
              <p:nvPr/>
            </p:nvSpPr>
            <p:spPr bwMode="auto">
              <a:xfrm>
                <a:off x="1438" y="1782"/>
                <a:ext cx="7" cy="14"/>
              </a:xfrm>
              <a:prstGeom prst="line">
                <a:avLst/>
              </a:prstGeom>
              <a:noFill/>
              <a:ln w="11113" cap="flat">
                <a:solidFill>
                  <a:srgbClr val="7DA7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6" name="Line 1182"/>
              <p:cNvSpPr>
                <a:spLocks noChangeShapeType="1"/>
              </p:cNvSpPr>
              <p:nvPr/>
            </p:nvSpPr>
            <p:spPr bwMode="auto">
              <a:xfrm>
                <a:off x="1445" y="1796"/>
                <a:ext cx="8" cy="14"/>
              </a:xfrm>
              <a:prstGeom prst="line">
                <a:avLst/>
              </a:prstGeom>
              <a:noFill/>
              <a:ln w="11113" cap="flat">
                <a:solidFill>
                  <a:srgbClr val="7CA6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7" name="Line 1183"/>
              <p:cNvSpPr>
                <a:spLocks noChangeShapeType="1"/>
              </p:cNvSpPr>
              <p:nvPr/>
            </p:nvSpPr>
            <p:spPr bwMode="auto">
              <a:xfrm>
                <a:off x="1453" y="1810"/>
                <a:ext cx="9" cy="13"/>
              </a:xfrm>
              <a:prstGeom prst="line">
                <a:avLst/>
              </a:prstGeom>
              <a:noFill/>
              <a:ln w="11113" cap="flat">
                <a:solidFill>
                  <a:srgbClr val="7BA4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8" name="Line 1184"/>
              <p:cNvSpPr>
                <a:spLocks noChangeShapeType="1"/>
              </p:cNvSpPr>
              <p:nvPr/>
            </p:nvSpPr>
            <p:spPr bwMode="auto">
              <a:xfrm>
                <a:off x="1462" y="1823"/>
                <a:ext cx="11" cy="13"/>
              </a:xfrm>
              <a:prstGeom prst="line">
                <a:avLst/>
              </a:prstGeom>
              <a:noFill/>
              <a:ln w="11113" cap="flat">
                <a:solidFill>
                  <a:srgbClr val="7AA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9" name="Line 1185"/>
              <p:cNvSpPr>
                <a:spLocks noChangeShapeType="1"/>
              </p:cNvSpPr>
              <p:nvPr/>
            </p:nvSpPr>
            <p:spPr bwMode="auto">
              <a:xfrm>
                <a:off x="1473" y="1836"/>
                <a:ext cx="11" cy="13"/>
              </a:xfrm>
              <a:prstGeom prst="line">
                <a:avLst/>
              </a:prstGeom>
              <a:noFill/>
              <a:ln w="11113" cap="flat">
                <a:solidFill>
                  <a:srgbClr val="79A1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0" name="Line 1186"/>
              <p:cNvSpPr>
                <a:spLocks noChangeShapeType="1"/>
              </p:cNvSpPr>
              <p:nvPr/>
            </p:nvSpPr>
            <p:spPr bwMode="auto">
              <a:xfrm>
                <a:off x="1484" y="1849"/>
                <a:ext cx="13" cy="13"/>
              </a:xfrm>
              <a:prstGeom prst="line">
                <a:avLst/>
              </a:prstGeom>
              <a:noFill/>
              <a:ln w="11113" cap="flat">
                <a:solidFill>
                  <a:srgbClr val="78A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1" name="Line 1187"/>
              <p:cNvSpPr>
                <a:spLocks noChangeShapeType="1"/>
              </p:cNvSpPr>
              <p:nvPr/>
            </p:nvSpPr>
            <p:spPr bwMode="auto">
              <a:xfrm>
                <a:off x="1497" y="1862"/>
                <a:ext cx="13" cy="12"/>
              </a:xfrm>
              <a:prstGeom prst="line">
                <a:avLst/>
              </a:prstGeom>
              <a:noFill/>
              <a:ln w="11113" cap="flat">
                <a:solidFill>
                  <a:srgbClr val="779E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2" name="Line 1188"/>
              <p:cNvSpPr>
                <a:spLocks noChangeShapeType="1"/>
              </p:cNvSpPr>
              <p:nvPr/>
            </p:nvSpPr>
            <p:spPr bwMode="auto">
              <a:xfrm>
                <a:off x="1510" y="1874"/>
                <a:ext cx="15" cy="11"/>
              </a:xfrm>
              <a:prstGeom prst="line">
                <a:avLst/>
              </a:prstGeom>
              <a:noFill/>
              <a:ln w="11113" cap="flat">
                <a:solidFill>
                  <a:srgbClr val="759D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3" name="Line 1189"/>
              <p:cNvSpPr>
                <a:spLocks noChangeShapeType="1"/>
              </p:cNvSpPr>
              <p:nvPr/>
            </p:nvSpPr>
            <p:spPr bwMode="auto">
              <a:xfrm>
                <a:off x="1525" y="1885"/>
                <a:ext cx="15" cy="12"/>
              </a:xfrm>
              <a:prstGeom prst="line">
                <a:avLst/>
              </a:prstGeom>
              <a:noFill/>
              <a:ln w="11113" cap="flat">
                <a:solidFill>
                  <a:srgbClr val="749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4" name="Line 1190"/>
              <p:cNvSpPr>
                <a:spLocks noChangeShapeType="1"/>
              </p:cNvSpPr>
              <p:nvPr/>
            </p:nvSpPr>
            <p:spPr bwMode="auto">
              <a:xfrm>
                <a:off x="1540" y="1897"/>
                <a:ext cx="17" cy="10"/>
              </a:xfrm>
              <a:prstGeom prst="line">
                <a:avLst/>
              </a:prstGeom>
              <a:noFill/>
              <a:ln w="11113" cap="flat">
                <a:solidFill>
                  <a:srgbClr val="739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5" name="Line 1191"/>
              <p:cNvSpPr>
                <a:spLocks noChangeShapeType="1"/>
              </p:cNvSpPr>
              <p:nvPr/>
            </p:nvSpPr>
            <p:spPr bwMode="auto">
              <a:xfrm>
                <a:off x="1557" y="1907"/>
                <a:ext cx="17" cy="11"/>
              </a:xfrm>
              <a:prstGeom prst="line">
                <a:avLst/>
              </a:prstGeom>
              <a:noFill/>
              <a:ln w="11113" cap="flat">
                <a:solidFill>
                  <a:srgbClr val="7298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6" name="Line 1192"/>
              <p:cNvSpPr>
                <a:spLocks noChangeShapeType="1"/>
              </p:cNvSpPr>
              <p:nvPr/>
            </p:nvSpPr>
            <p:spPr bwMode="auto">
              <a:xfrm>
                <a:off x="1574" y="1918"/>
                <a:ext cx="18" cy="9"/>
              </a:xfrm>
              <a:prstGeom prst="line">
                <a:avLst/>
              </a:prstGeom>
              <a:noFill/>
              <a:ln w="11113" cap="flat">
                <a:solidFill>
                  <a:srgbClr val="7197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7" name="Line 1193"/>
              <p:cNvSpPr>
                <a:spLocks noChangeShapeType="1"/>
              </p:cNvSpPr>
              <p:nvPr/>
            </p:nvSpPr>
            <p:spPr bwMode="auto">
              <a:xfrm>
                <a:off x="1592" y="1927"/>
                <a:ext cx="19" cy="10"/>
              </a:xfrm>
              <a:prstGeom prst="line">
                <a:avLst/>
              </a:prstGeom>
              <a:noFill/>
              <a:ln w="11113" cap="flat">
                <a:solidFill>
                  <a:srgbClr val="7095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8" name="Line 1194"/>
              <p:cNvSpPr>
                <a:spLocks noChangeShapeType="1"/>
              </p:cNvSpPr>
              <p:nvPr/>
            </p:nvSpPr>
            <p:spPr bwMode="auto">
              <a:xfrm>
                <a:off x="1611" y="1937"/>
                <a:ext cx="20" cy="9"/>
              </a:xfrm>
              <a:prstGeom prst="line">
                <a:avLst/>
              </a:prstGeom>
              <a:noFill/>
              <a:ln w="11113" cap="flat">
                <a:solidFill>
                  <a:srgbClr val="6F94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9" name="Line 1195"/>
              <p:cNvSpPr>
                <a:spLocks noChangeShapeType="1"/>
              </p:cNvSpPr>
              <p:nvPr/>
            </p:nvSpPr>
            <p:spPr bwMode="auto">
              <a:xfrm>
                <a:off x="1631" y="1946"/>
                <a:ext cx="20" cy="8"/>
              </a:xfrm>
              <a:prstGeom prst="line">
                <a:avLst/>
              </a:prstGeom>
              <a:noFill/>
              <a:ln w="11113" cap="flat">
                <a:solidFill>
                  <a:srgbClr val="6E92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0" name="Line 1196"/>
              <p:cNvSpPr>
                <a:spLocks noChangeShapeType="1"/>
              </p:cNvSpPr>
              <p:nvPr/>
            </p:nvSpPr>
            <p:spPr bwMode="auto">
              <a:xfrm>
                <a:off x="1651" y="1954"/>
                <a:ext cx="21" cy="8"/>
              </a:xfrm>
              <a:prstGeom prst="line">
                <a:avLst/>
              </a:prstGeom>
              <a:noFill/>
              <a:ln w="11113" cap="flat">
                <a:solidFill>
                  <a:srgbClr val="6D91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1" name="Line 1197"/>
              <p:cNvSpPr>
                <a:spLocks noChangeShapeType="1"/>
              </p:cNvSpPr>
              <p:nvPr/>
            </p:nvSpPr>
            <p:spPr bwMode="auto">
              <a:xfrm>
                <a:off x="1672" y="1962"/>
                <a:ext cx="22" cy="7"/>
              </a:xfrm>
              <a:prstGeom prst="line">
                <a:avLst/>
              </a:prstGeom>
              <a:noFill/>
              <a:ln w="11113" cap="flat">
                <a:solidFill>
                  <a:srgbClr val="6C9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2" name="Line 1198"/>
              <p:cNvSpPr>
                <a:spLocks noChangeShapeType="1"/>
              </p:cNvSpPr>
              <p:nvPr/>
            </p:nvSpPr>
            <p:spPr bwMode="auto">
              <a:xfrm>
                <a:off x="1694" y="1969"/>
                <a:ext cx="23" cy="6"/>
              </a:xfrm>
              <a:prstGeom prst="line">
                <a:avLst/>
              </a:prstGeom>
              <a:noFill/>
              <a:ln w="11113" cap="flat">
                <a:solidFill>
                  <a:srgbClr val="6A8E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3" name="Line 1199"/>
              <p:cNvSpPr>
                <a:spLocks noChangeShapeType="1"/>
              </p:cNvSpPr>
              <p:nvPr/>
            </p:nvSpPr>
            <p:spPr bwMode="auto">
              <a:xfrm>
                <a:off x="1717" y="1975"/>
                <a:ext cx="23" cy="6"/>
              </a:xfrm>
              <a:prstGeom prst="line">
                <a:avLst/>
              </a:prstGeom>
              <a:noFill/>
              <a:ln w="11113" cap="flat">
                <a:solidFill>
                  <a:srgbClr val="698D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4" name="Line 1200"/>
              <p:cNvSpPr>
                <a:spLocks noChangeShapeType="1"/>
              </p:cNvSpPr>
              <p:nvPr/>
            </p:nvSpPr>
            <p:spPr bwMode="auto">
              <a:xfrm>
                <a:off x="1740" y="1981"/>
                <a:ext cx="24" cy="6"/>
              </a:xfrm>
              <a:prstGeom prst="line">
                <a:avLst/>
              </a:prstGeom>
              <a:noFill/>
              <a:ln w="11113" cap="flat">
                <a:solidFill>
                  <a:srgbClr val="688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5" name="Line 1201"/>
              <p:cNvSpPr>
                <a:spLocks noChangeShapeType="1"/>
              </p:cNvSpPr>
              <p:nvPr/>
            </p:nvSpPr>
            <p:spPr bwMode="auto">
              <a:xfrm>
                <a:off x="1764" y="1987"/>
                <a:ext cx="24" cy="4"/>
              </a:xfrm>
              <a:prstGeom prst="line">
                <a:avLst/>
              </a:prstGeom>
              <a:noFill/>
              <a:ln w="11113" cap="flat">
                <a:solidFill>
                  <a:srgbClr val="678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6" name="Line 1202"/>
              <p:cNvSpPr>
                <a:spLocks noChangeShapeType="1"/>
              </p:cNvSpPr>
              <p:nvPr/>
            </p:nvSpPr>
            <p:spPr bwMode="auto">
              <a:xfrm>
                <a:off x="1788" y="1991"/>
                <a:ext cx="24" cy="4"/>
              </a:xfrm>
              <a:prstGeom prst="line">
                <a:avLst/>
              </a:prstGeom>
              <a:noFill/>
              <a:ln w="11113" cap="flat">
                <a:solidFill>
                  <a:srgbClr val="688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7" name="Line 1203"/>
              <p:cNvSpPr>
                <a:spLocks noChangeShapeType="1"/>
              </p:cNvSpPr>
              <p:nvPr/>
            </p:nvSpPr>
            <p:spPr bwMode="auto">
              <a:xfrm>
                <a:off x="1812" y="1995"/>
                <a:ext cx="26" cy="4"/>
              </a:xfrm>
              <a:prstGeom prst="line">
                <a:avLst/>
              </a:prstGeom>
              <a:noFill/>
              <a:ln w="11113" cap="flat">
                <a:solidFill>
                  <a:srgbClr val="698C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8" name="Line 1204"/>
              <p:cNvSpPr>
                <a:spLocks noChangeShapeType="1"/>
              </p:cNvSpPr>
              <p:nvPr/>
            </p:nvSpPr>
            <p:spPr bwMode="auto">
              <a:xfrm>
                <a:off x="1838" y="1999"/>
                <a:ext cx="25" cy="2"/>
              </a:xfrm>
              <a:prstGeom prst="line">
                <a:avLst/>
              </a:prstGeom>
              <a:noFill/>
              <a:ln w="11113" cap="flat">
                <a:solidFill>
                  <a:srgbClr val="6A8E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9" name="Line 1205"/>
              <p:cNvSpPr>
                <a:spLocks noChangeShapeType="1"/>
              </p:cNvSpPr>
              <p:nvPr/>
            </p:nvSpPr>
            <p:spPr bwMode="auto">
              <a:xfrm>
                <a:off x="1863" y="2001"/>
                <a:ext cx="26" cy="2"/>
              </a:xfrm>
              <a:prstGeom prst="line">
                <a:avLst/>
              </a:prstGeom>
              <a:noFill/>
              <a:ln w="11113" cap="flat">
                <a:solidFill>
                  <a:srgbClr val="6B8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0" name="Line 1206"/>
              <p:cNvSpPr>
                <a:spLocks noChangeShapeType="1"/>
              </p:cNvSpPr>
              <p:nvPr/>
            </p:nvSpPr>
            <p:spPr bwMode="auto">
              <a:xfrm>
                <a:off x="1889" y="2003"/>
                <a:ext cx="27" cy="1"/>
              </a:xfrm>
              <a:prstGeom prst="line">
                <a:avLst/>
              </a:prstGeom>
              <a:noFill/>
              <a:ln w="11113" cap="flat">
                <a:solidFill>
                  <a:srgbClr val="6C9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1" name="Line 1207"/>
              <p:cNvSpPr>
                <a:spLocks noChangeShapeType="1"/>
              </p:cNvSpPr>
              <p:nvPr/>
            </p:nvSpPr>
            <p:spPr bwMode="auto">
              <a:xfrm>
                <a:off x="1916" y="2004"/>
                <a:ext cx="27" cy="1"/>
              </a:xfrm>
              <a:prstGeom prst="line">
                <a:avLst/>
              </a:prstGeom>
              <a:noFill/>
              <a:ln w="11113" cap="flat">
                <a:solidFill>
                  <a:srgbClr val="6D91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2" name="Line 1208"/>
              <p:cNvSpPr>
                <a:spLocks noChangeShapeType="1"/>
              </p:cNvSpPr>
              <p:nvPr/>
            </p:nvSpPr>
            <p:spPr bwMode="auto">
              <a:xfrm flipV="1">
                <a:off x="1943" y="2004"/>
                <a:ext cx="27" cy="1"/>
              </a:xfrm>
              <a:prstGeom prst="line">
                <a:avLst/>
              </a:prstGeom>
              <a:noFill/>
              <a:ln w="11113" cap="flat">
                <a:solidFill>
                  <a:srgbClr val="6E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3" name="Line 1209"/>
              <p:cNvSpPr>
                <a:spLocks noChangeShapeType="1"/>
              </p:cNvSpPr>
              <p:nvPr/>
            </p:nvSpPr>
            <p:spPr bwMode="auto">
              <a:xfrm flipV="1">
                <a:off x="1970" y="2003"/>
                <a:ext cx="26" cy="1"/>
              </a:xfrm>
              <a:prstGeom prst="line">
                <a:avLst/>
              </a:prstGeom>
              <a:noFill/>
              <a:ln w="11113" cap="flat">
                <a:solidFill>
                  <a:srgbClr val="6F94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4" name="Line 1210"/>
              <p:cNvSpPr>
                <a:spLocks noChangeShapeType="1"/>
              </p:cNvSpPr>
              <p:nvPr/>
            </p:nvSpPr>
            <p:spPr bwMode="auto">
              <a:xfrm flipV="1">
                <a:off x="1996" y="2001"/>
                <a:ext cx="26" cy="2"/>
              </a:xfrm>
              <a:prstGeom prst="line">
                <a:avLst/>
              </a:prstGeom>
              <a:noFill/>
              <a:ln w="11113" cap="flat">
                <a:solidFill>
                  <a:srgbClr val="7095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5" name="Line 1211"/>
              <p:cNvSpPr>
                <a:spLocks noChangeShapeType="1"/>
              </p:cNvSpPr>
              <p:nvPr/>
            </p:nvSpPr>
            <p:spPr bwMode="auto">
              <a:xfrm flipV="1">
                <a:off x="2022" y="1999"/>
                <a:ext cx="26" cy="2"/>
              </a:xfrm>
              <a:prstGeom prst="line">
                <a:avLst/>
              </a:prstGeom>
              <a:noFill/>
              <a:ln w="11113" cap="flat">
                <a:solidFill>
                  <a:srgbClr val="7197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6" name="Line 1212"/>
              <p:cNvSpPr>
                <a:spLocks noChangeShapeType="1"/>
              </p:cNvSpPr>
              <p:nvPr/>
            </p:nvSpPr>
            <p:spPr bwMode="auto">
              <a:xfrm flipV="1">
                <a:off x="2048" y="1995"/>
                <a:ext cx="25" cy="4"/>
              </a:xfrm>
              <a:prstGeom prst="line">
                <a:avLst/>
              </a:prstGeom>
              <a:noFill/>
              <a:ln w="11113" cap="flat">
                <a:solidFill>
                  <a:srgbClr val="7298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7" name="Line 1213"/>
              <p:cNvSpPr>
                <a:spLocks noChangeShapeType="1"/>
              </p:cNvSpPr>
              <p:nvPr/>
            </p:nvSpPr>
            <p:spPr bwMode="auto">
              <a:xfrm flipV="1">
                <a:off x="2073" y="1991"/>
                <a:ext cx="25" cy="4"/>
              </a:xfrm>
              <a:prstGeom prst="line">
                <a:avLst/>
              </a:prstGeom>
              <a:noFill/>
              <a:ln w="11113" cap="flat">
                <a:solidFill>
                  <a:srgbClr val="7399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8" name="Line 1214"/>
              <p:cNvSpPr>
                <a:spLocks noChangeShapeType="1"/>
              </p:cNvSpPr>
              <p:nvPr/>
            </p:nvSpPr>
            <p:spPr bwMode="auto">
              <a:xfrm flipV="1">
                <a:off x="2098" y="1987"/>
                <a:ext cx="24" cy="4"/>
              </a:xfrm>
              <a:prstGeom prst="line">
                <a:avLst/>
              </a:prstGeom>
              <a:noFill/>
              <a:ln w="11113" cap="flat">
                <a:solidFill>
                  <a:srgbClr val="749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9" name="Line 1215"/>
              <p:cNvSpPr>
                <a:spLocks noChangeShapeType="1"/>
              </p:cNvSpPr>
              <p:nvPr/>
            </p:nvSpPr>
            <p:spPr bwMode="auto">
              <a:xfrm flipV="1">
                <a:off x="2122" y="1981"/>
                <a:ext cx="24" cy="6"/>
              </a:xfrm>
              <a:prstGeom prst="line">
                <a:avLst/>
              </a:prstGeom>
              <a:noFill/>
              <a:ln w="11113" cap="flat">
                <a:solidFill>
                  <a:srgbClr val="759C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0" name="Line 1216"/>
              <p:cNvSpPr>
                <a:spLocks noChangeShapeType="1"/>
              </p:cNvSpPr>
              <p:nvPr/>
            </p:nvSpPr>
            <p:spPr bwMode="auto">
              <a:xfrm flipV="1">
                <a:off x="2146" y="1975"/>
                <a:ext cx="23" cy="6"/>
              </a:xfrm>
              <a:prstGeom prst="line">
                <a:avLst/>
              </a:prstGeom>
              <a:noFill/>
              <a:ln w="11113" cap="flat">
                <a:solidFill>
                  <a:srgbClr val="769D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1" name="Line 1217"/>
              <p:cNvSpPr>
                <a:spLocks noChangeShapeType="1"/>
              </p:cNvSpPr>
              <p:nvPr/>
            </p:nvSpPr>
            <p:spPr bwMode="auto">
              <a:xfrm flipV="1">
                <a:off x="2169" y="1969"/>
                <a:ext cx="22" cy="6"/>
              </a:xfrm>
              <a:prstGeom prst="line">
                <a:avLst/>
              </a:prstGeom>
              <a:noFill/>
              <a:ln w="11113" cap="flat">
                <a:solidFill>
                  <a:srgbClr val="779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2" name="Line 1218"/>
              <p:cNvSpPr>
                <a:spLocks noChangeShapeType="1"/>
              </p:cNvSpPr>
              <p:nvPr/>
            </p:nvSpPr>
            <p:spPr bwMode="auto">
              <a:xfrm flipV="1">
                <a:off x="2191" y="1962"/>
                <a:ext cx="22" cy="7"/>
              </a:xfrm>
              <a:prstGeom prst="line">
                <a:avLst/>
              </a:prstGeom>
              <a:noFill/>
              <a:ln w="11113" cap="flat">
                <a:solidFill>
                  <a:srgbClr val="78A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3" name="Line 1219"/>
              <p:cNvSpPr>
                <a:spLocks noChangeShapeType="1"/>
              </p:cNvSpPr>
              <p:nvPr/>
            </p:nvSpPr>
            <p:spPr bwMode="auto">
              <a:xfrm flipV="1">
                <a:off x="2213" y="1954"/>
                <a:ext cx="21" cy="8"/>
              </a:xfrm>
              <a:prstGeom prst="line">
                <a:avLst/>
              </a:prstGeom>
              <a:noFill/>
              <a:ln w="11113" cap="flat">
                <a:solidFill>
                  <a:srgbClr val="79A1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4" name="Line 1220"/>
              <p:cNvSpPr>
                <a:spLocks noChangeShapeType="1"/>
              </p:cNvSpPr>
              <p:nvPr/>
            </p:nvSpPr>
            <p:spPr bwMode="auto">
              <a:xfrm flipV="1">
                <a:off x="2234" y="1946"/>
                <a:ext cx="21" cy="8"/>
              </a:xfrm>
              <a:prstGeom prst="line">
                <a:avLst/>
              </a:prstGeom>
              <a:noFill/>
              <a:ln w="11113" cap="flat">
                <a:solidFill>
                  <a:srgbClr val="7AA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5" name="Line 1221"/>
              <p:cNvSpPr>
                <a:spLocks noChangeShapeType="1"/>
              </p:cNvSpPr>
              <p:nvPr/>
            </p:nvSpPr>
            <p:spPr bwMode="auto">
              <a:xfrm flipV="1">
                <a:off x="2255" y="1937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7BA4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6" name="Line 1222"/>
              <p:cNvSpPr>
                <a:spLocks noChangeShapeType="1"/>
              </p:cNvSpPr>
              <p:nvPr/>
            </p:nvSpPr>
            <p:spPr bwMode="auto">
              <a:xfrm flipV="1">
                <a:off x="2274" y="1927"/>
                <a:ext cx="19" cy="10"/>
              </a:xfrm>
              <a:prstGeom prst="line">
                <a:avLst/>
              </a:prstGeom>
              <a:noFill/>
              <a:ln w="11113" cap="flat">
                <a:solidFill>
                  <a:srgbClr val="7CA6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7" name="Line 1223"/>
              <p:cNvSpPr>
                <a:spLocks noChangeShapeType="1"/>
              </p:cNvSpPr>
              <p:nvPr/>
            </p:nvSpPr>
            <p:spPr bwMode="auto">
              <a:xfrm flipV="1">
                <a:off x="2293" y="1918"/>
                <a:ext cx="18" cy="9"/>
              </a:xfrm>
              <a:prstGeom prst="line">
                <a:avLst/>
              </a:prstGeom>
              <a:noFill/>
              <a:ln w="11113" cap="flat">
                <a:solidFill>
                  <a:srgbClr val="7DA7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8" name="Line 1224"/>
              <p:cNvSpPr>
                <a:spLocks noChangeShapeType="1"/>
              </p:cNvSpPr>
              <p:nvPr/>
            </p:nvSpPr>
            <p:spPr bwMode="auto">
              <a:xfrm flipV="1">
                <a:off x="2311" y="1907"/>
                <a:ext cx="18" cy="11"/>
              </a:xfrm>
              <a:prstGeom prst="line">
                <a:avLst/>
              </a:prstGeom>
              <a:noFill/>
              <a:ln w="11113" cap="flat">
                <a:solidFill>
                  <a:srgbClr val="7EA9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9" name="Line 1225"/>
              <p:cNvSpPr>
                <a:spLocks noChangeShapeType="1"/>
              </p:cNvSpPr>
              <p:nvPr/>
            </p:nvSpPr>
            <p:spPr bwMode="auto">
              <a:xfrm flipV="1">
                <a:off x="2329" y="1897"/>
                <a:ext cx="16" cy="10"/>
              </a:xfrm>
              <a:prstGeom prst="line">
                <a:avLst/>
              </a:prstGeom>
              <a:noFill/>
              <a:ln w="11113" cap="flat">
                <a:solidFill>
                  <a:srgbClr val="7FA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0" name="Line 1226"/>
              <p:cNvSpPr>
                <a:spLocks noChangeShapeType="1"/>
              </p:cNvSpPr>
              <p:nvPr/>
            </p:nvSpPr>
            <p:spPr bwMode="auto">
              <a:xfrm flipV="1">
                <a:off x="2345" y="1885"/>
                <a:ext cx="16" cy="12"/>
              </a:xfrm>
              <a:prstGeom prst="line">
                <a:avLst/>
              </a:prstGeom>
              <a:noFill/>
              <a:ln w="11113" cap="flat">
                <a:solidFill>
                  <a:srgbClr val="81AC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1" name="Line 1227"/>
              <p:cNvSpPr>
                <a:spLocks noChangeShapeType="1"/>
              </p:cNvSpPr>
              <p:nvPr/>
            </p:nvSpPr>
            <p:spPr bwMode="auto">
              <a:xfrm flipV="1">
                <a:off x="2361" y="1874"/>
                <a:ext cx="14" cy="11"/>
              </a:xfrm>
              <a:prstGeom prst="line">
                <a:avLst/>
              </a:prstGeom>
              <a:noFill/>
              <a:ln w="11113" cap="flat">
                <a:solidFill>
                  <a:srgbClr val="82AD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2" name="Line 1228"/>
              <p:cNvSpPr>
                <a:spLocks noChangeShapeType="1"/>
              </p:cNvSpPr>
              <p:nvPr/>
            </p:nvSpPr>
            <p:spPr bwMode="auto">
              <a:xfrm flipV="1">
                <a:off x="2375" y="1862"/>
                <a:ext cx="14" cy="12"/>
              </a:xfrm>
              <a:prstGeom prst="line">
                <a:avLst/>
              </a:prstGeom>
              <a:noFill/>
              <a:ln w="11113" cap="flat">
                <a:solidFill>
                  <a:srgbClr val="83A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3" name="Line 1229"/>
              <p:cNvSpPr>
                <a:spLocks noChangeShapeType="1"/>
              </p:cNvSpPr>
              <p:nvPr/>
            </p:nvSpPr>
            <p:spPr bwMode="auto">
              <a:xfrm flipV="1">
                <a:off x="2389" y="1849"/>
                <a:ext cx="12" cy="13"/>
              </a:xfrm>
              <a:prstGeom prst="line">
                <a:avLst/>
              </a:prstGeom>
              <a:noFill/>
              <a:ln w="11113" cap="flat">
                <a:solidFill>
                  <a:srgbClr val="84B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4" name="Line 1230"/>
              <p:cNvSpPr>
                <a:spLocks noChangeShapeType="1"/>
              </p:cNvSpPr>
              <p:nvPr/>
            </p:nvSpPr>
            <p:spPr bwMode="auto">
              <a:xfrm flipV="1">
                <a:off x="2401" y="1836"/>
                <a:ext cx="12" cy="13"/>
              </a:xfrm>
              <a:prstGeom prst="line">
                <a:avLst/>
              </a:prstGeom>
              <a:noFill/>
              <a:ln w="11113" cap="flat">
                <a:solidFill>
                  <a:srgbClr val="85B2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5" name="Line 1231"/>
              <p:cNvSpPr>
                <a:spLocks noChangeShapeType="1"/>
              </p:cNvSpPr>
              <p:nvPr/>
            </p:nvSpPr>
            <p:spPr bwMode="auto">
              <a:xfrm flipV="1">
                <a:off x="2413" y="1823"/>
                <a:ext cx="10" cy="13"/>
              </a:xfrm>
              <a:prstGeom prst="line">
                <a:avLst/>
              </a:prstGeom>
              <a:noFill/>
              <a:ln w="11113" cap="flat">
                <a:solidFill>
                  <a:srgbClr val="86B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6" name="Line 1232"/>
              <p:cNvSpPr>
                <a:spLocks noChangeShapeType="1"/>
              </p:cNvSpPr>
              <p:nvPr/>
            </p:nvSpPr>
            <p:spPr bwMode="auto">
              <a:xfrm flipV="1">
                <a:off x="2423" y="1810"/>
                <a:ext cx="10" cy="13"/>
              </a:xfrm>
              <a:prstGeom prst="line">
                <a:avLst/>
              </a:prstGeom>
              <a:noFill/>
              <a:ln w="11113" cap="flat">
                <a:solidFill>
                  <a:srgbClr val="88B5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7" name="Line 1233"/>
              <p:cNvSpPr>
                <a:spLocks noChangeShapeType="1"/>
              </p:cNvSpPr>
              <p:nvPr/>
            </p:nvSpPr>
            <p:spPr bwMode="auto">
              <a:xfrm flipV="1">
                <a:off x="2433" y="1796"/>
                <a:ext cx="8" cy="14"/>
              </a:xfrm>
              <a:prstGeom prst="line">
                <a:avLst/>
              </a:prstGeom>
              <a:noFill/>
              <a:ln w="11113" cap="flat">
                <a:solidFill>
                  <a:srgbClr val="89B6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8" name="Line 1234"/>
              <p:cNvSpPr>
                <a:spLocks noChangeShapeType="1"/>
              </p:cNvSpPr>
              <p:nvPr/>
            </p:nvSpPr>
            <p:spPr bwMode="auto">
              <a:xfrm flipV="1">
                <a:off x="2441" y="1782"/>
                <a:ext cx="7" cy="14"/>
              </a:xfrm>
              <a:prstGeom prst="line">
                <a:avLst/>
              </a:prstGeom>
              <a:noFill/>
              <a:ln w="11113" cap="flat">
                <a:solidFill>
                  <a:srgbClr val="8AB8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9" name="Line 1235"/>
              <p:cNvSpPr>
                <a:spLocks noChangeShapeType="1"/>
              </p:cNvSpPr>
              <p:nvPr/>
            </p:nvSpPr>
            <p:spPr bwMode="auto">
              <a:xfrm flipV="1">
                <a:off x="2448" y="1768"/>
                <a:ext cx="6" cy="14"/>
              </a:xfrm>
              <a:prstGeom prst="line">
                <a:avLst/>
              </a:prstGeom>
              <a:noFill/>
              <a:ln w="11113" cap="flat">
                <a:solidFill>
                  <a:srgbClr val="8AB9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0" name="Line 1236"/>
              <p:cNvSpPr>
                <a:spLocks noChangeShapeType="1"/>
              </p:cNvSpPr>
              <p:nvPr/>
            </p:nvSpPr>
            <p:spPr bwMode="auto">
              <a:xfrm flipV="1">
                <a:off x="2454" y="1753"/>
                <a:ext cx="4" cy="15"/>
              </a:xfrm>
              <a:prstGeom prst="line">
                <a:avLst/>
              </a:prstGeom>
              <a:noFill/>
              <a:ln w="11113" cap="flat">
                <a:solidFill>
                  <a:srgbClr val="8BB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1" name="Line 1237"/>
              <p:cNvSpPr>
                <a:spLocks noChangeShapeType="1"/>
              </p:cNvSpPr>
              <p:nvPr/>
            </p:nvSpPr>
            <p:spPr bwMode="auto">
              <a:xfrm flipV="1">
                <a:off x="2458" y="1738"/>
                <a:ext cx="3" cy="15"/>
              </a:xfrm>
              <a:prstGeom prst="line">
                <a:avLst/>
              </a:prstGeom>
              <a:noFill/>
              <a:ln w="11113" cap="flat">
                <a:solidFill>
                  <a:srgbClr val="8CB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2" name="Line 1238"/>
              <p:cNvSpPr>
                <a:spLocks noChangeShapeType="1"/>
              </p:cNvSpPr>
              <p:nvPr/>
            </p:nvSpPr>
            <p:spPr bwMode="auto">
              <a:xfrm flipV="1">
                <a:off x="2461" y="1723"/>
                <a:ext cx="3" cy="15"/>
              </a:xfrm>
              <a:prstGeom prst="line">
                <a:avLst/>
              </a:prstGeom>
              <a:noFill/>
              <a:ln w="11113" cap="flat">
                <a:solidFill>
                  <a:srgbClr val="8CB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3" name="Line 1239"/>
              <p:cNvSpPr>
                <a:spLocks noChangeShapeType="1"/>
              </p:cNvSpPr>
              <p:nvPr/>
            </p:nvSpPr>
            <p:spPr bwMode="auto">
              <a:xfrm flipV="1">
                <a:off x="2464" y="1708"/>
                <a:ext cx="1" cy="15"/>
              </a:xfrm>
              <a:prstGeom prst="line">
                <a:avLst/>
              </a:prstGeom>
              <a:noFill/>
              <a:ln w="11113" cap="flat">
                <a:solidFill>
                  <a:srgbClr val="8CB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4" name="Line 1240"/>
              <p:cNvSpPr>
                <a:spLocks noChangeShapeType="1"/>
              </p:cNvSpPr>
              <p:nvPr/>
            </p:nvSpPr>
            <p:spPr bwMode="auto">
              <a:xfrm flipV="1">
                <a:off x="2464" y="1692"/>
                <a:ext cx="1" cy="16"/>
              </a:xfrm>
              <a:prstGeom prst="line">
                <a:avLst/>
              </a:prstGeom>
              <a:noFill/>
              <a:ln w="11113" cap="flat">
                <a:solidFill>
                  <a:srgbClr val="8CB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5" name="Line 1241"/>
              <p:cNvSpPr>
                <a:spLocks noChangeShapeType="1"/>
              </p:cNvSpPr>
              <p:nvPr/>
            </p:nvSpPr>
            <p:spPr bwMode="auto">
              <a:xfrm flipH="1" flipV="1">
                <a:off x="2461" y="1677"/>
                <a:ext cx="3" cy="15"/>
              </a:xfrm>
              <a:prstGeom prst="line">
                <a:avLst/>
              </a:prstGeom>
              <a:noFill/>
              <a:ln w="11113" cap="flat">
                <a:solidFill>
                  <a:srgbClr val="8CB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6" name="Line 1242"/>
              <p:cNvSpPr>
                <a:spLocks noChangeShapeType="1"/>
              </p:cNvSpPr>
              <p:nvPr/>
            </p:nvSpPr>
            <p:spPr bwMode="auto">
              <a:xfrm flipH="1" flipV="1">
                <a:off x="2458" y="1663"/>
                <a:ext cx="3" cy="14"/>
              </a:xfrm>
              <a:prstGeom prst="line">
                <a:avLst/>
              </a:prstGeom>
              <a:noFill/>
              <a:ln w="11113" cap="flat">
                <a:solidFill>
                  <a:srgbClr val="8CB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7" name="Line 1243"/>
              <p:cNvSpPr>
                <a:spLocks noChangeShapeType="1"/>
              </p:cNvSpPr>
              <p:nvPr/>
            </p:nvSpPr>
            <p:spPr bwMode="auto">
              <a:xfrm flipH="1" flipV="1">
                <a:off x="2454" y="1648"/>
                <a:ext cx="4" cy="15"/>
              </a:xfrm>
              <a:prstGeom prst="line">
                <a:avLst/>
              </a:prstGeom>
              <a:noFill/>
              <a:ln w="11113" cap="flat">
                <a:solidFill>
                  <a:srgbClr val="8BB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8" name="Line 1244"/>
              <p:cNvSpPr>
                <a:spLocks noChangeShapeType="1"/>
              </p:cNvSpPr>
              <p:nvPr/>
            </p:nvSpPr>
            <p:spPr bwMode="auto">
              <a:xfrm flipH="1" flipV="1">
                <a:off x="2448" y="1634"/>
                <a:ext cx="6" cy="14"/>
              </a:xfrm>
              <a:prstGeom prst="line">
                <a:avLst/>
              </a:prstGeom>
              <a:noFill/>
              <a:ln w="11113" cap="flat">
                <a:solidFill>
                  <a:srgbClr val="8AB9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9" name="Line 1245"/>
              <p:cNvSpPr>
                <a:spLocks noChangeShapeType="1"/>
              </p:cNvSpPr>
              <p:nvPr/>
            </p:nvSpPr>
            <p:spPr bwMode="auto">
              <a:xfrm flipH="1" flipV="1">
                <a:off x="2441" y="1619"/>
                <a:ext cx="7" cy="15"/>
              </a:xfrm>
              <a:prstGeom prst="line">
                <a:avLst/>
              </a:prstGeom>
              <a:noFill/>
              <a:ln w="11113" cap="flat">
                <a:solidFill>
                  <a:srgbClr val="8AB8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0" name="Line 1246"/>
              <p:cNvSpPr>
                <a:spLocks noChangeShapeType="1"/>
              </p:cNvSpPr>
              <p:nvPr/>
            </p:nvSpPr>
            <p:spPr bwMode="auto">
              <a:xfrm flipH="1" flipV="1">
                <a:off x="2433" y="1606"/>
                <a:ext cx="8" cy="13"/>
              </a:xfrm>
              <a:prstGeom prst="line">
                <a:avLst/>
              </a:prstGeom>
              <a:noFill/>
              <a:ln w="11113" cap="flat">
                <a:solidFill>
                  <a:srgbClr val="89B6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1" name="Line 1247"/>
              <p:cNvSpPr>
                <a:spLocks noChangeShapeType="1"/>
              </p:cNvSpPr>
              <p:nvPr/>
            </p:nvSpPr>
            <p:spPr bwMode="auto">
              <a:xfrm flipH="1" flipV="1">
                <a:off x="2423" y="1592"/>
                <a:ext cx="10" cy="14"/>
              </a:xfrm>
              <a:prstGeom prst="line">
                <a:avLst/>
              </a:prstGeom>
              <a:noFill/>
              <a:ln w="11113" cap="flat">
                <a:solidFill>
                  <a:srgbClr val="88B5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2" name="Line 1248"/>
              <p:cNvSpPr>
                <a:spLocks noChangeShapeType="1"/>
              </p:cNvSpPr>
              <p:nvPr/>
            </p:nvSpPr>
            <p:spPr bwMode="auto">
              <a:xfrm flipH="1" flipV="1">
                <a:off x="2413" y="1579"/>
                <a:ext cx="10" cy="13"/>
              </a:xfrm>
              <a:prstGeom prst="line">
                <a:avLst/>
              </a:prstGeom>
              <a:noFill/>
              <a:ln w="11113" cap="flat">
                <a:solidFill>
                  <a:srgbClr val="86B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" name="Line 1249"/>
              <p:cNvSpPr>
                <a:spLocks noChangeShapeType="1"/>
              </p:cNvSpPr>
              <p:nvPr/>
            </p:nvSpPr>
            <p:spPr bwMode="auto">
              <a:xfrm flipH="1" flipV="1">
                <a:off x="2401" y="1566"/>
                <a:ext cx="12" cy="13"/>
              </a:xfrm>
              <a:prstGeom prst="line">
                <a:avLst/>
              </a:prstGeom>
              <a:noFill/>
              <a:ln w="11113" cap="flat">
                <a:solidFill>
                  <a:srgbClr val="85B2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" name="Line 1250"/>
              <p:cNvSpPr>
                <a:spLocks noChangeShapeType="1"/>
              </p:cNvSpPr>
              <p:nvPr/>
            </p:nvSpPr>
            <p:spPr bwMode="auto">
              <a:xfrm flipH="1" flipV="1">
                <a:off x="2389" y="1554"/>
                <a:ext cx="12" cy="12"/>
              </a:xfrm>
              <a:prstGeom prst="line">
                <a:avLst/>
              </a:prstGeom>
              <a:noFill/>
              <a:ln w="11113" cap="flat">
                <a:solidFill>
                  <a:srgbClr val="84B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" name="Line 1251"/>
              <p:cNvSpPr>
                <a:spLocks noChangeShapeType="1"/>
              </p:cNvSpPr>
              <p:nvPr/>
            </p:nvSpPr>
            <p:spPr bwMode="auto">
              <a:xfrm flipH="1" flipV="1">
                <a:off x="2375" y="1542"/>
                <a:ext cx="14" cy="12"/>
              </a:xfrm>
              <a:prstGeom prst="line">
                <a:avLst/>
              </a:prstGeom>
              <a:noFill/>
              <a:ln w="11113" cap="flat">
                <a:solidFill>
                  <a:srgbClr val="83A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" name="Line 1252"/>
              <p:cNvSpPr>
                <a:spLocks noChangeShapeType="1"/>
              </p:cNvSpPr>
              <p:nvPr/>
            </p:nvSpPr>
            <p:spPr bwMode="auto">
              <a:xfrm flipH="1" flipV="1">
                <a:off x="2361" y="1530"/>
                <a:ext cx="14" cy="12"/>
              </a:xfrm>
              <a:prstGeom prst="line">
                <a:avLst/>
              </a:prstGeom>
              <a:noFill/>
              <a:ln w="11113" cap="flat">
                <a:solidFill>
                  <a:srgbClr val="82AD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" name="Line 1253"/>
              <p:cNvSpPr>
                <a:spLocks noChangeShapeType="1"/>
              </p:cNvSpPr>
              <p:nvPr/>
            </p:nvSpPr>
            <p:spPr bwMode="auto">
              <a:xfrm flipH="1" flipV="1">
                <a:off x="2345" y="1519"/>
                <a:ext cx="16" cy="11"/>
              </a:xfrm>
              <a:prstGeom prst="line">
                <a:avLst/>
              </a:prstGeom>
              <a:noFill/>
              <a:ln w="11113" cap="flat">
                <a:solidFill>
                  <a:srgbClr val="81AC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" name="Line 1254"/>
              <p:cNvSpPr>
                <a:spLocks noChangeShapeType="1"/>
              </p:cNvSpPr>
              <p:nvPr/>
            </p:nvSpPr>
            <p:spPr bwMode="auto">
              <a:xfrm flipH="1" flipV="1">
                <a:off x="2329" y="1508"/>
                <a:ext cx="16" cy="11"/>
              </a:xfrm>
              <a:prstGeom prst="line">
                <a:avLst/>
              </a:prstGeom>
              <a:noFill/>
              <a:ln w="11113" cap="flat">
                <a:solidFill>
                  <a:srgbClr val="7FAA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" name="Line 1255"/>
              <p:cNvSpPr>
                <a:spLocks noChangeShapeType="1"/>
              </p:cNvSpPr>
              <p:nvPr/>
            </p:nvSpPr>
            <p:spPr bwMode="auto">
              <a:xfrm flipH="1" flipV="1">
                <a:off x="2311" y="1498"/>
                <a:ext cx="18" cy="10"/>
              </a:xfrm>
              <a:prstGeom prst="line">
                <a:avLst/>
              </a:prstGeom>
              <a:noFill/>
              <a:ln w="11113" cap="flat">
                <a:solidFill>
                  <a:srgbClr val="7EA9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0" name="Line 1256"/>
              <p:cNvSpPr>
                <a:spLocks noChangeShapeType="1"/>
              </p:cNvSpPr>
              <p:nvPr/>
            </p:nvSpPr>
            <p:spPr bwMode="auto">
              <a:xfrm flipH="1" flipV="1">
                <a:off x="2293" y="1488"/>
                <a:ext cx="18" cy="10"/>
              </a:xfrm>
              <a:prstGeom prst="line">
                <a:avLst/>
              </a:prstGeom>
              <a:noFill/>
              <a:ln w="11113" cap="flat">
                <a:solidFill>
                  <a:srgbClr val="7DA7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1" name="Line 1257"/>
              <p:cNvSpPr>
                <a:spLocks noChangeShapeType="1"/>
              </p:cNvSpPr>
              <p:nvPr/>
            </p:nvSpPr>
            <p:spPr bwMode="auto">
              <a:xfrm flipH="1" flipV="1">
                <a:off x="2274" y="1479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7CA6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2" name="Line 1258"/>
              <p:cNvSpPr>
                <a:spLocks noChangeShapeType="1"/>
              </p:cNvSpPr>
              <p:nvPr/>
            </p:nvSpPr>
            <p:spPr bwMode="auto">
              <a:xfrm flipH="1" flipV="1">
                <a:off x="2255" y="1470"/>
                <a:ext cx="19" cy="9"/>
              </a:xfrm>
              <a:prstGeom prst="line">
                <a:avLst/>
              </a:prstGeom>
              <a:noFill/>
              <a:ln w="11113" cap="flat">
                <a:solidFill>
                  <a:srgbClr val="7BA4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3" name="Line 1259"/>
              <p:cNvSpPr>
                <a:spLocks noChangeShapeType="1"/>
              </p:cNvSpPr>
              <p:nvPr/>
            </p:nvSpPr>
            <p:spPr bwMode="auto">
              <a:xfrm flipH="1" flipV="1">
                <a:off x="2234" y="1461"/>
                <a:ext cx="21" cy="9"/>
              </a:xfrm>
              <a:prstGeom prst="line">
                <a:avLst/>
              </a:prstGeom>
              <a:noFill/>
              <a:ln w="11113" cap="flat">
                <a:solidFill>
                  <a:srgbClr val="7AA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4" name="Line 1260"/>
              <p:cNvSpPr>
                <a:spLocks noChangeShapeType="1"/>
              </p:cNvSpPr>
              <p:nvPr/>
            </p:nvSpPr>
            <p:spPr bwMode="auto">
              <a:xfrm flipH="1" flipV="1">
                <a:off x="2213" y="1454"/>
                <a:ext cx="21" cy="7"/>
              </a:xfrm>
              <a:prstGeom prst="line">
                <a:avLst/>
              </a:prstGeom>
              <a:noFill/>
              <a:ln w="11113" cap="flat">
                <a:solidFill>
                  <a:srgbClr val="79A1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5" name="Line 1261"/>
              <p:cNvSpPr>
                <a:spLocks noChangeShapeType="1"/>
              </p:cNvSpPr>
              <p:nvPr/>
            </p:nvSpPr>
            <p:spPr bwMode="auto">
              <a:xfrm flipH="1" flipV="1">
                <a:off x="2191" y="1447"/>
                <a:ext cx="22" cy="7"/>
              </a:xfrm>
              <a:prstGeom prst="line">
                <a:avLst/>
              </a:prstGeom>
              <a:noFill/>
              <a:ln w="11113" cap="flat">
                <a:solidFill>
                  <a:srgbClr val="78A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6" name="Line 1262"/>
              <p:cNvSpPr>
                <a:spLocks noChangeShapeType="1"/>
              </p:cNvSpPr>
              <p:nvPr/>
            </p:nvSpPr>
            <p:spPr bwMode="auto">
              <a:xfrm flipH="1" flipV="1">
                <a:off x="2169" y="1440"/>
                <a:ext cx="22" cy="7"/>
              </a:xfrm>
              <a:prstGeom prst="line">
                <a:avLst/>
              </a:prstGeom>
              <a:noFill/>
              <a:ln w="11113" cap="flat">
                <a:solidFill>
                  <a:srgbClr val="779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7" name="Line 1263"/>
              <p:cNvSpPr>
                <a:spLocks noChangeShapeType="1"/>
              </p:cNvSpPr>
              <p:nvPr/>
            </p:nvSpPr>
            <p:spPr bwMode="auto">
              <a:xfrm flipH="1" flipV="1">
                <a:off x="2146" y="1434"/>
                <a:ext cx="23" cy="6"/>
              </a:xfrm>
              <a:prstGeom prst="line">
                <a:avLst/>
              </a:prstGeom>
              <a:noFill/>
              <a:ln w="11113" cap="flat">
                <a:solidFill>
                  <a:srgbClr val="769D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8" name="Line 1264"/>
              <p:cNvSpPr>
                <a:spLocks noChangeShapeType="1"/>
              </p:cNvSpPr>
              <p:nvPr/>
            </p:nvSpPr>
            <p:spPr bwMode="auto">
              <a:xfrm flipH="1" flipV="1">
                <a:off x="2122" y="1429"/>
                <a:ext cx="24" cy="5"/>
              </a:xfrm>
              <a:prstGeom prst="line">
                <a:avLst/>
              </a:prstGeom>
              <a:noFill/>
              <a:ln w="11113" cap="flat">
                <a:solidFill>
                  <a:srgbClr val="759C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9" name="Line 1265"/>
              <p:cNvSpPr>
                <a:spLocks noChangeShapeType="1"/>
              </p:cNvSpPr>
              <p:nvPr/>
            </p:nvSpPr>
            <p:spPr bwMode="auto">
              <a:xfrm flipH="1" flipV="1">
                <a:off x="2098" y="1424"/>
                <a:ext cx="24" cy="5"/>
              </a:xfrm>
              <a:prstGeom prst="line">
                <a:avLst/>
              </a:prstGeom>
              <a:noFill/>
              <a:ln w="11113" cap="flat">
                <a:solidFill>
                  <a:srgbClr val="749B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0" name="Line 1266"/>
              <p:cNvSpPr>
                <a:spLocks noChangeShapeType="1"/>
              </p:cNvSpPr>
              <p:nvPr/>
            </p:nvSpPr>
            <p:spPr bwMode="auto">
              <a:xfrm flipH="1" flipV="1">
                <a:off x="2073" y="1420"/>
                <a:ext cx="25" cy="4"/>
              </a:xfrm>
              <a:prstGeom prst="line">
                <a:avLst/>
              </a:prstGeom>
              <a:noFill/>
              <a:ln w="11113" cap="flat">
                <a:solidFill>
                  <a:srgbClr val="7399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1" name="Line 1267"/>
              <p:cNvSpPr>
                <a:spLocks noChangeShapeType="1"/>
              </p:cNvSpPr>
              <p:nvPr/>
            </p:nvSpPr>
            <p:spPr bwMode="auto">
              <a:xfrm flipH="1" flipV="1">
                <a:off x="2048" y="1417"/>
                <a:ext cx="25" cy="3"/>
              </a:xfrm>
              <a:prstGeom prst="line">
                <a:avLst/>
              </a:prstGeom>
              <a:noFill/>
              <a:ln w="11113" cap="flat">
                <a:solidFill>
                  <a:srgbClr val="7298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2" name="Line 1268"/>
              <p:cNvSpPr>
                <a:spLocks noChangeShapeType="1"/>
              </p:cNvSpPr>
              <p:nvPr/>
            </p:nvSpPr>
            <p:spPr bwMode="auto">
              <a:xfrm flipH="1" flipV="1">
                <a:off x="2022" y="1414"/>
                <a:ext cx="26" cy="3"/>
              </a:xfrm>
              <a:prstGeom prst="line">
                <a:avLst/>
              </a:prstGeom>
              <a:noFill/>
              <a:ln w="11113" cap="flat">
                <a:solidFill>
                  <a:srgbClr val="7197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3" name="Line 1269"/>
              <p:cNvSpPr>
                <a:spLocks noChangeShapeType="1"/>
              </p:cNvSpPr>
              <p:nvPr/>
            </p:nvSpPr>
            <p:spPr bwMode="auto">
              <a:xfrm flipH="1" flipV="1">
                <a:off x="1996" y="1412"/>
                <a:ext cx="26" cy="2"/>
              </a:xfrm>
              <a:prstGeom prst="line">
                <a:avLst/>
              </a:prstGeom>
              <a:noFill/>
              <a:ln w="11113" cap="flat">
                <a:solidFill>
                  <a:srgbClr val="7095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4" name="Line 1270"/>
              <p:cNvSpPr>
                <a:spLocks noChangeShapeType="1"/>
              </p:cNvSpPr>
              <p:nvPr/>
            </p:nvSpPr>
            <p:spPr bwMode="auto">
              <a:xfrm flipH="1" flipV="1">
                <a:off x="1970" y="1411"/>
                <a:ext cx="26" cy="1"/>
              </a:xfrm>
              <a:prstGeom prst="line">
                <a:avLst/>
              </a:prstGeom>
              <a:noFill/>
              <a:ln w="11113" cap="flat">
                <a:solidFill>
                  <a:srgbClr val="6F94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5" name="Line 1271"/>
              <p:cNvSpPr>
                <a:spLocks noChangeShapeType="1"/>
              </p:cNvSpPr>
              <p:nvPr/>
            </p:nvSpPr>
            <p:spPr bwMode="auto">
              <a:xfrm flipH="1">
                <a:off x="1943" y="1411"/>
                <a:ext cx="27" cy="1"/>
              </a:xfrm>
              <a:prstGeom prst="line">
                <a:avLst/>
              </a:prstGeom>
              <a:noFill/>
              <a:ln w="11113" cap="flat">
                <a:solidFill>
                  <a:srgbClr val="6E93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97" name="Rectangle 1273"/>
            <p:cNvSpPr>
              <a:spLocks noChangeArrowheads="1"/>
            </p:cNvSpPr>
            <p:nvPr/>
          </p:nvSpPr>
          <p:spPr bwMode="auto">
            <a:xfrm>
              <a:off x="1633" y="1517"/>
              <a:ext cx="70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Заходи  з  метою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8" name="Rectangle 1274"/>
            <p:cNvSpPr>
              <a:spLocks noChangeArrowheads="1"/>
            </p:cNvSpPr>
            <p:nvPr/>
          </p:nvSpPr>
          <p:spPr bwMode="auto">
            <a:xfrm>
              <a:off x="1740" y="1608"/>
              <a:ext cx="46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здійснення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9" name="Rectangle 1275"/>
            <p:cNvSpPr>
              <a:spLocks noChangeArrowheads="1"/>
            </p:cNvSpPr>
            <p:nvPr/>
          </p:nvSpPr>
          <p:spPr bwMode="auto">
            <a:xfrm>
              <a:off x="1645" y="1699"/>
              <a:ext cx="68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правової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освіти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0" name="Rectangle 1276"/>
            <p:cNvSpPr>
              <a:spLocks noChangeArrowheads="1"/>
            </p:cNvSpPr>
            <p:nvPr/>
          </p:nvSpPr>
          <p:spPr bwMode="auto">
            <a:xfrm>
              <a:off x="1726" y="1793"/>
              <a:ext cx="47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  колегіумі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1" name="Rectangle 1277"/>
            <p:cNvSpPr>
              <a:spLocks noChangeArrowheads="1"/>
            </p:cNvSpPr>
            <p:nvPr/>
          </p:nvSpPr>
          <p:spPr bwMode="auto">
            <a:xfrm>
              <a:off x="2161" y="1793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2" name="Freeform 1278"/>
            <p:cNvSpPr>
              <a:spLocks noEditPoints="1"/>
            </p:cNvSpPr>
            <p:nvPr/>
          </p:nvSpPr>
          <p:spPr bwMode="auto">
            <a:xfrm>
              <a:off x="1221" y="1645"/>
              <a:ext cx="200" cy="69"/>
            </a:xfrm>
            <a:custGeom>
              <a:avLst/>
              <a:gdLst/>
              <a:ahLst/>
              <a:cxnLst>
                <a:cxn ang="0">
                  <a:pos x="48" y="5"/>
                </a:cxn>
                <a:cxn ang="0">
                  <a:pos x="1535" y="497"/>
                </a:cxn>
                <a:cxn ang="0">
                  <a:pos x="1556" y="540"/>
                </a:cxn>
                <a:cxn ang="0">
                  <a:pos x="1514" y="561"/>
                </a:cxn>
                <a:cxn ang="0">
                  <a:pos x="27" y="69"/>
                </a:cxn>
                <a:cxn ang="0">
                  <a:pos x="6" y="27"/>
                </a:cxn>
                <a:cxn ang="0">
                  <a:pos x="48" y="5"/>
                </a:cxn>
                <a:cxn ang="0">
                  <a:pos x="1524" y="318"/>
                </a:cxn>
                <a:cxn ang="0">
                  <a:pos x="1841" y="634"/>
                </a:cxn>
                <a:cxn ang="0">
                  <a:pos x="1399" y="698"/>
                </a:cxn>
                <a:cxn ang="0">
                  <a:pos x="1524" y="318"/>
                </a:cxn>
              </a:cxnLst>
              <a:rect l="0" t="0" r="r" b="b"/>
              <a:pathLst>
                <a:path w="1841" h="698">
                  <a:moveTo>
                    <a:pt x="48" y="5"/>
                  </a:moveTo>
                  <a:lnTo>
                    <a:pt x="1535" y="497"/>
                  </a:lnTo>
                  <a:cubicBezTo>
                    <a:pt x="1553" y="503"/>
                    <a:pt x="1562" y="522"/>
                    <a:pt x="1556" y="540"/>
                  </a:cubicBezTo>
                  <a:cubicBezTo>
                    <a:pt x="1551" y="557"/>
                    <a:pt x="1532" y="567"/>
                    <a:pt x="1514" y="561"/>
                  </a:cubicBezTo>
                  <a:lnTo>
                    <a:pt x="27" y="69"/>
                  </a:lnTo>
                  <a:cubicBezTo>
                    <a:pt x="10" y="63"/>
                    <a:pt x="0" y="44"/>
                    <a:pt x="6" y="27"/>
                  </a:cubicBezTo>
                  <a:cubicBezTo>
                    <a:pt x="12" y="9"/>
                    <a:pt x="31" y="0"/>
                    <a:pt x="48" y="5"/>
                  </a:cubicBezTo>
                  <a:close/>
                  <a:moveTo>
                    <a:pt x="1524" y="318"/>
                  </a:moveTo>
                  <a:lnTo>
                    <a:pt x="1841" y="634"/>
                  </a:lnTo>
                  <a:lnTo>
                    <a:pt x="1399" y="698"/>
                  </a:lnTo>
                  <a:lnTo>
                    <a:pt x="1524" y="31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3" name="Freeform 1279"/>
            <p:cNvSpPr>
              <a:spLocks noEditPoints="1"/>
            </p:cNvSpPr>
            <p:nvPr/>
          </p:nvSpPr>
          <p:spPr bwMode="auto">
            <a:xfrm>
              <a:off x="2464" y="1645"/>
              <a:ext cx="200" cy="69"/>
            </a:xfrm>
            <a:custGeom>
              <a:avLst/>
              <a:gdLst/>
              <a:ahLst/>
              <a:cxnLst>
                <a:cxn ang="0">
                  <a:pos x="1811" y="69"/>
                </a:cxn>
                <a:cxn ang="0">
                  <a:pos x="327" y="561"/>
                </a:cxn>
                <a:cxn ang="0">
                  <a:pos x="285" y="539"/>
                </a:cxn>
                <a:cxn ang="0">
                  <a:pos x="306" y="497"/>
                </a:cxn>
                <a:cxn ang="0">
                  <a:pos x="1790" y="5"/>
                </a:cxn>
                <a:cxn ang="0">
                  <a:pos x="1832" y="27"/>
                </a:cxn>
                <a:cxn ang="0">
                  <a:pos x="1811" y="69"/>
                </a:cxn>
                <a:cxn ang="0">
                  <a:pos x="443" y="698"/>
                </a:cxn>
                <a:cxn ang="0">
                  <a:pos x="0" y="634"/>
                </a:cxn>
                <a:cxn ang="0">
                  <a:pos x="317" y="318"/>
                </a:cxn>
                <a:cxn ang="0">
                  <a:pos x="443" y="698"/>
                </a:cxn>
              </a:cxnLst>
              <a:rect l="0" t="0" r="r" b="b"/>
              <a:pathLst>
                <a:path w="1838" h="698">
                  <a:moveTo>
                    <a:pt x="1811" y="69"/>
                  </a:moveTo>
                  <a:lnTo>
                    <a:pt x="327" y="561"/>
                  </a:lnTo>
                  <a:cubicBezTo>
                    <a:pt x="310" y="566"/>
                    <a:pt x="291" y="557"/>
                    <a:pt x="285" y="539"/>
                  </a:cubicBezTo>
                  <a:cubicBezTo>
                    <a:pt x="279" y="522"/>
                    <a:pt x="289" y="503"/>
                    <a:pt x="306" y="497"/>
                  </a:cubicBezTo>
                  <a:lnTo>
                    <a:pt x="1790" y="5"/>
                  </a:lnTo>
                  <a:cubicBezTo>
                    <a:pt x="1807" y="0"/>
                    <a:pt x="1826" y="9"/>
                    <a:pt x="1832" y="27"/>
                  </a:cubicBezTo>
                  <a:cubicBezTo>
                    <a:pt x="1838" y="44"/>
                    <a:pt x="1828" y="63"/>
                    <a:pt x="1811" y="69"/>
                  </a:cubicBezTo>
                  <a:close/>
                  <a:moveTo>
                    <a:pt x="443" y="698"/>
                  </a:moveTo>
                  <a:lnTo>
                    <a:pt x="0" y="634"/>
                  </a:lnTo>
                  <a:lnTo>
                    <a:pt x="317" y="318"/>
                  </a:lnTo>
                  <a:lnTo>
                    <a:pt x="443" y="69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06" name="Group 1282"/>
            <p:cNvGrpSpPr>
              <a:grpSpLocks/>
            </p:cNvGrpSpPr>
            <p:nvPr/>
          </p:nvGrpSpPr>
          <p:grpSpPr bwMode="auto">
            <a:xfrm>
              <a:off x="248" y="2420"/>
              <a:ext cx="913" cy="238"/>
              <a:chOff x="248" y="2420"/>
              <a:chExt cx="913" cy="238"/>
            </a:xfrm>
          </p:grpSpPr>
          <p:sp>
            <p:nvSpPr>
              <p:cNvPr id="2304" name="Freeform 1280"/>
              <p:cNvSpPr>
                <a:spLocks/>
              </p:cNvSpPr>
              <p:nvPr/>
            </p:nvSpPr>
            <p:spPr bwMode="auto">
              <a:xfrm>
                <a:off x="248" y="2420"/>
                <a:ext cx="913" cy="238"/>
              </a:xfrm>
              <a:custGeom>
                <a:avLst/>
                <a:gdLst/>
                <a:ahLst/>
                <a:cxnLst>
                  <a:cxn ang="0">
                    <a:pos x="400" y="0"/>
                  </a:cxn>
                  <a:cxn ang="0">
                    <a:pos x="0" y="400"/>
                  </a:cxn>
                  <a:cxn ang="0">
                    <a:pos x="0" y="2000"/>
                  </a:cxn>
                  <a:cxn ang="0">
                    <a:pos x="400" y="2400"/>
                  </a:cxn>
                  <a:cxn ang="0">
                    <a:pos x="8003" y="2400"/>
                  </a:cxn>
                  <a:cxn ang="0">
                    <a:pos x="8403" y="2000"/>
                  </a:cxn>
                  <a:cxn ang="0">
                    <a:pos x="8403" y="400"/>
                  </a:cxn>
                  <a:cxn ang="0">
                    <a:pos x="8003" y="0"/>
                  </a:cxn>
                  <a:cxn ang="0">
                    <a:pos x="400" y="0"/>
                  </a:cxn>
                </a:cxnLst>
                <a:rect l="0" t="0" r="r" b="b"/>
                <a:pathLst>
                  <a:path w="8403" h="2400">
                    <a:moveTo>
                      <a:pt x="400" y="0"/>
                    </a:moveTo>
                    <a:cubicBezTo>
                      <a:pt x="179" y="0"/>
                      <a:pt x="0" y="179"/>
                      <a:pt x="0" y="400"/>
                    </a:cubicBezTo>
                    <a:lnTo>
                      <a:pt x="0" y="2000"/>
                    </a:lnTo>
                    <a:cubicBezTo>
                      <a:pt x="0" y="2221"/>
                      <a:pt x="179" y="2400"/>
                      <a:pt x="400" y="2400"/>
                    </a:cubicBezTo>
                    <a:lnTo>
                      <a:pt x="8003" y="2400"/>
                    </a:lnTo>
                    <a:cubicBezTo>
                      <a:pt x="8224" y="2400"/>
                      <a:pt x="8403" y="2221"/>
                      <a:pt x="8403" y="2000"/>
                    </a:cubicBezTo>
                    <a:lnTo>
                      <a:pt x="8403" y="400"/>
                    </a:lnTo>
                    <a:cubicBezTo>
                      <a:pt x="8403" y="179"/>
                      <a:pt x="8224" y="0"/>
                      <a:pt x="8003" y="0"/>
                    </a:cubicBez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5" name="Freeform 1281"/>
              <p:cNvSpPr>
                <a:spLocks/>
              </p:cNvSpPr>
              <p:nvPr/>
            </p:nvSpPr>
            <p:spPr bwMode="auto">
              <a:xfrm>
                <a:off x="248" y="2420"/>
                <a:ext cx="913" cy="238"/>
              </a:xfrm>
              <a:custGeom>
                <a:avLst/>
                <a:gdLst/>
                <a:ahLst/>
                <a:cxnLst>
                  <a:cxn ang="0">
                    <a:pos x="400" y="0"/>
                  </a:cxn>
                  <a:cxn ang="0">
                    <a:pos x="0" y="400"/>
                  </a:cxn>
                  <a:cxn ang="0">
                    <a:pos x="0" y="2000"/>
                  </a:cxn>
                  <a:cxn ang="0">
                    <a:pos x="400" y="2400"/>
                  </a:cxn>
                  <a:cxn ang="0">
                    <a:pos x="8003" y="2400"/>
                  </a:cxn>
                  <a:cxn ang="0">
                    <a:pos x="8403" y="2000"/>
                  </a:cxn>
                  <a:cxn ang="0">
                    <a:pos x="8403" y="400"/>
                  </a:cxn>
                  <a:cxn ang="0">
                    <a:pos x="8003" y="0"/>
                  </a:cxn>
                  <a:cxn ang="0">
                    <a:pos x="400" y="0"/>
                  </a:cxn>
                </a:cxnLst>
                <a:rect l="0" t="0" r="r" b="b"/>
                <a:pathLst>
                  <a:path w="8403" h="2400">
                    <a:moveTo>
                      <a:pt x="400" y="0"/>
                    </a:moveTo>
                    <a:cubicBezTo>
                      <a:pt x="179" y="0"/>
                      <a:pt x="0" y="179"/>
                      <a:pt x="0" y="400"/>
                    </a:cubicBezTo>
                    <a:lnTo>
                      <a:pt x="0" y="2000"/>
                    </a:lnTo>
                    <a:cubicBezTo>
                      <a:pt x="0" y="2221"/>
                      <a:pt x="179" y="2400"/>
                      <a:pt x="400" y="2400"/>
                    </a:cubicBezTo>
                    <a:lnTo>
                      <a:pt x="8003" y="2400"/>
                    </a:lnTo>
                    <a:cubicBezTo>
                      <a:pt x="8224" y="2400"/>
                      <a:pt x="8403" y="2221"/>
                      <a:pt x="8403" y="2000"/>
                    </a:cubicBezTo>
                    <a:lnTo>
                      <a:pt x="8403" y="400"/>
                    </a:lnTo>
                    <a:cubicBezTo>
                      <a:pt x="8403" y="179"/>
                      <a:pt x="8224" y="0"/>
                      <a:pt x="8003" y="0"/>
                    </a:cubicBezTo>
                    <a:lnTo>
                      <a:pt x="40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307" name="Rectangle 1283"/>
            <p:cNvSpPr>
              <a:spLocks noChangeArrowheads="1"/>
            </p:cNvSpPr>
            <p:nvPr/>
          </p:nvSpPr>
          <p:spPr bwMode="auto">
            <a:xfrm>
              <a:off x="409" y="2457"/>
              <a:ext cx="68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Система  уроків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8" name="Rectangle 1284"/>
            <p:cNvSpPr>
              <a:spLocks noChangeArrowheads="1"/>
            </p:cNvSpPr>
            <p:nvPr/>
          </p:nvSpPr>
          <p:spPr bwMode="auto">
            <a:xfrm>
              <a:off x="544" y="2547"/>
              <a:ext cx="40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права  за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9" name="Rectangle 1285"/>
            <p:cNvSpPr>
              <a:spLocks noChangeArrowheads="1"/>
            </p:cNvSpPr>
            <p:nvPr/>
          </p:nvSpPr>
          <p:spPr bwMode="auto">
            <a:xfrm>
              <a:off x="400" y="2638"/>
              <a:ext cx="30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держст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0" name="Rectangle 1286"/>
            <p:cNvSpPr>
              <a:spLocks noChangeArrowheads="1"/>
            </p:cNvSpPr>
            <p:nvPr/>
          </p:nvSpPr>
          <p:spPr bwMode="auto">
            <a:xfrm>
              <a:off x="663" y="2638"/>
              <a:ext cx="38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андартом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1" name="Rectangle 1287"/>
            <p:cNvSpPr>
              <a:spLocks noChangeArrowheads="1"/>
            </p:cNvSpPr>
            <p:nvPr/>
          </p:nvSpPr>
          <p:spPr bwMode="auto">
            <a:xfrm>
              <a:off x="1011" y="2638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14" name="Group 1290"/>
            <p:cNvGrpSpPr>
              <a:grpSpLocks/>
            </p:cNvGrpSpPr>
            <p:nvPr/>
          </p:nvGrpSpPr>
          <p:grpSpPr bwMode="auto">
            <a:xfrm>
              <a:off x="248" y="2717"/>
              <a:ext cx="913" cy="238"/>
              <a:chOff x="248" y="2717"/>
              <a:chExt cx="913" cy="238"/>
            </a:xfrm>
          </p:grpSpPr>
          <p:sp>
            <p:nvSpPr>
              <p:cNvPr id="2312" name="Freeform 1288"/>
              <p:cNvSpPr>
                <a:spLocks/>
              </p:cNvSpPr>
              <p:nvPr/>
            </p:nvSpPr>
            <p:spPr bwMode="auto">
              <a:xfrm>
                <a:off x="248" y="2717"/>
                <a:ext cx="913" cy="238"/>
              </a:xfrm>
              <a:custGeom>
                <a:avLst/>
                <a:gdLst/>
                <a:ahLst/>
                <a:cxnLst>
                  <a:cxn ang="0">
                    <a:pos x="400" y="0"/>
                  </a:cxn>
                  <a:cxn ang="0">
                    <a:pos x="0" y="399"/>
                  </a:cxn>
                  <a:cxn ang="0">
                    <a:pos x="0" y="1997"/>
                  </a:cxn>
                  <a:cxn ang="0">
                    <a:pos x="400" y="2396"/>
                  </a:cxn>
                  <a:cxn ang="0">
                    <a:pos x="8004" y="2396"/>
                  </a:cxn>
                  <a:cxn ang="0">
                    <a:pos x="8403" y="1997"/>
                  </a:cxn>
                  <a:cxn ang="0">
                    <a:pos x="8403" y="399"/>
                  </a:cxn>
                  <a:cxn ang="0">
                    <a:pos x="8004" y="0"/>
                  </a:cxn>
                  <a:cxn ang="0">
                    <a:pos x="400" y="0"/>
                  </a:cxn>
                </a:cxnLst>
                <a:rect l="0" t="0" r="r" b="b"/>
                <a:pathLst>
                  <a:path w="8403" h="2396">
                    <a:moveTo>
                      <a:pt x="400" y="0"/>
                    </a:moveTo>
                    <a:cubicBezTo>
                      <a:pt x="179" y="0"/>
                      <a:pt x="0" y="179"/>
                      <a:pt x="0" y="399"/>
                    </a:cubicBezTo>
                    <a:lnTo>
                      <a:pt x="0" y="1997"/>
                    </a:lnTo>
                    <a:cubicBezTo>
                      <a:pt x="0" y="2218"/>
                      <a:pt x="179" y="2396"/>
                      <a:pt x="400" y="2396"/>
                    </a:cubicBezTo>
                    <a:lnTo>
                      <a:pt x="8004" y="2396"/>
                    </a:lnTo>
                    <a:cubicBezTo>
                      <a:pt x="8225" y="2396"/>
                      <a:pt x="8403" y="2218"/>
                      <a:pt x="8403" y="1997"/>
                    </a:cubicBezTo>
                    <a:lnTo>
                      <a:pt x="8403" y="399"/>
                    </a:lnTo>
                    <a:cubicBezTo>
                      <a:pt x="8403" y="179"/>
                      <a:pt x="8225" y="0"/>
                      <a:pt x="8004" y="0"/>
                    </a:cubicBez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3" name="Freeform 1289"/>
              <p:cNvSpPr>
                <a:spLocks/>
              </p:cNvSpPr>
              <p:nvPr/>
            </p:nvSpPr>
            <p:spPr bwMode="auto">
              <a:xfrm>
                <a:off x="248" y="2717"/>
                <a:ext cx="913" cy="238"/>
              </a:xfrm>
              <a:custGeom>
                <a:avLst/>
                <a:gdLst/>
                <a:ahLst/>
                <a:cxnLst>
                  <a:cxn ang="0">
                    <a:pos x="400" y="0"/>
                  </a:cxn>
                  <a:cxn ang="0">
                    <a:pos x="0" y="399"/>
                  </a:cxn>
                  <a:cxn ang="0">
                    <a:pos x="0" y="1997"/>
                  </a:cxn>
                  <a:cxn ang="0">
                    <a:pos x="400" y="2396"/>
                  </a:cxn>
                  <a:cxn ang="0">
                    <a:pos x="8004" y="2396"/>
                  </a:cxn>
                  <a:cxn ang="0">
                    <a:pos x="8403" y="1997"/>
                  </a:cxn>
                  <a:cxn ang="0">
                    <a:pos x="8403" y="399"/>
                  </a:cxn>
                  <a:cxn ang="0">
                    <a:pos x="8004" y="0"/>
                  </a:cxn>
                  <a:cxn ang="0">
                    <a:pos x="400" y="0"/>
                  </a:cxn>
                </a:cxnLst>
                <a:rect l="0" t="0" r="r" b="b"/>
                <a:pathLst>
                  <a:path w="8403" h="2396">
                    <a:moveTo>
                      <a:pt x="400" y="0"/>
                    </a:moveTo>
                    <a:cubicBezTo>
                      <a:pt x="179" y="0"/>
                      <a:pt x="0" y="179"/>
                      <a:pt x="0" y="399"/>
                    </a:cubicBezTo>
                    <a:lnTo>
                      <a:pt x="0" y="1997"/>
                    </a:lnTo>
                    <a:cubicBezTo>
                      <a:pt x="0" y="2218"/>
                      <a:pt x="179" y="2396"/>
                      <a:pt x="400" y="2396"/>
                    </a:cubicBezTo>
                    <a:lnTo>
                      <a:pt x="8004" y="2396"/>
                    </a:lnTo>
                    <a:cubicBezTo>
                      <a:pt x="8225" y="2396"/>
                      <a:pt x="8403" y="2218"/>
                      <a:pt x="8403" y="1997"/>
                    </a:cubicBezTo>
                    <a:lnTo>
                      <a:pt x="8403" y="399"/>
                    </a:lnTo>
                    <a:cubicBezTo>
                      <a:pt x="8403" y="179"/>
                      <a:pt x="8225" y="0"/>
                      <a:pt x="8004" y="0"/>
                    </a:cubicBezTo>
                    <a:lnTo>
                      <a:pt x="40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315" name="Rectangle 1291"/>
            <p:cNvSpPr>
              <a:spLocks noChangeArrowheads="1"/>
            </p:cNvSpPr>
            <p:nvPr/>
          </p:nvSpPr>
          <p:spPr bwMode="auto">
            <a:xfrm>
              <a:off x="409" y="2754"/>
              <a:ext cx="68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Система  уроків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6" name="Rectangle 1292"/>
            <p:cNvSpPr>
              <a:spLocks noChangeArrowheads="1"/>
            </p:cNvSpPr>
            <p:nvPr/>
          </p:nvSpPr>
          <p:spPr bwMode="auto">
            <a:xfrm>
              <a:off x="552" y="2844"/>
              <a:ext cx="38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ОБЖ  за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7" name="Rectangle 1293"/>
            <p:cNvSpPr>
              <a:spLocks noChangeArrowheads="1"/>
            </p:cNvSpPr>
            <p:nvPr/>
          </p:nvSpPr>
          <p:spPr bwMode="auto">
            <a:xfrm>
              <a:off x="400" y="2935"/>
              <a:ext cx="653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держстандартом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8" name="Rectangle 1294"/>
            <p:cNvSpPr>
              <a:spLocks noChangeArrowheads="1"/>
            </p:cNvSpPr>
            <p:nvPr/>
          </p:nvSpPr>
          <p:spPr bwMode="auto">
            <a:xfrm>
              <a:off x="1011" y="2935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21" name="Group 1297"/>
            <p:cNvGrpSpPr>
              <a:grpSpLocks/>
            </p:cNvGrpSpPr>
            <p:nvPr/>
          </p:nvGrpSpPr>
          <p:grpSpPr bwMode="auto">
            <a:xfrm>
              <a:off x="248" y="3192"/>
              <a:ext cx="717" cy="357"/>
              <a:chOff x="248" y="3192"/>
              <a:chExt cx="717" cy="357"/>
            </a:xfrm>
          </p:grpSpPr>
          <p:sp>
            <p:nvSpPr>
              <p:cNvPr id="2319" name="Freeform 1295"/>
              <p:cNvSpPr>
                <a:spLocks/>
              </p:cNvSpPr>
              <p:nvPr/>
            </p:nvSpPr>
            <p:spPr bwMode="auto">
              <a:xfrm>
                <a:off x="248" y="3192"/>
                <a:ext cx="717" cy="357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300"/>
                  </a:cxn>
                  <a:cxn ang="0">
                    <a:pos x="0" y="1502"/>
                  </a:cxn>
                  <a:cxn ang="0">
                    <a:pos x="300" y="1802"/>
                  </a:cxn>
                  <a:cxn ang="0">
                    <a:pos x="3000" y="1802"/>
                  </a:cxn>
                  <a:cxn ang="0">
                    <a:pos x="3300" y="1502"/>
                  </a:cxn>
                  <a:cxn ang="0">
                    <a:pos x="3300" y="300"/>
                  </a:cxn>
                  <a:cxn ang="0">
                    <a:pos x="3000" y="0"/>
                  </a:cxn>
                  <a:cxn ang="0">
                    <a:pos x="300" y="0"/>
                  </a:cxn>
                </a:cxnLst>
                <a:rect l="0" t="0" r="r" b="b"/>
                <a:pathLst>
                  <a:path w="3300" h="1802">
                    <a:moveTo>
                      <a:pt x="300" y="0"/>
                    </a:moveTo>
                    <a:cubicBezTo>
                      <a:pt x="134" y="0"/>
                      <a:pt x="0" y="135"/>
                      <a:pt x="0" y="300"/>
                    </a:cubicBezTo>
                    <a:lnTo>
                      <a:pt x="0" y="1502"/>
                    </a:lnTo>
                    <a:cubicBezTo>
                      <a:pt x="0" y="1667"/>
                      <a:pt x="134" y="1802"/>
                      <a:pt x="300" y="1802"/>
                    </a:cubicBezTo>
                    <a:lnTo>
                      <a:pt x="3000" y="1802"/>
                    </a:lnTo>
                    <a:cubicBezTo>
                      <a:pt x="3165" y="1802"/>
                      <a:pt x="3300" y="1667"/>
                      <a:pt x="3300" y="1502"/>
                    </a:cubicBezTo>
                    <a:lnTo>
                      <a:pt x="3300" y="300"/>
                    </a:lnTo>
                    <a:cubicBezTo>
                      <a:pt x="3300" y="135"/>
                      <a:pt x="3165" y="0"/>
                      <a:pt x="3000" y="0"/>
                    </a:cubicBez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0" name="Freeform 1296"/>
              <p:cNvSpPr>
                <a:spLocks/>
              </p:cNvSpPr>
              <p:nvPr/>
            </p:nvSpPr>
            <p:spPr bwMode="auto">
              <a:xfrm>
                <a:off x="248" y="3192"/>
                <a:ext cx="717" cy="357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300"/>
                  </a:cxn>
                  <a:cxn ang="0">
                    <a:pos x="0" y="1502"/>
                  </a:cxn>
                  <a:cxn ang="0">
                    <a:pos x="300" y="1802"/>
                  </a:cxn>
                  <a:cxn ang="0">
                    <a:pos x="3000" y="1802"/>
                  </a:cxn>
                  <a:cxn ang="0">
                    <a:pos x="3300" y="1502"/>
                  </a:cxn>
                  <a:cxn ang="0">
                    <a:pos x="3300" y="300"/>
                  </a:cxn>
                  <a:cxn ang="0">
                    <a:pos x="3000" y="0"/>
                  </a:cxn>
                  <a:cxn ang="0">
                    <a:pos x="300" y="0"/>
                  </a:cxn>
                </a:cxnLst>
                <a:rect l="0" t="0" r="r" b="b"/>
                <a:pathLst>
                  <a:path w="3300" h="1802">
                    <a:moveTo>
                      <a:pt x="300" y="0"/>
                    </a:moveTo>
                    <a:cubicBezTo>
                      <a:pt x="134" y="0"/>
                      <a:pt x="0" y="135"/>
                      <a:pt x="0" y="300"/>
                    </a:cubicBezTo>
                    <a:lnTo>
                      <a:pt x="0" y="1502"/>
                    </a:lnTo>
                    <a:cubicBezTo>
                      <a:pt x="0" y="1667"/>
                      <a:pt x="134" y="1802"/>
                      <a:pt x="300" y="1802"/>
                    </a:cubicBezTo>
                    <a:lnTo>
                      <a:pt x="3000" y="1802"/>
                    </a:lnTo>
                    <a:cubicBezTo>
                      <a:pt x="3165" y="1802"/>
                      <a:pt x="3300" y="1667"/>
                      <a:pt x="3300" y="1502"/>
                    </a:cubicBezTo>
                    <a:lnTo>
                      <a:pt x="3300" y="300"/>
                    </a:lnTo>
                    <a:cubicBezTo>
                      <a:pt x="3300" y="135"/>
                      <a:pt x="3165" y="0"/>
                      <a:pt x="3000" y="0"/>
                    </a:cubicBezTo>
                    <a:lnTo>
                      <a:pt x="30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322" name="Rectangle 1298"/>
            <p:cNvSpPr>
              <a:spLocks noChangeArrowheads="1"/>
            </p:cNvSpPr>
            <p:nvPr/>
          </p:nvSpPr>
          <p:spPr bwMode="auto">
            <a:xfrm>
              <a:off x="332" y="3235"/>
              <a:ext cx="613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Інтелектуальні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3" name="Rectangle 1299"/>
            <p:cNvSpPr>
              <a:spLocks noChangeArrowheads="1"/>
            </p:cNvSpPr>
            <p:nvPr/>
          </p:nvSpPr>
          <p:spPr bwMode="auto">
            <a:xfrm>
              <a:off x="348" y="3326"/>
              <a:ext cx="55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і рольові  ігри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" name="Rectangle 1300"/>
            <p:cNvSpPr>
              <a:spLocks noChangeArrowheads="1"/>
            </p:cNvSpPr>
            <p:nvPr/>
          </p:nvSpPr>
          <p:spPr bwMode="auto">
            <a:xfrm>
              <a:off x="866" y="3326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5" name="Rectangle 1301"/>
            <p:cNvSpPr>
              <a:spLocks noChangeArrowheads="1"/>
            </p:cNvSpPr>
            <p:nvPr/>
          </p:nvSpPr>
          <p:spPr bwMode="auto">
            <a:xfrm>
              <a:off x="320" y="3417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28" name="Group 1304"/>
            <p:cNvGrpSpPr>
              <a:grpSpLocks/>
            </p:cNvGrpSpPr>
            <p:nvPr/>
          </p:nvGrpSpPr>
          <p:grpSpPr bwMode="auto">
            <a:xfrm>
              <a:off x="2334" y="2598"/>
              <a:ext cx="652" cy="357"/>
              <a:chOff x="2334" y="2598"/>
              <a:chExt cx="652" cy="357"/>
            </a:xfrm>
          </p:grpSpPr>
          <p:sp>
            <p:nvSpPr>
              <p:cNvPr id="2326" name="Freeform 1302"/>
              <p:cNvSpPr>
                <a:spLocks/>
              </p:cNvSpPr>
              <p:nvPr/>
            </p:nvSpPr>
            <p:spPr bwMode="auto">
              <a:xfrm>
                <a:off x="2334" y="2598"/>
                <a:ext cx="652" cy="357"/>
              </a:xfrm>
              <a:custGeom>
                <a:avLst/>
                <a:gdLst/>
                <a:ahLst/>
                <a:cxnLst>
                  <a:cxn ang="0">
                    <a:pos x="601" y="0"/>
                  </a:cxn>
                  <a:cxn ang="0">
                    <a:pos x="0" y="601"/>
                  </a:cxn>
                  <a:cxn ang="0">
                    <a:pos x="0" y="3003"/>
                  </a:cxn>
                  <a:cxn ang="0">
                    <a:pos x="601" y="3604"/>
                  </a:cxn>
                  <a:cxn ang="0">
                    <a:pos x="5400" y="3604"/>
                  </a:cxn>
                  <a:cxn ang="0">
                    <a:pos x="6000" y="3003"/>
                  </a:cxn>
                  <a:cxn ang="0">
                    <a:pos x="6000" y="601"/>
                  </a:cxn>
                  <a:cxn ang="0">
                    <a:pos x="5400" y="0"/>
                  </a:cxn>
                  <a:cxn ang="0">
                    <a:pos x="601" y="0"/>
                  </a:cxn>
                </a:cxnLst>
                <a:rect l="0" t="0" r="r" b="b"/>
                <a:pathLst>
                  <a:path w="6000" h="3604">
                    <a:moveTo>
                      <a:pt x="601" y="0"/>
                    </a:moveTo>
                    <a:cubicBezTo>
                      <a:pt x="269" y="0"/>
                      <a:pt x="0" y="269"/>
                      <a:pt x="0" y="601"/>
                    </a:cubicBezTo>
                    <a:lnTo>
                      <a:pt x="0" y="3003"/>
                    </a:lnTo>
                    <a:cubicBezTo>
                      <a:pt x="0" y="3335"/>
                      <a:pt x="269" y="3604"/>
                      <a:pt x="601" y="3604"/>
                    </a:cubicBezTo>
                    <a:lnTo>
                      <a:pt x="5400" y="3604"/>
                    </a:lnTo>
                    <a:cubicBezTo>
                      <a:pt x="5731" y="3604"/>
                      <a:pt x="6000" y="3335"/>
                      <a:pt x="6000" y="3003"/>
                    </a:cubicBezTo>
                    <a:lnTo>
                      <a:pt x="6000" y="601"/>
                    </a:lnTo>
                    <a:cubicBezTo>
                      <a:pt x="6000" y="269"/>
                      <a:pt x="5731" y="0"/>
                      <a:pt x="5400" y="0"/>
                    </a:cubicBez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7" name="Freeform 1303"/>
              <p:cNvSpPr>
                <a:spLocks/>
              </p:cNvSpPr>
              <p:nvPr/>
            </p:nvSpPr>
            <p:spPr bwMode="auto">
              <a:xfrm>
                <a:off x="2334" y="2598"/>
                <a:ext cx="652" cy="357"/>
              </a:xfrm>
              <a:custGeom>
                <a:avLst/>
                <a:gdLst/>
                <a:ahLst/>
                <a:cxnLst>
                  <a:cxn ang="0">
                    <a:pos x="601" y="0"/>
                  </a:cxn>
                  <a:cxn ang="0">
                    <a:pos x="0" y="601"/>
                  </a:cxn>
                  <a:cxn ang="0">
                    <a:pos x="0" y="3003"/>
                  </a:cxn>
                  <a:cxn ang="0">
                    <a:pos x="601" y="3604"/>
                  </a:cxn>
                  <a:cxn ang="0">
                    <a:pos x="5400" y="3604"/>
                  </a:cxn>
                  <a:cxn ang="0">
                    <a:pos x="6000" y="3003"/>
                  </a:cxn>
                  <a:cxn ang="0">
                    <a:pos x="6000" y="601"/>
                  </a:cxn>
                  <a:cxn ang="0">
                    <a:pos x="5400" y="0"/>
                  </a:cxn>
                  <a:cxn ang="0">
                    <a:pos x="601" y="0"/>
                  </a:cxn>
                </a:cxnLst>
                <a:rect l="0" t="0" r="r" b="b"/>
                <a:pathLst>
                  <a:path w="6000" h="3604">
                    <a:moveTo>
                      <a:pt x="601" y="0"/>
                    </a:moveTo>
                    <a:cubicBezTo>
                      <a:pt x="269" y="0"/>
                      <a:pt x="0" y="269"/>
                      <a:pt x="0" y="601"/>
                    </a:cubicBezTo>
                    <a:lnTo>
                      <a:pt x="0" y="3003"/>
                    </a:lnTo>
                    <a:cubicBezTo>
                      <a:pt x="0" y="3335"/>
                      <a:pt x="269" y="3604"/>
                      <a:pt x="601" y="3604"/>
                    </a:cubicBezTo>
                    <a:lnTo>
                      <a:pt x="5400" y="3604"/>
                    </a:lnTo>
                    <a:cubicBezTo>
                      <a:pt x="5731" y="3604"/>
                      <a:pt x="6000" y="3335"/>
                      <a:pt x="6000" y="3003"/>
                    </a:cubicBezTo>
                    <a:lnTo>
                      <a:pt x="6000" y="601"/>
                    </a:lnTo>
                    <a:cubicBezTo>
                      <a:pt x="6000" y="269"/>
                      <a:pt x="5731" y="0"/>
                      <a:pt x="5400" y="0"/>
                    </a:cubicBezTo>
                    <a:lnTo>
                      <a:pt x="60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329" name="Rectangle 1305"/>
            <p:cNvSpPr>
              <a:spLocks noChangeArrowheads="1"/>
            </p:cNvSpPr>
            <p:nvPr/>
          </p:nvSpPr>
          <p:spPr bwMode="auto">
            <a:xfrm>
              <a:off x="2441" y="2640"/>
              <a:ext cx="52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Дискусійний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0" name="Rectangle 1306"/>
            <p:cNvSpPr>
              <a:spLocks noChangeArrowheads="1"/>
            </p:cNvSpPr>
            <p:nvPr/>
          </p:nvSpPr>
          <p:spPr bwMode="auto">
            <a:xfrm>
              <a:off x="2880" y="264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1" name="Rectangle 1307"/>
            <p:cNvSpPr>
              <a:spLocks noChangeArrowheads="1"/>
            </p:cNvSpPr>
            <p:nvPr/>
          </p:nvSpPr>
          <p:spPr bwMode="auto">
            <a:xfrm>
              <a:off x="2456" y="2724"/>
              <a:ext cx="21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клуб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2" name="Rectangle 1308"/>
            <p:cNvSpPr>
              <a:spLocks noChangeArrowheads="1"/>
            </p:cNvSpPr>
            <p:nvPr/>
          </p:nvSpPr>
          <p:spPr bwMode="auto">
            <a:xfrm>
              <a:off x="2615" y="272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3" name="Rectangle 1309"/>
            <p:cNvSpPr>
              <a:spLocks noChangeArrowheads="1"/>
            </p:cNvSpPr>
            <p:nvPr/>
          </p:nvSpPr>
          <p:spPr bwMode="auto">
            <a:xfrm>
              <a:off x="2636" y="2724"/>
              <a:ext cx="8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4" name="Rectangle 1310"/>
            <p:cNvSpPr>
              <a:spLocks noChangeArrowheads="1"/>
            </p:cNvSpPr>
            <p:nvPr/>
          </p:nvSpPr>
          <p:spPr bwMode="auto">
            <a:xfrm>
              <a:off x="2674" y="2724"/>
              <a:ext cx="26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Pro et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5" name="Rectangle 1311"/>
            <p:cNvSpPr>
              <a:spLocks noChangeArrowheads="1"/>
            </p:cNvSpPr>
            <p:nvPr/>
          </p:nvSpPr>
          <p:spPr bwMode="auto">
            <a:xfrm>
              <a:off x="2532" y="2810"/>
              <a:ext cx="27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Contra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6" name="Rectangle 1312"/>
            <p:cNvSpPr>
              <a:spLocks noChangeArrowheads="1"/>
            </p:cNvSpPr>
            <p:nvPr/>
          </p:nvSpPr>
          <p:spPr bwMode="auto">
            <a:xfrm>
              <a:off x="2750" y="2810"/>
              <a:ext cx="8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7" name="Rectangle 1313"/>
            <p:cNvSpPr>
              <a:spLocks noChangeArrowheads="1"/>
            </p:cNvSpPr>
            <p:nvPr/>
          </p:nvSpPr>
          <p:spPr bwMode="auto">
            <a:xfrm>
              <a:off x="2788" y="281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40" name="Group 1316"/>
            <p:cNvGrpSpPr>
              <a:grpSpLocks/>
            </p:cNvGrpSpPr>
            <p:nvPr/>
          </p:nvGrpSpPr>
          <p:grpSpPr bwMode="auto">
            <a:xfrm>
              <a:off x="444" y="3430"/>
              <a:ext cx="912" cy="356"/>
              <a:chOff x="444" y="3430"/>
              <a:chExt cx="912" cy="356"/>
            </a:xfrm>
          </p:grpSpPr>
          <p:sp>
            <p:nvSpPr>
              <p:cNvPr id="2338" name="Freeform 1314"/>
              <p:cNvSpPr>
                <a:spLocks/>
              </p:cNvSpPr>
              <p:nvPr/>
            </p:nvSpPr>
            <p:spPr bwMode="auto">
              <a:xfrm>
                <a:off x="444" y="3430"/>
                <a:ext cx="912" cy="356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300"/>
                  </a:cxn>
                  <a:cxn ang="0">
                    <a:pos x="0" y="1497"/>
                  </a:cxn>
                  <a:cxn ang="0">
                    <a:pos x="300" y="1797"/>
                  </a:cxn>
                  <a:cxn ang="0">
                    <a:pos x="3899" y="1797"/>
                  </a:cxn>
                  <a:cxn ang="0">
                    <a:pos x="4199" y="1497"/>
                  </a:cxn>
                  <a:cxn ang="0">
                    <a:pos x="4199" y="300"/>
                  </a:cxn>
                  <a:cxn ang="0">
                    <a:pos x="3899" y="0"/>
                  </a:cxn>
                  <a:cxn ang="0">
                    <a:pos x="300" y="0"/>
                  </a:cxn>
                </a:cxnLst>
                <a:rect l="0" t="0" r="r" b="b"/>
                <a:pathLst>
                  <a:path w="4199" h="1797">
                    <a:moveTo>
                      <a:pt x="300" y="0"/>
                    </a:moveTo>
                    <a:cubicBezTo>
                      <a:pt x="135" y="0"/>
                      <a:pt x="0" y="134"/>
                      <a:pt x="0" y="300"/>
                    </a:cubicBezTo>
                    <a:lnTo>
                      <a:pt x="0" y="1497"/>
                    </a:lnTo>
                    <a:cubicBezTo>
                      <a:pt x="0" y="1663"/>
                      <a:pt x="135" y="1797"/>
                      <a:pt x="300" y="1797"/>
                    </a:cubicBezTo>
                    <a:lnTo>
                      <a:pt x="3899" y="1797"/>
                    </a:lnTo>
                    <a:cubicBezTo>
                      <a:pt x="4065" y="1797"/>
                      <a:pt x="4199" y="1663"/>
                      <a:pt x="4199" y="1497"/>
                    </a:cubicBezTo>
                    <a:lnTo>
                      <a:pt x="4199" y="300"/>
                    </a:lnTo>
                    <a:cubicBezTo>
                      <a:pt x="4199" y="134"/>
                      <a:pt x="4065" y="0"/>
                      <a:pt x="3899" y="0"/>
                    </a:cubicBez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99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9" name="Freeform 1315"/>
              <p:cNvSpPr>
                <a:spLocks/>
              </p:cNvSpPr>
              <p:nvPr/>
            </p:nvSpPr>
            <p:spPr bwMode="auto">
              <a:xfrm>
                <a:off x="444" y="3430"/>
                <a:ext cx="912" cy="356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300"/>
                  </a:cxn>
                  <a:cxn ang="0">
                    <a:pos x="0" y="1497"/>
                  </a:cxn>
                  <a:cxn ang="0">
                    <a:pos x="300" y="1797"/>
                  </a:cxn>
                  <a:cxn ang="0">
                    <a:pos x="3899" y="1797"/>
                  </a:cxn>
                  <a:cxn ang="0">
                    <a:pos x="4199" y="1497"/>
                  </a:cxn>
                  <a:cxn ang="0">
                    <a:pos x="4199" y="300"/>
                  </a:cxn>
                  <a:cxn ang="0">
                    <a:pos x="3899" y="0"/>
                  </a:cxn>
                  <a:cxn ang="0">
                    <a:pos x="300" y="0"/>
                  </a:cxn>
                </a:cxnLst>
                <a:rect l="0" t="0" r="r" b="b"/>
                <a:pathLst>
                  <a:path w="4199" h="1797">
                    <a:moveTo>
                      <a:pt x="300" y="0"/>
                    </a:moveTo>
                    <a:cubicBezTo>
                      <a:pt x="135" y="0"/>
                      <a:pt x="0" y="134"/>
                      <a:pt x="0" y="300"/>
                    </a:cubicBezTo>
                    <a:lnTo>
                      <a:pt x="0" y="1497"/>
                    </a:lnTo>
                    <a:cubicBezTo>
                      <a:pt x="0" y="1663"/>
                      <a:pt x="135" y="1797"/>
                      <a:pt x="300" y="1797"/>
                    </a:cubicBezTo>
                    <a:lnTo>
                      <a:pt x="3899" y="1797"/>
                    </a:lnTo>
                    <a:cubicBezTo>
                      <a:pt x="4065" y="1797"/>
                      <a:pt x="4199" y="1663"/>
                      <a:pt x="4199" y="1497"/>
                    </a:cubicBezTo>
                    <a:lnTo>
                      <a:pt x="4199" y="300"/>
                    </a:lnTo>
                    <a:cubicBezTo>
                      <a:pt x="4199" y="134"/>
                      <a:pt x="4065" y="0"/>
                      <a:pt x="3899" y="0"/>
                    </a:cubicBezTo>
                    <a:lnTo>
                      <a:pt x="30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341" name="Rectangle 1317"/>
            <p:cNvSpPr>
              <a:spLocks noChangeArrowheads="1"/>
            </p:cNvSpPr>
            <p:nvPr/>
          </p:nvSpPr>
          <p:spPr bwMode="auto">
            <a:xfrm>
              <a:off x="520" y="3472"/>
              <a:ext cx="85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Конкурси  малюнків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2" name="Rectangle 1318"/>
            <p:cNvSpPr>
              <a:spLocks noChangeArrowheads="1"/>
            </p:cNvSpPr>
            <p:nvPr/>
          </p:nvSpPr>
          <p:spPr bwMode="auto">
            <a:xfrm>
              <a:off x="710" y="3566"/>
              <a:ext cx="41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і  плакатів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3" name="Rectangle 1319"/>
            <p:cNvSpPr>
              <a:spLocks noChangeArrowheads="1"/>
            </p:cNvSpPr>
            <p:nvPr/>
          </p:nvSpPr>
          <p:spPr bwMode="auto">
            <a:xfrm>
              <a:off x="1090" y="3566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46" name="Group 1322"/>
            <p:cNvGrpSpPr>
              <a:grpSpLocks/>
            </p:cNvGrpSpPr>
            <p:nvPr/>
          </p:nvGrpSpPr>
          <p:grpSpPr bwMode="auto">
            <a:xfrm>
              <a:off x="1813" y="3192"/>
              <a:ext cx="651" cy="356"/>
              <a:chOff x="1813" y="3192"/>
              <a:chExt cx="651" cy="356"/>
            </a:xfrm>
          </p:grpSpPr>
          <p:sp>
            <p:nvSpPr>
              <p:cNvPr id="2344" name="Freeform 1320"/>
              <p:cNvSpPr>
                <a:spLocks/>
              </p:cNvSpPr>
              <p:nvPr/>
            </p:nvSpPr>
            <p:spPr bwMode="auto">
              <a:xfrm>
                <a:off x="1813" y="3192"/>
                <a:ext cx="651" cy="356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300"/>
                  </a:cxn>
                  <a:cxn ang="0">
                    <a:pos x="0" y="1499"/>
                  </a:cxn>
                  <a:cxn ang="0">
                    <a:pos x="300" y="1798"/>
                  </a:cxn>
                  <a:cxn ang="0">
                    <a:pos x="2698" y="1798"/>
                  </a:cxn>
                  <a:cxn ang="0">
                    <a:pos x="2998" y="1499"/>
                  </a:cxn>
                  <a:cxn ang="0">
                    <a:pos x="2998" y="300"/>
                  </a:cxn>
                  <a:cxn ang="0">
                    <a:pos x="2698" y="0"/>
                  </a:cxn>
                  <a:cxn ang="0">
                    <a:pos x="300" y="0"/>
                  </a:cxn>
                </a:cxnLst>
                <a:rect l="0" t="0" r="r" b="b"/>
                <a:pathLst>
                  <a:path w="2998" h="1798">
                    <a:moveTo>
                      <a:pt x="300" y="0"/>
                    </a:moveTo>
                    <a:cubicBezTo>
                      <a:pt x="134" y="0"/>
                      <a:pt x="0" y="134"/>
                      <a:pt x="0" y="300"/>
                    </a:cubicBezTo>
                    <a:lnTo>
                      <a:pt x="0" y="1499"/>
                    </a:lnTo>
                    <a:cubicBezTo>
                      <a:pt x="0" y="1664"/>
                      <a:pt x="134" y="1798"/>
                      <a:pt x="300" y="1798"/>
                    </a:cubicBezTo>
                    <a:lnTo>
                      <a:pt x="2698" y="1798"/>
                    </a:lnTo>
                    <a:cubicBezTo>
                      <a:pt x="2864" y="1798"/>
                      <a:pt x="2998" y="1664"/>
                      <a:pt x="2998" y="1499"/>
                    </a:cubicBezTo>
                    <a:lnTo>
                      <a:pt x="2998" y="300"/>
                    </a:lnTo>
                    <a:cubicBezTo>
                      <a:pt x="2998" y="134"/>
                      <a:pt x="2864" y="0"/>
                      <a:pt x="2698" y="0"/>
                    </a:cubicBez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5" name="Freeform 1321"/>
              <p:cNvSpPr>
                <a:spLocks/>
              </p:cNvSpPr>
              <p:nvPr/>
            </p:nvSpPr>
            <p:spPr bwMode="auto">
              <a:xfrm>
                <a:off x="1813" y="3192"/>
                <a:ext cx="651" cy="356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300"/>
                  </a:cxn>
                  <a:cxn ang="0">
                    <a:pos x="0" y="1499"/>
                  </a:cxn>
                  <a:cxn ang="0">
                    <a:pos x="300" y="1798"/>
                  </a:cxn>
                  <a:cxn ang="0">
                    <a:pos x="2698" y="1798"/>
                  </a:cxn>
                  <a:cxn ang="0">
                    <a:pos x="2998" y="1499"/>
                  </a:cxn>
                  <a:cxn ang="0">
                    <a:pos x="2998" y="300"/>
                  </a:cxn>
                  <a:cxn ang="0">
                    <a:pos x="2698" y="0"/>
                  </a:cxn>
                  <a:cxn ang="0">
                    <a:pos x="300" y="0"/>
                  </a:cxn>
                </a:cxnLst>
                <a:rect l="0" t="0" r="r" b="b"/>
                <a:pathLst>
                  <a:path w="2998" h="1798">
                    <a:moveTo>
                      <a:pt x="300" y="0"/>
                    </a:moveTo>
                    <a:cubicBezTo>
                      <a:pt x="134" y="0"/>
                      <a:pt x="0" y="134"/>
                      <a:pt x="0" y="300"/>
                    </a:cubicBezTo>
                    <a:lnTo>
                      <a:pt x="0" y="1499"/>
                    </a:lnTo>
                    <a:cubicBezTo>
                      <a:pt x="0" y="1664"/>
                      <a:pt x="134" y="1798"/>
                      <a:pt x="300" y="1798"/>
                    </a:cubicBezTo>
                    <a:lnTo>
                      <a:pt x="2698" y="1798"/>
                    </a:lnTo>
                    <a:cubicBezTo>
                      <a:pt x="2864" y="1798"/>
                      <a:pt x="2998" y="1664"/>
                      <a:pt x="2998" y="1499"/>
                    </a:cubicBezTo>
                    <a:lnTo>
                      <a:pt x="2998" y="300"/>
                    </a:lnTo>
                    <a:cubicBezTo>
                      <a:pt x="2998" y="134"/>
                      <a:pt x="2864" y="0"/>
                      <a:pt x="2698" y="0"/>
                    </a:cubicBezTo>
                    <a:lnTo>
                      <a:pt x="30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347" name="Rectangle 1323"/>
            <p:cNvSpPr>
              <a:spLocks noChangeArrowheads="1"/>
            </p:cNvSpPr>
            <p:nvPr/>
          </p:nvSpPr>
          <p:spPr bwMode="auto">
            <a:xfrm>
              <a:off x="1957" y="3235"/>
              <a:ext cx="44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Правовий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8" name="Rectangle 1324"/>
            <p:cNvSpPr>
              <a:spLocks noChangeArrowheads="1"/>
            </p:cNvSpPr>
            <p:nvPr/>
          </p:nvSpPr>
          <p:spPr bwMode="auto">
            <a:xfrm>
              <a:off x="1893" y="3326"/>
              <a:ext cx="57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лекторій  для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9" name="Rectangle 1325"/>
            <p:cNvSpPr>
              <a:spLocks noChangeArrowheads="1"/>
            </p:cNvSpPr>
            <p:nvPr/>
          </p:nvSpPr>
          <p:spPr bwMode="auto">
            <a:xfrm>
              <a:off x="2039" y="3417"/>
              <a:ext cx="23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учнів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0" name="Rectangle 1326"/>
            <p:cNvSpPr>
              <a:spLocks noChangeArrowheads="1"/>
            </p:cNvSpPr>
            <p:nvPr/>
          </p:nvSpPr>
          <p:spPr bwMode="auto">
            <a:xfrm>
              <a:off x="2238" y="3417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53" name="Group 1329"/>
            <p:cNvGrpSpPr>
              <a:grpSpLocks/>
            </p:cNvGrpSpPr>
            <p:nvPr/>
          </p:nvGrpSpPr>
          <p:grpSpPr bwMode="auto">
            <a:xfrm>
              <a:off x="835" y="3668"/>
              <a:ext cx="717" cy="355"/>
              <a:chOff x="835" y="3668"/>
              <a:chExt cx="717" cy="355"/>
            </a:xfrm>
          </p:grpSpPr>
          <p:sp>
            <p:nvSpPr>
              <p:cNvPr id="2351" name="Freeform 1327"/>
              <p:cNvSpPr>
                <a:spLocks/>
              </p:cNvSpPr>
              <p:nvPr/>
            </p:nvSpPr>
            <p:spPr bwMode="auto">
              <a:xfrm>
                <a:off x="835" y="3668"/>
                <a:ext cx="717" cy="355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299"/>
                  </a:cxn>
                  <a:cxn ang="0">
                    <a:pos x="0" y="1496"/>
                  </a:cxn>
                  <a:cxn ang="0">
                    <a:pos x="300" y="1795"/>
                  </a:cxn>
                  <a:cxn ang="0">
                    <a:pos x="3001" y="1795"/>
                  </a:cxn>
                  <a:cxn ang="0">
                    <a:pos x="3300" y="1496"/>
                  </a:cxn>
                  <a:cxn ang="0">
                    <a:pos x="3300" y="299"/>
                  </a:cxn>
                  <a:cxn ang="0">
                    <a:pos x="3001" y="0"/>
                  </a:cxn>
                  <a:cxn ang="0">
                    <a:pos x="300" y="0"/>
                  </a:cxn>
                </a:cxnLst>
                <a:rect l="0" t="0" r="r" b="b"/>
                <a:pathLst>
                  <a:path w="3300" h="1795">
                    <a:moveTo>
                      <a:pt x="300" y="0"/>
                    </a:moveTo>
                    <a:cubicBezTo>
                      <a:pt x="134" y="0"/>
                      <a:pt x="0" y="134"/>
                      <a:pt x="0" y="299"/>
                    </a:cubicBezTo>
                    <a:lnTo>
                      <a:pt x="0" y="1496"/>
                    </a:lnTo>
                    <a:cubicBezTo>
                      <a:pt x="0" y="1661"/>
                      <a:pt x="134" y="1795"/>
                      <a:pt x="300" y="1795"/>
                    </a:cubicBezTo>
                    <a:lnTo>
                      <a:pt x="3001" y="1795"/>
                    </a:lnTo>
                    <a:cubicBezTo>
                      <a:pt x="3167" y="1795"/>
                      <a:pt x="3300" y="1661"/>
                      <a:pt x="3300" y="1496"/>
                    </a:cubicBezTo>
                    <a:lnTo>
                      <a:pt x="3300" y="299"/>
                    </a:lnTo>
                    <a:cubicBezTo>
                      <a:pt x="3300" y="134"/>
                      <a:pt x="3167" y="0"/>
                      <a:pt x="3001" y="0"/>
                    </a:cubicBez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2" name="Freeform 1328"/>
              <p:cNvSpPr>
                <a:spLocks/>
              </p:cNvSpPr>
              <p:nvPr/>
            </p:nvSpPr>
            <p:spPr bwMode="auto">
              <a:xfrm>
                <a:off x="835" y="3668"/>
                <a:ext cx="717" cy="355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299"/>
                  </a:cxn>
                  <a:cxn ang="0">
                    <a:pos x="0" y="1496"/>
                  </a:cxn>
                  <a:cxn ang="0">
                    <a:pos x="300" y="1795"/>
                  </a:cxn>
                  <a:cxn ang="0">
                    <a:pos x="3001" y="1795"/>
                  </a:cxn>
                  <a:cxn ang="0">
                    <a:pos x="3300" y="1496"/>
                  </a:cxn>
                  <a:cxn ang="0">
                    <a:pos x="3300" y="299"/>
                  </a:cxn>
                  <a:cxn ang="0">
                    <a:pos x="3001" y="0"/>
                  </a:cxn>
                  <a:cxn ang="0">
                    <a:pos x="300" y="0"/>
                  </a:cxn>
                </a:cxnLst>
                <a:rect l="0" t="0" r="r" b="b"/>
                <a:pathLst>
                  <a:path w="3300" h="1795">
                    <a:moveTo>
                      <a:pt x="300" y="0"/>
                    </a:moveTo>
                    <a:cubicBezTo>
                      <a:pt x="134" y="0"/>
                      <a:pt x="0" y="134"/>
                      <a:pt x="0" y="299"/>
                    </a:cubicBezTo>
                    <a:lnTo>
                      <a:pt x="0" y="1496"/>
                    </a:lnTo>
                    <a:cubicBezTo>
                      <a:pt x="0" y="1661"/>
                      <a:pt x="134" y="1795"/>
                      <a:pt x="300" y="1795"/>
                    </a:cubicBezTo>
                    <a:lnTo>
                      <a:pt x="3001" y="1795"/>
                    </a:lnTo>
                    <a:cubicBezTo>
                      <a:pt x="3167" y="1795"/>
                      <a:pt x="3300" y="1661"/>
                      <a:pt x="3300" y="1496"/>
                    </a:cubicBezTo>
                    <a:lnTo>
                      <a:pt x="3300" y="299"/>
                    </a:lnTo>
                    <a:cubicBezTo>
                      <a:pt x="3300" y="134"/>
                      <a:pt x="3167" y="0"/>
                      <a:pt x="3001" y="0"/>
                    </a:cubicBezTo>
                    <a:lnTo>
                      <a:pt x="30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354" name="Rectangle 1330"/>
            <p:cNvSpPr>
              <a:spLocks noChangeArrowheads="1"/>
            </p:cNvSpPr>
            <p:nvPr/>
          </p:nvSpPr>
          <p:spPr bwMode="auto">
            <a:xfrm>
              <a:off x="937" y="3710"/>
              <a:ext cx="57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Культпоходи,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" name="Rectangle 1331"/>
            <p:cNvSpPr>
              <a:spLocks noChangeArrowheads="1"/>
            </p:cNvSpPr>
            <p:nvPr/>
          </p:nvSpPr>
          <p:spPr bwMode="auto">
            <a:xfrm>
              <a:off x="955" y="3804"/>
              <a:ext cx="51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кінолекторій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" name="Rectangle 1332"/>
            <p:cNvSpPr>
              <a:spLocks noChangeArrowheads="1"/>
            </p:cNvSpPr>
            <p:nvPr/>
          </p:nvSpPr>
          <p:spPr bwMode="auto">
            <a:xfrm>
              <a:off x="1432" y="380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" name="Line 1333"/>
            <p:cNvSpPr>
              <a:spLocks noChangeShapeType="1"/>
            </p:cNvSpPr>
            <p:nvPr/>
          </p:nvSpPr>
          <p:spPr bwMode="auto">
            <a:xfrm>
              <a:off x="770" y="2539"/>
              <a:ext cx="1" cy="6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8" name="Freeform 1334"/>
            <p:cNvSpPr>
              <a:spLocks/>
            </p:cNvSpPr>
            <p:nvPr/>
          </p:nvSpPr>
          <p:spPr bwMode="auto">
            <a:xfrm>
              <a:off x="471" y="2982"/>
              <a:ext cx="1567" cy="913"/>
            </a:xfrm>
            <a:custGeom>
              <a:avLst/>
              <a:gdLst/>
              <a:ahLst/>
              <a:cxnLst>
                <a:cxn ang="0">
                  <a:pos x="7101" y="4614"/>
                </a:cxn>
                <a:cxn ang="0">
                  <a:pos x="6720" y="3908"/>
                </a:cxn>
                <a:cxn ang="0">
                  <a:pos x="4353" y="2432"/>
                </a:cxn>
                <a:cxn ang="0">
                  <a:pos x="3971" y="1725"/>
                </a:cxn>
                <a:cxn ang="0">
                  <a:pos x="3169" y="1694"/>
                </a:cxn>
                <a:cxn ang="0">
                  <a:pos x="802" y="218"/>
                </a:cxn>
                <a:cxn ang="0">
                  <a:pos x="0" y="186"/>
                </a:cxn>
              </a:cxnLst>
              <a:rect l="0" t="0" r="r" b="b"/>
              <a:pathLst>
                <a:path w="7217" h="4614">
                  <a:moveTo>
                    <a:pt x="7101" y="4614"/>
                  </a:moveTo>
                  <a:cubicBezTo>
                    <a:pt x="7217" y="4428"/>
                    <a:pt x="7046" y="4111"/>
                    <a:pt x="6720" y="3908"/>
                  </a:cubicBezTo>
                  <a:lnTo>
                    <a:pt x="4353" y="2432"/>
                  </a:lnTo>
                  <a:cubicBezTo>
                    <a:pt x="4026" y="2228"/>
                    <a:pt x="3855" y="1912"/>
                    <a:pt x="3971" y="1725"/>
                  </a:cubicBezTo>
                  <a:cubicBezTo>
                    <a:pt x="3855" y="1912"/>
                    <a:pt x="3496" y="1897"/>
                    <a:pt x="3169" y="1694"/>
                  </a:cubicBezTo>
                  <a:lnTo>
                    <a:pt x="802" y="218"/>
                  </a:lnTo>
                  <a:cubicBezTo>
                    <a:pt x="475" y="14"/>
                    <a:pt x="116" y="0"/>
                    <a:pt x="0" y="18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61" name="Group 1337"/>
            <p:cNvGrpSpPr>
              <a:grpSpLocks/>
            </p:cNvGrpSpPr>
            <p:nvPr/>
          </p:nvGrpSpPr>
          <p:grpSpPr bwMode="auto">
            <a:xfrm>
              <a:off x="1086" y="2468"/>
              <a:ext cx="740" cy="806"/>
              <a:chOff x="1086" y="2468"/>
              <a:chExt cx="740" cy="806"/>
            </a:xfrm>
          </p:grpSpPr>
          <p:sp>
            <p:nvSpPr>
              <p:cNvPr id="2359" name="Freeform 1335"/>
              <p:cNvSpPr>
                <a:spLocks/>
              </p:cNvSpPr>
              <p:nvPr/>
            </p:nvSpPr>
            <p:spPr bwMode="auto">
              <a:xfrm>
                <a:off x="1086" y="2468"/>
                <a:ext cx="740" cy="806"/>
              </a:xfrm>
              <a:custGeom>
                <a:avLst/>
                <a:gdLst/>
                <a:ahLst/>
                <a:cxnLst>
                  <a:cxn ang="0">
                    <a:pos x="645" y="2352"/>
                  </a:cxn>
                  <a:cxn ang="0">
                    <a:pos x="330" y="1824"/>
                  </a:cxn>
                  <a:cxn ang="0">
                    <a:pos x="186" y="1783"/>
                  </a:cxn>
                  <a:cxn ang="0">
                    <a:pos x="190" y="0"/>
                  </a:cxn>
                  <a:cxn ang="0">
                    <a:pos x="998" y="233"/>
                  </a:cxn>
                  <a:cxn ang="0">
                    <a:pos x="2765" y="3191"/>
                  </a:cxn>
                  <a:cxn ang="0">
                    <a:pos x="3409" y="3447"/>
                  </a:cxn>
                  <a:cxn ang="0">
                    <a:pos x="1213" y="4070"/>
                  </a:cxn>
                  <a:cxn ang="0">
                    <a:pos x="0" y="2096"/>
                  </a:cxn>
                  <a:cxn ang="0">
                    <a:pos x="645" y="2352"/>
                  </a:cxn>
                </a:cxnLst>
                <a:rect l="0" t="0" r="r" b="b"/>
                <a:pathLst>
                  <a:path w="3409" h="4070">
                    <a:moveTo>
                      <a:pt x="645" y="2352"/>
                    </a:moveTo>
                    <a:cubicBezTo>
                      <a:pt x="717" y="2162"/>
                      <a:pt x="577" y="1928"/>
                      <a:pt x="330" y="1824"/>
                    </a:cubicBezTo>
                    <a:cubicBezTo>
                      <a:pt x="283" y="1805"/>
                      <a:pt x="235" y="1791"/>
                      <a:pt x="186" y="1783"/>
                    </a:cubicBezTo>
                    <a:lnTo>
                      <a:pt x="190" y="0"/>
                    </a:lnTo>
                    <a:cubicBezTo>
                      <a:pt x="464" y="45"/>
                      <a:pt x="736" y="124"/>
                      <a:pt x="998" y="233"/>
                    </a:cubicBezTo>
                    <a:cubicBezTo>
                      <a:pt x="2384" y="815"/>
                      <a:pt x="3167" y="2127"/>
                      <a:pt x="2765" y="3191"/>
                    </a:cubicBezTo>
                    <a:lnTo>
                      <a:pt x="3409" y="3447"/>
                    </a:lnTo>
                    <a:lnTo>
                      <a:pt x="1213" y="4070"/>
                    </a:lnTo>
                    <a:lnTo>
                      <a:pt x="0" y="2096"/>
                    </a:lnTo>
                    <a:lnTo>
                      <a:pt x="645" y="2352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0" name="Freeform 1336"/>
              <p:cNvSpPr>
                <a:spLocks/>
              </p:cNvSpPr>
              <p:nvPr/>
            </p:nvSpPr>
            <p:spPr bwMode="auto">
              <a:xfrm>
                <a:off x="1086" y="2468"/>
                <a:ext cx="740" cy="806"/>
              </a:xfrm>
              <a:custGeom>
                <a:avLst/>
                <a:gdLst/>
                <a:ahLst/>
                <a:cxnLst>
                  <a:cxn ang="0">
                    <a:pos x="645" y="2352"/>
                  </a:cxn>
                  <a:cxn ang="0">
                    <a:pos x="330" y="1824"/>
                  </a:cxn>
                  <a:cxn ang="0">
                    <a:pos x="186" y="1783"/>
                  </a:cxn>
                  <a:cxn ang="0">
                    <a:pos x="190" y="0"/>
                  </a:cxn>
                  <a:cxn ang="0">
                    <a:pos x="998" y="233"/>
                  </a:cxn>
                  <a:cxn ang="0">
                    <a:pos x="2765" y="3191"/>
                  </a:cxn>
                  <a:cxn ang="0">
                    <a:pos x="3409" y="3447"/>
                  </a:cxn>
                  <a:cxn ang="0">
                    <a:pos x="1213" y="4070"/>
                  </a:cxn>
                  <a:cxn ang="0">
                    <a:pos x="0" y="2096"/>
                  </a:cxn>
                  <a:cxn ang="0">
                    <a:pos x="645" y="2352"/>
                  </a:cxn>
                </a:cxnLst>
                <a:rect l="0" t="0" r="r" b="b"/>
                <a:pathLst>
                  <a:path w="3409" h="4070">
                    <a:moveTo>
                      <a:pt x="645" y="2352"/>
                    </a:moveTo>
                    <a:cubicBezTo>
                      <a:pt x="717" y="2162"/>
                      <a:pt x="577" y="1928"/>
                      <a:pt x="330" y="1824"/>
                    </a:cubicBezTo>
                    <a:cubicBezTo>
                      <a:pt x="283" y="1805"/>
                      <a:pt x="235" y="1791"/>
                      <a:pt x="186" y="1783"/>
                    </a:cubicBezTo>
                    <a:lnTo>
                      <a:pt x="190" y="0"/>
                    </a:lnTo>
                    <a:cubicBezTo>
                      <a:pt x="464" y="45"/>
                      <a:pt x="736" y="124"/>
                      <a:pt x="998" y="233"/>
                    </a:cubicBezTo>
                    <a:cubicBezTo>
                      <a:pt x="2384" y="815"/>
                      <a:pt x="3167" y="2127"/>
                      <a:pt x="2765" y="3191"/>
                    </a:cubicBezTo>
                    <a:lnTo>
                      <a:pt x="3409" y="3447"/>
                    </a:lnTo>
                    <a:lnTo>
                      <a:pt x="1213" y="4070"/>
                    </a:lnTo>
                    <a:lnTo>
                      <a:pt x="0" y="2096"/>
                    </a:lnTo>
                    <a:lnTo>
                      <a:pt x="645" y="235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362" name="Rectangle 1338"/>
            <p:cNvSpPr>
              <a:spLocks noChangeArrowheads="1"/>
            </p:cNvSpPr>
            <p:nvPr/>
          </p:nvSpPr>
          <p:spPr bwMode="auto">
            <a:xfrm>
              <a:off x="739" y="2623"/>
              <a:ext cx="54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3" name="Rectangle 1339"/>
            <p:cNvSpPr>
              <a:spLocks noChangeArrowheads="1"/>
            </p:cNvSpPr>
            <p:nvPr/>
          </p:nvSpPr>
          <p:spPr bwMode="auto">
            <a:xfrm>
              <a:off x="1239" y="2623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4" name="Rectangle 1340"/>
            <p:cNvSpPr>
              <a:spLocks noChangeArrowheads="1"/>
            </p:cNvSpPr>
            <p:nvPr/>
          </p:nvSpPr>
          <p:spPr bwMode="auto">
            <a:xfrm>
              <a:off x="739" y="2714"/>
              <a:ext cx="49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5" name="Rectangle 1341"/>
            <p:cNvSpPr>
              <a:spLocks noChangeArrowheads="1"/>
            </p:cNvSpPr>
            <p:nvPr/>
          </p:nvSpPr>
          <p:spPr bwMode="auto">
            <a:xfrm>
              <a:off x="1195" y="2714"/>
              <a:ext cx="21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6" name="Rectangle 1342"/>
            <p:cNvSpPr>
              <a:spLocks noChangeArrowheads="1"/>
            </p:cNvSpPr>
            <p:nvPr/>
          </p:nvSpPr>
          <p:spPr bwMode="auto">
            <a:xfrm>
              <a:off x="1369" y="271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7" name="Rectangle 1343"/>
            <p:cNvSpPr>
              <a:spLocks noChangeArrowheads="1"/>
            </p:cNvSpPr>
            <p:nvPr/>
          </p:nvSpPr>
          <p:spPr bwMode="auto">
            <a:xfrm>
              <a:off x="739" y="2809"/>
              <a:ext cx="45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8" name="Rectangle 1344"/>
            <p:cNvSpPr>
              <a:spLocks noChangeArrowheads="1"/>
            </p:cNvSpPr>
            <p:nvPr/>
          </p:nvSpPr>
          <p:spPr bwMode="auto">
            <a:xfrm>
              <a:off x="1152" y="2809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71" name="Group 1347"/>
            <p:cNvGrpSpPr>
              <a:grpSpLocks/>
            </p:cNvGrpSpPr>
            <p:nvPr/>
          </p:nvGrpSpPr>
          <p:grpSpPr bwMode="auto">
            <a:xfrm>
              <a:off x="2269" y="3430"/>
              <a:ext cx="652" cy="383"/>
              <a:chOff x="2269" y="3430"/>
              <a:chExt cx="652" cy="383"/>
            </a:xfrm>
          </p:grpSpPr>
          <p:sp>
            <p:nvSpPr>
              <p:cNvPr id="2369" name="Freeform 1345"/>
              <p:cNvSpPr>
                <a:spLocks/>
              </p:cNvSpPr>
              <p:nvPr/>
            </p:nvSpPr>
            <p:spPr bwMode="auto">
              <a:xfrm>
                <a:off x="2269" y="3430"/>
                <a:ext cx="652" cy="383"/>
              </a:xfrm>
              <a:custGeom>
                <a:avLst/>
                <a:gdLst/>
                <a:ahLst/>
                <a:cxnLst>
                  <a:cxn ang="0">
                    <a:pos x="322" y="0"/>
                  </a:cxn>
                  <a:cxn ang="0">
                    <a:pos x="0" y="322"/>
                  </a:cxn>
                  <a:cxn ang="0">
                    <a:pos x="0" y="1611"/>
                  </a:cxn>
                  <a:cxn ang="0">
                    <a:pos x="322" y="1933"/>
                  </a:cxn>
                  <a:cxn ang="0">
                    <a:pos x="2679" y="1933"/>
                  </a:cxn>
                  <a:cxn ang="0">
                    <a:pos x="3001" y="1611"/>
                  </a:cxn>
                  <a:cxn ang="0">
                    <a:pos x="3001" y="322"/>
                  </a:cxn>
                  <a:cxn ang="0">
                    <a:pos x="2679" y="0"/>
                  </a:cxn>
                  <a:cxn ang="0">
                    <a:pos x="322" y="0"/>
                  </a:cxn>
                </a:cxnLst>
                <a:rect l="0" t="0" r="r" b="b"/>
                <a:pathLst>
                  <a:path w="3001" h="1933">
                    <a:moveTo>
                      <a:pt x="322" y="0"/>
                    </a:moveTo>
                    <a:cubicBezTo>
                      <a:pt x="144" y="0"/>
                      <a:pt x="0" y="144"/>
                      <a:pt x="0" y="322"/>
                    </a:cubicBezTo>
                    <a:lnTo>
                      <a:pt x="0" y="1611"/>
                    </a:lnTo>
                    <a:cubicBezTo>
                      <a:pt x="0" y="1789"/>
                      <a:pt x="144" y="1933"/>
                      <a:pt x="322" y="1933"/>
                    </a:cubicBezTo>
                    <a:lnTo>
                      <a:pt x="2679" y="1933"/>
                    </a:lnTo>
                    <a:cubicBezTo>
                      <a:pt x="2857" y="1933"/>
                      <a:pt x="3001" y="1789"/>
                      <a:pt x="3001" y="1611"/>
                    </a:cubicBezTo>
                    <a:lnTo>
                      <a:pt x="3001" y="322"/>
                    </a:lnTo>
                    <a:cubicBezTo>
                      <a:pt x="3001" y="144"/>
                      <a:pt x="2857" y="0"/>
                      <a:pt x="2679" y="0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0" name="Freeform 1346"/>
              <p:cNvSpPr>
                <a:spLocks/>
              </p:cNvSpPr>
              <p:nvPr/>
            </p:nvSpPr>
            <p:spPr bwMode="auto">
              <a:xfrm>
                <a:off x="2269" y="3430"/>
                <a:ext cx="652" cy="383"/>
              </a:xfrm>
              <a:custGeom>
                <a:avLst/>
                <a:gdLst/>
                <a:ahLst/>
                <a:cxnLst>
                  <a:cxn ang="0">
                    <a:pos x="322" y="0"/>
                  </a:cxn>
                  <a:cxn ang="0">
                    <a:pos x="0" y="322"/>
                  </a:cxn>
                  <a:cxn ang="0">
                    <a:pos x="0" y="1611"/>
                  </a:cxn>
                  <a:cxn ang="0">
                    <a:pos x="322" y="1933"/>
                  </a:cxn>
                  <a:cxn ang="0">
                    <a:pos x="2679" y="1933"/>
                  </a:cxn>
                  <a:cxn ang="0">
                    <a:pos x="3001" y="1611"/>
                  </a:cxn>
                  <a:cxn ang="0">
                    <a:pos x="3001" y="322"/>
                  </a:cxn>
                  <a:cxn ang="0">
                    <a:pos x="2679" y="0"/>
                  </a:cxn>
                  <a:cxn ang="0">
                    <a:pos x="322" y="0"/>
                  </a:cxn>
                </a:cxnLst>
                <a:rect l="0" t="0" r="r" b="b"/>
                <a:pathLst>
                  <a:path w="3001" h="1933">
                    <a:moveTo>
                      <a:pt x="322" y="0"/>
                    </a:moveTo>
                    <a:cubicBezTo>
                      <a:pt x="144" y="0"/>
                      <a:pt x="0" y="144"/>
                      <a:pt x="0" y="322"/>
                    </a:cubicBezTo>
                    <a:lnTo>
                      <a:pt x="0" y="1611"/>
                    </a:lnTo>
                    <a:cubicBezTo>
                      <a:pt x="0" y="1789"/>
                      <a:pt x="144" y="1933"/>
                      <a:pt x="322" y="1933"/>
                    </a:cubicBezTo>
                    <a:lnTo>
                      <a:pt x="2679" y="1933"/>
                    </a:lnTo>
                    <a:cubicBezTo>
                      <a:pt x="2857" y="1933"/>
                      <a:pt x="3001" y="1789"/>
                      <a:pt x="3001" y="1611"/>
                    </a:cubicBezTo>
                    <a:lnTo>
                      <a:pt x="3001" y="322"/>
                    </a:lnTo>
                    <a:cubicBezTo>
                      <a:pt x="3001" y="144"/>
                      <a:pt x="2857" y="0"/>
                      <a:pt x="2679" y="0"/>
                    </a:cubicBezTo>
                    <a:lnTo>
                      <a:pt x="32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372" name="Rectangle 1348"/>
            <p:cNvSpPr>
              <a:spLocks noChangeArrowheads="1"/>
            </p:cNvSpPr>
            <p:nvPr/>
          </p:nvSpPr>
          <p:spPr bwMode="auto">
            <a:xfrm>
              <a:off x="2342" y="3473"/>
              <a:ext cx="5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Лекторій  для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3" name="Rectangle 1349"/>
            <p:cNvSpPr>
              <a:spLocks noChangeArrowheads="1"/>
            </p:cNvSpPr>
            <p:nvPr/>
          </p:nvSpPr>
          <p:spPr bwMode="auto">
            <a:xfrm>
              <a:off x="2342" y="3566"/>
              <a:ext cx="30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батьків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4" name="Rectangle 1350"/>
            <p:cNvSpPr>
              <a:spLocks noChangeArrowheads="1"/>
            </p:cNvSpPr>
            <p:nvPr/>
          </p:nvSpPr>
          <p:spPr bwMode="auto">
            <a:xfrm>
              <a:off x="2610" y="3566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5" name="Freeform 1351"/>
            <p:cNvSpPr>
              <a:spLocks noEditPoints="1"/>
            </p:cNvSpPr>
            <p:nvPr/>
          </p:nvSpPr>
          <p:spPr bwMode="auto">
            <a:xfrm>
              <a:off x="1226" y="1882"/>
              <a:ext cx="395" cy="538"/>
            </a:xfrm>
            <a:custGeom>
              <a:avLst/>
              <a:gdLst/>
              <a:ahLst/>
              <a:cxnLst>
                <a:cxn ang="0">
                  <a:pos x="3628" y="56"/>
                </a:cxn>
                <a:cxn ang="0">
                  <a:pos x="213" y="5179"/>
                </a:cxn>
                <a:cxn ang="0">
                  <a:pos x="167" y="5188"/>
                </a:cxn>
                <a:cxn ang="0">
                  <a:pos x="158" y="5142"/>
                </a:cxn>
                <a:cxn ang="0">
                  <a:pos x="3573" y="19"/>
                </a:cxn>
                <a:cxn ang="0">
                  <a:pos x="3619" y="10"/>
                </a:cxn>
                <a:cxn ang="0">
                  <a:pos x="3628" y="56"/>
                </a:cxn>
                <a:cxn ang="0">
                  <a:pos x="389" y="5216"/>
                </a:cxn>
                <a:cxn ang="0">
                  <a:pos x="0" y="5438"/>
                </a:cxn>
                <a:cxn ang="0">
                  <a:pos x="56" y="4994"/>
                </a:cxn>
                <a:cxn ang="0">
                  <a:pos x="389" y="5216"/>
                </a:cxn>
              </a:cxnLst>
              <a:rect l="0" t="0" r="r" b="b"/>
              <a:pathLst>
                <a:path w="3638" h="5438">
                  <a:moveTo>
                    <a:pt x="3628" y="56"/>
                  </a:moveTo>
                  <a:lnTo>
                    <a:pt x="213" y="5179"/>
                  </a:lnTo>
                  <a:cubicBezTo>
                    <a:pt x="203" y="5194"/>
                    <a:pt x="182" y="5198"/>
                    <a:pt x="167" y="5188"/>
                  </a:cubicBezTo>
                  <a:cubicBezTo>
                    <a:pt x="152" y="5178"/>
                    <a:pt x="147" y="5157"/>
                    <a:pt x="158" y="5142"/>
                  </a:cubicBezTo>
                  <a:lnTo>
                    <a:pt x="3573" y="19"/>
                  </a:lnTo>
                  <a:cubicBezTo>
                    <a:pt x="3583" y="4"/>
                    <a:pt x="3604" y="0"/>
                    <a:pt x="3619" y="10"/>
                  </a:cubicBezTo>
                  <a:cubicBezTo>
                    <a:pt x="3634" y="20"/>
                    <a:pt x="3638" y="41"/>
                    <a:pt x="3628" y="56"/>
                  </a:cubicBezTo>
                  <a:close/>
                  <a:moveTo>
                    <a:pt x="389" y="5216"/>
                  </a:moveTo>
                  <a:lnTo>
                    <a:pt x="0" y="5438"/>
                  </a:lnTo>
                  <a:lnTo>
                    <a:pt x="56" y="4994"/>
                  </a:lnTo>
                  <a:lnTo>
                    <a:pt x="389" y="521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6" name="Freeform 1352"/>
            <p:cNvSpPr>
              <a:spLocks noEditPoints="1"/>
            </p:cNvSpPr>
            <p:nvPr/>
          </p:nvSpPr>
          <p:spPr bwMode="auto">
            <a:xfrm>
              <a:off x="1421" y="1942"/>
              <a:ext cx="330" cy="540"/>
            </a:xfrm>
            <a:custGeom>
              <a:avLst/>
              <a:gdLst/>
              <a:ahLst/>
              <a:cxnLst>
                <a:cxn ang="0">
                  <a:pos x="3026" y="54"/>
                </a:cxn>
                <a:cxn ang="0">
                  <a:pos x="191" y="5186"/>
                </a:cxn>
                <a:cxn ang="0">
                  <a:pos x="145" y="5199"/>
                </a:cxn>
                <a:cxn ang="0">
                  <a:pos x="132" y="5153"/>
                </a:cxn>
                <a:cxn ang="0">
                  <a:pos x="2968" y="22"/>
                </a:cxn>
                <a:cxn ang="0">
                  <a:pos x="3013" y="9"/>
                </a:cxn>
                <a:cxn ang="0">
                  <a:pos x="3026" y="54"/>
                </a:cxn>
                <a:cxn ang="0">
                  <a:pos x="369" y="5208"/>
                </a:cxn>
                <a:cxn ang="0">
                  <a:pos x="0" y="5461"/>
                </a:cxn>
                <a:cxn ang="0">
                  <a:pos x="19" y="5014"/>
                </a:cxn>
                <a:cxn ang="0">
                  <a:pos x="369" y="5208"/>
                </a:cxn>
              </a:cxnLst>
              <a:rect l="0" t="0" r="r" b="b"/>
              <a:pathLst>
                <a:path w="3035" h="5461">
                  <a:moveTo>
                    <a:pt x="3026" y="54"/>
                  </a:moveTo>
                  <a:lnTo>
                    <a:pt x="191" y="5186"/>
                  </a:lnTo>
                  <a:cubicBezTo>
                    <a:pt x="182" y="5202"/>
                    <a:pt x="161" y="5207"/>
                    <a:pt x="145" y="5199"/>
                  </a:cubicBezTo>
                  <a:cubicBezTo>
                    <a:pt x="129" y="5190"/>
                    <a:pt x="123" y="5169"/>
                    <a:pt x="132" y="5153"/>
                  </a:cubicBezTo>
                  <a:lnTo>
                    <a:pt x="2968" y="22"/>
                  </a:lnTo>
                  <a:cubicBezTo>
                    <a:pt x="2977" y="6"/>
                    <a:pt x="2997" y="0"/>
                    <a:pt x="3013" y="9"/>
                  </a:cubicBezTo>
                  <a:cubicBezTo>
                    <a:pt x="3029" y="18"/>
                    <a:pt x="3035" y="38"/>
                    <a:pt x="3026" y="54"/>
                  </a:cubicBezTo>
                  <a:close/>
                  <a:moveTo>
                    <a:pt x="369" y="5208"/>
                  </a:moveTo>
                  <a:lnTo>
                    <a:pt x="0" y="5461"/>
                  </a:lnTo>
                  <a:lnTo>
                    <a:pt x="19" y="5014"/>
                  </a:lnTo>
                  <a:lnTo>
                    <a:pt x="369" y="520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79" name="Group 1355"/>
            <p:cNvGrpSpPr>
              <a:grpSpLocks/>
            </p:cNvGrpSpPr>
            <p:nvPr/>
          </p:nvGrpSpPr>
          <p:grpSpPr bwMode="auto">
            <a:xfrm>
              <a:off x="1778" y="2697"/>
              <a:ext cx="1226" cy="653"/>
              <a:chOff x="1778" y="2697"/>
              <a:chExt cx="1226" cy="653"/>
            </a:xfrm>
          </p:grpSpPr>
          <p:sp>
            <p:nvSpPr>
              <p:cNvPr id="2377" name="Freeform 1353"/>
              <p:cNvSpPr>
                <a:spLocks/>
              </p:cNvSpPr>
              <p:nvPr/>
            </p:nvSpPr>
            <p:spPr bwMode="auto">
              <a:xfrm>
                <a:off x="1778" y="2697"/>
                <a:ext cx="1226" cy="653"/>
              </a:xfrm>
              <a:custGeom>
                <a:avLst/>
                <a:gdLst/>
                <a:ahLst/>
                <a:cxnLst>
                  <a:cxn ang="0">
                    <a:pos x="5317" y="2666"/>
                  </a:cxn>
                  <a:cxn ang="0">
                    <a:pos x="2424" y="2838"/>
                  </a:cxn>
                  <a:cxn ang="0">
                    <a:pos x="180" y="1003"/>
                  </a:cxn>
                  <a:cxn ang="0">
                    <a:pos x="505" y="0"/>
                  </a:cxn>
                  <a:cxn ang="0">
                    <a:pos x="5642" y="1664"/>
                  </a:cxn>
                  <a:cxn ang="0">
                    <a:pos x="5317" y="2666"/>
                  </a:cxn>
                </a:cxnLst>
                <a:rect l="0" t="0" r="r" b="b"/>
                <a:pathLst>
                  <a:path w="5642" h="3297">
                    <a:moveTo>
                      <a:pt x="5317" y="2666"/>
                    </a:moveTo>
                    <a:cubicBezTo>
                      <a:pt x="5138" y="3220"/>
                      <a:pt x="3842" y="3297"/>
                      <a:pt x="2424" y="2838"/>
                    </a:cubicBezTo>
                    <a:cubicBezTo>
                      <a:pt x="1005" y="2378"/>
                      <a:pt x="0" y="1557"/>
                      <a:pt x="180" y="1003"/>
                    </a:cubicBezTo>
                    <a:lnTo>
                      <a:pt x="505" y="0"/>
                    </a:lnTo>
                    <a:lnTo>
                      <a:pt x="5642" y="1664"/>
                    </a:lnTo>
                    <a:lnTo>
                      <a:pt x="5317" y="2666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8" name="Freeform 1354"/>
              <p:cNvSpPr>
                <a:spLocks/>
              </p:cNvSpPr>
              <p:nvPr/>
            </p:nvSpPr>
            <p:spPr bwMode="auto">
              <a:xfrm>
                <a:off x="1778" y="2697"/>
                <a:ext cx="1226" cy="653"/>
              </a:xfrm>
              <a:custGeom>
                <a:avLst/>
                <a:gdLst/>
                <a:ahLst/>
                <a:cxnLst>
                  <a:cxn ang="0">
                    <a:pos x="5317" y="2666"/>
                  </a:cxn>
                  <a:cxn ang="0">
                    <a:pos x="2424" y="2838"/>
                  </a:cxn>
                  <a:cxn ang="0">
                    <a:pos x="180" y="1003"/>
                  </a:cxn>
                  <a:cxn ang="0">
                    <a:pos x="505" y="0"/>
                  </a:cxn>
                  <a:cxn ang="0">
                    <a:pos x="5642" y="1664"/>
                  </a:cxn>
                  <a:cxn ang="0">
                    <a:pos x="5317" y="2666"/>
                  </a:cxn>
                </a:cxnLst>
                <a:rect l="0" t="0" r="r" b="b"/>
                <a:pathLst>
                  <a:path w="5642" h="3297">
                    <a:moveTo>
                      <a:pt x="5317" y="2666"/>
                    </a:moveTo>
                    <a:cubicBezTo>
                      <a:pt x="5138" y="3220"/>
                      <a:pt x="3842" y="3297"/>
                      <a:pt x="2424" y="2838"/>
                    </a:cubicBezTo>
                    <a:cubicBezTo>
                      <a:pt x="1005" y="2378"/>
                      <a:pt x="0" y="1557"/>
                      <a:pt x="180" y="1003"/>
                    </a:cubicBezTo>
                    <a:lnTo>
                      <a:pt x="505" y="0"/>
                    </a:lnTo>
                    <a:lnTo>
                      <a:pt x="5642" y="1664"/>
                    </a:lnTo>
                    <a:lnTo>
                      <a:pt x="5317" y="266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380" name="Rectangle 1356"/>
            <p:cNvSpPr>
              <a:spLocks noChangeArrowheads="1"/>
            </p:cNvSpPr>
            <p:nvPr/>
          </p:nvSpPr>
          <p:spPr bwMode="auto">
            <a:xfrm>
              <a:off x="1982" y="2903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1" name="Rectangle 1357"/>
            <p:cNvSpPr>
              <a:spLocks noChangeArrowheads="1"/>
            </p:cNvSpPr>
            <p:nvPr/>
          </p:nvSpPr>
          <p:spPr bwMode="auto">
            <a:xfrm>
              <a:off x="1982" y="2994"/>
              <a:ext cx="74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Гурткова  робота,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2" name="Rectangle 1358"/>
            <p:cNvSpPr>
              <a:spLocks noChangeArrowheads="1"/>
            </p:cNvSpPr>
            <p:nvPr/>
          </p:nvSpPr>
          <p:spPr bwMode="auto">
            <a:xfrm>
              <a:off x="2682" y="2994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3" name="Rectangle 1359"/>
            <p:cNvSpPr>
              <a:spLocks noChangeArrowheads="1"/>
            </p:cNvSpPr>
            <p:nvPr/>
          </p:nvSpPr>
          <p:spPr bwMode="auto">
            <a:xfrm>
              <a:off x="2117" y="3085"/>
              <a:ext cx="56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заходи  з   УП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4" name="Rectangle 1360"/>
            <p:cNvSpPr>
              <a:spLocks noChangeArrowheads="1"/>
            </p:cNvSpPr>
            <p:nvPr/>
          </p:nvSpPr>
          <p:spPr bwMode="auto">
            <a:xfrm>
              <a:off x="2635" y="3085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5" name="Freeform 1361"/>
            <p:cNvSpPr>
              <a:spLocks noEditPoints="1"/>
            </p:cNvSpPr>
            <p:nvPr/>
          </p:nvSpPr>
          <p:spPr bwMode="auto">
            <a:xfrm>
              <a:off x="1874" y="1942"/>
              <a:ext cx="83" cy="360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14" y="3305"/>
                </a:cxn>
                <a:cxn ang="0">
                  <a:pos x="587" y="3343"/>
                </a:cxn>
                <a:cxn ang="0">
                  <a:pos x="549" y="3316"/>
                </a:cxn>
                <a:cxn ang="0">
                  <a:pos x="3" y="41"/>
                </a:cxn>
                <a:cxn ang="0">
                  <a:pos x="31" y="3"/>
                </a:cxn>
                <a:cxn ang="0">
                  <a:pos x="69" y="30"/>
                </a:cxn>
                <a:cxn ang="0">
                  <a:pos x="768" y="3212"/>
                </a:cxn>
                <a:cxn ang="0">
                  <a:pos x="636" y="3639"/>
                </a:cxn>
                <a:cxn ang="0">
                  <a:pos x="373" y="3277"/>
                </a:cxn>
                <a:cxn ang="0">
                  <a:pos x="768" y="3212"/>
                </a:cxn>
              </a:cxnLst>
              <a:rect l="0" t="0" r="r" b="b"/>
              <a:pathLst>
                <a:path w="768" h="3639">
                  <a:moveTo>
                    <a:pt x="69" y="30"/>
                  </a:moveTo>
                  <a:lnTo>
                    <a:pt x="614" y="3305"/>
                  </a:lnTo>
                  <a:cubicBezTo>
                    <a:pt x="617" y="3323"/>
                    <a:pt x="605" y="3340"/>
                    <a:pt x="587" y="3343"/>
                  </a:cubicBezTo>
                  <a:cubicBezTo>
                    <a:pt x="569" y="3346"/>
                    <a:pt x="552" y="3334"/>
                    <a:pt x="549" y="3316"/>
                  </a:cubicBezTo>
                  <a:lnTo>
                    <a:pt x="3" y="41"/>
                  </a:lnTo>
                  <a:cubicBezTo>
                    <a:pt x="0" y="23"/>
                    <a:pt x="13" y="6"/>
                    <a:pt x="31" y="3"/>
                  </a:cubicBezTo>
                  <a:cubicBezTo>
                    <a:pt x="49" y="0"/>
                    <a:pt x="66" y="12"/>
                    <a:pt x="69" y="30"/>
                  </a:cubicBezTo>
                  <a:close/>
                  <a:moveTo>
                    <a:pt x="768" y="3212"/>
                  </a:moveTo>
                  <a:lnTo>
                    <a:pt x="636" y="3639"/>
                  </a:lnTo>
                  <a:lnTo>
                    <a:pt x="373" y="3277"/>
                  </a:lnTo>
                  <a:lnTo>
                    <a:pt x="768" y="321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88" name="Group 1364"/>
            <p:cNvGrpSpPr>
              <a:grpSpLocks/>
            </p:cNvGrpSpPr>
            <p:nvPr/>
          </p:nvGrpSpPr>
          <p:grpSpPr bwMode="auto">
            <a:xfrm>
              <a:off x="2595" y="3608"/>
              <a:ext cx="847" cy="384"/>
              <a:chOff x="2595" y="3608"/>
              <a:chExt cx="847" cy="384"/>
            </a:xfrm>
          </p:grpSpPr>
          <p:sp>
            <p:nvSpPr>
              <p:cNvPr id="2386" name="Freeform 1362"/>
              <p:cNvSpPr>
                <a:spLocks/>
              </p:cNvSpPr>
              <p:nvPr/>
            </p:nvSpPr>
            <p:spPr bwMode="auto">
              <a:xfrm>
                <a:off x="2595" y="3608"/>
                <a:ext cx="847" cy="384"/>
              </a:xfrm>
              <a:custGeom>
                <a:avLst/>
                <a:gdLst/>
                <a:ahLst/>
                <a:cxnLst>
                  <a:cxn ang="0">
                    <a:pos x="323" y="0"/>
                  </a:cxn>
                  <a:cxn ang="0">
                    <a:pos x="0" y="323"/>
                  </a:cxn>
                  <a:cxn ang="0">
                    <a:pos x="0" y="1615"/>
                  </a:cxn>
                  <a:cxn ang="0">
                    <a:pos x="323" y="1938"/>
                  </a:cxn>
                  <a:cxn ang="0">
                    <a:pos x="3577" y="1938"/>
                  </a:cxn>
                  <a:cxn ang="0">
                    <a:pos x="3900" y="1615"/>
                  </a:cxn>
                  <a:cxn ang="0">
                    <a:pos x="3900" y="323"/>
                  </a:cxn>
                  <a:cxn ang="0">
                    <a:pos x="3577" y="0"/>
                  </a:cxn>
                  <a:cxn ang="0">
                    <a:pos x="323" y="0"/>
                  </a:cxn>
                </a:cxnLst>
                <a:rect l="0" t="0" r="r" b="b"/>
                <a:pathLst>
                  <a:path w="3900" h="1938">
                    <a:moveTo>
                      <a:pt x="323" y="0"/>
                    </a:moveTo>
                    <a:cubicBezTo>
                      <a:pt x="144" y="0"/>
                      <a:pt x="0" y="145"/>
                      <a:pt x="0" y="323"/>
                    </a:cubicBezTo>
                    <a:lnTo>
                      <a:pt x="0" y="1615"/>
                    </a:lnTo>
                    <a:cubicBezTo>
                      <a:pt x="0" y="1794"/>
                      <a:pt x="144" y="1938"/>
                      <a:pt x="323" y="1938"/>
                    </a:cubicBezTo>
                    <a:lnTo>
                      <a:pt x="3577" y="1938"/>
                    </a:lnTo>
                    <a:cubicBezTo>
                      <a:pt x="3755" y="1938"/>
                      <a:pt x="3900" y="1794"/>
                      <a:pt x="3900" y="1615"/>
                    </a:cubicBezTo>
                    <a:lnTo>
                      <a:pt x="3900" y="323"/>
                    </a:lnTo>
                    <a:cubicBezTo>
                      <a:pt x="3900" y="145"/>
                      <a:pt x="3755" y="0"/>
                      <a:pt x="3577" y="0"/>
                    </a:cubicBez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7" name="Freeform 1363"/>
              <p:cNvSpPr>
                <a:spLocks/>
              </p:cNvSpPr>
              <p:nvPr/>
            </p:nvSpPr>
            <p:spPr bwMode="auto">
              <a:xfrm>
                <a:off x="2595" y="3608"/>
                <a:ext cx="847" cy="384"/>
              </a:xfrm>
              <a:custGeom>
                <a:avLst/>
                <a:gdLst/>
                <a:ahLst/>
                <a:cxnLst>
                  <a:cxn ang="0">
                    <a:pos x="323" y="0"/>
                  </a:cxn>
                  <a:cxn ang="0">
                    <a:pos x="0" y="323"/>
                  </a:cxn>
                  <a:cxn ang="0">
                    <a:pos x="0" y="1615"/>
                  </a:cxn>
                  <a:cxn ang="0">
                    <a:pos x="323" y="1938"/>
                  </a:cxn>
                  <a:cxn ang="0">
                    <a:pos x="3577" y="1938"/>
                  </a:cxn>
                  <a:cxn ang="0">
                    <a:pos x="3900" y="1615"/>
                  </a:cxn>
                  <a:cxn ang="0">
                    <a:pos x="3900" y="323"/>
                  </a:cxn>
                  <a:cxn ang="0">
                    <a:pos x="3577" y="0"/>
                  </a:cxn>
                  <a:cxn ang="0">
                    <a:pos x="323" y="0"/>
                  </a:cxn>
                </a:cxnLst>
                <a:rect l="0" t="0" r="r" b="b"/>
                <a:pathLst>
                  <a:path w="3900" h="1938">
                    <a:moveTo>
                      <a:pt x="323" y="0"/>
                    </a:moveTo>
                    <a:cubicBezTo>
                      <a:pt x="144" y="0"/>
                      <a:pt x="0" y="145"/>
                      <a:pt x="0" y="323"/>
                    </a:cubicBezTo>
                    <a:lnTo>
                      <a:pt x="0" y="1615"/>
                    </a:lnTo>
                    <a:cubicBezTo>
                      <a:pt x="0" y="1794"/>
                      <a:pt x="144" y="1938"/>
                      <a:pt x="323" y="1938"/>
                    </a:cubicBezTo>
                    <a:lnTo>
                      <a:pt x="3577" y="1938"/>
                    </a:lnTo>
                    <a:cubicBezTo>
                      <a:pt x="3755" y="1938"/>
                      <a:pt x="3900" y="1794"/>
                      <a:pt x="3900" y="1615"/>
                    </a:cubicBezTo>
                    <a:lnTo>
                      <a:pt x="3900" y="323"/>
                    </a:lnTo>
                    <a:cubicBezTo>
                      <a:pt x="3900" y="145"/>
                      <a:pt x="3755" y="0"/>
                      <a:pt x="3577" y="0"/>
                    </a:cubicBezTo>
                    <a:lnTo>
                      <a:pt x="32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389" name="Rectangle 1365"/>
            <p:cNvSpPr>
              <a:spLocks noChangeArrowheads="1"/>
            </p:cNvSpPr>
            <p:nvPr/>
          </p:nvSpPr>
          <p:spPr bwMode="auto">
            <a:xfrm>
              <a:off x="2679" y="3651"/>
              <a:ext cx="40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Правовий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0" name="Rectangle 1366"/>
            <p:cNvSpPr>
              <a:spLocks noChangeArrowheads="1"/>
            </p:cNvSpPr>
            <p:nvPr/>
          </p:nvSpPr>
          <p:spPr bwMode="auto">
            <a:xfrm>
              <a:off x="3042" y="3651"/>
              <a:ext cx="8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1" name="Rectangle 1367"/>
            <p:cNvSpPr>
              <a:spLocks noChangeArrowheads="1"/>
            </p:cNvSpPr>
            <p:nvPr/>
          </p:nvSpPr>
          <p:spPr bwMode="auto">
            <a:xfrm>
              <a:off x="3085" y="3651"/>
              <a:ext cx="31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тренінг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2" name="Rectangle 1368"/>
            <p:cNvSpPr>
              <a:spLocks noChangeArrowheads="1"/>
            </p:cNvSpPr>
            <p:nvPr/>
          </p:nvSpPr>
          <p:spPr bwMode="auto">
            <a:xfrm>
              <a:off x="3359" y="3651"/>
              <a:ext cx="8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3" name="Rectangle 1369"/>
            <p:cNvSpPr>
              <a:spLocks noChangeArrowheads="1"/>
            </p:cNvSpPr>
            <p:nvPr/>
          </p:nvSpPr>
          <p:spPr bwMode="auto">
            <a:xfrm>
              <a:off x="2845" y="3745"/>
              <a:ext cx="16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для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4" name="Rectangle 1370"/>
            <p:cNvSpPr>
              <a:spLocks noChangeArrowheads="1"/>
            </p:cNvSpPr>
            <p:nvPr/>
          </p:nvSpPr>
          <p:spPr bwMode="auto">
            <a:xfrm>
              <a:off x="2972" y="3745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5" name="Rectangle 1371"/>
            <p:cNvSpPr>
              <a:spLocks noChangeArrowheads="1"/>
            </p:cNvSpPr>
            <p:nvPr/>
          </p:nvSpPr>
          <p:spPr bwMode="auto">
            <a:xfrm>
              <a:off x="2995" y="3745"/>
              <a:ext cx="23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учнів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" name="Rectangle 1372"/>
            <p:cNvSpPr>
              <a:spLocks noChangeArrowheads="1"/>
            </p:cNvSpPr>
            <p:nvPr/>
          </p:nvSpPr>
          <p:spPr bwMode="auto">
            <a:xfrm>
              <a:off x="3193" y="3745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99" name="Group 1375"/>
            <p:cNvGrpSpPr>
              <a:grpSpLocks/>
            </p:cNvGrpSpPr>
            <p:nvPr/>
          </p:nvGrpSpPr>
          <p:grpSpPr bwMode="auto">
            <a:xfrm>
              <a:off x="1030" y="3905"/>
              <a:ext cx="913" cy="356"/>
              <a:chOff x="1030" y="3905"/>
              <a:chExt cx="913" cy="356"/>
            </a:xfrm>
          </p:grpSpPr>
          <p:sp>
            <p:nvSpPr>
              <p:cNvPr id="2397" name="Freeform 1373"/>
              <p:cNvSpPr>
                <a:spLocks/>
              </p:cNvSpPr>
              <p:nvPr/>
            </p:nvSpPr>
            <p:spPr bwMode="auto">
              <a:xfrm>
                <a:off x="1030" y="3905"/>
                <a:ext cx="913" cy="356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300"/>
                  </a:cxn>
                  <a:cxn ang="0">
                    <a:pos x="0" y="1500"/>
                  </a:cxn>
                  <a:cxn ang="0">
                    <a:pos x="300" y="1800"/>
                  </a:cxn>
                  <a:cxn ang="0">
                    <a:pos x="3900" y="1800"/>
                  </a:cxn>
                  <a:cxn ang="0">
                    <a:pos x="4200" y="1500"/>
                  </a:cxn>
                  <a:cxn ang="0">
                    <a:pos x="4200" y="300"/>
                  </a:cxn>
                  <a:cxn ang="0">
                    <a:pos x="3900" y="0"/>
                  </a:cxn>
                  <a:cxn ang="0">
                    <a:pos x="300" y="0"/>
                  </a:cxn>
                </a:cxnLst>
                <a:rect l="0" t="0" r="r" b="b"/>
                <a:pathLst>
                  <a:path w="4200" h="1800">
                    <a:moveTo>
                      <a:pt x="300" y="0"/>
                    </a:moveTo>
                    <a:cubicBezTo>
                      <a:pt x="134" y="0"/>
                      <a:pt x="0" y="134"/>
                      <a:pt x="0" y="300"/>
                    </a:cubicBezTo>
                    <a:lnTo>
                      <a:pt x="0" y="1500"/>
                    </a:lnTo>
                    <a:cubicBezTo>
                      <a:pt x="0" y="1666"/>
                      <a:pt x="134" y="1800"/>
                      <a:pt x="300" y="1800"/>
                    </a:cubicBezTo>
                    <a:lnTo>
                      <a:pt x="3900" y="1800"/>
                    </a:lnTo>
                    <a:cubicBezTo>
                      <a:pt x="4065" y="1800"/>
                      <a:pt x="4200" y="1666"/>
                      <a:pt x="4200" y="1500"/>
                    </a:cubicBezTo>
                    <a:lnTo>
                      <a:pt x="4200" y="300"/>
                    </a:lnTo>
                    <a:cubicBezTo>
                      <a:pt x="4200" y="134"/>
                      <a:pt x="4065" y="0"/>
                      <a:pt x="3900" y="0"/>
                    </a:cubicBez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8" name="Freeform 1374"/>
              <p:cNvSpPr>
                <a:spLocks/>
              </p:cNvSpPr>
              <p:nvPr/>
            </p:nvSpPr>
            <p:spPr bwMode="auto">
              <a:xfrm>
                <a:off x="1030" y="3905"/>
                <a:ext cx="913" cy="356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300"/>
                  </a:cxn>
                  <a:cxn ang="0">
                    <a:pos x="0" y="1500"/>
                  </a:cxn>
                  <a:cxn ang="0">
                    <a:pos x="300" y="1800"/>
                  </a:cxn>
                  <a:cxn ang="0">
                    <a:pos x="3900" y="1800"/>
                  </a:cxn>
                  <a:cxn ang="0">
                    <a:pos x="4200" y="1500"/>
                  </a:cxn>
                  <a:cxn ang="0">
                    <a:pos x="4200" y="300"/>
                  </a:cxn>
                  <a:cxn ang="0">
                    <a:pos x="3900" y="0"/>
                  </a:cxn>
                  <a:cxn ang="0">
                    <a:pos x="300" y="0"/>
                  </a:cxn>
                </a:cxnLst>
                <a:rect l="0" t="0" r="r" b="b"/>
                <a:pathLst>
                  <a:path w="4200" h="1800">
                    <a:moveTo>
                      <a:pt x="300" y="0"/>
                    </a:moveTo>
                    <a:cubicBezTo>
                      <a:pt x="134" y="0"/>
                      <a:pt x="0" y="134"/>
                      <a:pt x="0" y="300"/>
                    </a:cubicBezTo>
                    <a:lnTo>
                      <a:pt x="0" y="1500"/>
                    </a:lnTo>
                    <a:cubicBezTo>
                      <a:pt x="0" y="1666"/>
                      <a:pt x="134" y="1800"/>
                      <a:pt x="300" y="1800"/>
                    </a:cubicBezTo>
                    <a:lnTo>
                      <a:pt x="3900" y="1800"/>
                    </a:lnTo>
                    <a:cubicBezTo>
                      <a:pt x="4065" y="1800"/>
                      <a:pt x="4200" y="1666"/>
                      <a:pt x="4200" y="1500"/>
                    </a:cubicBezTo>
                    <a:lnTo>
                      <a:pt x="4200" y="300"/>
                    </a:lnTo>
                    <a:cubicBezTo>
                      <a:pt x="4200" y="134"/>
                      <a:pt x="4065" y="0"/>
                      <a:pt x="3900" y="0"/>
                    </a:cubicBezTo>
                    <a:lnTo>
                      <a:pt x="30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00" name="Rectangle 1376"/>
            <p:cNvSpPr>
              <a:spLocks noChangeArrowheads="1"/>
            </p:cNvSpPr>
            <p:nvPr/>
          </p:nvSpPr>
          <p:spPr bwMode="auto">
            <a:xfrm>
              <a:off x="1148" y="3947"/>
              <a:ext cx="76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Участь  в  міських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1" name="Rectangle 1377"/>
            <p:cNvSpPr>
              <a:spLocks noChangeArrowheads="1"/>
            </p:cNvSpPr>
            <p:nvPr/>
          </p:nvSpPr>
          <p:spPr bwMode="auto">
            <a:xfrm>
              <a:off x="1262" y="4038"/>
              <a:ext cx="57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конкурсах  і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2" name="Rectangle 1378"/>
            <p:cNvSpPr>
              <a:spLocks noChangeArrowheads="1"/>
            </p:cNvSpPr>
            <p:nvPr/>
          </p:nvSpPr>
          <p:spPr bwMode="auto">
            <a:xfrm>
              <a:off x="1320" y="4129"/>
              <a:ext cx="37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проектах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3" name="Rectangle 1379"/>
            <p:cNvSpPr>
              <a:spLocks noChangeArrowheads="1"/>
            </p:cNvSpPr>
            <p:nvPr/>
          </p:nvSpPr>
          <p:spPr bwMode="auto">
            <a:xfrm>
              <a:off x="1654" y="4129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4" name="Rectangle 1380"/>
            <p:cNvSpPr>
              <a:spLocks noChangeArrowheads="1"/>
            </p:cNvSpPr>
            <p:nvPr/>
          </p:nvSpPr>
          <p:spPr bwMode="auto">
            <a:xfrm>
              <a:off x="1102" y="4221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5" name="Freeform 1381"/>
            <p:cNvSpPr>
              <a:spLocks noEditPoints="1"/>
            </p:cNvSpPr>
            <p:nvPr/>
          </p:nvSpPr>
          <p:spPr bwMode="auto">
            <a:xfrm>
              <a:off x="2529" y="3189"/>
              <a:ext cx="917" cy="136"/>
            </a:xfrm>
            <a:custGeom>
              <a:avLst/>
              <a:gdLst/>
              <a:ahLst/>
              <a:cxnLst>
                <a:cxn ang="0">
                  <a:pos x="4202" y="35"/>
                </a:cxn>
                <a:cxn ang="0">
                  <a:pos x="167" y="611"/>
                </a:cxn>
                <a:cxn ang="0">
                  <a:pos x="148" y="597"/>
                </a:cxn>
                <a:cxn ang="0">
                  <a:pos x="162" y="578"/>
                </a:cxn>
                <a:cxn ang="0">
                  <a:pos x="4197" y="2"/>
                </a:cxn>
                <a:cxn ang="0">
                  <a:pos x="4216" y="16"/>
                </a:cxn>
                <a:cxn ang="0">
                  <a:pos x="4202" y="35"/>
                </a:cxn>
                <a:cxn ang="0">
                  <a:pos x="212" y="689"/>
                </a:cxn>
                <a:cxn ang="0">
                  <a:pos x="0" y="618"/>
                </a:cxn>
                <a:cxn ang="0">
                  <a:pos x="184" y="491"/>
                </a:cxn>
                <a:cxn ang="0">
                  <a:pos x="212" y="689"/>
                </a:cxn>
              </a:cxnLst>
              <a:rect l="0" t="0" r="r" b="b"/>
              <a:pathLst>
                <a:path w="4218" h="689">
                  <a:moveTo>
                    <a:pt x="4202" y="35"/>
                  </a:moveTo>
                  <a:lnTo>
                    <a:pt x="167" y="611"/>
                  </a:lnTo>
                  <a:cubicBezTo>
                    <a:pt x="158" y="612"/>
                    <a:pt x="150" y="606"/>
                    <a:pt x="148" y="597"/>
                  </a:cubicBezTo>
                  <a:cubicBezTo>
                    <a:pt x="147" y="588"/>
                    <a:pt x="153" y="579"/>
                    <a:pt x="162" y="578"/>
                  </a:cubicBezTo>
                  <a:lnTo>
                    <a:pt x="4197" y="2"/>
                  </a:lnTo>
                  <a:cubicBezTo>
                    <a:pt x="4207" y="0"/>
                    <a:pt x="4215" y="7"/>
                    <a:pt x="4216" y="16"/>
                  </a:cubicBezTo>
                  <a:cubicBezTo>
                    <a:pt x="4218" y="25"/>
                    <a:pt x="4211" y="33"/>
                    <a:pt x="4202" y="35"/>
                  </a:cubicBezTo>
                  <a:close/>
                  <a:moveTo>
                    <a:pt x="212" y="689"/>
                  </a:moveTo>
                  <a:lnTo>
                    <a:pt x="0" y="618"/>
                  </a:lnTo>
                  <a:lnTo>
                    <a:pt x="184" y="491"/>
                  </a:lnTo>
                  <a:lnTo>
                    <a:pt x="212" y="68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6" name="Freeform 1382"/>
            <p:cNvSpPr>
              <a:spLocks noEditPoints="1"/>
            </p:cNvSpPr>
            <p:nvPr/>
          </p:nvSpPr>
          <p:spPr bwMode="auto">
            <a:xfrm>
              <a:off x="2920" y="3189"/>
              <a:ext cx="526" cy="300"/>
            </a:xfrm>
            <a:custGeom>
              <a:avLst/>
              <a:gdLst/>
              <a:ahLst/>
              <a:cxnLst>
                <a:cxn ang="0">
                  <a:pos x="2409" y="33"/>
                </a:cxn>
                <a:cxn ang="0">
                  <a:pos x="150" y="1445"/>
                </a:cxn>
                <a:cxn ang="0">
                  <a:pos x="127" y="1440"/>
                </a:cxn>
                <a:cxn ang="0">
                  <a:pos x="132" y="1417"/>
                </a:cxn>
                <a:cxn ang="0">
                  <a:pos x="2391" y="5"/>
                </a:cxn>
                <a:cxn ang="0">
                  <a:pos x="2414" y="10"/>
                </a:cxn>
                <a:cxn ang="0">
                  <a:pos x="2409" y="33"/>
                </a:cxn>
                <a:cxn ang="0">
                  <a:pos x="222" y="1498"/>
                </a:cxn>
                <a:cxn ang="0">
                  <a:pos x="0" y="1519"/>
                </a:cxn>
                <a:cxn ang="0">
                  <a:pos x="116" y="1328"/>
                </a:cxn>
                <a:cxn ang="0">
                  <a:pos x="222" y="1498"/>
                </a:cxn>
              </a:cxnLst>
              <a:rect l="0" t="0" r="r" b="b"/>
              <a:pathLst>
                <a:path w="2419" h="1519">
                  <a:moveTo>
                    <a:pt x="2409" y="33"/>
                  </a:moveTo>
                  <a:lnTo>
                    <a:pt x="150" y="1445"/>
                  </a:lnTo>
                  <a:cubicBezTo>
                    <a:pt x="142" y="1450"/>
                    <a:pt x="132" y="1447"/>
                    <a:pt x="127" y="1440"/>
                  </a:cubicBezTo>
                  <a:cubicBezTo>
                    <a:pt x="122" y="1432"/>
                    <a:pt x="124" y="1422"/>
                    <a:pt x="132" y="1417"/>
                  </a:cubicBezTo>
                  <a:lnTo>
                    <a:pt x="2391" y="5"/>
                  </a:lnTo>
                  <a:cubicBezTo>
                    <a:pt x="2399" y="0"/>
                    <a:pt x="2409" y="2"/>
                    <a:pt x="2414" y="10"/>
                  </a:cubicBezTo>
                  <a:cubicBezTo>
                    <a:pt x="2419" y="18"/>
                    <a:pt x="2416" y="28"/>
                    <a:pt x="2409" y="33"/>
                  </a:cubicBezTo>
                  <a:close/>
                  <a:moveTo>
                    <a:pt x="222" y="1498"/>
                  </a:moveTo>
                  <a:lnTo>
                    <a:pt x="0" y="1519"/>
                  </a:lnTo>
                  <a:lnTo>
                    <a:pt x="116" y="1328"/>
                  </a:lnTo>
                  <a:lnTo>
                    <a:pt x="222" y="149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7" name="Freeform 1383"/>
            <p:cNvSpPr>
              <a:spLocks noEditPoints="1"/>
            </p:cNvSpPr>
            <p:nvPr/>
          </p:nvSpPr>
          <p:spPr bwMode="auto">
            <a:xfrm>
              <a:off x="3244" y="3189"/>
              <a:ext cx="202" cy="419"/>
            </a:xfrm>
            <a:custGeom>
              <a:avLst/>
              <a:gdLst/>
              <a:ahLst/>
              <a:cxnLst>
                <a:cxn ang="0">
                  <a:pos x="928" y="26"/>
                </a:cxn>
                <a:cxn ang="0">
                  <a:pos x="94" y="1973"/>
                </a:cxn>
                <a:cxn ang="0">
                  <a:pos x="72" y="1981"/>
                </a:cxn>
                <a:cxn ang="0">
                  <a:pos x="63" y="1959"/>
                </a:cxn>
                <a:cxn ang="0">
                  <a:pos x="897" y="13"/>
                </a:cxn>
                <a:cxn ang="0">
                  <a:pos x="919" y="4"/>
                </a:cxn>
                <a:cxn ang="0">
                  <a:pos x="928" y="26"/>
                </a:cxn>
                <a:cxn ang="0">
                  <a:pos x="183" y="1975"/>
                </a:cxn>
                <a:cxn ang="0">
                  <a:pos x="13" y="2119"/>
                </a:cxn>
                <a:cxn ang="0">
                  <a:pos x="0" y="1896"/>
                </a:cxn>
                <a:cxn ang="0">
                  <a:pos x="183" y="1975"/>
                </a:cxn>
              </a:cxnLst>
              <a:rect l="0" t="0" r="r" b="b"/>
              <a:pathLst>
                <a:path w="932" h="2119">
                  <a:moveTo>
                    <a:pt x="928" y="26"/>
                  </a:moveTo>
                  <a:lnTo>
                    <a:pt x="94" y="1973"/>
                  </a:lnTo>
                  <a:cubicBezTo>
                    <a:pt x="90" y="1981"/>
                    <a:pt x="80" y="1985"/>
                    <a:pt x="72" y="1981"/>
                  </a:cubicBezTo>
                  <a:cubicBezTo>
                    <a:pt x="63" y="1978"/>
                    <a:pt x="60" y="1968"/>
                    <a:pt x="63" y="1959"/>
                  </a:cubicBezTo>
                  <a:lnTo>
                    <a:pt x="897" y="13"/>
                  </a:lnTo>
                  <a:cubicBezTo>
                    <a:pt x="901" y="4"/>
                    <a:pt x="911" y="0"/>
                    <a:pt x="919" y="4"/>
                  </a:cubicBezTo>
                  <a:cubicBezTo>
                    <a:pt x="928" y="7"/>
                    <a:pt x="932" y="17"/>
                    <a:pt x="928" y="26"/>
                  </a:cubicBezTo>
                  <a:close/>
                  <a:moveTo>
                    <a:pt x="183" y="1975"/>
                  </a:moveTo>
                  <a:lnTo>
                    <a:pt x="13" y="2119"/>
                  </a:lnTo>
                  <a:lnTo>
                    <a:pt x="0" y="1896"/>
                  </a:lnTo>
                  <a:lnTo>
                    <a:pt x="183" y="197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8" name="Freeform 1384"/>
            <p:cNvSpPr>
              <a:spLocks noEditPoints="1"/>
            </p:cNvSpPr>
            <p:nvPr/>
          </p:nvSpPr>
          <p:spPr bwMode="auto">
            <a:xfrm>
              <a:off x="3438" y="3189"/>
              <a:ext cx="87" cy="716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321" y="3448"/>
                </a:cxn>
                <a:cxn ang="0">
                  <a:pos x="305" y="3466"/>
                </a:cxn>
                <a:cxn ang="0">
                  <a:pos x="287" y="3451"/>
                </a:cxn>
                <a:cxn ang="0">
                  <a:pos x="1" y="19"/>
                </a:cxn>
                <a:cxn ang="0">
                  <a:pos x="16" y="1"/>
                </a:cxn>
                <a:cxn ang="0">
                  <a:pos x="34" y="16"/>
                </a:cxn>
                <a:cxn ang="0">
                  <a:pos x="401" y="3408"/>
                </a:cxn>
                <a:cxn ang="0">
                  <a:pos x="318" y="3615"/>
                </a:cxn>
                <a:cxn ang="0">
                  <a:pos x="202" y="3424"/>
                </a:cxn>
                <a:cxn ang="0">
                  <a:pos x="401" y="3408"/>
                </a:cxn>
              </a:cxnLst>
              <a:rect l="0" t="0" r="r" b="b"/>
              <a:pathLst>
                <a:path w="401" h="3615">
                  <a:moveTo>
                    <a:pt x="34" y="16"/>
                  </a:moveTo>
                  <a:lnTo>
                    <a:pt x="321" y="3448"/>
                  </a:lnTo>
                  <a:cubicBezTo>
                    <a:pt x="321" y="3457"/>
                    <a:pt x="315" y="3465"/>
                    <a:pt x="305" y="3466"/>
                  </a:cubicBezTo>
                  <a:cubicBezTo>
                    <a:pt x="296" y="3467"/>
                    <a:pt x="288" y="3460"/>
                    <a:pt x="287" y="3451"/>
                  </a:cubicBezTo>
                  <a:lnTo>
                    <a:pt x="1" y="19"/>
                  </a:lnTo>
                  <a:cubicBezTo>
                    <a:pt x="0" y="9"/>
                    <a:pt x="7" y="1"/>
                    <a:pt x="16" y="1"/>
                  </a:cubicBezTo>
                  <a:cubicBezTo>
                    <a:pt x="26" y="0"/>
                    <a:pt x="34" y="7"/>
                    <a:pt x="34" y="16"/>
                  </a:cubicBezTo>
                  <a:close/>
                  <a:moveTo>
                    <a:pt x="401" y="3408"/>
                  </a:moveTo>
                  <a:lnTo>
                    <a:pt x="318" y="3615"/>
                  </a:lnTo>
                  <a:lnTo>
                    <a:pt x="202" y="3424"/>
                  </a:lnTo>
                  <a:lnTo>
                    <a:pt x="401" y="340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13" name="Group 1389"/>
            <p:cNvGrpSpPr>
              <a:grpSpLocks/>
            </p:cNvGrpSpPr>
            <p:nvPr/>
          </p:nvGrpSpPr>
          <p:grpSpPr bwMode="auto">
            <a:xfrm>
              <a:off x="248" y="2064"/>
              <a:ext cx="946" cy="237"/>
              <a:chOff x="248" y="2064"/>
              <a:chExt cx="946" cy="237"/>
            </a:xfrm>
          </p:grpSpPr>
          <p:sp>
            <p:nvSpPr>
              <p:cNvPr id="2409" name="Freeform 1385"/>
              <p:cNvSpPr>
                <a:spLocks/>
              </p:cNvSpPr>
              <p:nvPr/>
            </p:nvSpPr>
            <p:spPr bwMode="auto">
              <a:xfrm>
                <a:off x="248" y="2064"/>
                <a:ext cx="946" cy="2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37"/>
                  </a:cxn>
                  <a:cxn ang="0">
                    <a:pos x="828" y="237"/>
                  </a:cxn>
                  <a:cxn ang="0">
                    <a:pos x="946" y="208"/>
                  </a:cxn>
                  <a:cxn ang="0">
                    <a:pos x="946" y="0"/>
                  </a:cxn>
                  <a:cxn ang="0">
                    <a:pos x="0" y="0"/>
                  </a:cxn>
                </a:cxnLst>
                <a:rect l="0" t="0" r="r" b="b"/>
                <a:pathLst>
                  <a:path w="946" h="237">
                    <a:moveTo>
                      <a:pt x="0" y="0"/>
                    </a:moveTo>
                    <a:lnTo>
                      <a:pt x="0" y="237"/>
                    </a:lnTo>
                    <a:lnTo>
                      <a:pt x="828" y="237"/>
                    </a:lnTo>
                    <a:lnTo>
                      <a:pt x="946" y="208"/>
                    </a:lnTo>
                    <a:lnTo>
                      <a:pt x="9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0" name="Freeform 1386"/>
              <p:cNvSpPr>
                <a:spLocks/>
              </p:cNvSpPr>
              <p:nvPr/>
            </p:nvSpPr>
            <p:spPr bwMode="auto">
              <a:xfrm>
                <a:off x="1076" y="2272"/>
                <a:ext cx="118" cy="29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281" y="10"/>
                  </a:cxn>
                  <a:cxn ang="0">
                    <a:pos x="1087" y="0"/>
                  </a:cxn>
                </a:cxnLst>
                <a:rect l="0" t="0" r="r" b="b"/>
                <a:pathLst>
                  <a:path w="1087" h="299">
                    <a:moveTo>
                      <a:pt x="0" y="299"/>
                    </a:moveTo>
                    <a:lnTo>
                      <a:pt x="281" y="10"/>
                    </a:lnTo>
                    <a:cubicBezTo>
                      <a:pt x="390" y="56"/>
                      <a:pt x="680" y="56"/>
                      <a:pt x="1087" y="0"/>
                    </a:cubicBezTo>
                  </a:path>
                </a:pathLst>
              </a:custGeom>
              <a:solidFill>
                <a:srgbClr val="A4CDC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1" name="Freeform 1387"/>
              <p:cNvSpPr>
                <a:spLocks/>
              </p:cNvSpPr>
              <p:nvPr/>
            </p:nvSpPr>
            <p:spPr bwMode="auto">
              <a:xfrm>
                <a:off x="248" y="2064"/>
                <a:ext cx="946" cy="2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37"/>
                  </a:cxn>
                  <a:cxn ang="0">
                    <a:pos x="828" y="237"/>
                  </a:cxn>
                  <a:cxn ang="0">
                    <a:pos x="946" y="208"/>
                  </a:cxn>
                  <a:cxn ang="0">
                    <a:pos x="946" y="0"/>
                  </a:cxn>
                  <a:cxn ang="0">
                    <a:pos x="0" y="0"/>
                  </a:cxn>
                </a:cxnLst>
                <a:rect l="0" t="0" r="r" b="b"/>
                <a:pathLst>
                  <a:path w="946" h="237">
                    <a:moveTo>
                      <a:pt x="0" y="0"/>
                    </a:moveTo>
                    <a:lnTo>
                      <a:pt x="0" y="237"/>
                    </a:lnTo>
                    <a:lnTo>
                      <a:pt x="828" y="237"/>
                    </a:lnTo>
                    <a:lnTo>
                      <a:pt x="946" y="208"/>
                    </a:lnTo>
                    <a:lnTo>
                      <a:pt x="94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2" name="Freeform 1388"/>
              <p:cNvSpPr>
                <a:spLocks/>
              </p:cNvSpPr>
              <p:nvPr/>
            </p:nvSpPr>
            <p:spPr bwMode="auto">
              <a:xfrm>
                <a:off x="1076" y="2272"/>
                <a:ext cx="118" cy="29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281" y="10"/>
                  </a:cxn>
                  <a:cxn ang="0">
                    <a:pos x="1087" y="0"/>
                  </a:cxn>
                </a:cxnLst>
                <a:rect l="0" t="0" r="r" b="b"/>
                <a:pathLst>
                  <a:path w="1087" h="299">
                    <a:moveTo>
                      <a:pt x="0" y="299"/>
                    </a:moveTo>
                    <a:lnTo>
                      <a:pt x="281" y="10"/>
                    </a:lnTo>
                    <a:cubicBezTo>
                      <a:pt x="390" y="56"/>
                      <a:pt x="680" y="56"/>
                      <a:pt x="1087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14" name="Rectangle 1390"/>
            <p:cNvSpPr>
              <a:spLocks noChangeArrowheads="1"/>
            </p:cNvSpPr>
            <p:nvPr/>
          </p:nvSpPr>
          <p:spPr bwMode="auto">
            <a:xfrm>
              <a:off x="348" y="2091"/>
              <a:ext cx="833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Анкетування  учнів,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5" name="Rectangle 1391"/>
            <p:cNvSpPr>
              <a:spLocks noChangeArrowheads="1"/>
            </p:cNvSpPr>
            <p:nvPr/>
          </p:nvSpPr>
          <p:spPr bwMode="auto">
            <a:xfrm>
              <a:off x="374" y="2182"/>
              <a:ext cx="73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батьків  і  вчителів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6" name="Rectangle 1392"/>
            <p:cNvSpPr>
              <a:spLocks noChangeArrowheads="1"/>
            </p:cNvSpPr>
            <p:nvPr/>
          </p:nvSpPr>
          <p:spPr bwMode="auto">
            <a:xfrm>
              <a:off x="1069" y="2182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7" name="Freeform 1393"/>
            <p:cNvSpPr>
              <a:spLocks noEditPoints="1"/>
            </p:cNvSpPr>
            <p:nvPr/>
          </p:nvSpPr>
          <p:spPr bwMode="auto">
            <a:xfrm>
              <a:off x="2199" y="1882"/>
              <a:ext cx="200" cy="123"/>
            </a:xfrm>
            <a:custGeom>
              <a:avLst/>
              <a:gdLst/>
              <a:ahLst/>
              <a:cxnLst>
                <a:cxn ang="0">
                  <a:pos x="57" y="10"/>
                </a:cxn>
                <a:cxn ang="0">
                  <a:pos x="1582" y="1025"/>
                </a:cxn>
                <a:cxn ang="0">
                  <a:pos x="1592" y="1072"/>
                </a:cxn>
                <a:cxn ang="0">
                  <a:pos x="1545" y="1081"/>
                </a:cxn>
                <a:cxn ang="0">
                  <a:pos x="20" y="66"/>
                </a:cxn>
                <a:cxn ang="0">
                  <a:pos x="10" y="19"/>
                </a:cxn>
                <a:cxn ang="0">
                  <a:pos x="57" y="10"/>
                </a:cxn>
                <a:cxn ang="0">
                  <a:pos x="1619" y="850"/>
                </a:cxn>
                <a:cxn ang="0">
                  <a:pos x="1841" y="1238"/>
                </a:cxn>
                <a:cxn ang="0">
                  <a:pos x="1398" y="1183"/>
                </a:cxn>
                <a:cxn ang="0">
                  <a:pos x="1619" y="850"/>
                </a:cxn>
              </a:cxnLst>
              <a:rect l="0" t="0" r="r" b="b"/>
              <a:pathLst>
                <a:path w="1841" h="1238">
                  <a:moveTo>
                    <a:pt x="57" y="10"/>
                  </a:moveTo>
                  <a:lnTo>
                    <a:pt x="1582" y="1025"/>
                  </a:lnTo>
                  <a:cubicBezTo>
                    <a:pt x="1598" y="1036"/>
                    <a:pt x="1602" y="1056"/>
                    <a:pt x="1592" y="1072"/>
                  </a:cubicBezTo>
                  <a:cubicBezTo>
                    <a:pt x="1582" y="1087"/>
                    <a:pt x="1561" y="1091"/>
                    <a:pt x="1545" y="1081"/>
                  </a:cubicBezTo>
                  <a:lnTo>
                    <a:pt x="20" y="66"/>
                  </a:lnTo>
                  <a:cubicBezTo>
                    <a:pt x="4" y="55"/>
                    <a:pt x="0" y="35"/>
                    <a:pt x="10" y="19"/>
                  </a:cubicBezTo>
                  <a:cubicBezTo>
                    <a:pt x="21" y="4"/>
                    <a:pt x="41" y="0"/>
                    <a:pt x="57" y="10"/>
                  </a:cubicBezTo>
                  <a:close/>
                  <a:moveTo>
                    <a:pt x="1619" y="850"/>
                  </a:moveTo>
                  <a:lnTo>
                    <a:pt x="1841" y="1238"/>
                  </a:lnTo>
                  <a:lnTo>
                    <a:pt x="1398" y="1183"/>
                  </a:lnTo>
                  <a:lnTo>
                    <a:pt x="1619" y="85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8" name="Freeform 1394"/>
            <p:cNvSpPr>
              <a:spLocks noEditPoints="1"/>
            </p:cNvSpPr>
            <p:nvPr/>
          </p:nvSpPr>
          <p:spPr bwMode="auto">
            <a:xfrm>
              <a:off x="1030" y="1823"/>
              <a:ext cx="526" cy="186"/>
            </a:xfrm>
            <a:custGeom>
              <a:avLst/>
              <a:gdLst/>
              <a:ahLst/>
              <a:cxnLst>
                <a:cxn ang="0">
                  <a:pos x="4812" y="69"/>
                </a:cxn>
                <a:cxn ang="0">
                  <a:pos x="324" y="1749"/>
                </a:cxn>
                <a:cxn ang="0">
                  <a:pos x="281" y="1730"/>
                </a:cxn>
                <a:cxn ang="0">
                  <a:pos x="301" y="1687"/>
                </a:cxn>
                <a:cxn ang="0">
                  <a:pos x="4788" y="7"/>
                </a:cxn>
                <a:cxn ang="0">
                  <a:pos x="4831" y="26"/>
                </a:cxn>
                <a:cxn ang="0">
                  <a:pos x="4812" y="69"/>
                </a:cxn>
                <a:cxn ang="0">
                  <a:pos x="445" y="1882"/>
                </a:cxn>
                <a:cxn ang="0">
                  <a:pos x="0" y="1835"/>
                </a:cxn>
                <a:cxn ang="0">
                  <a:pos x="305" y="1507"/>
                </a:cxn>
                <a:cxn ang="0">
                  <a:pos x="445" y="1882"/>
                </a:cxn>
              </a:cxnLst>
              <a:rect l="0" t="0" r="r" b="b"/>
              <a:pathLst>
                <a:path w="4838" h="1882">
                  <a:moveTo>
                    <a:pt x="4812" y="69"/>
                  </a:moveTo>
                  <a:lnTo>
                    <a:pt x="324" y="1749"/>
                  </a:lnTo>
                  <a:cubicBezTo>
                    <a:pt x="307" y="1756"/>
                    <a:pt x="288" y="1747"/>
                    <a:pt x="281" y="1730"/>
                  </a:cubicBezTo>
                  <a:cubicBezTo>
                    <a:pt x="275" y="1712"/>
                    <a:pt x="283" y="1693"/>
                    <a:pt x="301" y="1687"/>
                  </a:cubicBezTo>
                  <a:lnTo>
                    <a:pt x="4788" y="7"/>
                  </a:lnTo>
                  <a:cubicBezTo>
                    <a:pt x="4806" y="0"/>
                    <a:pt x="4825" y="9"/>
                    <a:pt x="4831" y="26"/>
                  </a:cubicBezTo>
                  <a:cubicBezTo>
                    <a:pt x="4838" y="44"/>
                    <a:pt x="4829" y="63"/>
                    <a:pt x="4812" y="69"/>
                  </a:cubicBezTo>
                  <a:close/>
                  <a:moveTo>
                    <a:pt x="445" y="1882"/>
                  </a:moveTo>
                  <a:lnTo>
                    <a:pt x="0" y="1835"/>
                  </a:lnTo>
                  <a:lnTo>
                    <a:pt x="305" y="1507"/>
                  </a:lnTo>
                  <a:lnTo>
                    <a:pt x="445" y="188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21" name="Group 1397"/>
            <p:cNvGrpSpPr>
              <a:grpSpLocks/>
            </p:cNvGrpSpPr>
            <p:nvPr/>
          </p:nvGrpSpPr>
          <p:grpSpPr bwMode="auto">
            <a:xfrm>
              <a:off x="2399" y="1945"/>
              <a:ext cx="1043" cy="297"/>
              <a:chOff x="2399" y="1945"/>
              <a:chExt cx="1043" cy="297"/>
            </a:xfrm>
          </p:grpSpPr>
          <p:sp>
            <p:nvSpPr>
              <p:cNvPr id="2419" name="Freeform 1395"/>
              <p:cNvSpPr>
                <a:spLocks/>
              </p:cNvSpPr>
              <p:nvPr/>
            </p:nvSpPr>
            <p:spPr bwMode="auto">
              <a:xfrm>
                <a:off x="2399" y="1945"/>
                <a:ext cx="1043" cy="297"/>
              </a:xfrm>
              <a:custGeom>
                <a:avLst/>
                <a:gdLst/>
                <a:ahLst/>
                <a:cxnLst>
                  <a:cxn ang="0">
                    <a:pos x="1043" y="223"/>
                  </a:cxn>
                  <a:cxn ang="0">
                    <a:pos x="1043" y="0"/>
                  </a:cxn>
                  <a:cxn ang="0">
                    <a:pos x="0" y="0"/>
                  </a:cxn>
                  <a:cxn ang="0">
                    <a:pos x="0" y="223"/>
                  </a:cxn>
                  <a:cxn ang="0">
                    <a:pos x="522" y="297"/>
                  </a:cxn>
                  <a:cxn ang="0">
                    <a:pos x="1043" y="223"/>
                  </a:cxn>
                </a:cxnLst>
                <a:rect l="0" t="0" r="r" b="b"/>
                <a:pathLst>
                  <a:path w="1043" h="297">
                    <a:moveTo>
                      <a:pt x="1043" y="223"/>
                    </a:moveTo>
                    <a:lnTo>
                      <a:pt x="1043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22" y="297"/>
                    </a:lnTo>
                    <a:lnTo>
                      <a:pt x="1043" y="223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0" name="Freeform 1396"/>
              <p:cNvSpPr>
                <a:spLocks/>
              </p:cNvSpPr>
              <p:nvPr/>
            </p:nvSpPr>
            <p:spPr bwMode="auto">
              <a:xfrm>
                <a:off x="2399" y="1945"/>
                <a:ext cx="1043" cy="297"/>
              </a:xfrm>
              <a:custGeom>
                <a:avLst/>
                <a:gdLst/>
                <a:ahLst/>
                <a:cxnLst>
                  <a:cxn ang="0">
                    <a:pos x="1043" y="223"/>
                  </a:cxn>
                  <a:cxn ang="0">
                    <a:pos x="1043" y="0"/>
                  </a:cxn>
                  <a:cxn ang="0">
                    <a:pos x="0" y="0"/>
                  </a:cxn>
                  <a:cxn ang="0">
                    <a:pos x="0" y="223"/>
                  </a:cxn>
                  <a:cxn ang="0">
                    <a:pos x="522" y="297"/>
                  </a:cxn>
                  <a:cxn ang="0">
                    <a:pos x="1043" y="223"/>
                  </a:cxn>
                </a:cxnLst>
                <a:rect l="0" t="0" r="r" b="b"/>
                <a:pathLst>
                  <a:path w="1043" h="297">
                    <a:moveTo>
                      <a:pt x="1043" y="223"/>
                    </a:moveTo>
                    <a:lnTo>
                      <a:pt x="1043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22" y="297"/>
                    </a:lnTo>
                    <a:lnTo>
                      <a:pt x="1043" y="22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22" name="Rectangle 1398"/>
            <p:cNvSpPr>
              <a:spLocks noChangeArrowheads="1"/>
            </p:cNvSpPr>
            <p:nvPr/>
          </p:nvSpPr>
          <p:spPr bwMode="auto">
            <a:xfrm>
              <a:off x="2621" y="1996"/>
              <a:ext cx="68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Правовиховна  і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3" name="Rectangle 1399"/>
            <p:cNvSpPr>
              <a:spLocks noChangeArrowheads="1"/>
            </p:cNvSpPr>
            <p:nvPr/>
          </p:nvSpPr>
          <p:spPr bwMode="auto">
            <a:xfrm>
              <a:off x="2541" y="2087"/>
              <a:ext cx="84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превентивна  робота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4" name="Rectangle 1400"/>
            <p:cNvSpPr>
              <a:spLocks noChangeArrowheads="1"/>
            </p:cNvSpPr>
            <p:nvPr/>
          </p:nvSpPr>
          <p:spPr bwMode="auto">
            <a:xfrm>
              <a:off x="2554" y="2178"/>
              <a:ext cx="29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класни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5" name="Rectangle 1401"/>
            <p:cNvSpPr>
              <a:spLocks noChangeArrowheads="1"/>
            </p:cNvSpPr>
            <p:nvPr/>
          </p:nvSpPr>
          <p:spPr bwMode="auto">
            <a:xfrm>
              <a:off x="2810" y="2178"/>
              <a:ext cx="51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  керівників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6" name="Rectangle 1402"/>
            <p:cNvSpPr>
              <a:spLocks noChangeArrowheads="1"/>
            </p:cNvSpPr>
            <p:nvPr/>
          </p:nvSpPr>
          <p:spPr bwMode="auto">
            <a:xfrm>
              <a:off x="3287" y="2178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29" name="Group 1405"/>
            <p:cNvGrpSpPr>
              <a:grpSpLocks/>
            </p:cNvGrpSpPr>
            <p:nvPr/>
          </p:nvGrpSpPr>
          <p:grpSpPr bwMode="auto">
            <a:xfrm>
              <a:off x="1291" y="2717"/>
              <a:ext cx="326" cy="416"/>
              <a:chOff x="1291" y="2717"/>
              <a:chExt cx="326" cy="416"/>
            </a:xfrm>
          </p:grpSpPr>
          <p:sp>
            <p:nvSpPr>
              <p:cNvPr id="2427" name="Rectangle 1403"/>
              <p:cNvSpPr>
                <a:spLocks noChangeArrowheads="1"/>
              </p:cNvSpPr>
              <p:nvPr/>
            </p:nvSpPr>
            <p:spPr bwMode="auto">
              <a:xfrm>
                <a:off x="1291" y="2717"/>
                <a:ext cx="326" cy="4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8" name="Rectangle 1404"/>
              <p:cNvSpPr>
                <a:spLocks noChangeArrowheads="1"/>
              </p:cNvSpPr>
              <p:nvPr/>
            </p:nvSpPr>
            <p:spPr bwMode="auto">
              <a:xfrm>
                <a:off x="1291" y="2717"/>
                <a:ext cx="326" cy="41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30" name="Rectangle 1406"/>
            <p:cNvSpPr>
              <a:spLocks noChangeArrowheads="1"/>
            </p:cNvSpPr>
            <p:nvPr/>
          </p:nvSpPr>
          <p:spPr bwMode="auto">
            <a:xfrm>
              <a:off x="1376" y="2745"/>
              <a:ext cx="173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1" name="Rectangle 1407"/>
            <p:cNvSpPr>
              <a:spLocks noChangeArrowheads="1"/>
            </p:cNvSpPr>
            <p:nvPr/>
          </p:nvSpPr>
          <p:spPr bwMode="auto">
            <a:xfrm>
              <a:off x="1511" y="2745"/>
              <a:ext cx="5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2" name="Rectangle 1408"/>
            <p:cNvSpPr>
              <a:spLocks noChangeArrowheads="1"/>
            </p:cNvSpPr>
            <p:nvPr/>
          </p:nvSpPr>
          <p:spPr bwMode="auto">
            <a:xfrm>
              <a:off x="1361" y="2813"/>
              <a:ext cx="264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класна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3" name="Rectangle 1409"/>
            <p:cNvSpPr>
              <a:spLocks noChangeArrowheads="1"/>
            </p:cNvSpPr>
            <p:nvPr/>
          </p:nvSpPr>
          <p:spPr bwMode="auto">
            <a:xfrm>
              <a:off x="1360" y="2881"/>
              <a:ext cx="26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робота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4" name="Rectangle 1410"/>
            <p:cNvSpPr>
              <a:spLocks noChangeArrowheads="1"/>
            </p:cNvSpPr>
            <p:nvPr/>
          </p:nvSpPr>
          <p:spPr bwMode="auto">
            <a:xfrm>
              <a:off x="1420" y="2950"/>
              <a:ext cx="13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5" name="Rectangle 1411"/>
            <p:cNvSpPr>
              <a:spLocks noChangeArrowheads="1"/>
            </p:cNvSpPr>
            <p:nvPr/>
          </p:nvSpPr>
          <p:spPr bwMode="auto">
            <a:xfrm>
              <a:off x="1360" y="3020"/>
              <a:ext cx="229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6" name="Rectangle 1412"/>
            <p:cNvSpPr>
              <a:spLocks noChangeArrowheads="1"/>
            </p:cNvSpPr>
            <p:nvPr/>
          </p:nvSpPr>
          <p:spPr bwMode="auto">
            <a:xfrm>
              <a:off x="1547" y="3020"/>
              <a:ext cx="4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39" name="Group 1415"/>
            <p:cNvGrpSpPr>
              <a:grpSpLocks/>
            </p:cNvGrpSpPr>
            <p:nvPr/>
          </p:nvGrpSpPr>
          <p:grpSpPr bwMode="auto">
            <a:xfrm>
              <a:off x="2464" y="2302"/>
              <a:ext cx="522" cy="237"/>
              <a:chOff x="2464" y="2302"/>
              <a:chExt cx="522" cy="237"/>
            </a:xfrm>
          </p:grpSpPr>
          <p:sp>
            <p:nvSpPr>
              <p:cNvPr id="2437" name="Freeform 1413"/>
              <p:cNvSpPr>
                <a:spLocks/>
              </p:cNvSpPr>
              <p:nvPr/>
            </p:nvSpPr>
            <p:spPr bwMode="auto">
              <a:xfrm>
                <a:off x="2464" y="2302"/>
                <a:ext cx="522" cy="23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0" y="1197"/>
                  </a:cxn>
                  <a:cxn ang="0">
                    <a:pos x="772" y="2393"/>
                  </a:cxn>
                  <a:cxn ang="0">
                    <a:pos x="4028" y="2393"/>
                  </a:cxn>
                  <a:cxn ang="0">
                    <a:pos x="4800" y="1197"/>
                  </a:cxn>
                  <a:cxn ang="0">
                    <a:pos x="4028" y="0"/>
                  </a:cxn>
                  <a:cxn ang="0">
                    <a:pos x="772" y="0"/>
                  </a:cxn>
                </a:cxnLst>
                <a:rect l="0" t="0" r="r" b="b"/>
                <a:pathLst>
                  <a:path w="4800" h="2393">
                    <a:moveTo>
                      <a:pt x="772" y="0"/>
                    </a:moveTo>
                    <a:cubicBezTo>
                      <a:pt x="346" y="0"/>
                      <a:pt x="0" y="536"/>
                      <a:pt x="0" y="1197"/>
                    </a:cubicBezTo>
                    <a:cubicBezTo>
                      <a:pt x="0" y="1858"/>
                      <a:pt x="346" y="2393"/>
                      <a:pt x="772" y="2393"/>
                    </a:cubicBezTo>
                    <a:lnTo>
                      <a:pt x="4028" y="2393"/>
                    </a:lnTo>
                    <a:cubicBezTo>
                      <a:pt x="4454" y="2393"/>
                      <a:pt x="4800" y="1858"/>
                      <a:pt x="4800" y="1197"/>
                    </a:cubicBezTo>
                    <a:cubicBezTo>
                      <a:pt x="4800" y="536"/>
                      <a:pt x="4454" y="0"/>
                      <a:pt x="4028" y="0"/>
                    </a:cubicBezTo>
                    <a:lnTo>
                      <a:pt x="7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8" name="Freeform 1414"/>
              <p:cNvSpPr>
                <a:spLocks/>
              </p:cNvSpPr>
              <p:nvPr/>
            </p:nvSpPr>
            <p:spPr bwMode="auto">
              <a:xfrm>
                <a:off x="2464" y="2302"/>
                <a:ext cx="522" cy="23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0" y="1197"/>
                  </a:cxn>
                  <a:cxn ang="0">
                    <a:pos x="772" y="2393"/>
                  </a:cxn>
                  <a:cxn ang="0">
                    <a:pos x="4028" y="2393"/>
                  </a:cxn>
                  <a:cxn ang="0">
                    <a:pos x="4800" y="1197"/>
                  </a:cxn>
                  <a:cxn ang="0">
                    <a:pos x="4028" y="0"/>
                  </a:cxn>
                  <a:cxn ang="0">
                    <a:pos x="772" y="0"/>
                  </a:cxn>
                </a:cxnLst>
                <a:rect l="0" t="0" r="r" b="b"/>
                <a:pathLst>
                  <a:path w="4800" h="2393">
                    <a:moveTo>
                      <a:pt x="772" y="0"/>
                    </a:moveTo>
                    <a:cubicBezTo>
                      <a:pt x="346" y="0"/>
                      <a:pt x="0" y="536"/>
                      <a:pt x="0" y="1197"/>
                    </a:cubicBezTo>
                    <a:cubicBezTo>
                      <a:pt x="0" y="1858"/>
                      <a:pt x="346" y="2393"/>
                      <a:pt x="772" y="2393"/>
                    </a:cubicBezTo>
                    <a:lnTo>
                      <a:pt x="4028" y="2393"/>
                    </a:lnTo>
                    <a:cubicBezTo>
                      <a:pt x="4454" y="2393"/>
                      <a:pt x="4800" y="1858"/>
                      <a:pt x="4800" y="1197"/>
                    </a:cubicBezTo>
                    <a:cubicBezTo>
                      <a:pt x="4800" y="536"/>
                      <a:pt x="4454" y="0"/>
                      <a:pt x="4028" y="0"/>
                    </a:cubicBezTo>
                    <a:lnTo>
                      <a:pt x="77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40" name="Rectangle 1416"/>
            <p:cNvSpPr>
              <a:spLocks noChangeArrowheads="1"/>
            </p:cNvSpPr>
            <p:nvPr/>
          </p:nvSpPr>
          <p:spPr bwMode="auto">
            <a:xfrm>
              <a:off x="2569" y="2356"/>
              <a:ext cx="401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Батьківські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1" name="Rectangle 1417"/>
            <p:cNvSpPr>
              <a:spLocks noChangeArrowheads="1"/>
            </p:cNvSpPr>
            <p:nvPr/>
          </p:nvSpPr>
          <p:spPr bwMode="auto">
            <a:xfrm>
              <a:off x="2647" y="2425"/>
              <a:ext cx="20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збори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2" name="Rectangle 1418"/>
            <p:cNvSpPr>
              <a:spLocks noChangeArrowheads="1"/>
            </p:cNvSpPr>
            <p:nvPr/>
          </p:nvSpPr>
          <p:spPr bwMode="auto">
            <a:xfrm>
              <a:off x="2806" y="2425"/>
              <a:ext cx="4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45" name="Group 1421"/>
            <p:cNvGrpSpPr>
              <a:grpSpLocks/>
            </p:cNvGrpSpPr>
            <p:nvPr/>
          </p:nvGrpSpPr>
          <p:grpSpPr bwMode="auto">
            <a:xfrm>
              <a:off x="2855" y="2480"/>
              <a:ext cx="455" cy="237"/>
              <a:chOff x="2855" y="2480"/>
              <a:chExt cx="455" cy="237"/>
            </a:xfrm>
          </p:grpSpPr>
          <p:sp>
            <p:nvSpPr>
              <p:cNvPr id="2443" name="Freeform 1419"/>
              <p:cNvSpPr>
                <a:spLocks/>
              </p:cNvSpPr>
              <p:nvPr/>
            </p:nvSpPr>
            <p:spPr bwMode="auto">
              <a:xfrm>
                <a:off x="2855" y="2480"/>
                <a:ext cx="455" cy="237"/>
              </a:xfrm>
              <a:custGeom>
                <a:avLst/>
                <a:gdLst/>
                <a:ahLst/>
                <a:cxnLst>
                  <a:cxn ang="0">
                    <a:pos x="674" y="0"/>
                  </a:cxn>
                  <a:cxn ang="0">
                    <a:pos x="0" y="1196"/>
                  </a:cxn>
                  <a:cxn ang="0">
                    <a:pos x="674" y="2393"/>
                  </a:cxn>
                  <a:cxn ang="0">
                    <a:pos x="3513" y="2393"/>
                  </a:cxn>
                  <a:cxn ang="0">
                    <a:pos x="4187" y="1196"/>
                  </a:cxn>
                  <a:cxn ang="0">
                    <a:pos x="3513" y="0"/>
                  </a:cxn>
                  <a:cxn ang="0">
                    <a:pos x="674" y="0"/>
                  </a:cxn>
                </a:cxnLst>
                <a:rect l="0" t="0" r="r" b="b"/>
                <a:pathLst>
                  <a:path w="4187" h="2393">
                    <a:moveTo>
                      <a:pt x="674" y="0"/>
                    </a:moveTo>
                    <a:cubicBezTo>
                      <a:pt x="302" y="0"/>
                      <a:pt x="0" y="536"/>
                      <a:pt x="0" y="1196"/>
                    </a:cubicBezTo>
                    <a:cubicBezTo>
                      <a:pt x="0" y="1857"/>
                      <a:pt x="302" y="2393"/>
                      <a:pt x="674" y="2393"/>
                    </a:cubicBezTo>
                    <a:lnTo>
                      <a:pt x="3513" y="2393"/>
                    </a:lnTo>
                    <a:cubicBezTo>
                      <a:pt x="3885" y="2393"/>
                      <a:pt x="4187" y="1857"/>
                      <a:pt x="4187" y="1196"/>
                    </a:cubicBezTo>
                    <a:cubicBezTo>
                      <a:pt x="4187" y="536"/>
                      <a:pt x="3885" y="0"/>
                      <a:pt x="3513" y="0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4" name="Freeform 1420"/>
              <p:cNvSpPr>
                <a:spLocks/>
              </p:cNvSpPr>
              <p:nvPr/>
            </p:nvSpPr>
            <p:spPr bwMode="auto">
              <a:xfrm>
                <a:off x="2855" y="2480"/>
                <a:ext cx="455" cy="237"/>
              </a:xfrm>
              <a:custGeom>
                <a:avLst/>
                <a:gdLst/>
                <a:ahLst/>
                <a:cxnLst>
                  <a:cxn ang="0">
                    <a:pos x="674" y="0"/>
                  </a:cxn>
                  <a:cxn ang="0">
                    <a:pos x="0" y="1196"/>
                  </a:cxn>
                  <a:cxn ang="0">
                    <a:pos x="674" y="2393"/>
                  </a:cxn>
                  <a:cxn ang="0">
                    <a:pos x="3513" y="2393"/>
                  </a:cxn>
                  <a:cxn ang="0">
                    <a:pos x="4187" y="1196"/>
                  </a:cxn>
                  <a:cxn ang="0">
                    <a:pos x="3513" y="0"/>
                  </a:cxn>
                  <a:cxn ang="0">
                    <a:pos x="674" y="0"/>
                  </a:cxn>
                </a:cxnLst>
                <a:rect l="0" t="0" r="r" b="b"/>
                <a:pathLst>
                  <a:path w="4187" h="2393">
                    <a:moveTo>
                      <a:pt x="674" y="0"/>
                    </a:moveTo>
                    <a:cubicBezTo>
                      <a:pt x="302" y="0"/>
                      <a:pt x="0" y="536"/>
                      <a:pt x="0" y="1196"/>
                    </a:cubicBezTo>
                    <a:cubicBezTo>
                      <a:pt x="0" y="1857"/>
                      <a:pt x="302" y="2393"/>
                      <a:pt x="674" y="2393"/>
                    </a:cubicBezTo>
                    <a:lnTo>
                      <a:pt x="3513" y="2393"/>
                    </a:lnTo>
                    <a:cubicBezTo>
                      <a:pt x="3885" y="2393"/>
                      <a:pt x="4187" y="1857"/>
                      <a:pt x="4187" y="1196"/>
                    </a:cubicBezTo>
                    <a:cubicBezTo>
                      <a:pt x="4187" y="536"/>
                      <a:pt x="3885" y="0"/>
                      <a:pt x="3513" y="0"/>
                    </a:cubicBezTo>
                    <a:lnTo>
                      <a:pt x="67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46" name="Rectangle 1422"/>
            <p:cNvSpPr>
              <a:spLocks noChangeArrowheads="1"/>
            </p:cNvSpPr>
            <p:nvPr/>
          </p:nvSpPr>
          <p:spPr bwMode="auto">
            <a:xfrm>
              <a:off x="2970" y="2534"/>
              <a:ext cx="292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Виховні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7" name="Rectangle 1423"/>
            <p:cNvSpPr>
              <a:spLocks noChangeArrowheads="1"/>
            </p:cNvSpPr>
            <p:nvPr/>
          </p:nvSpPr>
          <p:spPr bwMode="auto">
            <a:xfrm>
              <a:off x="2985" y="2603"/>
              <a:ext cx="242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години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8" name="Rectangle 1424"/>
            <p:cNvSpPr>
              <a:spLocks noChangeArrowheads="1"/>
            </p:cNvSpPr>
            <p:nvPr/>
          </p:nvSpPr>
          <p:spPr bwMode="auto">
            <a:xfrm>
              <a:off x="3182" y="2603"/>
              <a:ext cx="4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9" name="Freeform 1425"/>
            <p:cNvSpPr>
              <a:spLocks noEditPoints="1"/>
            </p:cNvSpPr>
            <p:nvPr/>
          </p:nvSpPr>
          <p:spPr bwMode="auto">
            <a:xfrm>
              <a:off x="2725" y="2238"/>
              <a:ext cx="200" cy="70"/>
            </a:xfrm>
            <a:custGeom>
              <a:avLst/>
              <a:gdLst/>
              <a:ahLst/>
              <a:cxnLst>
                <a:cxn ang="0">
                  <a:pos x="1811" y="69"/>
                </a:cxn>
                <a:cxn ang="0">
                  <a:pos x="327" y="567"/>
                </a:cxn>
                <a:cxn ang="0">
                  <a:pos x="285" y="546"/>
                </a:cxn>
                <a:cxn ang="0">
                  <a:pos x="306" y="504"/>
                </a:cxn>
                <a:cxn ang="0">
                  <a:pos x="1790" y="6"/>
                </a:cxn>
                <a:cxn ang="0">
                  <a:pos x="1832" y="27"/>
                </a:cxn>
                <a:cxn ang="0">
                  <a:pos x="1811" y="69"/>
                </a:cxn>
                <a:cxn ang="0">
                  <a:pos x="443" y="704"/>
                </a:cxn>
                <a:cxn ang="0">
                  <a:pos x="0" y="641"/>
                </a:cxn>
                <a:cxn ang="0">
                  <a:pos x="316" y="324"/>
                </a:cxn>
                <a:cxn ang="0">
                  <a:pos x="443" y="704"/>
                </a:cxn>
              </a:cxnLst>
              <a:rect l="0" t="0" r="r" b="b"/>
              <a:pathLst>
                <a:path w="1838" h="704">
                  <a:moveTo>
                    <a:pt x="1811" y="69"/>
                  </a:moveTo>
                  <a:lnTo>
                    <a:pt x="327" y="567"/>
                  </a:lnTo>
                  <a:cubicBezTo>
                    <a:pt x="309" y="573"/>
                    <a:pt x="290" y="563"/>
                    <a:pt x="285" y="546"/>
                  </a:cubicBezTo>
                  <a:cubicBezTo>
                    <a:pt x="279" y="528"/>
                    <a:pt x="288" y="509"/>
                    <a:pt x="306" y="504"/>
                  </a:cubicBezTo>
                  <a:lnTo>
                    <a:pt x="1790" y="6"/>
                  </a:lnTo>
                  <a:cubicBezTo>
                    <a:pt x="1807" y="0"/>
                    <a:pt x="1826" y="10"/>
                    <a:pt x="1832" y="27"/>
                  </a:cubicBezTo>
                  <a:cubicBezTo>
                    <a:pt x="1838" y="45"/>
                    <a:pt x="1828" y="64"/>
                    <a:pt x="1811" y="69"/>
                  </a:cubicBezTo>
                  <a:close/>
                  <a:moveTo>
                    <a:pt x="443" y="704"/>
                  </a:moveTo>
                  <a:lnTo>
                    <a:pt x="0" y="641"/>
                  </a:lnTo>
                  <a:lnTo>
                    <a:pt x="316" y="324"/>
                  </a:lnTo>
                  <a:lnTo>
                    <a:pt x="443" y="70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0" name="Freeform 1426"/>
            <p:cNvSpPr>
              <a:spLocks noEditPoints="1"/>
            </p:cNvSpPr>
            <p:nvPr/>
          </p:nvSpPr>
          <p:spPr bwMode="auto">
            <a:xfrm>
              <a:off x="2916" y="2239"/>
              <a:ext cx="265" cy="241"/>
            </a:xfrm>
            <a:custGeom>
              <a:avLst/>
              <a:gdLst/>
              <a:ahLst/>
              <a:cxnLst>
                <a:cxn ang="0">
                  <a:pos x="60" y="13"/>
                </a:cxn>
                <a:cxn ang="0">
                  <a:pos x="2227" y="2178"/>
                </a:cxn>
                <a:cxn ang="0">
                  <a:pos x="2227" y="2225"/>
                </a:cxn>
                <a:cxn ang="0">
                  <a:pos x="2180" y="2225"/>
                </a:cxn>
                <a:cxn ang="0">
                  <a:pos x="13" y="60"/>
                </a:cxn>
                <a:cxn ang="0">
                  <a:pos x="13" y="13"/>
                </a:cxn>
                <a:cxn ang="0">
                  <a:pos x="60" y="13"/>
                </a:cxn>
                <a:cxn ang="0">
                  <a:pos x="2298" y="2013"/>
                </a:cxn>
                <a:cxn ang="0">
                  <a:pos x="2439" y="2437"/>
                </a:cxn>
                <a:cxn ang="0">
                  <a:pos x="2015" y="2296"/>
                </a:cxn>
                <a:cxn ang="0">
                  <a:pos x="2298" y="2013"/>
                </a:cxn>
              </a:cxnLst>
              <a:rect l="0" t="0" r="r" b="b"/>
              <a:pathLst>
                <a:path w="2439" h="2437">
                  <a:moveTo>
                    <a:pt x="60" y="13"/>
                  </a:moveTo>
                  <a:lnTo>
                    <a:pt x="2227" y="2178"/>
                  </a:lnTo>
                  <a:cubicBezTo>
                    <a:pt x="2240" y="2191"/>
                    <a:pt x="2240" y="2212"/>
                    <a:pt x="2227" y="2225"/>
                  </a:cubicBezTo>
                  <a:cubicBezTo>
                    <a:pt x="2214" y="2238"/>
                    <a:pt x="2193" y="2238"/>
                    <a:pt x="2180" y="2225"/>
                  </a:cubicBezTo>
                  <a:lnTo>
                    <a:pt x="13" y="60"/>
                  </a:lnTo>
                  <a:cubicBezTo>
                    <a:pt x="0" y="47"/>
                    <a:pt x="0" y="26"/>
                    <a:pt x="13" y="13"/>
                  </a:cubicBezTo>
                  <a:cubicBezTo>
                    <a:pt x="26" y="0"/>
                    <a:pt x="47" y="0"/>
                    <a:pt x="60" y="13"/>
                  </a:cubicBezTo>
                  <a:close/>
                  <a:moveTo>
                    <a:pt x="2298" y="2013"/>
                  </a:moveTo>
                  <a:lnTo>
                    <a:pt x="2439" y="2437"/>
                  </a:lnTo>
                  <a:lnTo>
                    <a:pt x="2015" y="2296"/>
                  </a:lnTo>
                  <a:lnTo>
                    <a:pt x="2298" y="201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55" name="Group 1431"/>
            <p:cNvGrpSpPr>
              <a:grpSpLocks/>
            </p:cNvGrpSpPr>
            <p:nvPr/>
          </p:nvGrpSpPr>
          <p:grpSpPr bwMode="auto">
            <a:xfrm>
              <a:off x="3362" y="1752"/>
              <a:ext cx="533" cy="1594"/>
              <a:chOff x="3362" y="1752"/>
              <a:chExt cx="533" cy="1594"/>
            </a:xfrm>
          </p:grpSpPr>
          <p:sp>
            <p:nvSpPr>
              <p:cNvPr id="2451" name="Freeform 1427"/>
              <p:cNvSpPr>
                <a:spLocks/>
              </p:cNvSpPr>
              <p:nvPr/>
            </p:nvSpPr>
            <p:spPr bwMode="auto">
              <a:xfrm>
                <a:off x="3362" y="1753"/>
                <a:ext cx="533" cy="1593"/>
              </a:xfrm>
              <a:custGeom>
                <a:avLst/>
                <a:gdLst/>
                <a:ahLst/>
                <a:cxnLst>
                  <a:cxn ang="0">
                    <a:pos x="845" y="0"/>
                  </a:cxn>
                  <a:cxn ang="0">
                    <a:pos x="2237" y="3745"/>
                  </a:cxn>
                  <a:cxn ang="0">
                    <a:pos x="2142" y="4589"/>
                  </a:cxn>
                  <a:cxn ang="0">
                    <a:pos x="815" y="7631"/>
                  </a:cxn>
                  <a:cxn ang="0">
                    <a:pos x="768" y="8047"/>
                  </a:cxn>
                  <a:cxn ang="0">
                    <a:pos x="0" y="7508"/>
                  </a:cxn>
                  <a:cxn ang="0">
                    <a:pos x="957" y="6370"/>
                  </a:cxn>
                  <a:cxn ang="0">
                    <a:pos x="910" y="6787"/>
                  </a:cxn>
                  <a:cxn ang="0">
                    <a:pos x="2176" y="4165"/>
                  </a:cxn>
                  <a:cxn ang="0">
                    <a:pos x="2177" y="4165"/>
                  </a:cxn>
                  <a:cxn ang="0">
                    <a:pos x="750" y="844"/>
                  </a:cxn>
                  <a:cxn ang="0">
                    <a:pos x="845" y="0"/>
                  </a:cxn>
                </a:cxnLst>
                <a:rect l="0" t="0" r="r" b="b"/>
                <a:pathLst>
                  <a:path w="2457" h="8047">
                    <a:moveTo>
                      <a:pt x="845" y="0"/>
                    </a:moveTo>
                    <a:cubicBezTo>
                      <a:pt x="1834" y="111"/>
                      <a:pt x="2457" y="1788"/>
                      <a:pt x="2237" y="3745"/>
                    </a:cubicBezTo>
                    <a:lnTo>
                      <a:pt x="2142" y="4589"/>
                    </a:lnTo>
                    <a:cubicBezTo>
                      <a:pt x="1992" y="5916"/>
                      <a:pt x="1480" y="7091"/>
                      <a:pt x="815" y="7631"/>
                    </a:cubicBezTo>
                    <a:lnTo>
                      <a:pt x="768" y="8047"/>
                    </a:lnTo>
                    <a:lnTo>
                      <a:pt x="0" y="7508"/>
                    </a:lnTo>
                    <a:lnTo>
                      <a:pt x="957" y="6370"/>
                    </a:lnTo>
                    <a:lnTo>
                      <a:pt x="910" y="6787"/>
                    </a:lnTo>
                    <a:cubicBezTo>
                      <a:pt x="1499" y="6308"/>
                      <a:pt x="1974" y="5326"/>
                      <a:pt x="2176" y="4165"/>
                    </a:cubicBezTo>
                    <a:lnTo>
                      <a:pt x="2177" y="4165"/>
                    </a:lnTo>
                    <a:cubicBezTo>
                      <a:pt x="2269" y="2372"/>
                      <a:pt x="1657" y="946"/>
                      <a:pt x="750" y="844"/>
                    </a:cubicBez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2" name="Freeform 1428"/>
              <p:cNvSpPr>
                <a:spLocks/>
              </p:cNvSpPr>
              <p:nvPr/>
            </p:nvSpPr>
            <p:spPr bwMode="auto">
              <a:xfrm>
                <a:off x="3524" y="1753"/>
                <a:ext cx="371" cy="90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487" y="3745"/>
                  </a:cxn>
                  <a:cxn ang="0">
                    <a:pos x="1392" y="4589"/>
                  </a:cxn>
                  <a:cxn ang="0">
                    <a:pos x="0" y="844"/>
                  </a:cxn>
                  <a:cxn ang="0">
                    <a:pos x="95" y="0"/>
                  </a:cxn>
                </a:cxnLst>
                <a:rect l="0" t="0" r="r" b="b"/>
                <a:pathLst>
                  <a:path w="1707" h="4589">
                    <a:moveTo>
                      <a:pt x="95" y="0"/>
                    </a:moveTo>
                    <a:cubicBezTo>
                      <a:pt x="1084" y="111"/>
                      <a:pt x="1707" y="1788"/>
                      <a:pt x="1487" y="3745"/>
                    </a:cubicBezTo>
                    <a:lnTo>
                      <a:pt x="1392" y="4589"/>
                    </a:lnTo>
                    <a:cubicBezTo>
                      <a:pt x="1612" y="2632"/>
                      <a:pt x="989" y="955"/>
                      <a:pt x="0" y="844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CDCDC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3" name="Freeform 1429"/>
              <p:cNvSpPr>
                <a:spLocks/>
              </p:cNvSpPr>
              <p:nvPr/>
            </p:nvSpPr>
            <p:spPr bwMode="auto">
              <a:xfrm>
                <a:off x="3362" y="1752"/>
                <a:ext cx="533" cy="1593"/>
              </a:xfrm>
              <a:custGeom>
                <a:avLst/>
                <a:gdLst/>
                <a:ahLst/>
                <a:cxnLst>
                  <a:cxn ang="0">
                    <a:pos x="845" y="0"/>
                  </a:cxn>
                  <a:cxn ang="0">
                    <a:pos x="2237" y="3745"/>
                  </a:cxn>
                  <a:cxn ang="0">
                    <a:pos x="2142" y="4589"/>
                  </a:cxn>
                  <a:cxn ang="0">
                    <a:pos x="815" y="7631"/>
                  </a:cxn>
                  <a:cxn ang="0">
                    <a:pos x="768" y="8047"/>
                  </a:cxn>
                  <a:cxn ang="0">
                    <a:pos x="0" y="7508"/>
                  </a:cxn>
                  <a:cxn ang="0">
                    <a:pos x="957" y="6370"/>
                  </a:cxn>
                  <a:cxn ang="0">
                    <a:pos x="910" y="6787"/>
                  </a:cxn>
                  <a:cxn ang="0">
                    <a:pos x="2176" y="4165"/>
                  </a:cxn>
                  <a:cxn ang="0">
                    <a:pos x="2177" y="4165"/>
                  </a:cxn>
                  <a:cxn ang="0">
                    <a:pos x="750" y="844"/>
                  </a:cxn>
                  <a:cxn ang="0">
                    <a:pos x="845" y="0"/>
                  </a:cxn>
                </a:cxnLst>
                <a:rect l="0" t="0" r="r" b="b"/>
                <a:pathLst>
                  <a:path w="2457" h="8047">
                    <a:moveTo>
                      <a:pt x="845" y="0"/>
                    </a:moveTo>
                    <a:cubicBezTo>
                      <a:pt x="1834" y="111"/>
                      <a:pt x="2457" y="1788"/>
                      <a:pt x="2237" y="3745"/>
                    </a:cubicBezTo>
                    <a:lnTo>
                      <a:pt x="2142" y="4589"/>
                    </a:lnTo>
                    <a:cubicBezTo>
                      <a:pt x="1992" y="5916"/>
                      <a:pt x="1480" y="7091"/>
                      <a:pt x="815" y="7631"/>
                    </a:cubicBezTo>
                    <a:lnTo>
                      <a:pt x="768" y="8047"/>
                    </a:lnTo>
                    <a:lnTo>
                      <a:pt x="0" y="7508"/>
                    </a:lnTo>
                    <a:lnTo>
                      <a:pt x="957" y="6370"/>
                    </a:lnTo>
                    <a:lnTo>
                      <a:pt x="910" y="6787"/>
                    </a:lnTo>
                    <a:cubicBezTo>
                      <a:pt x="1499" y="6308"/>
                      <a:pt x="1974" y="5326"/>
                      <a:pt x="2176" y="4165"/>
                    </a:cubicBezTo>
                    <a:lnTo>
                      <a:pt x="2177" y="4165"/>
                    </a:lnTo>
                    <a:cubicBezTo>
                      <a:pt x="2269" y="2372"/>
                      <a:pt x="1657" y="946"/>
                      <a:pt x="750" y="844"/>
                    </a:cubicBezTo>
                    <a:lnTo>
                      <a:pt x="84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4" name="Freeform 1430"/>
              <p:cNvSpPr>
                <a:spLocks/>
              </p:cNvSpPr>
              <p:nvPr/>
            </p:nvSpPr>
            <p:spPr bwMode="auto">
              <a:xfrm>
                <a:off x="3827" y="2577"/>
                <a:ext cx="7" cy="8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7" y="0"/>
                  </a:cxn>
                </a:cxnLst>
                <a:rect l="0" t="0" r="r" b="b"/>
                <a:pathLst>
                  <a:path w="7" h="84">
                    <a:moveTo>
                      <a:pt x="0" y="84"/>
                    </a:moveTo>
                    <a:cubicBezTo>
                      <a:pt x="3" y="56"/>
                      <a:pt x="6" y="28"/>
                      <a:pt x="7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58" name="Group 1434"/>
            <p:cNvGrpSpPr>
              <a:grpSpLocks/>
            </p:cNvGrpSpPr>
            <p:nvPr/>
          </p:nvGrpSpPr>
          <p:grpSpPr bwMode="auto">
            <a:xfrm>
              <a:off x="3181" y="2598"/>
              <a:ext cx="587" cy="357"/>
              <a:chOff x="3181" y="2598"/>
              <a:chExt cx="587" cy="357"/>
            </a:xfrm>
          </p:grpSpPr>
          <p:sp>
            <p:nvSpPr>
              <p:cNvPr id="2456" name="Freeform 1432"/>
              <p:cNvSpPr>
                <a:spLocks/>
              </p:cNvSpPr>
              <p:nvPr/>
            </p:nvSpPr>
            <p:spPr bwMode="auto">
              <a:xfrm>
                <a:off x="3181" y="2598"/>
                <a:ext cx="587" cy="357"/>
              </a:xfrm>
              <a:custGeom>
                <a:avLst/>
                <a:gdLst/>
                <a:ahLst/>
                <a:cxnLst>
                  <a:cxn ang="0">
                    <a:pos x="869" y="0"/>
                  </a:cxn>
                  <a:cxn ang="0">
                    <a:pos x="0" y="1802"/>
                  </a:cxn>
                  <a:cxn ang="0">
                    <a:pos x="869" y="3604"/>
                  </a:cxn>
                  <a:cxn ang="0">
                    <a:pos x="4529" y="3604"/>
                  </a:cxn>
                  <a:cxn ang="0">
                    <a:pos x="5397" y="1802"/>
                  </a:cxn>
                  <a:cxn ang="0">
                    <a:pos x="4529" y="0"/>
                  </a:cxn>
                  <a:cxn ang="0">
                    <a:pos x="869" y="0"/>
                  </a:cxn>
                </a:cxnLst>
                <a:rect l="0" t="0" r="r" b="b"/>
                <a:pathLst>
                  <a:path w="5397" h="3604">
                    <a:moveTo>
                      <a:pt x="869" y="0"/>
                    </a:moveTo>
                    <a:cubicBezTo>
                      <a:pt x="389" y="0"/>
                      <a:pt x="0" y="807"/>
                      <a:pt x="0" y="1802"/>
                    </a:cubicBezTo>
                    <a:cubicBezTo>
                      <a:pt x="0" y="2797"/>
                      <a:pt x="389" y="3604"/>
                      <a:pt x="869" y="3604"/>
                    </a:cubicBezTo>
                    <a:lnTo>
                      <a:pt x="4529" y="3604"/>
                    </a:lnTo>
                    <a:cubicBezTo>
                      <a:pt x="5008" y="3604"/>
                      <a:pt x="5397" y="2797"/>
                      <a:pt x="5397" y="1802"/>
                    </a:cubicBezTo>
                    <a:cubicBezTo>
                      <a:pt x="5397" y="807"/>
                      <a:pt x="5008" y="0"/>
                      <a:pt x="4529" y="0"/>
                    </a:cubicBezTo>
                    <a:lnTo>
                      <a:pt x="869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7" name="Freeform 1433"/>
              <p:cNvSpPr>
                <a:spLocks/>
              </p:cNvSpPr>
              <p:nvPr/>
            </p:nvSpPr>
            <p:spPr bwMode="auto">
              <a:xfrm>
                <a:off x="3181" y="2598"/>
                <a:ext cx="587" cy="357"/>
              </a:xfrm>
              <a:custGeom>
                <a:avLst/>
                <a:gdLst/>
                <a:ahLst/>
                <a:cxnLst>
                  <a:cxn ang="0">
                    <a:pos x="869" y="0"/>
                  </a:cxn>
                  <a:cxn ang="0">
                    <a:pos x="0" y="1802"/>
                  </a:cxn>
                  <a:cxn ang="0">
                    <a:pos x="869" y="3604"/>
                  </a:cxn>
                  <a:cxn ang="0">
                    <a:pos x="4529" y="3604"/>
                  </a:cxn>
                  <a:cxn ang="0">
                    <a:pos x="5397" y="1802"/>
                  </a:cxn>
                  <a:cxn ang="0">
                    <a:pos x="4529" y="0"/>
                  </a:cxn>
                  <a:cxn ang="0">
                    <a:pos x="869" y="0"/>
                  </a:cxn>
                </a:cxnLst>
                <a:rect l="0" t="0" r="r" b="b"/>
                <a:pathLst>
                  <a:path w="5397" h="3604">
                    <a:moveTo>
                      <a:pt x="869" y="0"/>
                    </a:moveTo>
                    <a:cubicBezTo>
                      <a:pt x="389" y="0"/>
                      <a:pt x="0" y="807"/>
                      <a:pt x="0" y="1802"/>
                    </a:cubicBezTo>
                    <a:cubicBezTo>
                      <a:pt x="0" y="2797"/>
                      <a:pt x="389" y="3604"/>
                      <a:pt x="869" y="3604"/>
                    </a:cubicBezTo>
                    <a:lnTo>
                      <a:pt x="4529" y="3604"/>
                    </a:lnTo>
                    <a:cubicBezTo>
                      <a:pt x="5008" y="3604"/>
                      <a:pt x="5397" y="2797"/>
                      <a:pt x="5397" y="1802"/>
                    </a:cubicBezTo>
                    <a:cubicBezTo>
                      <a:pt x="5397" y="807"/>
                      <a:pt x="5008" y="0"/>
                      <a:pt x="4529" y="0"/>
                    </a:cubicBezTo>
                    <a:lnTo>
                      <a:pt x="869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9" name="Rectangle 1435"/>
            <p:cNvSpPr>
              <a:spLocks noChangeArrowheads="1"/>
            </p:cNvSpPr>
            <p:nvPr/>
          </p:nvSpPr>
          <p:spPr bwMode="auto">
            <a:xfrm>
              <a:off x="3301" y="2671"/>
              <a:ext cx="404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Співпраця  з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" name="Rectangle 1436"/>
            <p:cNvSpPr>
              <a:spLocks noChangeArrowheads="1"/>
            </p:cNvSpPr>
            <p:nvPr/>
          </p:nvSpPr>
          <p:spPr bwMode="auto">
            <a:xfrm>
              <a:off x="3648" y="2653"/>
              <a:ext cx="8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" name="Rectangle 1437"/>
            <p:cNvSpPr>
              <a:spLocks noChangeArrowheads="1"/>
            </p:cNvSpPr>
            <p:nvPr/>
          </p:nvSpPr>
          <p:spPr bwMode="auto">
            <a:xfrm>
              <a:off x="3261" y="2739"/>
              <a:ext cx="489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правоохоронни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" name="Rectangle 1438"/>
            <p:cNvSpPr>
              <a:spLocks noChangeArrowheads="1"/>
            </p:cNvSpPr>
            <p:nvPr/>
          </p:nvSpPr>
          <p:spPr bwMode="auto">
            <a:xfrm>
              <a:off x="3290" y="2808"/>
              <a:ext cx="427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ми  органами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" name="Rectangle 1439"/>
            <p:cNvSpPr>
              <a:spLocks noChangeArrowheads="1"/>
            </p:cNvSpPr>
            <p:nvPr/>
          </p:nvSpPr>
          <p:spPr bwMode="auto">
            <a:xfrm>
              <a:off x="3660" y="2790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4" name="Freeform 1440"/>
            <p:cNvSpPr>
              <a:spLocks noEditPoints="1"/>
            </p:cNvSpPr>
            <p:nvPr/>
          </p:nvSpPr>
          <p:spPr bwMode="auto">
            <a:xfrm>
              <a:off x="2916" y="2238"/>
              <a:ext cx="721" cy="360"/>
            </a:xfrm>
            <a:custGeom>
              <a:avLst/>
              <a:gdLst/>
              <a:ahLst/>
              <a:cxnLst>
                <a:cxn ang="0">
                  <a:pos x="54" y="9"/>
                </a:cxn>
                <a:cxn ang="0">
                  <a:pos x="6361" y="3446"/>
                </a:cxn>
                <a:cxn ang="0">
                  <a:pos x="6375" y="3491"/>
                </a:cxn>
                <a:cxn ang="0">
                  <a:pos x="6329" y="3504"/>
                </a:cxn>
                <a:cxn ang="0">
                  <a:pos x="22" y="67"/>
                </a:cxn>
                <a:cxn ang="0">
                  <a:pos x="9" y="22"/>
                </a:cxn>
                <a:cxn ang="0">
                  <a:pos x="54" y="9"/>
                </a:cxn>
                <a:cxn ang="0">
                  <a:pos x="6383" y="3267"/>
                </a:cxn>
                <a:cxn ang="0">
                  <a:pos x="6638" y="3634"/>
                </a:cxn>
                <a:cxn ang="0">
                  <a:pos x="6191" y="3619"/>
                </a:cxn>
                <a:cxn ang="0">
                  <a:pos x="6383" y="3267"/>
                </a:cxn>
              </a:cxnLst>
              <a:rect l="0" t="0" r="r" b="b"/>
              <a:pathLst>
                <a:path w="6638" h="3634">
                  <a:moveTo>
                    <a:pt x="54" y="9"/>
                  </a:moveTo>
                  <a:lnTo>
                    <a:pt x="6361" y="3446"/>
                  </a:lnTo>
                  <a:cubicBezTo>
                    <a:pt x="6378" y="3455"/>
                    <a:pt x="6384" y="3475"/>
                    <a:pt x="6375" y="3491"/>
                  </a:cubicBezTo>
                  <a:cubicBezTo>
                    <a:pt x="6366" y="3507"/>
                    <a:pt x="6346" y="3513"/>
                    <a:pt x="6329" y="3504"/>
                  </a:cubicBezTo>
                  <a:lnTo>
                    <a:pt x="22" y="67"/>
                  </a:lnTo>
                  <a:cubicBezTo>
                    <a:pt x="6" y="58"/>
                    <a:pt x="0" y="38"/>
                    <a:pt x="9" y="22"/>
                  </a:cubicBezTo>
                  <a:cubicBezTo>
                    <a:pt x="18" y="6"/>
                    <a:pt x="38" y="0"/>
                    <a:pt x="54" y="9"/>
                  </a:cubicBezTo>
                  <a:close/>
                  <a:moveTo>
                    <a:pt x="6383" y="3267"/>
                  </a:moveTo>
                  <a:lnTo>
                    <a:pt x="6638" y="3634"/>
                  </a:lnTo>
                  <a:lnTo>
                    <a:pt x="6191" y="3619"/>
                  </a:lnTo>
                  <a:lnTo>
                    <a:pt x="6383" y="3267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67" name="Group 1443"/>
            <p:cNvGrpSpPr>
              <a:grpSpLocks/>
            </p:cNvGrpSpPr>
            <p:nvPr/>
          </p:nvGrpSpPr>
          <p:grpSpPr bwMode="auto">
            <a:xfrm>
              <a:off x="2726" y="3848"/>
              <a:ext cx="1107" cy="475"/>
              <a:chOff x="2726" y="3848"/>
              <a:chExt cx="1107" cy="475"/>
            </a:xfrm>
          </p:grpSpPr>
          <p:sp>
            <p:nvSpPr>
              <p:cNvPr id="2465" name="Freeform 1441"/>
              <p:cNvSpPr>
                <a:spLocks/>
              </p:cNvSpPr>
              <p:nvPr/>
            </p:nvSpPr>
            <p:spPr bwMode="auto">
              <a:xfrm>
                <a:off x="2726" y="3848"/>
                <a:ext cx="1107" cy="475"/>
              </a:xfrm>
              <a:custGeom>
                <a:avLst/>
                <a:gdLst/>
                <a:ahLst/>
                <a:cxnLst>
                  <a:cxn ang="0">
                    <a:pos x="400" y="0"/>
                  </a:cxn>
                  <a:cxn ang="0">
                    <a:pos x="0" y="400"/>
                  </a:cxn>
                  <a:cxn ang="0">
                    <a:pos x="0" y="2000"/>
                  </a:cxn>
                  <a:cxn ang="0">
                    <a:pos x="400" y="2400"/>
                  </a:cxn>
                  <a:cxn ang="0">
                    <a:pos x="4696" y="2400"/>
                  </a:cxn>
                  <a:cxn ang="0">
                    <a:pos x="5096" y="2000"/>
                  </a:cxn>
                  <a:cxn ang="0">
                    <a:pos x="5096" y="400"/>
                  </a:cxn>
                  <a:cxn ang="0">
                    <a:pos x="4696" y="0"/>
                  </a:cxn>
                  <a:cxn ang="0">
                    <a:pos x="400" y="0"/>
                  </a:cxn>
                </a:cxnLst>
                <a:rect l="0" t="0" r="r" b="b"/>
                <a:pathLst>
                  <a:path w="5096" h="2400">
                    <a:moveTo>
                      <a:pt x="400" y="0"/>
                    </a:moveTo>
                    <a:cubicBezTo>
                      <a:pt x="179" y="0"/>
                      <a:pt x="0" y="179"/>
                      <a:pt x="0" y="400"/>
                    </a:cubicBezTo>
                    <a:lnTo>
                      <a:pt x="0" y="2000"/>
                    </a:lnTo>
                    <a:cubicBezTo>
                      <a:pt x="0" y="2221"/>
                      <a:pt x="179" y="2400"/>
                      <a:pt x="400" y="2400"/>
                    </a:cubicBezTo>
                    <a:lnTo>
                      <a:pt x="4696" y="2400"/>
                    </a:lnTo>
                    <a:cubicBezTo>
                      <a:pt x="4917" y="2400"/>
                      <a:pt x="5096" y="2221"/>
                      <a:pt x="5096" y="2000"/>
                    </a:cubicBezTo>
                    <a:lnTo>
                      <a:pt x="5096" y="400"/>
                    </a:lnTo>
                    <a:cubicBezTo>
                      <a:pt x="5096" y="179"/>
                      <a:pt x="4917" y="0"/>
                      <a:pt x="4696" y="0"/>
                    </a:cubicBez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6" name="Freeform 1442"/>
              <p:cNvSpPr>
                <a:spLocks/>
              </p:cNvSpPr>
              <p:nvPr/>
            </p:nvSpPr>
            <p:spPr bwMode="auto">
              <a:xfrm>
                <a:off x="2726" y="3848"/>
                <a:ext cx="1107" cy="475"/>
              </a:xfrm>
              <a:custGeom>
                <a:avLst/>
                <a:gdLst/>
                <a:ahLst/>
                <a:cxnLst>
                  <a:cxn ang="0">
                    <a:pos x="400" y="0"/>
                  </a:cxn>
                  <a:cxn ang="0">
                    <a:pos x="0" y="400"/>
                  </a:cxn>
                  <a:cxn ang="0">
                    <a:pos x="0" y="2000"/>
                  </a:cxn>
                  <a:cxn ang="0">
                    <a:pos x="400" y="2400"/>
                  </a:cxn>
                  <a:cxn ang="0">
                    <a:pos x="4696" y="2400"/>
                  </a:cxn>
                  <a:cxn ang="0">
                    <a:pos x="5096" y="2000"/>
                  </a:cxn>
                  <a:cxn ang="0">
                    <a:pos x="5096" y="400"/>
                  </a:cxn>
                  <a:cxn ang="0">
                    <a:pos x="4696" y="0"/>
                  </a:cxn>
                  <a:cxn ang="0">
                    <a:pos x="400" y="0"/>
                  </a:cxn>
                </a:cxnLst>
                <a:rect l="0" t="0" r="r" b="b"/>
                <a:pathLst>
                  <a:path w="5096" h="2400">
                    <a:moveTo>
                      <a:pt x="400" y="0"/>
                    </a:moveTo>
                    <a:cubicBezTo>
                      <a:pt x="179" y="0"/>
                      <a:pt x="0" y="179"/>
                      <a:pt x="0" y="400"/>
                    </a:cubicBezTo>
                    <a:lnTo>
                      <a:pt x="0" y="2000"/>
                    </a:lnTo>
                    <a:cubicBezTo>
                      <a:pt x="0" y="2221"/>
                      <a:pt x="179" y="2400"/>
                      <a:pt x="400" y="2400"/>
                    </a:cubicBezTo>
                    <a:lnTo>
                      <a:pt x="4696" y="2400"/>
                    </a:lnTo>
                    <a:cubicBezTo>
                      <a:pt x="4917" y="2400"/>
                      <a:pt x="5096" y="2221"/>
                      <a:pt x="5096" y="2000"/>
                    </a:cubicBezTo>
                    <a:lnTo>
                      <a:pt x="5096" y="400"/>
                    </a:lnTo>
                    <a:cubicBezTo>
                      <a:pt x="5096" y="179"/>
                      <a:pt x="4917" y="0"/>
                      <a:pt x="4696" y="0"/>
                    </a:cubicBezTo>
                    <a:lnTo>
                      <a:pt x="40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68" name="Rectangle 1444"/>
            <p:cNvSpPr>
              <a:spLocks noChangeArrowheads="1"/>
            </p:cNvSpPr>
            <p:nvPr/>
          </p:nvSpPr>
          <p:spPr bwMode="auto">
            <a:xfrm>
              <a:off x="2893" y="3896"/>
              <a:ext cx="863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Робота  РПП (ради  з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9" name="Rectangle 1445"/>
            <p:cNvSpPr>
              <a:spLocks noChangeArrowheads="1"/>
            </p:cNvSpPr>
            <p:nvPr/>
          </p:nvSpPr>
          <p:spPr bwMode="auto">
            <a:xfrm>
              <a:off x="3025" y="3987"/>
              <a:ext cx="59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профілактики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0" name="Rectangle 1446"/>
            <p:cNvSpPr>
              <a:spLocks noChangeArrowheads="1"/>
            </p:cNvSpPr>
            <p:nvPr/>
          </p:nvSpPr>
          <p:spPr bwMode="auto">
            <a:xfrm>
              <a:off x="3579" y="3987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1" name="Rectangle 1447"/>
            <p:cNvSpPr>
              <a:spLocks noChangeArrowheads="1"/>
            </p:cNvSpPr>
            <p:nvPr/>
          </p:nvSpPr>
          <p:spPr bwMode="auto">
            <a:xfrm>
              <a:off x="2865" y="4078"/>
              <a:ext cx="89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правопорушень)  і  РО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2" name="Rectangle 1448"/>
            <p:cNvSpPr>
              <a:spLocks noChangeArrowheads="1"/>
            </p:cNvSpPr>
            <p:nvPr/>
          </p:nvSpPr>
          <p:spPr bwMode="auto">
            <a:xfrm>
              <a:off x="2998" y="4172"/>
              <a:ext cx="60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(ради опікунів)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3" name="Rectangle 1449"/>
            <p:cNvSpPr>
              <a:spLocks noChangeArrowheads="1"/>
            </p:cNvSpPr>
            <p:nvPr/>
          </p:nvSpPr>
          <p:spPr bwMode="auto">
            <a:xfrm>
              <a:off x="3562" y="4172"/>
              <a:ext cx="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926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86930"/>
            <a:ext cx="8280920" cy="4594398"/>
          </a:xfrm>
        </p:spPr>
        <p:txBody>
          <a:bodyPr>
            <a:noAutofit/>
          </a:bodyPr>
          <a:lstStyle/>
          <a:p>
            <a:endParaRPr lang="uk-UA" sz="2800" dirty="0" smtClean="0"/>
          </a:p>
          <a:p>
            <a:endParaRPr lang="uk-UA" sz="2800" dirty="0"/>
          </a:p>
          <a:p>
            <a:pPr marL="68580" indent="0" algn="ctr">
              <a:buNone/>
            </a:pPr>
            <a:r>
              <a:rPr lang="uk-UA" sz="2800" dirty="0" smtClean="0"/>
              <a:t>Впровадження різноманітних проектів затверджених МОН</a:t>
            </a:r>
          </a:p>
          <a:p>
            <a:pPr marL="68580" indent="0" algn="ctr">
              <a:buNone/>
            </a:pPr>
            <a:endParaRPr lang="ru-RU" sz="28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43608" y="548680"/>
            <a:ext cx="7560840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Шляхи впровадження моделі превентивного виховання в Житомирському міському колегіумі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123728" y="1844824"/>
            <a:ext cx="5400600" cy="1080120"/>
            <a:chOff x="2123728" y="1844824"/>
            <a:chExt cx="5400600" cy="1080120"/>
          </a:xfrm>
        </p:grpSpPr>
        <p:sp>
          <p:nvSpPr>
            <p:cNvPr id="5" name="Выгнутая вправо стрелка 4"/>
            <p:cNvSpPr/>
            <p:nvPr/>
          </p:nvSpPr>
          <p:spPr>
            <a:xfrm>
              <a:off x="6732240" y="1844824"/>
              <a:ext cx="792088" cy="108012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Выгнутая влево стрелка 5"/>
            <p:cNvSpPr/>
            <p:nvPr/>
          </p:nvSpPr>
          <p:spPr>
            <a:xfrm>
              <a:off x="2123728" y="1844824"/>
              <a:ext cx="720080" cy="108012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Облако 6"/>
          <p:cNvSpPr/>
          <p:nvPr/>
        </p:nvSpPr>
        <p:spPr>
          <a:xfrm>
            <a:off x="395536" y="3384015"/>
            <a:ext cx="2448272" cy="112510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Рівний – рівному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1007604" y="4910426"/>
            <a:ext cx="2952328" cy="13681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 збуваються і розбиваються мрії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6065575" y="3523804"/>
            <a:ext cx="2520280" cy="120310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Життя на роздоріжжі.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3419872" y="3768800"/>
            <a:ext cx="2520280" cy="114162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Захисти себе від ВІЛ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4824028" y="4928434"/>
            <a:ext cx="2700300" cy="125487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Основи культури гендерної рівності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0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5787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96" y="1844824"/>
            <a:ext cx="5419814" cy="10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0562" y="2780928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solidFill>
                  <a:srgbClr val="000000"/>
                </a:solidFill>
                <a:latin typeface="+mj-lt"/>
              </a:rPr>
              <a:t>Використання </a:t>
            </a:r>
            <a:r>
              <a:rPr lang="uk-UA" sz="2800" dirty="0" smtClean="0">
                <a:solidFill>
                  <a:srgbClr val="000000"/>
                </a:solidFill>
                <a:latin typeface="+mj-lt"/>
              </a:rPr>
              <a:t>активних, інтерактивних </a:t>
            </a:r>
            <a:r>
              <a:rPr lang="uk-UA" sz="2800" dirty="0">
                <a:solidFill>
                  <a:srgbClr val="000000"/>
                </a:solidFill>
                <a:latin typeface="+mj-lt"/>
              </a:rPr>
              <a:t>форм і методів виховного впливу на </a:t>
            </a:r>
            <a:r>
              <a:rPr lang="uk-UA" sz="2800" dirty="0" smtClean="0">
                <a:solidFill>
                  <a:srgbClr val="000000"/>
                </a:solidFill>
                <a:latin typeface="+mj-lt"/>
              </a:rPr>
              <a:t>   учнів </a:t>
            </a:r>
            <a:endParaRPr lang="uk-UA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67544" y="3745182"/>
            <a:ext cx="2251634" cy="120930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Тренінги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2882269" y="4439987"/>
            <a:ext cx="2720527" cy="1410233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Екскурсії в клініку Дружньої до молоді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5564335" y="3789040"/>
            <a:ext cx="2392041" cy="120930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Відео-</a:t>
            </a:r>
            <a:endParaRPr lang="uk-UA" dirty="0" smtClean="0"/>
          </a:p>
          <a:p>
            <a:pPr algn="ctr"/>
            <a:r>
              <a:rPr lang="uk-UA" dirty="0" smtClean="0"/>
              <a:t>лекторії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686310" y="5301208"/>
            <a:ext cx="2193705" cy="113139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Ділові ігри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5940152" y="5229201"/>
            <a:ext cx="2610172" cy="1275404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Театралізо-</a:t>
            </a:r>
            <a:endParaRPr lang="uk-UA" dirty="0" smtClean="0"/>
          </a:p>
          <a:p>
            <a:pPr algn="ctr"/>
            <a:r>
              <a:rPr lang="uk-UA" dirty="0" err="1" smtClean="0"/>
              <a:t>вані</a:t>
            </a:r>
            <a:r>
              <a:rPr lang="uk-UA" dirty="0" smtClean="0"/>
              <a:t> вистави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Превентивне виховання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Житомирський міський колегіум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8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703</TotalTime>
  <Words>1291</Words>
  <Application>Microsoft Office PowerPoint</Application>
  <PresentationFormat>Экран (4:3)</PresentationFormat>
  <Paragraphs>406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Остин</vt:lpstr>
      <vt:lpstr>Впровадження превентивної моделі виховання</vt:lpstr>
      <vt:lpstr>   Превентивне виховання в колегіумі: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Проведення тренінгових занять</vt:lpstr>
      <vt:lpstr>Екскурсії в “Клініку, дружньої до молоді”</vt:lpstr>
      <vt:lpstr>Відеолекторії</vt:lpstr>
      <vt:lpstr>Театралізовані вистави</vt:lpstr>
      <vt:lpstr>Слайд 14</vt:lpstr>
      <vt:lpstr>Акція «Червона стрічка»</vt:lpstr>
      <vt:lpstr>Слайд 16</vt:lpstr>
      <vt:lpstr>Слайд 17</vt:lpstr>
      <vt:lpstr>Слайд 18</vt:lpstr>
      <vt:lpstr>7 квітня – Всесвітній день здоров'я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Очікувані   виховні   досягнення : </vt:lpstr>
      <vt:lpstr>Очікувані   виховні   досягнення :</vt:lpstr>
      <vt:lpstr>Реалізація мети та завдань превентивного виховання :</vt:lpstr>
      <vt:lpstr>«У щасливій школі – щасливі діти».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превентивної моделі виховання</dc:title>
  <dc:creator>acer</dc:creator>
  <cp:lastModifiedBy>One</cp:lastModifiedBy>
  <cp:revision>43</cp:revision>
  <cp:lastPrinted>2014-06-16T13:48:06Z</cp:lastPrinted>
  <dcterms:created xsi:type="dcterms:W3CDTF">2014-06-13T12:33:20Z</dcterms:created>
  <dcterms:modified xsi:type="dcterms:W3CDTF">2014-09-15T08:21:43Z</dcterms:modified>
</cp:coreProperties>
</file>