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4"/>
  </p:notesMasterIdLst>
  <p:sldIdLst>
    <p:sldId id="269" r:id="rId2"/>
    <p:sldId id="256" r:id="rId3"/>
    <p:sldId id="272" r:id="rId4"/>
    <p:sldId id="283" r:id="rId5"/>
    <p:sldId id="257" r:id="rId6"/>
    <p:sldId id="261" r:id="rId7"/>
    <p:sldId id="262" r:id="rId8"/>
    <p:sldId id="263" r:id="rId9"/>
    <p:sldId id="265" r:id="rId10"/>
    <p:sldId id="266" r:id="rId11"/>
    <p:sldId id="258" r:id="rId12"/>
    <p:sldId id="268" r:id="rId13"/>
    <p:sldId id="273" r:id="rId14"/>
    <p:sldId id="274" r:id="rId15"/>
    <p:sldId id="275" r:id="rId16"/>
    <p:sldId id="276" r:id="rId17"/>
    <p:sldId id="279" r:id="rId18"/>
    <p:sldId id="280" r:id="rId19"/>
    <p:sldId id="281" r:id="rId20"/>
    <p:sldId id="286" r:id="rId21"/>
    <p:sldId id="287" r:id="rId22"/>
    <p:sldId id="288" r:id="rId23"/>
    <p:sldId id="290" r:id="rId24"/>
    <p:sldId id="291" r:id="rId25"/>
    <p:sldId id="293" r:id="rId26"/>
    <p:sldId id="294" r:id="rId27"/>
    <p:sldId id="292" r:id="rId28"/>
    <p:sldId id="277" r:id="rId29"/>
    <p:sldId id="278" r:id="rId30"/>
    <p:sldId id="282" r:id="rId31"/>
    <p:sldId id="284" r:id="rId32"/>
    <p:sldId id="28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7D7D"/>
    <a:srgbClr val="FFFF00"/>
    <a:srgbClr val="CC33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Аркуш1!$B$1</c:f>
              <c:strCache>
                <c:ptCount val="1"/>
                <c:pt idx="0">
                  <c:v>15 років</c:v>
                </c:pt>
              </c:strCache>
            </c:strRef>
          </c:tx>
          <c:dLbls>
            <c:showVal val="1"/>
          </c:dLbls>
          <c:cat>
            <c:strRef>
              <c:f>Аркуш1!$A$2:$A$5</c:f>
              <c:strCache>
                <c:ptCount val="4"/>
                <c:pt idx="0">
                  <c:v>Вживають алкоголь</c:v>
                </c:pt>
                <c:pt idx="1">
                  <c:v>Вживали наркотики</c:v>
                </c:pt>
                <c:pt idx="2">
                  <c:v>Повідомили про статеві стосунки (хлопці)</c:v>
                </c:pt>
                <c:pt idx="3">
                  <c:v>Повідомили про статеві стосунки (дівчата)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38</c:v>
                </c:pt>
                <c:pt idx="1">
                  <c:v>12</c:v>
                </c:pt>
                <c:pt idx="2">
                  <c:v>31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16 років</c:v>
                </c:pt>
              </c:strCache>
            </c:strRef>
          </c:tx>
          <c:dLbls>
            <c:showVal val="1"/>
          </c:dLbls>
          <c:cat>
            <c:strRef>
              <c:f>Аркуш1!$A$2:$A$5</c:f>
              <c:strCache>
                <c:ptCount val="4"/>
                <c:pt idx="0">
                  <c:v>Вживають алкоголь</c:v>
                </c:pt>
                <c:pt idx="1">
                  <c:v>Вживали наркотики</c:v>
                </c:pt>
                <c:pt idx="2">
                  <c:v>Повідомили про статеві стосунки (хлопці)</c:v>
                </c:pt>
                <c:pt idx="3">
                  <c:v>Повідомили про статеві стосунки (дівчата)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52</c:v>
                </c:pt>
                <c:pt idx="1">
                  <c:v>26</c:v>
                </c:pt>
                <c:pt idx="2">
                  <c:v>53</c:v>
                </c:pt>
                <c:pt idx="3">
                  <c:v>36</c:v>
                </c:pt>
              </c:numCache>
            </c:numRef>
          </c:val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18 років</c:v>
                </c:pt>
              </c:strCache>
            </c:strRef>
          </c:tx>
          <c:dLbls>
            <c:showVal val="1"/>
          </c:dLbls>
          <c:cat>
            <c:strRef>
              <c:f>Аркуш1!$A$2:$A$5</c:f>
              <c:strCache>
                <c:ptCount val="4"/>
                <c:pt idx="0">
                  <c:v>Вживають алкоголь</c:v>
                </c:pt>
                <c:pt idx="1">
                  <c:v>Вживали наркотики</c:v>
                </c:pt>
                <c:pt idx="2">
                  <c:v>Повідомили про статеві стосунки (хлопці)</c:v>
                </c:pt>
                <c:pt idx="3">
                  <c:v>Повідомили про статеві стосунки (дівчата)</c:v>
                </c:pt>
              </c:strCache>
            </c:strRef>
          </c:cat>
          <c:val>
            <c:numRef>
              <c:f>Аркуш1!$D$2:$D$5</c:f>
              <c:numCache>
                <c:formatCode>General</c:formatCode>
                <c:ptCount val="4"/>
                <c:pt idx="0">
                  <c:v>46</c:v>
                </c:pt>
                <c:pt idx="1">
                  <c:v>20</c:v>
                </c:pt>
                <c:pt idx="2">
                  <c:v>43</c:v>
                </c:pt>
                <c:pt idx="3">
                  <c:v>20</c:v>
                </c:pt>
              </c:numCache>
            </c:numRef>
          </c:val>
        </c:ser>
        <c:shape val="box"/>
        <c:axId val="137546752"/>
        <c:axId val="137556736"/>
        <c:axId val="0"/>
      </c:bar3DChart>
      <c:catAx>
        <c:axId val="137546752"/>
        <c:scaling>
          <c:orientation val="minMax"/>
        </c:scaling>
        <c:axPos val="b"/>
        <c:numFmt formatCode="General" sourceLinked="1"/>
        <c:tickLblPos val="nextTo"/>
        <c:crossAx val="137556736"/>
        <c:crosses val="autoZero"/>
        <c:auto val="1"/>
        <c:lblAlgn val="ctr"/>
        <c:lblOffset val="100"/>
      </c:catAx>
      <c:valAx>
        <c:axId val="137556736"/>
        <c:scaling>
          <c:orientation val="minMax"/>
        </c:scaling>
        <c:axPos val="l"/>
        <c:majorGridlines/>
        <c:numFmt formatCode="General" sourceLinked="1"/>
        <c:tickLblPos val="nextTo"/>
        <c:crossAx val="137546752"/>
        <c:crosses val="autoZero"/>
        <c:crossBetween val="between"/>
      </c:valAx>
      <c:spPr>
        <a:noFill/>
        <a:ln w="23532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668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2003 рік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3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Аркуш1!$A$2:$A$5</c:f>
              <c:strCache>
                <c:ptCount val="4"/>
                <c:pt idx="0">
                  <c:v>Статевий</c:v>
                </c:pt>
                <c:pt idx="1">
                  <c:v>Через кров</c:v>
                </c:pt>
                <c:pt idx="2">
                  <c:v>Від матері до дитини</c:v>
                </c:pt>
                <c:pt idx="3">
                  <c:v>Невідомий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30</c:v>
                </c:pt>
                <c:pt idx="1">
                  <c:v>49</c:v>
                </c:pt>
                <c:pt idx="2">
                  <c:v>18</c:v>
                </c:pt>
                <c:pt idx="3">
                  <c:v>3</c:v>
                </c:pt>
              </c:numCache>
            </c:numRef>
          </c:val>
        </c:ser>
      </c:pie3DChart>
      <c:spPr>
        <a:noFill/>
        <a:ln w="25363">
          <a:noFill/>
        </a:ln>
      </c:spPr>
    </c:plotArea>
    <c:legend>
      <c:legendPos val="r"/>
    </c:legend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2012 рік</c:v>
                </c:pt>
              </c:strCache>
            </c:strRef>
          </c:tx>
          <c:dLbls>
            <c:showVal val="1"/>
            <c:showLeaderLines val="1"/>
          </c:dLbls>
          <c:cat>
            <c:strRef>
              <c:f>Аркуш1!$A$2:$A$5</c:f>
              <c:strCache>
                <c:ptCount val="4"/>
                <c:pt idx="0">
                  <c:v>Статевий</c:v>
                </c:pt>
                <c:pt idx="1">
                  <c:v>Через кров</c:v>
                </c:pt>
                <c:pt idx="2">
                  <c:v>Від матері до дитини</c:v>
                </c:pt>
                <c:pt idx="3">
                  <c:v>Невідомий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49</c:v>
                </c:pt>
                <c:pt idx="1">
                  <c:v>31</c:v>
                </c:pt>
                <c:pt idx="2">
                  <c:v>19</c:v>
                </c:pt>
                <c:pt idx="3">
                  <c:v>1</c:v>
                </c:pt>
              </c:numCache>
            </c:numRef>
          </c:val>
        </c:ser>
      </c:pie3DChart>
      <c:spPr>
        <a:noFill/>
        <a:ln w="25359">
          <a:noFill/>
        </a:ln>
      </c:spPr>
    </c:plotArea>
    <c:legend>
      <c:legendPos val="r"/>
    </c:legend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473979-CC97-43F1-B6BB-B8434234DE3E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B4530E-3788-404D-B338-6210755CF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654729-B30A-4940-994A-6FE4CF297B26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1A13CE-7CCC-4E31-89BA-1CBC10CCF827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B17D2E-9B96-4731-978C-333910F65C41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460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6ED51-9DA6-4127-82BF-883D1315B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2BA86-854A-407E-9AD4-902AB4895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0C8D-D351-482F-A0F6-3FC383A1C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3D1D9-F06D-4137-B596-B268BFB27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C591-9E1F-468D-BF12-9C3F966D7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C2605-F2DE-4A57-9EF1-23FC986D5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C3CB-E1F1-4770-AA13-E3A613CAE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B1A4-D8DD-4604-926A-DEACAC4AB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69DFF-6CC5-433B-B23D-25B4FE8B8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6EDDA-865B-4336-A9B7-9EFA8809D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F0F5-D387-4F1C-8553-12B4F7748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C6F05-12C1-476A-B21F-1A416F5B6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4506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4506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4506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4506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450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481B1E4-D2E4-4BC8-95FB-354669DB5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507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7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30425"/>
            <a:ext cx="7847013" cy="2811463"/>
          </a:xfrm>
          <a:noFill/>
        </p:spPr>
        <p:txBody>
          <a:bodyPr/>
          <a:lstStyle/>
          <a:p>
            <a:pPr algn="ctr"/>
            <a:r>
              <a:rPr lang="uk-UA" altLang="ru-RU" smtClean="0">
                <a:effectLst/>
                <a:latin typeface="Arial" charset="0"/>
              </a:rPr>
              <a:t>Модель превентивної </a:t>
            </a:r>
            <a:br>
              <a:rPr lang="uk-UA" altLang="ru-RU" smtClean="0">
                <a:effectLst/>
                <a:latin typeface="Arial" charset="0"/>
              </a:rPr>
            </a:br>
            <a:r>
              <a:rPr lang="uk-UA" altLang="ru-RU" smtClean="0">
                <a:effectLst/>
                <a:latin typeface="Arial" charset="0"/>
              </a:rPr>
              <a:t>освіти у </a:t>
            </a:r>
            <a:br>
              <a:rPr lang="uk-UA" altLang="ru-RU" smtClean="0">
                <a:effectLst/>
                <a:latin typeface="Arial" charset="0"/>
              </a:rPr>
            </a:br>
            <a:r>
              <a:rPr lang="uk-UA" altLang="ru-RU" smtClean="0">
                <a:effectLst/>
                <a:latin typeface="Arial" charset="0"/>
              </a:rPr>
              <a:t>Школі, дружній до дитини</a:t>
            </a:r>
            <a:endParaRPr lang="ru-RU" altLang="ru-RU" smtClean="0">
              <a:effectLst/>
              <a:latin typeface="Arial" charset="0"/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403350" y="0"/>
            <a:ext cx="6400800" cy="1752600"/>
          </a:xfrm>
          <a:noFill/>
        </p:spPr>
        <p:txBody>
          <a:bodyPr/>
          <a:lstStyle/>
          <a:p>
            <a:r>
              <a:rPr lang="uk-UA" altLang="ru-RU" smtClean="0">
                <a:effectLst/>
              </a:rPr>
              <a:t>Червоноградська спеціалізована школа І-ІІІ ступенів № 8</a:t>
            </a:r>
            <a:endParaRPr lang="ru-RU" altLang="ru-RU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385175" cy="642937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/>
              <a:t>Робота з прислів’ями </a:t>
            </a:r>
            <a:br>
              <a:rPr lang="uk-UA" dirty="0" smtClean="0"/>
            </a:br>
            <a:endParaRPr lang="uk-UA" dirty="0" smtClean="0"/>
          </a:p>
        </p:txBody>
      </p:sp>
      <p:pic>
        <p:nvPicPr>
          <p:cNvPr id="12291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03350" y="1484313"/>
            <a:ext cx="6634163" cy="4687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7273925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z="2000" dirty="0" smtClean="0"/>
              <a:t>Виберіть з переліку ті звички,</a:t>
            </a:r>
            <a:br>
              <a:rPr lang="uk-UA" sz="2000" dirty="0" smtClean="0"/>
            </a:br>
            <a:r>
              <a:rPr lang="uk-UA" sz="2000" dirty="0" smtClean="0"/>
              <a:t> які ти вважаєш корисними</a:t>
            </a:r>
            <a:br>
              <a:rPr lang="uk-UA" sz="2000" dirty="0" smtClean="0"/>
            </a:br>
            <a:endParaRPr lang="uk-UA" sz="2000" dirty="0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0825" y="1052513"/>
            <a:ext cx="9074150" cy="5184775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dirty="0" smtClean="0"/>
              <a:t>Звичка чистити зуби щоранку, </a:t>
            </a:r>
          </a:p>
          <a:p>
            <a:pPr eaLnBrk="1" hangingPunct="1">
              <a:defRPr/>
            </a:pPr>
            <a:r>
              <a:rPr lang="uk-UA" sz="2000" dirty="0" smtClean="0"/>
              <a:t>споживати наркотики, </a:t>
            </a:r>
          </a:p>
          <a:p>
            <a:pPr eaLnBrk="1" hangingPunct="1">
              <a:defRPr/>
            </a:pPr>
            <a:r>
              <a:rPr lang="uk-UA" sz="2000" dirty="0" smtClean="0"/>
              <a:t>усміхатися друзям, </a:t>
            </a:r>
          </a:p>
          <a:p>
            <a:pPr eaLnBrk="1" hangingPunct="1">
              <a:defRPr/>
            </a:pPr>
            <a:r>
              <a:rPr lang="uk-UA" sz="2000" dirty="0" smtClean="0"/>
              <a:t>гуляти допізна, </a:t>
            </a:r>
          </a:p>
          <a:p>
            <a:pPr eaLnBrk="1" hangingPunct="1">
              <a:defRPr/>
            </a:pPr>
            <a:r>
              <a:rPr lang="uk-UA" sz="2000" dirty="0" smtClean="0"/>
              <a:t>робити гімнастику на уроці математики, </a:t>
            </a:r>
          </a:p>
          <a:p>
            <a:pPr eaLnBrk="1" hangingPunct="1">
              <a:defRPr/>
            </a:pPr>
            <a:r>
              <a:rPr lang="uk-UA" sz="2000" dirty="0" smtClean="0"/>
              <a:t>їсти фрукти та овочі, </a:t>
            </a:r>
          </a:p>
          <a:p>
            <a:pPr eaLnBrk="1" hangingPunct="1">
              <a:defRPr/>
            </a:pPr>
            <a:r>
              <a:rPr lang="uk-UA" sz="2000" dirty="0" smtClean="0"/>
              <a:t>регулярно ходити до стоматолога, </a:t>
            </a:r>
          </a:p>
          <a:p>
            <a:pPr eaLnBrk="1" hangingPunct="1">
              <a:defRPr/>
            </a:pPr>
            <a:r>
              <a:rPr lang="uk-UA" sz="2000" dirty="0" smtClean="0"/>
              <a:t>курити, </a:t>
            </a:r>
          </a:p>
          <a:p>
            <a:pPr eaLnBrk="1" hangingPunct="1">
              <a:defRPr/>
            </a:pPr>
            <a:r>
              <a:rPr lang="uk-UA" sz="2000" dirty="0" smtClean="0"/>
              <a:t>займатися спортом, </a:t>
            </a:r>
          </a:p>
          <a:p>
            <a:pPr eaLnBrk="1" hangingPunct="1">
              <a:defRPr/>
            </a:pPr>
            <a:r>
              <a:rPr lang="uk-UA" sz="2000" dirty="0" smtClean="0"/>
              <a:t>чистити зуби кожного вихідного дня, </a:t>
            </a:r>
          </a:p>
          <a:p>
            <a:pPr eaLnBrk="1" hangingPunct="1">
              <a:defRPr/>
            </a:pPr>
            <a:r>
              <a:rPr lang="uk-UA" sz="2000" dirty="0" smtClean="0"/>
              <a:t>робити гімнастику щоранку,</a:t>
            </a:r>
          </a:p>
          <a:p>
            <a:pPr eaLnBrk="1" hangingPunct="1">
              <a:defRPr/>
            </a:pPr>
            <a:r>
              <a:rPr lang="uk-UA" sz="2000" dirty="0" smtClean="0"/>
              <a:t> </a:t>
            </a:r>
            <a:r>
              <a:rPr lang="uk-UA" sz="2000" dirty="0" err="1" smtClean="0"/>
              <a:t>розкидувати</a:t>
            </a:r>
            <a:r>
              <a:rPr lang="uk-UA" sz="2000" dirty="0" smtClean="0"/>
              <a:t> речі по кімнаті, </a:t>
            </a:r>
          </a:p>
          <a:p>
            <a:pPr eaLnBrk="1" hangingPunct="1">
              <a:defRPr/>
            </a:pPr>
            <a:r>
              <a:rPr lang="uk-UA" sz="2000" dirty="0" smtClean="0"/>
              <a:t>споживати алкогольні напої,  </a:t>
            </a:r>
          </a:p>
          <a:p>
            <a:pPr eaLnBrk="1" hangingPunct="1">
              <a:defRPr/>
            </a:pPr>
            <a:r>
              <a:rPr lang="uk-UA" sz="2000" dirty="0" smtClean="0"/>
              <a:t>мити посуд після обіду, </a:t>
            </a:r>
          </a:p>
          <a:p>
            <a:pPr eaLnBrk="1" hangingPunct="1">
              <a:defRPr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>
                <a:solidFill>
                  <a:schemeClr val="folHlink"/>
                </a:solidFill>
              </a:rPr>
              <a:t>Тренінг</a:t>
            </a:r>
            <a:r>
              <a:rPr lang="uk-UA"/>
              <a:t> – ефективний метод групової роботи</a:t>
            </a:r>
            <a:endParaRPr lang="ru-RU"/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4859338" y="407670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altLang="ru-RU" sz="2400">
                <a:solidFill>
                  <a:schemeClr val="tx2"/>
                </a:solidFill>
              </a:rPr>
              <a:t>Нові уміння і навички:</a:t>
            </a:r>
            <a:r>
              <a:rPr lang="uk-UA" altLang="ru-RU" sz="2400"/>
              <a:t> </a:t>
            </a:r>
          </a:p>
          <a:p>
            <a:pPr lvl="1">
              <a:buFont typeface="Wingdings" pitchFamily="2" charset="2"/>
              <a:buChar char="Ш"/>
            </a:pPr>
            <a:r>
              <a:rPr lang="uk-UA" altLang="ru-RU" sz="2400"/>
              <a:t> ефективної комунікації</a:t>
            </a:r>
          </a:p>
          <a:p>
            <a:pPr lvl="1">
              <a:buFont typeface="Wingdings" pitchFamily="2" charset="2"/>
              <a:buChar char="Ш"/>
            </a:pPr>
            <a:r>
              <a:rPr lang="uk-UA" altLang="ru-RU" sz="2400"/>
              <a:t> самоконтролю</a:t>
            </a:r>
          </a:p>
          <a:p>
            <a:pPr lvl="1">
              <a:buFont typeface="Wingdings" pitchFamily="2" charset="2"/>
              <a:buChar char="Ш"/>
            </a:pPr>
            <a:r>
              <a:rPr lang="uk-UA" altLang="ru-RU" sz="2400"/>
              <a:t> роботи в команді</a:t>
            </a:r>
          </a:p>
          <a:p>
            <a:pPr lvl="1">
              <a:buFont typeface="Wingdings" pitchFamily="2" charset="2"/>
              <a:buChar char="Ш"/>
            </a:pPr>
            <a:r>
              <a:rPr lang="uk-UA" altLang="ru-RU" sz="2400"/>
              <a:t> прийняття рішень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57563"/>
            <a:ext cx="43926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0" y="1773238"/>
            <a:ext cx="86868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</a:pPr>
            <a:r>
              <a:rPr lang="uk-UA" altLang="ru-RU" sz="2400">
                <a:solidFill>
                  <a:schemeClr val="tx2"/>
                </a:solidFill>
              </a:rPr>
              <a:t>Дає можливість вивчити та розглянути різні складні життєві ситуації, здобути певний життєвий досвід та виробити певні алгоритми вирішення критичних життєвих ситуацій. </a:t>
            </a:r>
            <a:endParaRPr lang="ru-RU" altLang="ru-RU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/>
              <a:t>Психолого-моральна гра “Кутки”</a:t>
            </a:r>
            <a:endParaRPr lang="ru-RU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205038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500438"/>
            <a:ext cx="33147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133600"/>
            <a:ext cx="33147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23850" y="6056313"/>
            <a:ext cx="720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2000"/>
              <a:t>Мета: навчити дітей робити правильний вибір в житті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DLC-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700213"/>
            <a:ext cx="23606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504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31686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Гра “Чорний і білий стілець”</a:t>
            </a:r>
            <a:endParaRPr lang="ru-RU"/>
          </a:p>
        </p:txBody>
      </p:sp>
      <p:pic>
        <p:nvPicPr>
          <p:cNvPr id="1741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997200"/>
            <a:ext cx="2857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0" y="1584325"/>
            <a:ext cx="54625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altLang="ru-RU" sz="2000"/>
              <a:t>Мета: </a:t>
            </a:r>
          </a:p>
          <a:p>
            <a:r>
              <a:rPr lang="uk-UA" altLang="ru-RU" sz="2000"/>
              <a:t>виявити позитивні та негативні емоції учнів; </a:t>
            </a:r>
          </a:p>
          <a:p>
            <a:r>
              <a:rPr lang="uk-UA" altLang="ru-RU" sz="2000"/>
              <a:t>чи однаково себе почувають діти на білому</a:t>
            </a:r>
          </a:p>
          <a:p>
            <a:r>
              <a:rPr lang="uk-UA" altLang="ru-RU" sz="2000"/>
              <a:t> і чорному стільцях. </a:t>
            </a:r>
          </a:p>
        </p:txBody>
      </p:sp>
      <p:sp>
        <p:nvSpPr>
          <p:cNvPr id="17415" name="Rectangle 13"/>
          <p:cNvSpPr>
            <a:spLocks noChangeArrowheads="1"/>
          </p:cNvSpPr>
          <p:nvPr/>
        </p:nvSpPr>
        <p:spPr bwMode="auto">
          <a:xfrm>
            <a:off x="3276600" y="5264150"/>
            <a:ext cx="561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altLang="ru-RU" sz="2000"/>
              <a:t>Висновок: «Так стався до інших людей, як би ти хотів, щоб ставились до тебе».</a:t>
            </a:r>
            <a:r>
              <a:rPr lang="ru-RU" alt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50825" y="1274763"/>
            <a:ext cx="51847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altLang="ru-RU" sz="2000">
                <a:cs typeface="Arial" charset="0"/>
              </a:rPr>
              <a:t>Я (дві характерні для тебе риси)</a:t>
            </a:r>
          </a:p>
          <a:p>
            <a:r>
              <a:rPr lang="uk-UA" altLang="ru-RU" sz="2000">
                <a:cs typeface="Arial" charset="0"/>
              </a:rPr>
              <a:t>Я (хотів би знати, що тебе цікавить)</a:t>
            </a:r>
          </a:p>
          <a:p>
            <a:r>
              <a:rPr lang="uk-UA" altLang="ru-RU" sz="2000">
                <a:cs typeface="Arial" charset="0"/>
              </a:rPr>
              <a:t>Я чую (уявний звук)</a:t>
            </a:r>
          </a:p>
          <a:p>
            <a:r>
              <a:rPr lang="uk-UA" altLang="ru-RU" sz="2000">
                <a:cs typeface="Arial" charset="0"/>
              </a:rPr>
              <a:t>Я бачу (те, що мені подобається)</a:t>
            </a:r>
          </a:p>
          <a:p>
            <a:r>
              <a:rPr lang="uk-UA" altLang="ru-RU" sz="2000">
                <a:cs typeface="Arial" charset="0"/>
              </a:rPr>
              <a:t>Я хочу (твоє бажання)</a:t>
            </a:r>
          </a:p>
          <a:p>
            <a:r>
              <a:rPr lang="uk-UA" altLang="ru-RU" sz="2000">
                <a:cs typeface="Arial" charset="0"/>
              </a:rPr>
              <a:t>Я (повтор І рядка)</a:t>
            </a:r>
          </a:p>
          <a:p>
            <a:r>
              <a:rPr lang="uk-UA" altLang="ru-RU" sz="2000">
                <a:cs typeface="Arial" charset="0"/>
              </a:rPr>
              <a:t>Я уявляю собі (те, що ти уявляєш)</a:t>
            </a:r>
          </a:p>
          <a:p>
            <a:r>
              <a:rPr lang="uk-UA" altLang="ru-RU" sz="2000">
                <a:cs typeface="Arial" charset="0"/>
              </a:rPr>
              <a:t>Я відчуваю (що ти міг би зробити)</a:t>
            </a:r>
          </a:p>
          <a:p>
            <a:r>
              <a:rPr lang="uk-UA" altLang="ru-RU" sz="2000">
                <a:cs typeface="Arial" charset="0"/>
              </a:rPr>
              <a:t>Я торкаюся рукою (до чогось теплого)</a:t>
            </a:r>
          </a:p>
          <a:p>
            <a:r>
              <a:rPr lang="uk-UA" altLang="ru-RU" sz="2000">
                <a:cs typeface="Arial" charset="0"/>
              </a:rPr>
              <a:t>Я знаю (те, в чому ти впевнений)</a:t>
            </a:r>
          </a:p>
          <a:p>
            <a:r>
              <a:rPr lang="uk-UA" altLang="ru-RU" sz="2000">
                <a:cs typeface="Arial" charset="0"/>
              </a:rPr>
              <a:t>Я стверджую (те, у що ти віриш)</a:t>
            </a:r>
          </a:p>
          <a:p>
            <a:r>
              <a:rPr lang="uk-UA" altLang="ru-RU" sz="2000">
                <a:cs typeface="Arial" charset="0"/>
              </a:rPr>
              <a:t>Я мрію (про що ти мрієш)</a:t>
            </a:r>
          </a:p>
          <a:p>
            <a:r>
              <a:rPr lang="uk-UA" altLang="ru-RU" sz="2000">
                <a:cs typeface="Arial" charset="0"/>
              </a:rPr>
              <a:t>Я намагаюся (що намагаєшся зробити доброго)</a:t>
            </a:r>
          </a:p>
          <a:p>
            <a:r>
              <a:rPr lang="uk-UA" altLang="ru-RU" sz="2000">
                <a:cs typeface="Arial" charset="0"/>
              </a:rPr>
              <a:t>Я сподіваюся (те, про що ти мрієш)</a:t>
            </a:r>
          </a:p>
          <a:p>
            <a:r>
              <a:rPr lang="uk-UA" altLang="ru-RU" sz="2000">
                <a:cs typeface="Arial" charset="0"/>
              </a:rPr>
              <a:t>Я (повтор І рядка).</a:t>
            </a:r>
            <a:endParaRPr lang="ru-RU" altLang="ru-RU" sz="2000"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411413" y="908050"/>
            <a:ext cx="51133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uk-UA" sz="24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Чому я саме такий</a:t>
            </a:r>
          </a:p>
          <a:p>
            <a:pPr>
              <a:defRPr/>
            </a:pPr>
            <a:r>
              <a:rPr lang="uk-UA" dirty="0">
                <a:solidFill>
                  <a:schemeClr val="tx2"/>
                </a:solidFill>
                <a:cs typeface="Arial" charset="0"/>
              </a:rPr>
              <a:t>		</a:t>
            </a:r>
            <a:endParaRPr lang="ru-RU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2700338" y="231775"/>
            <a:ext cx="307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altLang="ru-RU" sz="3200" b="1">
                <a:solidFill>
                  <a:schemeClr val="folHlink"/>
                </a:solidFill>
              </a:rPr>
              <a:t>Вірш про себе</a:t>
            </a:r>
            <a:endParaRPr lang="ru-RU" altLang="ru-RU" sz="3200" b="1">
              <a:solidFill>
                <a:schemeClr val="folHlink"/>
              </a:solidFill>
            </a:endParaRPr>
          </a:p>
        </p:txBody>
      </p:sp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0363" y="2349500"/>
            <a:ext cx="3703637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2514600"/>
            <a:ext cx="7086600" cy="3471863"/>
          </a:xfrm>
          <a:noFill/>
        </p:spPr>
      </p:pic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553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Найважливіші речі у житті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1066800" y="2514600"/>
            <a:ext cx="77533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altLang="ru-RU" b="1"/>
              <a:t>Запишіть кілька важливих для вас життєвих цінностей</a:t>
            </a:r>
            <a:endParaRPr lang="ru-RU" altLang="ru-RU"/>
          </a:p>
          <a:p>
            <a:pPr algn="ctr"/>
            <a:r>
              <a:rPr lang="uk-UA" altLang="ru-RU" b="1"/>
              <a:t>       1.___________________        6._______________________</a:t>
            </a:r>
            <a:endParaRPr lang="uk-UA" altLang="ru-RU"/>
          </a:p>
          <a:p>
            <a:pPr algn="ctr"/>
            <a:r>
              <a:rPr lang="uk-UA" altLang="ru-RU" b="1"/>
              <a:t>2.___________________   7. ___________________</a:t>
            </a:r>
            <a:endParaRPr lang="uk-UA" altLang="ru-RU"/>
          </a:p>
          <a:p>
            <a:pPr algn="ctr"/>
            <a:r>
              <a:rPr lang="uk-UA" altLang="ru-RU" b="1"/>
              <a:t>3._____________________  8. _________________________</a:t>
            </a:r>
            <a:endParaRPr lang="uk-UA" altLang="ru-RU"/>
          </a:p>
          <a:p>
            <a:pPr algn="ctr"/>
            <a:r>
              <a:rPr lang="uk-UA" altLang="ru-RU" b="1"/>
              <a:t>4._____________________9. ____________________</a:t>
            </a:r>
            <a:endParaRPr lang="uk-UA" altLang="ru-RU"/>
          </a:p>
          <a:p>
            <a:pPr algn="ctr"/>
            <a:r>
              <a:rPr lang="uk-UA" altLang="ru-RU" b="1"/>
              <a:t>5.____________________     10. _____________________</a:t>
            </a:r>
            <a:endParaRPr lang="ru-RU" altLang="ru-RU"/>
          </a:p>
          <a:p>
            <a:pPr algn="ctr" eaLnBrk="0" hangingPunct="0"/>
            <a:endParaRPr lang="ru-RU" altLang="ru-RU"/>
          </a:p>
        </p:txBody>
      </p:sp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553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Найважливіші речі у житті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images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2438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thumb2-a87b8a3b24b93eff205b86b0d97c6e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200400"/>
            <a:ext cx="2209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pes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953000"/>
            <a:ext cx="1952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33400" y="304800"/>
            <a:ext cx="80248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altLang="ru-RU" sz="2400" b="1">
                <a:cs typeface="Times New Roman" pitchFamily="18" charset="0"/>
              </a:rPr>
              <a:t>Які з ваших цінностей більше схожі на велике каміння, </a:t>
            </a:r>
            <a:endParaRPr lang="uk-UA" altLang="ru-RU" sz="2400" b="1"/>
          </a:p>
          <a:p>
            <a:pPr algn="ctr"/>
            <a:r>
              <a:rPr lang="uk-UA" altLang="ru-RU" sz="2400" b="1">
                <a:cs typeface="Times New Roman" pitchFamily="18" charset="0"/>
              </a:rPr>
              <a:t>які – на дрібне, </a:t>
            </a:r>
            <a:endParaRPr lang="uk-UA" altLang="ru-RU" sz="2400" b="1"/>
          </a:p>
          <a:p>
            <a:pPr algn="ctr"/>
            <a:r>
              <a:rPr lang="uk-UA" altLang="ru-RU" sz="2400" b="1">
                <a:cs typeface="Times New Roman" pitchFamily="18" charset="0"/>
              </a:rPr>
              <a:t>а які – на пісок?</a:t>
            </a:r>
            <a:endParaRPr lang="ru-RU" altLang="ru-RU" sz="2400" b="1"/>
          </a:p>
          <a:p>
            <a:pPr algn="ctr" eaLnBrk="0" hangingPunct="0"/>
            <a:endParaRPr lang="ru-RU" altLang="ru-RU" sz="2400" b="1"/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2971800" y="28194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uk-UA" altLang="ru-RU" b="1"/>
              <a:t>Цінності №№_______________________</a:t>
            </a: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990600" y="44958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uk-UA" altLang="ru-RU" b="1"/>
              <a:t>Цінності №№_______________________</a:t>
            </a:r>
          </a:p>
        </p:txBody>
      </p:sp>
      <p:sp>
        <p:nvSpPr>
          <p:cNvPr id="21512" name="Rectangle 13"/>
          <p:cNvSpPr>
            <a:spLocks noChangeArrowheads="1"/>
          </p:cNvSpPr>
          <p:nvPr/>
        </p:nvSpPr>
        <p:spPr bwMode="auto">
          <a:xfrm>
            <a:off x="2971800" y="61722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uk-UA" altLang="ru-RU" b="1"/>
              <a:t>Цінності №№_______________________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uk-UA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uk-UA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92150"/>
            <a:ext cx="7561262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/>
              <a:t>МІФ.</a:t>
            </a:r>
            <a:br>
              <a:rPr lang="ru-RU" sz="3200" dirty="0" smtClean="0"/>
            </a:br>
            <a:r>
              <a:rPr lang="ru-RU" sz="3200" dirty="0" smtClean="0"/>
              <a:t>Проблема ВІЛ і СНІДУ мене </a:t>
            </a:r>
            <a:r>
              <a:rPr lang="ru-RU" sz="3200" dirty="0" err="1" smtClean="0"/>
              <a:t>жодним</a:t>
            </a:r>
            <a:r>
              <a:rPr lang="ru-RU" sz="3200" dirty="0" smtClean="0"/>
              <a:t> чином не </a:t>
            </a:r>
            <a:r>
              <a:rPr lang="ru-RU" sz="3200" dirty="0" err="1" smtClean="0"/>
              <a:t>стосується</a:t>
            </a:r>
            <a:r>
              <a:rPr lang="ru-RU" sz="3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5000"/>
            <a:ext cx="8007350" cy="16684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/>
              <a:t>Так </a:t>
            </a:r>
            <a:r>
              <a:rPr lang="ru-RU" sz="2000" dirty="0" err="1" smtClean="0"/>
              <a:t>схильна</a:t>
            </a:r>
            <a:r>
              <a:rPr lang="ru-RU" sz="2000" dirty="0" smtClean="0"/>
              <a:t>  </a:t>
            </a:r>
            <a:r>
              <a:rPr lang="ru-RU" sz="2000" dirty="0" err="1" smtClean="0"/>
              <a:t>помилятися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опитаного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у </a:t>
            </a:r>
            <a:r>
              <a:rPr lang="ru-RU" sz="2000" dirty="0" err="1" smtClean="0"/>
              <a:t>нашому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. </a:t>
            </a:r>
            <a:r>
              <a:rPr lang="ru-RU" sz="2000" dirty="0" err="1" smtClean="0"/>
              <a:t>Згідно</a:t>
            </a:r>
            <a:r>
              <a:rPr lang="ru-RU" sz="2000" dirty="0" smtClean="0"/>
              <a:t> з </a:t>
            </a:r>
            <a:r>
              <a:rPr lang="ru-RU" sz="2000" dirty="0" err="1" smtClean="0"/>
              <a:t>данними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соціологічних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опитувать</a:t>
            </a:r>
            <a:r>
              <a:rPr lang="ru-RU" sz="2000" dirty="0" smtClean="0"/>
              <a:t>,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6-%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вважає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жодним</a:t>
            </a:r>
            <a:r>
              <a:rPr lang="ru-RU" sz="2000" dirty="0" smtClean="0"/>
              <a:t> чином не </a:t>
            </a:r>
            <a:r>
              <a:rPr lang="ru-RU" sz="2000" dirty="0" err="1" smtClean="0"/>
              <a:t>піддається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ризику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повязаному</a:t>
            </a:r>
            <a:r>
              <a:rPr lang="ru-RU" sz="2000" dirty="0" smtClean="0"/>
              <a:t> з </a:t>
            </a:r>
            <a:r>
              <a:rPr lang="ru-RU" sz="2000" dirty="0" err="1" smtClean="0"/>
              <a:t>інфіуцванням</a:t>
            </a:r>
            <a:r>
              <a:rPr lang="ru-RU" sz="2000" dirty="0" smtClean="0"/>
              <a:t> ВІЛ.</a:t>
            </a:r>
            <a:endParaRPr lang="ru-RU" sz="2000" dirty="0"/>
          </a:p>
        </p:txBody>
      </p:sp>
      <p:pic>
        <p:nvPicPr>
          <p:cNvPr id="2253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429000"/>
            <a:ext cx="56165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dirty="0" smtClean="0"/>
              <a:t>Факт.</a:t>
            </a:r>
            <a:br>
              <a:rPr lang="ru-RU" sz="4000" dirty="0" smtClean="0"/>
            </a:br>
            <a:r>
              <a:rPr lang="ru-RU" sz="4000" dirty="0" smtClean="0"/>
              <a:t>Проблема ВІЛ </a:t>
            </a:r>
            <a:r>
              <a:rPr lang="ru-RU" sz="4000" dirty="0" err="1" smtClean="0"/>
              <a:t>стосується</a:t>
            </a:r>
            <a:r>
              <a:rPr lang="ru-RU" sz="4000" dirty="0" smtClean="0"/>
              <a:t> кожного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/>
              <a:t>    Ми </a:t>
            </a:r>
            <a:r>
              <a:rPr lang="ru-RU" sz="2000" dirty="0" err="1" smtClean="0"/>
              <a:t>живемо</a:t>
            </a:r>
            <a:r>
              <a:rPr lang="ru-RU" sz="2000" dirty="0" smtClean="0"/>
              <a:t> в </a:t>
            </a:r>
            <a:r>
              <a:rPr lang="ru-RU" sz="2000" dirty="0" err="1" smtClean="0"/>
              <a:t>суспільстві</a:t>
            </a:r>
            <a:r>
              <a:rPr lang="ru-RU" sz="2000" dirty="0" smtClean="0"/>
              <a:t>, </a:t>
            </a:r>
            <a:r>
              <a:rPr lang="ru-RU" sz="2000" dirty="0" err="1" smtClean="0"/>
              <a:t>невідємною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стала </a:t>
            </a:r>
            <a:r>
              <a:rPr lang="ru-RU" sz="2000" dirty="0" err="1" smtClean="0"/>
              <a:t>епідемія</a:t>
            </a:r>
            <a:r>
              <a:rPr lang="ru-RU" sz="2000" dirty="0" smtClean="0"/>
              <a:t> ВІЛ - </a:t>
            </a:r>
            <a:r>
              <a:rPr lang="ru-RU" sz="2000" dirty="0" err="1" smtClean="0"/>
              <a:t>інфекції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СНІДу.За</a:t>
            </a:r>
            <a:r>
              <a:rPr lang="ru-RU" sz="2000" dirty="0" smtClean="0"/>
              <a:t> </a:t>
            </a:r>
            <a:r>
              <a:rPr lang="ru-RU" sz="2000" dirty="0" err="1" smtClean="0"/>
              <a:t>офіційними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даними</a:t>
            </a:r>
            <a:r>
              <a:rPr lang="ru-RU" sz="2000" dirty="0" smtClean="0"/>
              <a:t>,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зареєстровано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70.000 </a:t>
            </a:r>
            <a:r>
              <a:rPr lang="ru-RU" sz="2000" dirty="0" err="1" smtClean="0"/>
              <a:t>чоловік</a:t>
            </a:r>
            <a:r>
              <a:rPr lang="ru-RU" sz="2000" dirty="0" smtClean="0"/>
              <a:t>, </a:t>
            </a:r>
            <a:r>
              <a:rPr lang="ru-RU" sz="2000" dirty="0" err="1" smtClean="0"/>
              <a:t>інфікованих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вірусо</a:t>
            </a:r>
            <a:r>
              <a:rPr lang="ru-RU" sz="2000" dirty="0" smtClean="0"/>
              <a:t> </a:t>
            </a:r>
            <a:r>
              <a:rPr lang="ru-RU" sz="2000" dirty="0" err="1" smtClean="0"/>
              <a:t>імунодефіциту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(ВІЛ). На думку </a:t>
            </a:r>
            <a:r>
              <a:rPr lang="ru-RU" sz="2000" dirty="0" err="1" smtClean="0"/>
              <a:t>міжнародних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експертів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ВІЛ - </a:t>
            </a:r>
            <a:r>
              <a:rPr lang="ru-RU" sz="2000" dirty="0" err="1" smtClean="0"/>
              <a:t>позитивних</a:t>
            </a:r>
            <a:r>
              <a:rPr lang="ru-RU" sz="2000" dirty="0" smtClean="0"/>
              <a:t> людей у </a:t>
            </a:r>
            <a:r>
              <a:rPr lang="ru-RU" sz="2000" dirty="0" err="1" smtClean="0"/>
              <a:t>нашій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більша</a:t>
            </a:r>
            <a:r>
              <a:rPr lang="ru-RU" sz="2000" dirty="0" smtClean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   Ми не можем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ігнорувати</a:t>
            </a:r>
            <a:r>
              <a:rPr lang="ru-RU" sz="2000" dirty="0" smtClean="0"/>
              <a:t> проблему ВІЛ/</a:t>
            </a:r>
            <a:r>
              <a:rPr lang="ru-RU" sz="2000" dirty="0" err="1" smtClean="0"/>
              <a:t>СНІДу</a:t>
            </a:r>
            <a:r>
              <a:rPr lang="ru-RU" sz="2000" dirty="0" smtClean="0"/>
              <a:t> і </a:t>
            </a:r>
            <a:r>
              <a:rPr lang="ru-RU" sz="2000" dirty="0" err="1" smtClean="0"/>
              <a:t>вважати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вона нас не </a:t>
            </a:r>
            <a:r>
              <a:rPr lang="ru-RU" sz="2000" dirty="0" err="1" smtClean="0"/>
              <a:t>торкнеться</a:t>
            </a:r>
            <a:r>
              <a:rPr lang="ru-RU" sz="2000" dirty="0" smtClean="0"/>
              <a:t>. Кожному </a:t>
            </a:r>
            <a:r>
              <a:rPr lang="ru-RU" sz="2000" dirty="0" err="1" smtClean="0"/>
              <a:t>корисно</a:t>
            </a:r>
            <a:r>
              <a:rPr lang="ru-RU" sz="2000" dirty="0" smtClean="0"/>
              <a:t> знати й </a:t>
            </a:r>
            <a:r>
              <a:rPr lang="ru-RU" sz="2000" dirty="0" err="1" smtClean="0"/>
              <a:t>обговорювати</a:t>
            </a:r>
            <a:r>
              <a:rPr lang="ru-RU" sz="2000" dirty="0" smtClean="0"/>
              <a:t> з </a:t>
            </a:r>
            <a:r>
              <a:rPr lang="ru-RU" sz="2000" dirty="0" err="1" smtClean="0"/>
              <a:t>ісвоїми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інформацію</a:t>
            </a:r>
            <a:r>
              <a:rPr lang="ru-RU" sz="2000" dirty="0" smtClean="0"/>
              <a:t> про ВІЛ-</a:t>
            </a:r>
            <a:r>
              <a:rPr lang="ru-RU" sz="2000" dirty="0" err="1" smtClean="0"/>
              <a:t>інфекцію</a:t>
            </a:r>
            <a:r>
              <a:rPr lang="ru-RU" sz="2000" dirty="0" smtClean="0"/>
              <a:t> та СНІД: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за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передається</a:t>
            </a:r>
            <a:r>
              <a:rPr lang="ru-RU" sz="2000" dirty="0" smtClean="0"/>
              <a:t> і як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передається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зробити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безпечим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, де є ВІЛ. Правильна </a:t>
            </a:r>
            <a:r>
              <a:rPr lang="ru-RU" sz="2000" dirty="0" err="1" smtClean="0"/>
              <a:t>інформація</a:t>
            </a:r>
            <a:r>
              <a:rPr lang="ru-RU" sz="2000" dirty="0" smtClean="0"/>
              <a:t> про ВІЛ та СНІД дозволить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позбутися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помилкових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стереотипів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страхів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ускладнюють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всім</a:t>
            </a:r>
            <a:r>
              <a:rPr lang="ru-RU" sz="2000" dirty="0" smtClean="0"/>
              <a:t> людям, не </a:t>
            </a:r>
            <a:r>
              <a:rPr lang="ru-RU" sz="2000" dirty="0" err="1" smtClean="0"/>
              <a:t>залежно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їхнього</a:t>
            </a:r>
            <a:r>
              <a:rPr lang="ru-RU" sz="2000" dirty="0" smtClean="0"/>
              <a:t> ВІЛ - статусу</a:t>
            </a:r>
            <a:r>
              <a:rPr lang="ru-RU" sz="1800" dirty="0" smtClean="0"/>
              <a:t>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419475" y="4149725"/>
            <a:ext cx="5348288" cy="1511300"/>
          </a:xfrm>
          <a:prstGeom prst="roundRect">
            <a:avLst>
              <a:gd name="adj" fmla="val 1782"/>
            </a:avLst>
          </a:prstGeom>
          <a:noFill/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uk-UA" altLang="ru-RU" sz="2000" b="1" i="1" smtClean="0">
                <a:effectLst/>
                <a:cs typeface="Times New Roman" pitchFamily="18" charset="0"/>
              </a:rPr>
              <a:t>“… чоловік як трава дні його,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uk-UA" altLang="ru-RU" sz="2000" b="1" i="1" smtClean="0">
                <a:effectLst/>
                <a:cs typeface="Times New Roman" pitchFamily="18" charset="0"/>
              </a:rPr>
              <a:t>немов цвіт польовий – так цвіте він,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uk-UA" altLang="ru-RU" sz="2000" b="1" i="1" smtClean="0">
                <a:effectLst/>
                <a:cs typeface="Times New Roman" pitchFamily="18" charset="0"/>
              </a:rPr>
              <a:t>та вітер перейде над ним і немає його,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uk-UA" altLang="ru-RU" sz="2000" b="1" i="1" smtClean="0">
                <a:effectLst/>
                <a:cs typeface="Times New Roman" pitchFamily="18" charset="0"/>
              </a:rPr>
              <a:t>і вже місце його не пізнає його…”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uk-UA" altLang="ru-RU" sz="2000" b="1" i="1" smtClean="0">
                <a:effectLst/>
                <a:cs typeface="Times New Roman" pitchFamily="18" charset="0"/>
              </a:rPr>
              <a:t>Біблія Псалом 102:5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endParaRPr lang="ru-RU" altLang="ru-RU" sz="2400" b="1" i="1" smtClean="0">
              <a:effectLst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endParaRPr lang="ru-RU" altLang="ru-RU" sz="2400" i="1" smtClean="0">
              <a:effectLst/>
              <a:cs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476375" y="549275"/>
            <a:ext cx="63722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alt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Негативні прояви в дитячому та підлітковому середовищі:</a:t>
            </a:r>
          </a:p>
          <a:p>
            <a:pPr algn="ctr">
              <a:spcBef>
                <a:spcPct val="50000"/>
              </a:spcBef>
              <a:defRPr/>
            </a:pPr>
            <a:r>
              <a:rPr lang="uk-UA" alt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небезпека ВІЛ/СНІДу – передбачити, захистити, допомогти.</a:t>
            </a:r>
            <a:endParaRPr lang="ru-RU" altLang="ru-RU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4"/>
          <p:cNvGraphicFramePr>
            <a:graphicFrameLocks noGrp="1"/>
          </p:cNvGraphicFramePr>
          <p:nvPr>
            <p:ph idx="4294967295"/>
          </p:nvPr>
        </p:nvGraphicFramePr>
        <p:xfrm>
          <a:off x="889000" y="1955800"/>
          <a:ext cx="790575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Заголовок 5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uk-UA" altLang="ru-RU" smtClean="0">
                <a:effectLst/>
              </a:rPr>
              <a:t>Результати анкетування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63" y="0"/>
            <a:ext cx="8175625" cy="1268413"/>
          </a:xfrm>
          <a:noFill/>
        </p:spPr>
        <p:txBody>
          <a:bodyPr/>
          <a:lstStyle/>
          <a:p>
            <a:r>
              <a:rPr lang="uk-UA" altLang="ru-RU" sz="4000" smtClean="0">
                <a:effectLst/>
              </a:rPr>
              <a:t>Шляхи інфікування ВІЛ в Україні</a:t>
            </a:r>
          </a:p>
        </p:txBody>
      </p:sp>
      <p:graphicFrame>
        <p:nvGraphicFramePr>
          <p:cNvPr id="5" name="Діаграма 3"/>
          <p:cNvGraphicFramePr>
            <a:graphicFrameLocks/>
          </p:cNvGraphicFramePr>
          <p:nvPr/>
        </p:nvGraphicFramePr>
        <p:xfrm>
          <a:off x="1598613" y="1392238"/>
          <a:ext cx="6827837" cy="214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іаграма 4"/>
          <p:cNvGraphicFramePr>
            <a:graphicFrameLocks/>
          </p:cNvGraphicFramePr>
          <p:nvPr/>
        </p:nvGraphicFramePr>
        <p:xfrm>
          <a:off x="1979613" y="3765550"/>
          <a:ext cx="5994400" cy="261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413" y="549275"/>
            <a:ext cx="43195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716338"/>
            <a:ext cx="45053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250"/>
            <a:ext cx="45053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620713"/>
            <a:ext cx="45053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72800" y="-20040600"/>
            <a:ext cx="6218237" cy="938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8675" y="3873500"/>
            <a:ext cx="45053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73500"/>
            <a:ext cx="45053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одзаголовок 2"/>
          <p:cNvSpPr>
            <a:spLocks/>
          </p:cNvSpPr>
          <p:nvPr/>
        </p:nvSpPr>
        <p:spPr bwMode="auto">
          <a:xfrm>
            <a:off x="1403350" y="1268413"/>
            <a:ext cx="6264275" cy="2592387"/>
          </a:xfrm>
          <a:prstGeom prst="roundRect">
            <a:avLst>
              <a:gd name="adj" fmla="val 1782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buClr>
                <a:schemeClr val="hlink"/>
              </a:buClr>
              <a:buFont typeface="Wingdings" pitchFamily="2" charset="2"/>
              <a:buNone/>
            </a:pPr>
            <a:r>
              <a:rPr lang="uk-UA" altLang="ru-RU" sz="2400" b="1" i="1">
                <a:cs typeface="Times New Roman" pitchFamily="18" charset="0"/>
              </a:rPr>
              <a:t>“… чоловік як трава дні його,</a:t>
            </a:r>
          </a:p>
          <a:p>
            <a:pPr algn="ctr" eaLnBrk="0" hangingPunct="0">
              <a:buClr>
                <a:schemeClr val="hlink"/>
              </a:buClr>
              <a:buFont typeface="Wingdings" pitchFamily="2" charset="2"/>
              <a:buNone/>
            </a:pPr>
            <a:r>
              <a:rPr lang="uk-UA" altLang="ru-RU" sz="2400" b="1" i="1">
                <a:cs typeface="Times New Roman" pitchFamily="18" charset="0"/>
              </a:rPr>
              <a:t>немов цвіт польовий – так цвіте він,</a:t>
            </a:r>
          </a:p>
          <a:p>
            <a:pPr algn="ctr" eaLnBrk="0" hangingPunct="0">
              <a:buClr>
                <a:schemeClr val="hlink"/>
              </a:buClr>
              <a:buFont typeface="Wingdings" pitchFamily="2" charset="2"/>
              <a:buNone/>
            </a:pPr>
            <a:r>
              <a:rPr lang="uk-UA" altLang="ru-RU" sz="2400" b="1" i="1">
                <a:cs typeface="Times New Roman" pitchFamily="18" charset="0"/>
              </a:rPr>
              <a:t>та вітер перейде над ним і немає його,</a:t>
            </a:r>
          </a:p>
          <a:p>
            <a:pPr algn="ctr" eaLnBrk="0" hangingPunct="0">
              <a:buClr>
                <a:schemeClr val="hlink"/>
              </a:buClr>
              <a:buFont typeface="Wingdings" pitchFamily="2" charset="2"/>
              <a:buNone/>
            </a:pPr>
            <a:r>
              <a:rPr lang="uk-UA" altLang="ru-RU" sz="2400" b="1" i="1">
                <a:cs typeface="Times New Roman" pitchFamily="18" charset="0"/>
              </a:rPr>
              <a:t>і вже місце його не пізнає його…”</a:t>
            </a:r>
          </a:p>
          <a:p>
            <a:pPr algn="ctr" eaLnBrk="0" hangingPunct="0">
              <a:buClr>
                <a:schemeClr val="hlink"/>
              </a:buClr>
              <a:buFont typeface="Wingdings" pitchFamily="2" charset="2"/>
              <a:buNone/>
            </a:pPr>
            <a:r>
              <a:rPr lang="uk-UA" altLang="ru-RU" sz="2400" b="1" i="1">
                <a:cs typeface="Times New Roman" pitchFamily="18" charset="0"/>
              </a:rPr>
              <a:t>Біблія Псалом 102:5</a:t>
            </a:r>
          </a:p>
          <a:p>
            <a:pPr algn="ctr" eaLnBrk="0" hangingPunct="0">
              <a:buClr>
                <a:schemeClr val="hlink"/>
              </a:buClr>
              <a:buFont typeface="Wingdings" pitchFamily="2" charset="2"/>
              <a:buNone/>
            </a:pPr>
            <a:endParaRPr lang="ru-RU" altLang="ru-RU" sz="2800" b="1" i="1">
              <a:cs typeface="Times New Roman" pitchFamily="18" charset="0"/>
            </a:endParaRPr>
          </a:p>
          <a:p>
            <a:pPr algn="ctr" eaLnBrk="0" hangingPunct="0">
              <a:buClr>
                <a:schemeClr val="hlink"/>
              </a:buClr>
              <a:buFont typeface="Wingdings" pitchFamily="2" charset="2"/>
              <a:buNone/>
            </a:pPr>
            <a:endParaRPr lang="ru-RU" altLang="ru-RU" sz="2400" i="1">
              <a:cs typeface="Times New Roman" pitchFamily="18" charset="0"/>
            </a:endParaRPr>
          </a:p>
        </p:txBody>
      </p:sp>
      <p:pic>
        <p:nvPicPr>
          <p:cNvPr id="29699" name="Picture 3" descr="00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149725"/>
            <a:ext cx="3128963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77646">
            <a:off x="250825" y="1844675"/>
            <a:ext cx="3703638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25" y="404813"/>
            <a:ext cx="7010400" cy="1008062"/>
          </a:xfrm>
        </p:spPr>
        <p:txBody>
          <a:bodyPr/>
          <a:lstStyle/>
          <a:p>
            <a:pPr algn="ctr">
              <a:defRPr/>
            </a:pPr>
            <a:r>
              <a:rPr lang="uk-UA" sz="3500" dirty="0"/>
              <a:t>Розуміння і підтримка за допомогою </a:t>
            </a:r>
            <a:r>
              <a:rPr lang="uk-UA" sz="3500" dirty="0" err="1"/>
              <a:t>тренінгових</a:t>
            </a:r>
            <a:r>
              <a:rPr lang="uk-UA" sz="3500" dirty="0"/>
              <a:t> вправ</a:t>
            </a:r>
            <a:endParaRPr lang="ru-RU" sz="3500" dirty="0"/>
          </a:p>
        </p:txBody>
      </p:sp>
      <p:pic>
        <p:nvPicPr>
          <p:cNvPr id="30724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r="27196" b="51802"/>
          <a:stretch>
            <a:fillRect/>
          </a:stretch>
        </p:blipFill>
        <p:spPr>
          <a:xfrm>
            <a:off x="1835150" y="3860800"/>
            <a:ext cx="5486400" cy="2738438"/>
          </a:xfrm>
          <a:noFill/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0140">
            <a:off x="5076825" y="1844675"/>
            <a:ext cx="3703638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1258531753_1244917857_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848100"/>
            <a:ext cx="392906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843213" y="549275"/>
            <a:ext cx="54737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</a:t>
            </a:r>
            <a:r>
              <a:rPr lang="en-US" sz="3200" b="1" i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uk-UA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я дитини –</a:t>
            </a:r>
          </a:p>
          <a:p>
            <a:pPr>
              <a:spcBef>
                <a:spcPct val="50000"/>
              </a:spcBef>
              <a:defRPr/>
            </a:pPr>
            <a:r>
              <a:rPr lang="uk-UA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Багатство родини!</a:t>
            </a:r>
          </a:p>
          <a:p>
            <a:pPr>
              <a:spcBef>
                <a:spcPct val="50000"/>
              </a:spcBef>
              <a:defRPr/>
            </a:pPr>
            <a:r>
              <a:rPr lang="uk-UA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</a:t>
            </a:r>
            <a:r>
              <a:rPr lang="en-US" sz="3200" b="1" i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uk-UA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я народу –</a:t>
            </a:r>
          </a:p>
          <a:p>
            <a:pPr>
              <a:spcBef>
                <a:spcPct val="50000"/>
              </a:spcBef>
              <a:defRPr/>
            </a:pPr>
            <a:r>
              <a:rPr lang="uk-UA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Багатство країни!</a:t>
            </a:r>
          </a:p>
          <a:p>
            <a:pPr>
              <a:spcBef>
                <a:spcPct val="50000"/>
              </a:spcBef>
              <a:defRPr/>
            </a:pPr>
            <a:endParaRPr lang="ru-RU" sz="32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748" name="Рисунок 29" descr="fam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860800"/>
            <a:ext cx="3276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44475"/>
            <a:ext cx="8385175" cy="952500"/>
          </a:xfrm>
          <a:noFill/>
        </p:spPr>
        <p:txBody>
          <a:bodyPr/>
          <a:lstStyle/>
          <a:p>
            <a:pPr algn="ctr"/>
            <a:r>
              <a:rPr lang="uk-UA" altLang="ru-RU" smtClean="0">
                <a:effectLst/>
                <a:latin typeface="Arial" charset="0"/>
              </a:rPr>
              <a:t>Напрямки діяльності</a:t>
            </a:r>
            <a:endParaRPr lang="ru-RU" altLang="ru-RU" smtClean="0">
              <a:effectLst/>
              <a:latin typeface="Arial" charset="0"/>
            </a:endParaRPr>
          </a:p>
        </p:txBody>
      </p:sp>
      <p:graphicFrame>
        <p:nvGraphicFramePr>
          <p:cNvPr id="1026" name="Diagram 3"/>
          <p:cNvGraphicFramePr>
            <a:graphicFrameLocks/>
          </p:cNvGraphicFramePr>
          <p:nvPr>
            <p:ph idx="4294967295"/>
          </p:nvPr>
        </p:nvGraphicFramePr>
        <p:xfrm>
          <a:off x="-2341563" y="1125538"/>
          <a:ext cx="13322301" cy="59372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2771" name="Picture 5" descr="2CNY118J5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333375"/>
            <a:ext cx="3322638" cy="676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b="1" i="1" dirty="0" smtClean="0"/>
              <a:t>Релаксація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052513"/>
            <a:ext cx="5688012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3059113" y="5195888"/>
            <a:ext cx="5722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altLang="ru-RU" sz="2000" i="1"/>
              <a:t>Сядьте зручно. Закрийте очі.</a:t>
            </a:r>
          </a:p>
          <a:p>
            <a:r>
              <a:rPr lang="uk-UA" altLang="ru-RU" sz="2000" i="1"/>
              <a:t> Розслабте обличчя, руки, плечі, ноги, тіло...</a:t>
            </a:r>
            <a:r>
              <a:rPr lang="uk-UA" alt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orms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557338"/>
            <a:ext cx="74882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WordArt 5"/>
          <p:cNvSpPr>
            <a:spLocks noChangeArrowheads="1" noChangeShapeType="1" noTextEdit="1"/>
          </p:cNvSpPr>
          <p:nvPr/>
        </p:nvSpPr>
        <p:spPr bwMode="auto">
          <a:xfrm>
            <a:off x="1908175" y="404813"/>
            <a:ext cx="5329238" cy="9366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ПОБАЖАННЯ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60350"/>
            <a:ext cx="6881813" cy="14890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dirty="0" smtClean="0"/>
              <a:t> </a:t>
            </a:r>
            <a:endParaRPr lang="uk-UA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dirty="0"/>
              <a:t>Установка на позитивний </a:t>
            </a:r>
            <a:r>
              <a:rPr lang="uk-UA" dirty="0" smtClean="0"/>
              <a:t>настрій</a:t>
            </a:r>
            <a:endParaRPr lang="uk-UA" dirty="0"/>
          </a:p>
          <a:p>
            <a:pPr>
              <a:lnSpc>
                <a:spcPct val="80000"/>
              </a:lnSpc>
              <a:defRPr/>
            </a:pPr>
            <a:endParaRPr lang="uk-UA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uk-UA" b="1" i="1" dirty="0">
              <a:solidFill>
                <a:srgbClr val="FFFF00"/>
              </a:solidFill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916113"/>
            <a:ext cx="61976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25538"/>
            <a:ext cx="8385175" cy="18637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9600" smtClean="0">
                <a:solidFill>
                  <a:srgbClr val="CC3300"/>
                </a:solidFill>
                <a:latin typeface="Monotype Corsiva" pitchFamily="66" charset="0"/>
              </a:rPr>
              <a:t>Корисні звички</a:t>
            </a:r>
            <a:r>
              <a:rPr lang="ru-RU" sz="960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9600" smtClean="0">
                <a:solidFill>
                  <a:srgbClr val="CC3300"/>
                </a:solidFill>
                <a:latin typeface="Monotype Corsiva" pitchFamily="66" charset="0"/>
              </a:rPr>
            </a:br>
            <a:endParaRPr lang="ru-RU" sz="9600" smtClean="0">
              <a:solidFill>
                <a:srgbClr val="CC3300"/>
              </a:solidFill>
              <a:latin typeface="Monotype Corsiva" pitchFamily="66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133600"/>
            <a:ext cx="46799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4286250"/>
            <a:ext cx="8007350" cy="1809750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dirty="0" smtClean="0"/>
              <a:t>Важливий аспект здоров’я пов'язаний з внутрішнім життям людини, її емоціями та відчуттями. Радість,горе, гнів, смуток, байдужість – усе це різноманіття почуттів, які й складають емоційний аспект здоров’я. 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88913"/>
            <a:ext cx="39608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000" dirty="0" smtClean="0"/>
              <a:t>В основі здорового способу життя лежать такі принципи: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000" dirty="0" smtClean="0"/>
              <a:t>відмова від шкідливих звичок;</a:t>
            </a:r>
          </a:p>
          <a:p>
            <a:pPr eaLnBrk="1" hangingPunct="1">
              <a:defRPr/>
            </a:pPr>
            <a:r>
              <a:rPr lang="uk-UA" sz="2000" dirty="0" smtClean="0"/>
              <a:t>раціональне харчування;</a:t>
            </a:r>
          </a:p>
          <a:p>
            <a:pPr eaLnBrk="1" hangingPunct="1">
              <a:defRPr/>
            </a:pPr>
            <a:r>
              <a:rPr lang="uk-UA" sz="2000" dirty="0" smtClean="0"/>
              <a:t>оптимальний руховий режим;</a:t>
            </a:r>
          </a:p>
          <a:p>
            <a:pPr eaLnBrk="1" hangingPunct="1">
              <a:defRPr/>
            </a:pPr>
            <a:r>
              <a:rPr lang="uk-UA" sz="2000" dirty="0" smtClean="0"/>
              <a:t>загартування організму;</a:t>
            </a:r>
          </a:p>
          <a:p>
            <a:pPr eaLnBrk="1" hangingPunct="1">
              <a:defRPr/>
            </a:pPr>
            <a:r>
              <a:rPr lang="uk-UA" sz="2000" dirty="0" smtClean="0"/>
              <a:t>особиста гігієна;</a:t>
            </a:r>
          </a:p>
          <a:p>
            <a:pPr eaLnBrk="1" hangingPunct="1">
              <a:defRPr/>
            </a:pPr>
            <a:r>
              <a:rPr lang="uk-UA" sz="2000" dirty="0" smtClean="0"/>
              <a:t>позитивні емоції;</a:t>
            </a:r>
          </a:p>
          <a:p>
            <a:pPr eaLnBrk="1" hangingPunct="1">
              <a:defRPr/>
            </a:pPr>
            <a:r>
              <a:rPr lang="uk-UA" sz="2000" dirty="0" smtClean="0"/>
              <a:t>інтелектуальний розвиток;</a:t>
            </a:r>
          </a:p>
          <a:p>
            <a:pPr eaLnBrk="1" hangingPunct="1">
              <a:defRPr/>
            </a:pPr>
            <a:r>
              <a:rPr lang="uk-UA" sz="2000" dirty="0" smtClean="0"/>
              <a:t>естетичний і духовний розвиток;</a:t>
            </a:r>
          </a:p>
          <a:p>
            <a:pPr eaLnBrk="1" hangingPunct="1">
              <a:defRPr/>
            </a:pPr>
            <a:r>
              <a:rPr lang="uk-UA" sz="2000" dirty="0" smtClean="0"/>
              <a:t>формування та розвиток вольового початку.</a:t>
            </a:r>
          </a:p>
          <a:p>
            <a:pPr eaLnBrk="1" hangingPunct="1">
              <a:defRPr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000125" y="0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/>
              <a:t>Культура спілкування</a:t>
            </a: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185988"/>
            <a:ext cx="62452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dirty="0" smtClean="0"/>
              <a:t>Творче завдання </a:t>
            </a:r>
            <a:br>
              <a:rPr lang="uk-UA" dirty="0" smtClean="0"/>
            </a:br>
            <a:r>
              <a:rPr lang="uk-UA" dirty="0" err="1" smtClean="0"/>
              <a:t>“Мудрі</a:t>
            </a:r>
            <a:r>
              <a:rPr lang="uk-UA" dirty="0" smtClean="0"/>
              <a:t> </a:t>
            </a:r>
            <a:r>
              <a:rPr lang="uk-UA" dirty="0" err="1" smtClean="0"/>
              <a:t>закони”</a:t>
            </a:r>
            <a:endParaRPr lang="uk-UA" dirty="0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4357688"/>
            <a:ext cx="8007350" cy="1738312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«Мир у цій країні»</a:t>
            </a:r>
          </a:p>
          <a:p>
            <a:pPr eaLnBrk="1" hangingPunct="1">
              <a:defRPr/>
            </a:pPr>
            <a:r>
              <a:rPr lang="uk-UA" dirty="0" smtClean="0"/>
              <a:t>«Мир і спокій у сім'ї»</a:t>
            </a:r>
          </a:p>
          <a:p>
            <a:pPr eaLnBrk="1" hangingPunct="1">
              <a:defRPr/>
            </a:pPr>
            <a:r>
              <a:rPr lang="uk-UA" dirty="0" smtClean="0"/>
              <a:t>«Кожна людина має роботу»</a:t>
            </a:r>
          </a:p>
          <a:p>
            <a:pPr eaLnBrk="1" hangingPunct="1">
              <a:defRPr/>
            </a:pPr>
            <a:endParaRPr lang="uk-UA" dirty="0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1643063"/>
            <a:ext cx="339090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214</TotalTime>
  <Words>829</Words>
  <Application>Microsoft Office PowerPoint</Application>
  <PresentationFormat>Экран (4:3)</PresentationFormat>
  <Paragraphs>135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Wingdings</vt:lpstr>
      <vt:lpstr>Calibri</vt:lpstr>
      <vt:lpstr>Monotype Corsiva</vt:lpstr>
      <vt:lpstr>Times New Roman</vt:lpstr>
      <vt:lpstr>Трава</vt:lpstr>
      <vt:lpstr>Модель превентивної  освіти у  Школі, дружній до дитини</vt:lpstr>
      <vt:lpstr>Слайд 2</vt:lpstr>
      <vt:lpstr>Напрямки діяльності</vt:lpstr>
      <vt:lpstr>Слайд 4</vt:lpstr>
      <vt:lpstr>Корисні звички </vt:lpstr>
      <vt:lpstr>Слайд 6</vt:lpstr>
      <vt:lpstr>В основі здорового способу життя лежать такі принципи: </vt:lpstr>
      <vt:lpstr>Культура спілкування</vt:lpstr>
      <vt:lpstr>Творче завдання  “Мудрі закони”</vt:lpstr>
      <vt:lpstr>Робота з прислів’ями  </vt:lpstr>
      <vt:lpstr>Слайд 11</vt:lpstr>
      <vt:lpstr>Виберіть з переліку ті звички,  які ти вважаєш корисними </vt:lpstr>
      <vt:lpstr>Тренінг – ефективний метод групової роботи</vt:lpstr>
      <vt:lpstr>Психолого-моральна гра “Кутки”</vt:lpstr>
      <vt:lpstr>Гра “Чорний і білий стілець”</vt:lpstr>
      <vt:lpstr>Слайд 16</vt:lpstr>
      <vt:lpstr>Слайд 17</vt:lpstr>
      <vt:lpstr>Слайд 18</vt:lpstr>
      <vt:lpstr>Слайд 19</vt:lpstr>
      <vt:lpstr> МІФ. Проблема ВІЛ і СНІДУ мене жодним чином не стосується. </vt:lpstr>
      <vt:lpstr>Факт. Проблема ВІЛ стосується кожного</vt:lpstr>
      <vt:lpstr>Слайд 22</vt:lpstr>
      <vt:lpstr>Результати анкетування</vt:lpstr>
      <vt:lpstr>Шляхи інфікування ВІЛ в Україні</vt:lpstr>
      <vt:lpstr>Слайд 25</vt:lpstr>
      <vt:lpstr>Слайд 26</vt:lpstr>
      <vt:lpstr>Слайд 27</vt:lpstr>
      <vt:lpstr>Розуміння і підтримка за допомогою тренінгових вправ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Корисні звички</dc:title>
  <dc:creator>Admin</dc:creator>
  <cp:lastModifiedBy>Sony2</cp:lastModifiedBy>
  <cp:revision>28</cp:revision>
  <dcterms:created xsi:type="dcterms:W3CDTF">2012-11-19T09:24:14Z</dcterms:created>
  <dcterms:modified xsi:type="dcterms:W3CDTF">2014-09-02T09:16:44Z</dcterms:modified>
</cp:coreProperties>
</file>