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0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70" r:id="rId11"/>
    <p:sldId id="268" r:id="rId12"/>
    <p:sldId id="274" r:id="rId13"/>
    <p:sldId id="273" r:id="rId14"/>
    <p:sldId id="275" r:id="rId15"/>
    <p:sldId id="278" r:id="rId16"/>
    <p:sldId id="276" r:id="rId17"/>
    <p:sldId id="282" r:id="rId18"/>
    <p:sldId id="280" r:id="rId19"/>
    <p:sldId id="286" r:id="rId20"/>
    <p:sldId id="284" r:id="rId21"/>
    <p:sldId id="287" r:id="rId22"/>
    <p:sldId id="290" r:id="rId23"/>
    <p:sldId id="291" r:id="rId24"/>
    <p:sldId id="294" r:id="rId25"/>
    <p:sldId id="295" r:id="rId26"/>
    <p:sldId id="297" r:id="rId27"/>
    <p:sldId id="296" r:id="rId28"/>
    <p:sldId id="298" r:id="rId29"/>
    <p:sldId id="299" r:id="rId30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>
        <p:scale>
          <a:sx n="57" d="100"/>
          <a:sy n="57" d="100"/>
        </p:scale>
        <p:origin x="-174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AEA3-466D-4D58-9E26-BAB62C6509FA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1E16-8157-4361-AA32-B8947748F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AADD-74BF-4FF3-97B6-332F5AC9B42B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3C7E-F1CA-4C25-A98A-C04D98CEB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E5D2-3CE8-4B83-B7C7-969539AA9D8C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9B41-B6ED-40C8-9883-89B0069E2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6006-F637-4F39-A35C-C1C5F05E66BC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97B6-5D68-4832-9E90-0F4503914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A9A5-997E-46B3-993F-1E4864D08CE4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0C76-EB3A-4A56-A549-0CB835536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FABE-5F47-49F5-9B4D-DDBAE5257D63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3E86-03F9-461B-AF15-0FF6599D7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CBA2-49B4-40B2-9A15-2E2D9291C9B6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8866-C6B2-4D68-B658-2E247EE20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1925-F165-4415-9915-3ED422535BDD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4015-77B9-4EB6-8FA0-60B2CD7F2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E67E-7818-4DD8-95F7-9CD18F053A8C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7EEE-73B1-4F90-BE88-44AA8C45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0B27-DBE5-4206-BC1C-4AE4F327FB7C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01AC-6D1F-4340-AAE3-7ABD21493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0CAA-2E15-4604-8507-F9343DB51727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724E-4293-4A27-95DD-F7C272BA9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53779-BF4C-4EBE-82EB-49B4E61BD075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CBD01B-FA89-408C-B708-21D3FCD7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6.png"/><Relationship Id="rId7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34925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НВК-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85750"/>
            <a:ext cx="29892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3132138" y="692150"/>
            <a:ext cx="59039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7030A0"/>
                </a:solidFill>
                <a:latin typeface="Monotype Corsiva" pitchFamily="66" charset="0"/>
              </a:rPr>
              <a:t>Лозівський навчально-виховний комплекс  № 10</a:t>
            </a:r>
            <a:endParaRPr lang="ru-RU" sz="240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uk-UA" sz="2400" b="1">
                <a:solidFill>
                  <a:srgbClr val="7030A0"/>
                </a:solidFill>
                <a:latin typeface="Monotype Corsiva" pitchFamily="66" charset="0"/>
              </a:rPr>
              <a:t>«загальноосвітній навчальний заклад –</a:t>
            </a:r>
            <a:endParaRPr lang="ru-RU" sz="240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uk-UA" sz="2400" b="1">
                <a:solidFill>
                  <a:srgbClr val="7030A0"/>
                </a:solidFill>
                <a:latin typeface="Monotype Corsiva" pitchFamily="66" charset="0"/>
              </a:rPr>
              <a:t>дошкільний навчальний заклад»</a:t>
            </a:r>
            <a:endParaRPr lang="ru-RU" sz="240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uk-UA" sz="2400" b="1">
                <a:solidFill>
                  <a:srgbClr val="7030A0"/>
                </a:solidFill>
                <a:latin typeface="Monotype Corsiva" pitchFamily="66" charset="0"/>
              </a:rPr>
              <a:t>Лозівської міської ради Харківської області</a:t>
            </a:r>
            <a:endParaRPr lang="ru-RU" sz="240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3070225"/>
            <a:ext cx="828040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Модель превентивної освіти школи, дружньої до дитини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4395788"/>
            <a:ext cx="37068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250" y="254000"/>
            <a:ext cx="6408738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«Забезпечення  та дотримання санітарно-гігієнічних  умов»</a:t>
            </a:r>
            <a:r>
              <a:rPr lang="uk-UA" sz="3200" dirty="0">
                <a:solidFill>
                  <a:srgbClr val="003300"/>
                </a:solidFill>
                <a:latin typeface="Monotype Corsiva" pitchFamily="66" charset="0"/>
              </a:rPr>
              <a:t> 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213025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269" name="Oval 3"/>
          <p:cNvSpPr>
            <a:spLocks noChangeArrowheads="1"/>
          </p:cNvSpPr>
          <p:nvPr/>
        </p:nvSpPr>
        <p:spPr bwMode="auto">
          <a:xfrm>
            <a:off x="323850" y="1268413"/>
            <a:ext cx="2781300" cy="563562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Гігієна їжі</a:t>
            </a:r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1042988" y="4652963"/>
            <a:ext cx="3100387" cy="995362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Гігієна приміщень</a:t>
            </a:r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5435600" y="4652963"/>
            <a:ext cx="2895600" cy="995362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Особиста гігієна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226175" y="1341438"/>
            <a:ext cx="2522538" cy="56197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Гігієна води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8510669">
            <a:off x="3105150" y="1812925"/>
            <a:ext cx="593725" cy="233363"/>
          </a:xfrm>
          <a:prstGeom prst="rightArrow">
            <a:avLst>
              <a:gd name="adj1" fmla="val 50000"/>
              <a:gd name="adj2" fmla="val 6360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3339348">
            <a:off x="5901531" y="1683544"/>
            <a:ext cx="233363" cy="523875"/>
          </a:xfrm>
          <a:prstGeom prst="upArrow">
            <a:avLst>
              <a:gd name="adj1" fmla="val 50000"/>
              <a:gd name="adj2" fmla="val 5612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1275" name="AutoShape 13"/>
          <p:cNvSpPr>
            <a:spLocks noChangeArrowheads="1"/>
          </p:cNvSpPr>
          <p:nvPr/>
        </p:nvSpPr>
        <p:spPr bwMode="auto">
          <a:xfrm rot="7256021">
            <a:off x="3255169" y="4315619"/>
            <a:ext cx="530225" cy="252413"/>
          </a:xfrm>
          <a:prstGeom prst="rightArrow">
            <a:avLst>
              <a:gd name="adj1" fmla="val 50000"/>
              <a:gd name="adj2" fmla="val 5251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 rot="3426539">
            <a:off x="5640388" y="4243388"/>
            <a:ext cx="531812" cy="252412"/>
          </a:xfrm>
          <a:prstGeom prst="rightArrow">
            <a:avLst>
              <a:gd name="adj1" fmla="val 50000"/>
              <a:gd name="adj2" fmla="val 52673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98884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5417840"/>
            <a:ext cx="1440160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2276872"/>
            <a:ext cx="2121024" cy="1516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68344" y="5561754"/>
            <a:ext cx="1259210" cy="1296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9388" y="0"/>
            <a:ext cx="3835400" cy="2552700"/>
          </a:xfrm>
          <a:noFill/>
        </p:spPr>
      </p:pic>
      <p:pic>
        <p:nvPicPr>
          <p:cNvPr id="12293" name="Picture 3" descr="SDC125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429000"/>
            <a:ext cx="224313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SDC1243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638" y="0"/>
            <a:ext cx="47117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1003300" y="2276475"/>
            <a:ext cx="3584575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400" b="1">
                <a:solidFill>
                  <a:srgbClr val="0070C0"/>
                </a:solidFill>
                <a:latin typeface="Monotype Corsiva" pitchFamily="66" charset="0"/>
              </a:rPr>
              <a:t>Пріоритетне завдання  - забезпечення та дотримання санітарно-гігієнічних умов</a:t>
            </a:r>
          </a:p>
        </p:txBody>
      </p:sp>
      <p:graphicFrame>
        <p:nvGraphicFramePr>
          <p:cNvPr id="12296" name="Объект 2"/>
          <p:cNvGraphicFramePr>
            <a:graphicFrameLocks noChangeAspect="1"/>
          </p:cNvGraphicFramePr>
          <p:nvPr/>
        </p:nvGraphicFramePr>
        <p:xfrm>
          <a:off x="2795588" y="4292600"/>
          <a:ext cx="6127750" cy="2781300"/>
        </p:xfrm>
        <a:graphic>
          <a:graphicData uri="http://schemas.openxmlformats.org/presentationml/2006/ole">
            <p:oleObj spid="_x0000_s12296" name="Диаграмма" r:id="rId7" imgW="5962627" imgH="2324100" progId="MSGraph.Chart.8">
              <p:embed/>
            </p:oleObj>
          </a:graphicData>
        </a:graphic>
      </p:graphicFrame>
      <p:sp>
        <p:nvSpPr>
          <p:cNvPr id="12297" name="Прямоугольник 9"/>
          <p:cNvSpPr>
            <a:spLocks noChangeArrowheads="1"/>
          </p:cNvSpPr>
          <p:nvPr/>
        </p:nvSpPr>
        <p:spPr bwMode="auto">
          <a:xfrm>
            <a:off x="4716463" y="2708275"/>
            <a:ext cx="4103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400" b="1">
                <a:solidFill>
                  <a:srgbClr val="0070C0"/>
                </a:solidFill>
                <a:latin typeface="Monotype Corsiva" pitchFamily="66" charset="0"/>
              </a:rPr>
              <a:t>Діаграма моніторингу стану здоров</a:t>
            </a:r>
            <a:r>
              <a:rPr lang="en-US" sz="2400" b="1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ru-RU" sz="2400" b="1">
                <a:solidFill>
                  <a:srgbClr val="0070C0"/>
                </a:solidFill>
                <a:latin typeface="Monotype Corsiva" pitchFamily="66" charset="0"/>
              </a:rPr>
              <a:t>я учнів</a:t>
            </a:r>
            <a:endParaRPr lang="uk-UA" sz="24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2298" name="Прямоугольник 10"/>
          <p:cNvSpPr>
            <a:spLocks noChangeArrowheads="1"/>
          </p:cNvSpPr>
          <p:nvPr/>
        </p:nvSpPr>
        <p:spPr bwMode="auto">
          <a:xfrm>
            <a:off x="3779838" y="3500438"/>
            <a:ext cx="5121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За результатами щорічних поглиблених медичних оглядів спостерігається стабільність динаміки стану здоров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я учнів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250" y="244475"/>
            <a:ext cx="64087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«Сприяння співпраці та активному навчанню»</a:t>
            </a:r>
            <a:endParaRPr lang="uk-UA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213025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317" name="Oval 3"/>
          <p:cNvSpPr>
            <a:spLocks noChangeArrowheads="1"/>
          </p:cNvSpPr>
          <p:nvPr/>
        </p:nvSpPr>
        <p:spPr bwMode="auto">
          <a:xfrm>
            <a:off x="0" y="1268413"/>
            <a:ext cx="3105150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позитивний настрій для навчання</a:t>
            </a:r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0" y="3068638"/>
            <a:ext cx="2522538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досягнення спільних цілей</a:t>
            </a:r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2987675" y="4797425"/>
            <a:ext cx="3100388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вчитель - друг, порадник, старший товариш </a:t>
            </a:r>
          </a:p>
        </p:txBody>
      </p:sp>
      <p:sp>
        <p:nvSpPr>
          <p:cNvPr id="13320" name="Oval 7"/>
          <p:cNvSpPr>
            <a:spLocks noChangeArrowheads="1"/>
          </p:cNvSpPr>
          <p:nvPr/>
        </p:nvSpPr>
        <p:spPr bwMode="auto">
          <a:xfrm>
            <a:off x="6443663" y="3716338"/>
            <a:ext cx="2522537" cy="1516062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цінність колективно зроблених умовиводів</a:t>
            </a:r>
          </a:p>
        </p:txBody>
      </p:sp>
      <p:sp>
        <p:nvSpPr>
          <p:cNvPr id="13321" name="Oval 8"/>
          <p:cNvSpPr>
            <a:spLocks noChangeArrowheads="1"/>
          </p:cNvSpPr>
          <p:nvPr/>
        </p:nvSpPr>
        <p:spPr bwMode="auto">
          <a:xfrm>
            <a:off x="6226175" y="1196975"/>
            <a:ext cx="2917825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відчуття ситуації успіху</a:t>
            </a: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 rot="-8510669">
            <a:off x="3105150" y="1812925"/>
            <a:ext cx="593725" cy="233363"/>
          </a:xfrm>
          <a:prstGeom prst="rightArrow">
            <a:avLst>
              <a:gd name="adj1" fmla="val 50000"/>
              <a:gd name="adj2" fmla="val 6360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 rot="3339348">
            <a:off x="5901531" y="1683544"/>
            <a:ext cx="233363" cy="523875"/>
          </a:xfrm>
          <a:prstGeom prst="upArrow">
            <a:avLst>
              <a:gd name="adj1" fmla="val 50000"/>
              <a:gd name="adj2" fmla="val 5612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 rot="-6356782">
            <a:off x="2897188" y="2908300"/>
            <a:ext cx="287337" cy="627063"/>
          </a:xfrm>
          <a:prstGeom prst="upArrow">
            <a:avLst>
              <a:gd name="adj1" fmla="val 50000"/>
              <a:gd name="adj2" fmla="val 4121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 rot="6608335">
            <a:off x="6031706" y="3696494"/>
            <a:ext cx="288925" cy="617538"/>
          </a:xfrm>
          <a:prstGeom prst="upArrow">
            <a:avLst>
              <a:gd name="adj1" fmla="val 50000"/>
              <a:gd name="adj2" fmla="val 4017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 rot="5400000">
            <a:off x="4217194" y="4360069"/>
            <a:ext cx="530225" cy="252413"/>
          </a:xfrm>
          <a:prstGeom prst="rightArrow">
            <a:avLst>
              <a:gd name="adj1" fmla="val 50000"/>
              <a:gd name="adj2" fmla="val 5251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132856"/>
            <a:ext cx="854015" cy="837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149080"/>
            <a:ext cx="1584176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5849888"/>
            <a:ext cx="1320946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12360" y="2204864"/>
            <a:ext cx="10763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00" y="5301208"/>
            <a:ext cx="1751856" cy="131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863" y="-406400"/>
            <a:ext cx="9186863" cy="811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4340" name="Picture 2" descr="G:\Фоточки\DSC037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388" y="260350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G:\Фоточки\DSC029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4581525"/>
            <a:ext cx="4044950" cy="2062163"/>
          </a:xfrm>
          <a:noFill/>
        </p:spPr>
      </p:pic>
      <p:pic>
        <p:nvPicPr>
          <p:cNvPr id="14342" name="Picture 4" descr="G:\Фоточки\DSC009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2690813"/>
            <a:ext cx="3697287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4017963" y="5732463"/>
            <a:ext cx="4802187" cy="401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Робота тимчасових творчих груп педагогів</a:t>
            </a: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4273550" y="836613"/>
            <a:ext cx="3970338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Свято вшанування обдарувань учнів «Парад зірок»</a:t>
            </a:r>
          </a:p>
        </p:txBody>
      </p:sp>
      <p:sp>
        <p:nvSpPr>
          <p:cNvPr id="14345" name="Прямоугольник 9"/>
          <p:cNvSpPr>
            <a:spLocks noChangeArrowheads="1"/>
          </p:cNvSpPr>
          <p:nvPr/>
        </p:nvSpPr>
        <p:spPr bwMode="auto">
          <a:xfrm>
            <a:off x="1187450" y="3695700"/>
            <a:ext cx="3960813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Засідання НУТ «Ерудит»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4" name="Объект 3"/>
          <p:cNvGraphicFramePr>
            <a:graphicFrameLocks noChangeAspect="1"/>
          </p:cNvGraphicFramePr>
          <p:nvPr/>
        </p:nvGraphicFramePr>
        <p:xfrm>
          <a:off x="441325" y="2420938"/>
          <a:ext cx="8523288" cy="4537075"/>
        </p:xfrm>
        <a:graphic>
          <a:graphicData uri="http://schemas.openxmlformats.org/presentationml/2006/ole">
            <p:oleObj spid="_x0000_s15364" name="Диаграмма" r:id="rId4" imgW="5962627" imgH="1781083" progId="MSGraph.Chart.8">
              <p:embed/>
            </p:oleObj>
          </a:graphicData>
        </a:graphic>
      </p:graphicFrame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50825" y="188913"/>
            <a:ext cx="8713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800" b="1">
                <a:solidFill>
                  <a:srgbClr val="0070C0"/>
                </a:solidFill>
                <a:latin typeface="Monotype Corsiva" pitchFamily="66" charset="0"/>
              </a:rPr>
              <a:t>Діаграма моніторингу результативності участі </a:t>
            </a:r>
          </a:p>
          <a:p>
            <a:pPr indent="342900" algn="ctr"/>
            <a:r>
              <a:rPr lang="uk-UA" sz="2800" b="1">
                <a:solidFill>
                  <a:srgbClr val="0070C0"/>
                </a:solidFill>
                <a:latin typeface="Monotype Corsiva" pitchFamily="66" charset="0"/>
              </a:rPr>
              <a:t>у ІІ етапі Всеукраїнських учнівських олімпіад</a:t>
            </a: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889000" y="1143000"/>
            <a:ext cx="7559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Зростає рейтингове місце закладу за підсумками ІІ етапу олімпіад.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Стабільність в результатах спостерігається з математики, фізики, інформаційних технологій, біології. Щороку учні є переможцями ІІ та учасниками ІІІ етапів олімпіад з цих предметів.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250" y="188913"/>
            <a:ext cx="64087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«Відсутність фізичного покарання та насильства»</a:t>
            </a:r>
            <a:endParaRPr lang="uk-UA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213025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323850" y="1268413"/>
            <a:ext cx="2781300" cy="47625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Внутрішня свобода</a:t>
            </a:r>
          </a:p>
        </p:txBody>
      </p:sp>
      <p:sp>
        <p:nvSpPr>
          <p:cNvPr id="16390" name="Oval 4"/>
          <p:cNvSpPr>
            <a:spLocks noChangeArrowheads="1"/>
          </p:cNvSpPr>
          <p:nvPr/>
        </p:nvSpPr>
        <p:spPr bwMode="auto">
          <a:xfrm>
            <a:off x="179388" y="3284538"/>
            <a:ext cx="2522537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Відповідає за свої дії та вчинки</a:t>
            </a:r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3348038" y="4941888"/>
            <a:ext cx="3100387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 першу чергу вимогливий до себе, а потім – до інших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6621463" y="3284538"/>
            <a:ext cx="2522537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Визнає свої помилки 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6226175" y="1341438"/>
            <a:ext cx="2522538" cy="47625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Вміння радіти</a:t>
            </a:r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 rot="-8510669">
            <a:off x="3105150" y="1812925"/>
            <a:ext cx="593725" cy="233363"/>
          </a:xfrm>
          <a:prstGeom prst="rightArrow">
            <a:avLst>
              <a:gd name="adj1" fmla="val 50000"/>
              <a:gd name="adj2" fmla="val 6360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 rot="3339348">
            <a:off x="5901531" y="1683544"/>
            <a:ext cx="233363" cy="523875"/>
          </a:xfrm>
          <a:prstGeom prst="upArrow">
            <a:avLst>
              <a:gd name="adj1" fmla="val 50000"/>
              <a:gd name="adj2" fmla="val 5612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 rot="-5997497">
            <a:off x="3033713" y="3167062"/>
            <a:ext cx="287338" cy="627063"/>
          </a:xfrm>
          <a:prstGeom prst="upArrow">
            <a:avLst>
              <a:gd name="adj1" fmla="val 50000"/>
              <a:gd name="adj2" fmla="val 4121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 rot="5930334">
            <a:off x="6032500" y="3192463"/>
            <a:ext cx="287337" cy="617538"/>
          </a:xfrm>
          <a:prstGeom prst="upArrow">
            <a:avLst>
              <a:gd name="adj1" fmla="val 50000"/>
              <a:gd name="adj2" fmla="val 40397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 rot="5400000">
            <a:off x="4433094" y="4360069"/>
            <a:ext cx="530225" cy="252413"/>
          </a:xfrm>
          <a:prstGeom prst="rightArrow">
            <a:avLst>
              <a:gd name="adj1" fmla="val 50000"/>
              <a:gd name="adj2" fmla="val 5251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844824"/>
            <a:ext cx="1461542" cy="1114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1844824"/>
            <a:ext cx="2016224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653136"/>
            <a:ext cx="1778562" cy="1333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6296" y="4293096"/>
            <a:ext cx="1288554" cy="1781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3768" y="5897613"/>
            <a:ext cx="1450132" cy="96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5" y="-339725"/>
            <a:ext cx="9186863" cy="811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7412" name="Объект 5"/>
          <p:cNvSpPr>
            <a:spLocks noGrp="1"/>
          </p:cNvSpPr>
          <p:nvPr>
            <p:ph idx="1"/>
          </p:nvPr>
        </p:nvSpPr>
        <p:spPr>
          <a:xfrm>
            <a:off x="5940425" y="4652963"/>
            <a:ext cx="3025775" cy="15843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Все більше школярів, які навчаються у змінених умовах, відчувають  себе впевнено і комфортно</a:t>
            </a:r>
          </a:p>
          <a:p>
            <a:pPr marL="0" indent="0" algn="ctr" eaLnBrk="1" hangingPunct="1">
              <a:buFont typeface="Arial" charset="0"/>
              <a:buNone/>
            </a:pPr>
            <a:endParaRPr lang="uk-UA" b="1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7413" name="Picture 2" descr="G:\Фоточки\DSC01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50" y="188913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G:\Фоточки\DSC037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925" y="115888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4927600" y="2928938"/>
            <a:ext cx="3971925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Виступ агітаційного гурту «Людська гідність – найвища цінність»</a:t>
            </a:r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593725" y="2940050"/>
            <a:ext cx="3971925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Робота підлітків-фасилітаторів за проектом «Повага дією»</a:t>
            </a:r>
          </a:p>
        </p:txBody>
      </p:sp>
      <p:pic>
        <p:nvPicPr>
          <p:cNvPr id="17417" name="Диаграмма 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088" y="3716338"/>
            <a:ext cx="534987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2"/>
          <p:cNvSpPr>
            <a:spLocks noChangeArrowheads="1"/>
          </p:cNvSpPr>
          <p:nvPr/>
        </p:nvSpPr>
        <p:spPr bwMode="auto">
          <a:xfrm>
            <a:off x="5580063" y="3783013"/>
            <a:ext cx="33131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Діаграма моніторингу рівня      шкільної тривожності учнів</a:t>
            </a:r>
          </a:p>
          <a:p>
            <a:pPr indent="342900" algn="ctr"/>
            <a:endParaRPr lang="uk-UA" b="1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250" y="244475"/>
            <a:ext cx="64087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«Недопущення знущання, домагання та дискримінації»</a:t>
            </a:r>
            <a:endParaRPr lang="uk-UA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213025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437" name="Oval 3"/>
          <p:cNvSpPr>
            <a:spLocks noChangeArrowheads="1"/>
          </p:cNvSpPr>
          <p:nvPr/>
        </p:nvSpPr>
        <p:spPr bwMode="auto">
          <a:xfrm>
            <a:off x="250825" y="1341438"/>
            <a:ext cx="2781300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повага до себе та інших</a:t>
            </a:r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250825" y="3573463"/>
            <a:ext cx="2522538" cy="8636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незалежність</a:t>
            </a:r>
          </a:p>
        </p:txBody>
      </p:sp>
      <p:sp>
        <p:nvSpPr>
          <p:cNvPr id="18439" name="Oval 5"/>
          <p:cNvSpPr>
            <a:spLocks noChangeArrowheads="1"/>
          </p:cNvSpPr>
          <p:nvPr/>
        </p:nvSpPr>
        <p:spPr bwMode="auto">
          <a:xfrm>
            <a:off x="2987675" y="4868863"/>
            <a:ext cx="3100388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якісні взаємини з іншими людьми</a:t>
            </a:r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6621463" y="3573463"/>
            <a:ext cx="2522537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 турбота про інших людей</a:t>
            </a: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300788" y="1341438"/>
            <a:ext cx="2522537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вміння переживати невдачі</a:t>
            </a:r>
          </a:p>
        </p:txBody>
      </p:sp>
      <p:sp>
        <p:nvSpPr>
          <p:cNvPr id="18442" name="AutoShape 9"/>
          <p:cNvSpPr>
            <a:spLocks noChangeArrowheads="1"/>
          </p:cNvSpPr>
          <p:nvPr/>
        </p:nvSpPr>
        <p:spPr bwMode="auto">
          <a:xfrm rot="-8510669">
            <a:off x="3105150" y="1812925"/>
            <a:ext cx="593725" cy="233363"/>
          </a:xfrm>
          <a:prstGeom prst="rightArrow">
            <a:avLst>
              <a:gd name="adj1" fmla="val 50000"/>
              <a:gd name="adj2" fmla="val 6360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8443" name="AutoShape 10"/>
          <p:cNvSpPr>
            <a:spLocks noChangeArrowheads="1"/>
          </p:cNvSpPr>
          <p:nvPr/>
        </p:nvSpPr>
        <p:spPr bwMode="auto">
          <a:xfrm rot="3339348">
            <a:off x="5901531" y="1683544"/>
            <a:ext cx="233363" cy="523875"/>
          </a:xfrm>
          <a:prstGeom prst="upArrow">
            <a:avLst>
              <a:gd name="adj1" fmla="val 50000"/>
              <a:gd name="adj2" fmla="val 5612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auto">
          <a:xfrm rot="-5878263">
            <a:off x="3030538" y="2941637"/>
            <a:ext cx="287338" cy="627063"/>
          </a:xfrm>
          <a:prstGeom prst="upArrow">
            <a:avLst>
              <a:gd name="adj1" fmla="val 50000"/>
              <a:gd name="adj2" fmla="val 4121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 rot="6310238">
            <a:off x="6031706" y="3120232"/>
            <a:ext cx="288925" cy="617538"/>
          </a:xfrm>
          <a:prstGeom prst="upArrow">
            <a:avLst>
              <a:gd name="adj1" fmla="val 50000"/>
              <a:gd name="adj2" fmla="val 4017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 rot="5619600">
            <a:off x="4190206" y="4355307"/>
            <a:ext cx="530225" cy="252412"/>
          </a:xfrm>
          <a:prstGeom prst="rightArrow">
            <a:avLst>
              <a:gd name="adj1" fmla="val 50000"/>
              <a:gd name="adj2" fmla="val 5251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276872"/>
            <a:ext cx="1656184" cy="1138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4653136"/>
            <a:ext cx="1751856" cy="131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5661248"/>
            <a:ext cx="1148308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0272" y="2564904"/>
            <a:ext cx="1261914" cy="905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288" y="4581128"/>
            <a:ext cx="1584176" cy="1473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9460" name="Объект 5"/>
          <p:cNvSpPr>
            <a:spLocks noGrp="1"/>
          </p:cNvSpPr>
          <p:nvPr>
            <p:ph idx="1"/>
          </p:nvPr>
        </p:nvSpPr>
        <p:spPr>
          <a:xfrm>
            <a:off x="593725" y="4724400"/>
            <a:ext cx="4179888" cy="20177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Протягом 5 років вивчається рівень адаптації до нових та змінених умов навчання серед учнів 1, 5, 10-х класів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результати досліджень свідчать про успішну адаптацію більшості учнів</a:t>
            </a:r>
            <a:endParaRPr lang="uk-UA" sz="2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2" descr="G:\Фоточки\DSC011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88913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54025"/>
            <a:ext cx="46101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68313" y="2940050"/>
            <a:ext cx="4248150" cy="10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Зустріч з українським мандрівником-полярником Гордієнком С.І. на тему </a:t>
            </a:r>
            <a:endParaRPr lang="en-US" sz="2000" b="1">
              <a:solidFill>
                <a:srgbClr val="0070C0"/>
              </a:solidFill>
              <a:latin typeface="Monotype Corsiva" pitchFamily="66" charset="0"/>
            </a:endParaRPr>
          </a:p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Я – людина серед людей»</a:t>
            </a: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5005388" y="2889250"/>
            <a:ext cx="3971925" cy="706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Година спілкування  «Увага. Вами маніпулюють»</a:t>
            </a:r>
          </a:p>
        </p:txBody>
      </p:sp>
      <p:pic>
        <p:nvPicPr>
          <p:cNvPr id="19465" name="Диаграмма 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2650" y="3806825"/>
            <a:ext cx="42846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Прямоугольник 2"/>
          <p:cNvSpPr>
            <a:spLocks noChangeArrowheads="1"/>
          </p:cNvSpPr>
          <p:nvPr/>
        </p:nvSpPr>
        <p:spPr bwMode="auto">
          <a:xfrm>
            <a:off x="395288" y="4076700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Діаграма моніторингу рівня адаптації учнів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250" y="188913"/>
            <a:ext cx="64087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«Оцінка розвитку творчих видів діяльності»</a:t>
            </a:r>
            <a:endParaRPr lang="uk-UA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429049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5" name="Oval 3"/>
          <p:cNvSpPr>
            <a:spLocks noChangeArrowheads="1"/>
          </p:cNvSpPr>
          <p:nvPr/>
        </p:nvSpPr>
        <p:spPr bwMode="auto">
          <a:xfrm>
            <a:off x="395288" y="1093788"/>
            <a:ext cx="2781300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здатність сумніватися</a:t>
            </a:r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0" y="2894013"/>
            <a:ext cx="2522538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бачення перспектив</a:t>
            </a:r>
          </a:p>
        </p:txBody>
      </p:sp>
      <p:sp>
        <p:nvSpPr>
          <p:cNvPr id="20487" name="Oval 5"/>
          <p:cNvSpPr>
            <a:spLocks noChangeArrowheads="1"/>
          </p:cNvSpPr>
          <p:nvPr/>
        </p:nvSpPr>
        <p:spPr bwMode="auto">
          <a:xfrm>
            <a:off x="971550" y="4767263"/>
            <a:ext cx="3100388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відмова від наслідування</a:t>
            </a:r>
          </a:p>
        </p:txBody>
      </p:sp>
      <p:sp>
        <p:nvSpPr>
          <p:cNvPr id="20488" name="Oval 6"/>
          <p:cNvSpPr>
            <a:spLocks noChangeArrowheads="1"/>
          </p:cNvSpPr>
          <p:nvPr/>
        </p:nvSpPr>
        <p:spPr bwMode="auto">
          <a:xfrm>
            <a:off x="4859338" y="5113338"/>
            <a:ext cx="2895600" cy="47625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 працездатність</a:t>
            </a:r>
          </a:p>
        </p:txBody>
      </p:sp>
      <p:sp>
        <p:nvSpPr>
          <p:cNvPr id="20489" name="Oval 7"/>
          <p:cNvSpPr>
            <a:spLocks noChangeArrowheads="1"/>
          </p:cNvSpPr>
          <p:nvPr/>
        </p:nvSpPr>
        <p:spPr bwMode="auto">
          <a:xfrm>
            <a:off x="6621463" y="2836863"/>
            <a:ext cx="2522537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оригінальність та цілісність сприйняття</a:t>
            </a:r>
          </a:p>
        </p:txBody>
      </p:sp>
      <p:sp>
        <p:nvSpPr>
          <p:cNvPr id="20490" name="Oval 8"/>
          <p:cNvSpPr>
            <a:spLocks noChangeArrowheads="1"/>
          </p:cNvSpPr>
          <p:nvPr/>
        </p:nvSpPr>
        <p:spPr bwMode="auto">
          <a:xfrm>
            <a:off x="6300788" y="1093788"/>
            <a:ext cx="2522537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незалежне мислення</a:t>
            </a:r>
          </a:p>
        </p:txBody>
      </p:sp>
      <p:sp>
        <p:nvSpPr>
          <p:cNvPr id="20491" name="AutoShape 9"/>
          <p:cNvSpPr>
            <a:spLocks noChangeArrowheads="1"/>
          </p:cNvSpPr>
          <p:nvPr/>
        </p:nvSpPr>
        <p:spPr bwMode="auto">
          <a:xfrm rot="-8510669">
            <a:off x="3105150" y="1957388"/>
            <a:ext cx="593725" cy="233362"/>
          </a:xfrm>
          <a:prstGeom prst="rightArrow">
            <a:avLst>
              <a:gd name="adj1" fmla="val 50000"/>
              <a:gd name="adj2" fmla="val 6360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492" name="AutoShape 10"/>
          <p:cNvSpPr>
            <a:spLocks noChangeArrowheads="1"/>
          </p:cNvSpPr>
          <p:nvPr/>
        </p:nvSpPr>
        <p:spPr bwMode="auto">
          <a:xfrm rot="3339348">
            <a:off x="5901531" y="1842294"/>
            <a:ext cx="233363" cy="523875"/>
          </a:xfrm>
          <a:prstGeom prst="upArrow">
            <a:avLst>
              <a:gd name="adj1" fmla="val 50000"/>
              <a:gd name="adj2" fmla="val 5612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 rot="-5400000">
            <a:off x="2868613" y="2900363"/>
            <a:ext cx="288925" cy="625475"/>
          </a:xfrm>
          <a:prstGeom prst="upArrow">
            <a:avLst>
              <a:gd name="adj1" fmla="val 50000"/>
              <a:gd name="adj2" fmla="val 4088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0494" name="AutoShape 12"/>
          <p:cNvSpPr>
            <a:spLocks noChangeArrowheads="1"/>
          </p:cNvSpPr>
          <p:nvPr/>
        </p:nvSpPr>
        <p:spPr bwMode="auto">
          <a:xfrm rot="5400000">
            <a:off x="6031706" y="2904332"/>
            <a:ext cx="288925" cy="617538"/>
          </a:xfrm>
          <a:prstGeom prst="upArrow">
            <a:avLst>
              <a:gd name="adj1" fmla="val 50000"/>
              <a:gd name="adj2" fmla="val 4017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0495" name="AutoShape 13"/>
          <p:cNvSpPr>
            <a:spLocks noChangeArrowheads="1"/>
          </p:cNvSpPr>
          <p:nvPr/>
        </p:nvSpPr>
        <p:spPr bwMode="auto">
          <a:xfrm rot="7256021">
            <a:off x="3255169" y="4450556"/>
            <a:ext cx="530225" cy="252413"/>
          </a:xfrm>
          <a:prstGeom prst="rightArrow">
            <a:avLst>
              <a:gd name="adj1" fmla="val 50000"/>
              <a:gd name="adj2" fmla="val 5251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496" name="AutoShape 14"/>
          <p:cNvSpPr>
            <a:spLocks noChangeArrowheads="1"/>
          </p:cNvSpPr>
          <p:nvPr/>
        </p:nvSpPr>
        <p:spPr bwMode="auto">
          <a:xfrm rot="3426539">
            <a:off x="5640388" y="4379913"/>
            <a:ext cx="531812" cy="252412"/>
          </a:xfrm>
          <a:prstGeom prst="rightArrow">
            <a:avLst>
              <a:gd name="adj1" fmla="val 50000"/>
              <a:gd name="adj2" fmla="val 52673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944170"/>
            <a:ext cx="1424186" cy="908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775598"/>
            <a:ext cx="1864618" cy="1237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5800881"/>
            <a:ext cx="1451369" cy="940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80895" y="4203154"/>
            <a:ext cx="1863105" cy="1242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1928242"/>
            <a:ext cx="1594723" cy="996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63688" y="5762156"/>
            <a:ext cx="1429659" cy="1051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13" y="260350"/>
            <a:ext cx="91852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14313" y="2930525"/>
            <a:ext cx="3378200" cy="3551238"/>
            <a:chOff x="214870" y="2929974"/>
            <a:chExt cx="3377303" cy="3551018"/>
          </a:xfrm>
        </p:grpSpPr>
        <p:sp>
          <p:nvSpPr>
            <p:cNvPr id="3078" name="Text Box 4"/>
            <p:cNvSpPr txBox="1">
              <a:spLocks noChangeArrowheads="1"/>
            </p:cNvSpPr>
            <p:nvPr/>
          </p:nvSpPr>
          <p:spPr bwMode="auto">
            <a:xfrm rot="2922448">
              <a:off x="2444185" y="3728055"/>
              <a:ext cx="1463505" cy="3654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latin typeface="Georgia" pitchFamily="18" charset="0"/>
                </a:rPr>
                <a:t>ПЕДАГОГИ</a:t>
              </a:r>
              <a:endParaRPr lang="ru-RU" sz="1600">
                <a:latin typeface="Arial" charset="0"/>
              </a:endParaRPr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1331367" y="3103025"/>
              <a:ext cx="1296417" cy="2851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latin typeface="Georgia" pitchFamily="18" charset="0"/>
                </a:rPr>
                <a:t>УЧНІ</a:t>
              </a:r>
              <a:endParaRPr lang="ru-RU" sz="1400">
                <a:latin typeface="Arial" charset="0"/>
              </a:endParaRPr>
            </a:p>
          </p:txBody>
        </p:sp>
        <p:sp>
          <p:nvSpPr>
            <p:cNvPr id="3080" name="Text Box 6"/>
            <p:cNvSpPr txBox="1">
              <a:spLocks noChangeArrowheads="1"/>
            </p:cNvSpPr>
            <p:nvPr/>
          </p:nvSpPr>
          <p:spPr bwMode="auto">
            <a:xfrm rot="5978945">
              <a:off x="2783129" y="4909985"/>
              <a:ext cx="1260901" cy="3571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latin typeface="Georgia" pitchFamily="18" charset="0"/>
                </a:rPr>
                <a:t>БАТЬКИ</a:t>
              </a:r>
              <a:endParaRPr lang="ru-RU" sz="1400">
                <a:latin typeface="Arial" charset="0"/>
              </a:endParaRPr>
            </a:p>
          </p:txBody>
        </p:sp>
        <p:sp>
          <p:nvSpPr>
            <p:cNvPr id="3081" name="Text Box 7"/>
            <p:cNvSpPr txBox="1">
              <a:spLocks noChangeArrowheads="1"/>
            </p:cNvSpPr>
            <p:nvPr/>
          </p:nvSpPr>
          <p:spPr bwMode="auto">
            <a:xfrm rot="8667989">
              <a:off x="1987722" y="5914385"/>
              <a:ext cx="1489811" cy="384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latin typeface="Georgia" pitchFamily="18" charset="0"/>
                </a:rPr>
                <a:t>ПАРТНЕРИ</a:t>
              </a:r>
              <a:endParaRPr lang="ru-RU" sz="1400">
                <a:latin typeface="Arial" charset="0"/>
              </a:endParaRPr>
            </a:p>
          </p:txBody>
        </p:sp>
        <p:sp>
          <p:nvSpPr>
            <p:cNvPr id="3082" name="Text Box 8"/>
            <p:cNvSpPr txBox="1">
              <a:spLocks noChangeArrowheads="1"/>
            </p:cNvSpPr>
            <p:nvPr/>
          </p:nvSpPr>
          <p:spPr bwMode="auto">
            <a:xfrm rot="-9295651">
              <a:off x="370341" y="5970337"/>
              <a:ext cx="1912174" cy="5106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latin typeface="Georgia" pitchFamily="18" charset="0"/>
                </a:rPr>
                <a:t>ПСИХОЛОГІЧНА СЛУЖБА</a:t>
              </a:r>
              <a:endParaRPr lang="ru-RU" sz="1400">
                <a:latin typeface="Arial" charset="0"/>
              </a:endParaRPr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 rot="-3185492">
              <a:off x="-242189" y="3757415"/>
              <a:ext cx="1961568" cy="3066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latin typeface="Georgia" pitchFamily="18" charset="0"/>
                </a:rPr>
                <a:t>АДМІНІСТРАЦІЯ</a:t>
              </a:r>
              <a:endParaRPr lang="ru-RU" sz="1400">
                <a:latin typeface="Arial" charset="0"/>
              </a:endParaRP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 rot="-6224256">
              <a:off x="-267718" y="5083565"/>
              <a:ext cx="1287418" cy="3222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latin typeface="Georgia" pitchFamily="18" charset="0"/>
                </a:rPr>
                <a:t>ГРОМАДА</a:t>
              </a:r>
              <a:endParaRPr lang="ru-RU" sz="14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21508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uk-UA" b="1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1509" name="Picture 2" descr="G:\Фоточки\DSC005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9375" y="60325"/>
            <a:ext cx="32432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G:\Фоточки\DSC009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6888" y="3009900"/>
            <a:ext cx="63341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G:\Фоточки\DSC028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34025" y="44450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4592638" y="6340475"/>
            <a:ext cx="3971925" cy="401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Класне свято – це класне свято</a:t>
            </a:r>
            <a:r>
              <a:rPr lang="en-US" sz="2000" b="1">
                <a:solidFill>
                  <a:srgbClr val="0070C0"/>
                </a:solidFill>
                <a:latin typeface="Monotype Corsiva" pitchFamily="66" charset="0"/>
              </a:rPr>
              <a:t>!</a:t>
            </a:r>
            <a:endParaRPr lang="uk-UA" sz="20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1513" name="Прямоугольник 9"/>
          <p:cNvSpPr>
            <a:spLocks noChangeArrowheads="1"/>
          </p:cNvSpPr>
          <p:nvPr/>
        </p:nvSpPr>
        <p:spPr bwMode="auto">
          <a:xfrm>
            <a:off x="5157788" y="2217738"/>
            <a:ext cx="3971925" cy="70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Традиційні виставки творчих робіт учнів</a:t>
            </a:r>
          </a:p>
        </p:txBody>
      </p:sp>
      <p:sp>
        <p:nvSpPr>
          <p:cNvPr id="21514" name="Прямоугольник 10"/>
          <p:cNvSpPr>
            <a:spLocks noChangeArrowheads="1"/>
          </p:cNvSpPr>
          <p:nvPr/>
        </p:nvSpPr>
        <p:spPr bwMode="auto">
          <a:xfrm>
            <a:off x="468313" y="2217738"/>
            <a:ext cx="3970337" cy="70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Міський етап військово-спортивної гри «Джура»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Группа 2"/>
          <p:cNvGrpSpPr>
            <a:grpSpLocks/>
          </p:cNvGrpSpPr>
          <p:nvPr/>
        </p:nvGrpSpPr>
        <p:grpSpPr bwMode="auto">
          <a:xfrm>
            <a:off x="214313" y="946150"/>
            <a:ext cx="9082087" cy="6524625"/>
            <a:chOff x="179512" y="1340839"/>
            <a:chExt cx="9083040" cy="6524033"/>
          </a:xfrm>
        </p:grpSpPr>
        <p:pic>
          <p:nvPicPr>
            <p:cNvPr id="4" name="Picture 6" descr="C:\ФОТО\ChKrDq7GKeM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66389" y="1340839"/>
              <a:ext cx="1195901" cy="1728049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gray">
            <a:xfrm>
              <a:off x="179512" y="2204361"/>
              <a:ext cx="4032673" cy="403347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ЛНВК № 10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“ЗНЗ-ДНЗ”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atin typeface="Arial" charset="0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3059539" y="2132930"/>
              <a:ext cx="3672272" cy="50001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Дитяча музична школа</a:t>
              </a:r>
              <a:endParaRPr lang="en-US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3419939" y="2925020"/>
              <a:ext cx="3456351" cy="4984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BFEAE"/>
                </a:gs>
                <a:gs pos="100000">
                  <a:srgbClr val="CBFEAE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err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ЛУКіМ</a:t>
              </a:r>
              <a:endPara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3564417" y="3861560"/>
              <a:ext cx="3672272" cy="5000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БДЮТ</a:t>
              </a:r>
              <a:endPara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3564417" y="4725082"/>
              <a:ext cx="3383317" cy="5000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BFEAE"/>
                </a:gs>
                <a:gs pos="100000">
                  <a:srgbClr val="CBFEAE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rgbClr val="99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Міський палац культури</a:t>
              </a:r>
              <a:endParaRPr lang="en-US" sz="2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2981743" y="5667971"/>
              <a:ext cx="3600828" cy="5000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Районний будинок культури</a:t>
              </a:r>
              <a:endParaRPr lang="en-US" sz="2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11" name="Picture 2" descr="C:\ФОТО\Детки\IMG_3347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23149" y="6116130"/>
              <a:ext cx="1209091" cy="174874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softEdge rad="101600"/>
            </a:effectLst>
          </p:spPr>
        </p:pic>
        <p:pic>
          <p:nvPicPr>
            <p:cNvPr id="12" name="Picture 3" descr="C:\ФОТО\Детки\IMG_331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47825" y="5538068"/>
              <a:ext cx="1397707" cy="206232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softEdge rad="101600"/>
            </a:effectLst>
          </p:spPr>
        </p:pic>
        <p:pic>
          <p:nvPicPr>
            <p:cNvPr id="13" name="Picture 8" descr="C:\ФОТО\gWTgzvqHepc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886918" y="5494547"/>
              <a:ext cx="1303814" cy="189759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softEdge rad="101600"/>
            </a:effectLst>
          </p:spPr>
        </p:pic>
        <p:pic>
          <p:nvPicPr>
            <p:cNvPr id="14" name="Picture 7" descr="C:\ФОТО\FLcYZM-QdUc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837711" y="2743211"/>
              <a:ext cx="2424841" cy="1617899"/>
            </a:xfrm>
            <a:prstGeom prst="rect">
              <a:avLst/>
            </a:prstGeom>
            <a:noFill/>
            <a:effectLst>
              <a:softEdge rad="50800"/>
            </a:effectLst>
          </p:spPr>
        </p:pic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3419939" y="2925020"/>
              <a:ext cx="3600828" cy="4984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BFEAE"/>
                </a:gs>
                <a:gs pos="100000">
                  <a:srgbClr val="CBFEAE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Училище культури і мистецтв</a:t>
              </a:r>
              <a:endPara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2532" name="Picture 19" descr="C:\РБДЮТ\ФОТО\Весняні дзвіночки 2012\IMG_377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58038" y="3824288"/>
            <a:ext cx="184626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7"/>
          <p:cNvSpPr>
            <a:spLocks noChangeArrowheads="1"/>
          </p:cNvSpPr>
          <p:nvPr/>
        </p:nvSpPr>
        <p:spPr bwMode="auto">
          <a:xfrm>
            <a:off x="250825" y="195263"/>
            <a:ext cx="8713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3200" b="1">
                <a:solidFill>
                  <a:srgbClr val="0070C0"/>
                </a:solidFill>
                <a:latin typeface="Monotype Corsiva" pitchFamily="66" charset="0"/>
              </a:rPr>
              <a:t>Мережна взаємодія закладу щодо розвитку творчих видів діяльності учнів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250" y="188913"/>
            <a:ext cx="64087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«Узгодження виховних впливів шкоди і сім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’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ї шляхом залучення батьків»</a:t>
            </a:r>
            <a:endParaRPr lang="uk-UA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573065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557" name="Oval 3"/>
          <p:cNvSpPr>
            <a:spLocks noChangeArrowheads="1"/>
          </p:cNvSpPr>
          <p:nvPr/>
        </p:nvSpPr>
        <p:spPr bwMode="auto">
          <a:xfrm>
            <a:off x="539750" y="1311275"/>
            <a:ext cx="2781300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Оптимальні навантаження</a:t>
            </a:r>
          </a:p>
        </p:txBody>
      </p:sp>
      <p:sp>
        <p:nvSpPr>
          <p:cNvPr id="23558" name="Oval 4"/>
          <p:cNvSpPr>
            <a:spLocks noChangeArrowheads="1"/>
          </p:cNvSpPr>
          <p:nvPr/>
        </p:nvSpPr>
        <p:spPr bwMode="auto">
          <a:xfrm>
            <a:off x="0" y="2981325"/>
            <a:ext cx="2522538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Врахування індивідуальних особливостей</a:t>
            </a:r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755650" y="4997450"/>
            <a:ext cx="3100388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Врахування раніше набутих якостей, норм поведінки</a:t>
            </a:r>
          </a:p>
        </p:txBody>
      </p:sp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5364163" y="5054600"/>
            <a:ext cx="2895600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Ефективний взаємозв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язок</a:t>
            </a:r>
          </a:p>
        </p:txBody>
      </p:sp>
      <p:sp>
        <p:nvSpPr>
          <p:cNvPr id="23561" name="Oval 7"/>
          <p:cNvSpPr>
            <a:spLocks noChangeArrowheads="1"/>
          </p:cNvSpPr>
          <p:nvPr/>
        </p:nvSpPr>
        <p:spPr bwMode="auto">
          <a:xfrm>
            <a:off x="6621463" y="3111500"/>
            <a:ext cx="2522537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Єдність виховних зусиль</a:t>
            </a:r>
          </a:p>
        </p:txBody>
      </p:sp>
      <p:sp>
        <p:nvSpPr>
          <p:cNvPr id="23562" name="Oval 8"/>
          <p:cNvSpPr>
            <a:spLocks noChangeArrowheads="1"/>
          </p:cNvSpPr>
          <p:nvPr/>
        </p:nvSpPr>
        <p:spPr bwMode="auto">
          <a:xfrm>
            <a:off x="6156325" y="1382713"/>
            <a:ext cx="2522538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Єдність вимог до дитини</a:t>
            </a:r>
          </a:p>
        </p:txBody>
      </p:sp>
      <p:sp>
        <p:nvSpPr>
          <p:cNvPr id="23563" name="AutoShape 9"/>
          <p:cNvSpPr>
            <a:spLocks noChangeArrowheads="1"/>
          </p:cNvSpPr>
          <p:nvPr/>
        </p:nvSpPr>
        <p:spPr bwMode="auto">
          <a:xfrm rot="-8510669">
            <a:off x="3105150" y="2101850"/>
            <a:ext cx="593725" cy="233363"/>
          </a:xfrm>
          <a:prstGeom prst="rightArrow">
            <a:avLst>
              <a:gd name="adj1" fmla="val 50000"/>
              <a:gd name="adj2" fmla="val 6360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3564" name="AutoShape 10"/>
          <p:cNvSpPr>
            <a:spLocks noChangeArrowheads="1"/>
          </p:cNvSpPr>
          <p:nvPr/>
        </p:nvSpPr>
        <p:spPr bwMode="auto">
          <a:xfrm rot="3339348">
            <a:off x="5901532" y="1986756"/>
            <a:ext cx="233362" cy="523875"/>
          </a:xfrm>
          <a:prstGeom prst="upArrow">
            <a:avLst>
              <a:gd name="adj1" fmla="val 50000"/>
              <a:gd name="adj2" fmla="val 56123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3565" name="AutoShape 11"/>
          <p:cNvSpPr>
            <a:spLocks noChangeArrowheads="1"/>
          </p:cNvSpPr>
          <p:nvPr/>
        </p:nvSpPr>
        <p:spPr bwMode="auto">
          <a:xfrm rot="-5400000">
            <a:off x="2868613" y="3116263"/>
            <a:ext cx="288925" cy="625475"/>
          </a:xfrm>
          <a:prstGeom prst="upArrow">
            <a:avLst>
              <a:gd name="adj1" fmla="val 50000"/>
              <a:gd name="adj2" fmla="val 4088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3566" name="AutoShape 12"/>
          <p:cNvSpPr>
            <a:spLocks noChangeArrowheads="1"/>
          </p:cNvSpPr>
          <p:nvPr/>
        </p:nvSpPr>
        <p:spPr bwMode="auto">
          <a:xfrm rot="5400000">
            <a:off x="6032500" y="3048000"/>
            <a:ext cx="287338" cy="617538"/>
          </a:xfrm>
          <a:prstGeom prst="upArrow">
            <a:avLst>
              <a:gd name="adj1" fmla="val 50000"/>
              <a:gd name="adj2" fmla="val 4039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3567" name="AutoShape 13"/>
          <p:cNvSpPr>
            <a:spLocks noChangeArrowheads="1"/>
          </p:cNvSpPr>
          <p:nvPr/>
        </p:nvSpPr>
        <p:spPr bwMode="auto">
          <a:xfrm rot="7256021">
            <a:off x="3255169" y="4666456"/>
            <a:ext cx="530225" cy="252413"/>
          </a:xfrm>
          <a:prstGeom prst="rightArrow">
            <a:avLst>
              <a:gd name="adj1" fmla="val 50000"/>
              <a:gd name="adj2" fmla="val 5251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3568" name="AutoShape 14"/>
          <p:cNvSpPr>
            <a:spLocks noChangeArrowheads="1"/>
          </p:cNvSpPr>
          <p:nvPr/>
        </p:nvSpPr>
        <p:spPr bwMode="auto">
          <a:xfrm rot="3426539">
            <a:off x="5640387" y="4667251"/>
            <a:ext cx="531813" cy="252412"/>
          </a:xfrm>
          <a:prstGeom prst="rightArrow">
            <a:avLst>
              <a:gd name="adj1" fmla="val 50000"/>
              <a:gd name="adj2" fmla="val 52673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316" y="1956048"/>
            <a:ext cx="1561356" cy="1040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9508" y="4149080"/>
            <a:ext cx="1048116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759" y="5760640"/>
            <a:ext cx="846897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280" y="5751512"/>
            <a:ext cx="1605328" cy="1205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3890367"/>
            <a:ext cx="1580152" cy="1050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96336" y="2165280"/>
            <a:ext cx="1299617" cy="975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113" y="3438525"/>
            <a:ext cx="37322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1" name="Объект 3"/>
          <p:cNvGraphicFramePr>
            <a:graphicFrameLocks noChangeAspect="1"/>
          </p:cNvGraphicFramePr>
          <p:nvPr/>
        </p:nvGraphicFramePr>
        <p:xfrm>
          <a:off x="323850" y="577850"/>
          <a:ext cx="5403850" cy="2619375"/>
        </p:xfrm>
        <a:graphic>
          <a:graphicData uri="http://schemas.openxmlformats.org/presentationml/2006/ole">
            <p:oleObj spid="_x0000_s24581" name="Диаграмма" r:id="rId5" imgW="5981839" imgH="3695700" progId="MSGraph.Chart.8">
              <p:embed/>
            </p:oleObj>
          </a:graphicData>
        </a:graphic>
      </p:graphicFrame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37502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250825" y="115888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400" b="1">
                <a:solidFill>
                  <a:srgbClr val="0070C0"/>
                </a:solidFill>
                <a:latin typeface="Monotype Corsiva" pitchFamily="66" charset="0"/>
              </a:rPr>
              <a:t>Діаграма моніторингу розвитку духовних ціннісних орієнтацій учнів</a:t>
            </a:r>
          </a:p>
        </p:txBody>
      </p:sp>
      <p:sp>
        <p:nvSpPr>
          <p:cNvPr id="24584" name="Прямоугольник 4"/>
          <p:cNvSpPr>
            <a:spLocks noChangeArrowheads="1"/>
          </p:cNvSpPr>
          <p:nvPr/>
        </p:nvSpPr>
        <p:spPr bwMode="auto">
          <a:xfrm>
            <a:off x="5508625" y="908050"/>
            <a:ext cx="345598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Спостерігається позитивна тенденція до формування соціальних та духовних цінностей учнів, а система заходів, направлених на формування сприятливих умов для особистісного розвитку дитини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Прямоугольник 10"/>
          <p:cNvSpPr>
            <a:spLocks noChangeArrowheads="1"/>
          </p:cNvSpPr>
          <p:nvPr/>
        </p:nvSpPr>
        <p:spPr bwMode="auto">
          <a:xfrm>
            <a:off x="4494213" y="6149975"/>
            <a:ext cx="3971925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«Маршрут безпеки» для тат і мам</a:t>
            </a:r>
          </a:p>
        </p:txBody>
      </p:sp>
      <p:sp>
        <p:nvSpPr>
          <p:cNvPr id="24586" name="Прямоугольник 11"/>
          <p:cNvSpPr>
            <a:spLocks noChangeArrowheads="1"/>
          </p:cNvSpPr>
          <p:nvPr/>
        </p:nvSpPr>
        <p:spPr bwMode="auto">
          <a:xfrm>
            <a:off x="400050" y="6149975"/>
            <a:ext cx="3971925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Сім</a:t>
            </a:r>
            <a:r>
              <a:rPr lang="en-US" sz="2000" b="1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я і школа: працюємо і відпочиваємо разом з дітьми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250" y="188913"/>
            <a:ext cx="64087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«Сприяння рівним можливостям учнів щодо участі у прийнятті рішень»</a:t>
            </a:r>
            <a:endParaRPr lang="uk-UA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429049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605" name="Oval 3"/>
          <p:cNvSpPr>
            <a:spLocks noChangeArrowheads="1"/>
          </p:cNvSpPr>
          <p:nvPr/>
        </p:nvSpPr>
        <p:spPr bwMode="auto">
          <a:xfrm>
            <a:off x="323850" y="1323975"/>
            <a:ext cx="2781300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розвиток індивідуальних здібностей</a:t>
            </a:r>
          </a:p>
        </p:txBody>
      </p:sp>
      <p:sp>
        <p:nvSpPr>
          <p:cNvPr id="25606" name="Oval 4"/>
          <p:cNvSpPr>
            <a:spLocks noChangeArrowheads="1"/>
          </p:cNvSpPr>
          <p:nvPr/>
        </p:nvSpPr>
        <p:spPr bwMode="auto">
          <a:xfrm>
            <a:off x="179388" y="3700463"/>
            <a:ext cx="2522537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єкт – суб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єктна взаємодія</a:t>
            </a:r>
          </a:p>
        </p:txBody>
      </p:sp>
      <p:sp>
        <p:nvSpPr>
          <p:cNvPr id="25607" name="Oval 5"/>
          <p:cNvSpPr>
            <a:spLocks noChangeArrowheads="1"/>
          </p:cNvSpPr>
          <p:nvPr/>
        </p:nvSpPr>
        <p:spPr bwMode="auto">
          <a:xfrm>
            <a:off x="3059113" y="4868863"/>
            <a:ext cx="3100387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готовність до самопроектування майбутнього</a:t>
            </a: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6516688" y="3771900"/>
            <a:ext cx="2522537" cy="1169988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прагнення до досконалості, гармонії, краси</a:t>
            </a:r>
          </a:p>
        </p:txBody>
      </p:sp>
      <p:sp>
        <p:nvSpPr>
          <p:cNvPr id="25609" name="Oval 8"/>
          <p:cNvSpPr>
            <a:spLocks noChangeArrowheads="1"/>
          </p:cNvSpPr>
          <p:nvPr/>
        </p:nvSpPr>
        <p:spPr bwMode="auto">
          <a:xfrm>
            <a:off x="6443663" y="1527175"/>
            <a:ext cx="2522537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саморозвиток і самореалізація</a:t>
            </a:r>
          </a:p>
        </p:txBody>
      </p:sp>
      <p:sp>
        <p:nvSpPr>
          <p:cNvPr id="25610" name="AutoShape 9"/>
          <p:cNvSpPr>
            <a:spLocks noChangeArrowheads="1"/>
          </p:cNvSpPr>
          <p:nvPr/>
        </p:nvSpPr>
        <p:spPr bwMode="auto">
          <a:xfrm rot="-8510669">
            <a:off x="3105150" y="2028825"/>
            <a:ext cx="593725" cy="233363"/>
          </a:xfrm>
          <a:prstGeom prst="rightArrow">
            <a:avLst>
              <a:gd name="adj1" fmla="val 50000"/>
              <a:gd name="adj2" fmla="val 6360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5611" name="AutoShape 10"/>
          <p:cNvSpPr>
            <a:spLocks noChangeArrowheads="1"/>
          </p:cNvSpPr>
          <p:nvPr/>
        </p:nvSpPr>
        <p:spPr bwMode="auto">
          <a:xfrm rot="3339348">
            <a:off x="5901531" y="1915319"/>
            <a:ext cx="233363" cy="523875"/>
          </a:xfrm>
          <a:prstGeom prst="upArrow">
            <a:avLst>
              <a:gd name="adj1" fmla="val 50000"/>
              <a:gd name="adj2" fmla="val 5612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 rot="-6469944">
            <a:off x="3012281" y="3602832"/>
            <a:ext cx="288925" cy="627062"/>
          </a:xfrm>
          <a:prstGeom prst="upArrow">
            <a:avLst>
              <a:gd name="adj1" fmla="val 50000"/>
              <a:gd name="adj2" fmla="val 4098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 rot="6353206">
            <a:off x="6060281" y="3617119"/>
            <a:ext cx="288925" cy="617538"/>
          </a:xfrm>
          <a:prstGeom prst="upArrow">
            <a:avLst>
              <a:gd name="adj1" fmla="val 50000"/>
              <a:gd name="adj2" fmla="val 4017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5614" name="AutoShape 13"/>
          <p:cNvSpPr>
            <a:spLocks noChangeArrowheads="1"/>
          </p:cNvSpPr>
          <p:nvPr/>
        </p:nvSpPr>
        <p:spPr bwMode="auto">
          <a:xfrm rot="5400000">
            <a:off x="4334669" y="4477544"/>
            <a:ext cx="530225" cy="252413"/>
          </a:xfrm>
          <a:prstGeom prst="rightArrow">
            <a:avLst>
              <a:gd name="adj1" fmla="val 50000"/>
              <a:gd name="adj2" fmla="val 5251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80" y="2223120"/>
            <a:ext cx="1091952" cy="1637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5013176"/>
            <a:ext cx="1543050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5745183"/>
            <a:ext cx="821259" cy="1112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0272" y="4941168"/>
            <a:ext cx="1799861" cy="1349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248" y="2474331"/>
            <a:ext cx="1901577" cy="954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138" y="15001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9163" y="43608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250825" y="115888"/>
            <a:ext cx="87137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800" b="1">
                <a:solidFill>
                  <a:srgbClr val="0070C0"/>
                </a:solidFill>
                <a:latin typeface="Monotype Corsiva" pitchFamily="66" charset="0"/>
              </a:rPr>
              <a:t>Діяльність кафедри гендерно чутливих технологій в освіті Харківського національного педагогічного університету імені Г.С.Сковороди на базі закладу</a:t>
            </a: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463" y="4849813"/>
            <a:ext cx="14493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8"/>
          <p:cNvSpPr>
            <a:spLocks noChangeArrowheads="1"/>
          </p:cNvSpPr>
          <p:nvPr/>
        </p:nvSpPr>
        <p:spPr bwMode="auto">
          <a:xfrm>
            <a:off x="168275" y="4360863"/>
            <a:ext cx="4608513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Відкриття КГТО , березень 20</a:t>
            </a:r>
            <a:r>
              <a:rPr lang="ru-RU" sz="2000" b="1">
                <a:solidFill>
                  <a:srgbClr val="0070C0"/>
                </a:solidFill>
                <a:latin typeface="Monotype Corsiva" pitchFamily="66" charset="0"/>
              </a:rPr>
              <a:t>13</a:t>
            </a:r>
            <a:endParaRPr lang="uk-UA" sz="20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8863" y="4351338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Прямоугольник 10"/>
          <p:cNvSpPr>
            <a:spLocks noChangeArrowheads="1"/>
          </p:cNvSpPr>
          <p:nvPr/>
        </p:nvSpPr>
        <p:spPr bwMode="auto">
          <a:xfrm>
            <a:off x="1403350" y="6884988"/>
            <a:ext cx="7389813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Презентація посібника «У пошуках гендерного виховання» авторським колективом для педагогів та батьків учнів закладу ,березень 20</a:t>
            </a:r>
            <a:r>
              <a:rPr lang="ru-RU" sz="2000" b="1">
                <a:solidFill>
                  <a:srgbClr val="0070C0"/>
                </a:solidFill>
                <a:latin typeface="Monotype Corsiva" pitchFamily="66" charset="0"/>
              </a:rPr>
              <a:t>14</a:t>
            </a:r>
            <a:endParaRPr lang="uk-UA" sz="20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40288" y="1870075"/>
            <a:ext cx="41068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Прямоугольник 9"/>
          <p:cNvSpPr>
            <a:spLocks noChangeArrowheads="1"/>
          </p:cNvSpPr>
          <p:nvPr/>
        </p:nvSpPr>
        <p:spPr bwMode="auto">
          <a:xfrm>
            <a:off x="4643438" y="1500188"/>
            <a:ext cx="4410075" cy="10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Презентація моделі гендерночутливго навчального закладу у м. Харкові ,</a:t>
            </a:r>
          </a:p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квітень 20</a:t>
            </a:r>
            <a:r>
              <a:rPr lang="ru-RU" sz="2000" b="1">
                <a:solidFill>
                  <a:srgbClr val="0070C0"/>
                </a:solidFill>
                <a:latin typeface="Monotype Corsiva" pitchFamily="66" charset="0"/>
              </a:rPr>
              <a:t>13</a:t>
            </a:r>
            <a:endParaRPr lang="uk-UA" sz="2000" b="1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250" y="188913"/>
            <a:ext cx="64087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«Якісна превентивна освіта»</a:t>
            </a:r>
            <a:endParaRPr lang="uk-UA" sz="2800" dirty="0">
              <a:solidFill>
                <a:srgbClr val="0033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357041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653" name="Oval 3"/>
          <p:cNvSpPr>
            <a:spLocks noChangeArrowheads="1"/>
          </p:cNvSpPr>
          <p:nvPr/>
        </p:nvSpPr>
        <p:spPr bwMode="auto">
          <a:xfrm>
            <a:off x="179388" y="906463"/>
            <a:ext cx="2781300" cy="151447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Arial" charset="0"/>
              </a:rPr>
              <a:t>Позитивні зміни у знаннях молоді стосовно здорового способу життя</a:t>
            </a:r>
            <a:endParaRPr lang="uk-UA" sz="1600">
              <a:latin typeface="Arial" charset="0"/>
              <a:cs typeface="Arial" charset="0"/>
            </a:endParaRP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0" y="2997200"/>
            <a:ext cx="2522538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Arial" charset="0"/>
              </a:rPr>
              <a:t>Цілісне благополуччя</a:t>
            </a:r>
            <a:endParaRPr lang="uk-UA" sz="1600">
              <a:latin typeface="Arial" charset="0"/>
              <a:cs typeface="Arial" charset="0"/>
            </a:endParaRPr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1042988" y="4797425"/>
            <a:ext cx="3100387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Arial" charset="0"/>
              </a:rPr>
              <a:t>Стабільна динаміка зміцнення здоров</a:t>
            </a:r>
            <a:r>
              <a:rPr lang="en-US" sz="1600" b="1">
                <a:latin typeface="Times New Roman" pitchFamily="18" charset="0"/>
                <a:cs typeface="Arial" charset="0"/>
              </a:rPr>
              <a:t>’</a:t>
            </a:r>
            <a:r>
              <a:rPr lang="uk-UA" sz="1600" b="1">
                <a:latin typeface="Times New Roman" pitchFamily="18" charset="0"/>
                <a:cs typeface="Arial" charset="0"/>
              </a:rPr>
              <a:t>я</a:t>
            </a:r>
          </a:p>
          <a:p>
            <a:endParaRPr lang="uk-UA" sz="1600">
              <a:latin typeface="Arial" charset="0"/>
              <a:cs typeface="Arial" charset="0"/>
            </a:endParaRPr>
          </a:p>
        </p:txBody>
      </p:sp>
      <p:sp>
        <p:nvSpPr>
          <p:cNvPr id="27656" name="Oval 6"/>
          <p:cNvSpPr>
            <a:spLocks noChangeArrowheads="1"/>
          </p:cNvSpPr>
          <p:nvPr/>
        </p:nvSpPr>
        <p:spPr bwMode="auto">
          <a:xfrm>
            <a:off x="5435600" y="4911725"/>
            <a:ext cx="2895600" cy="820738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Arial" charset="0"/>
              </a:rPr>
              <a:t>Відповідальна поведінка</a:t>
            </a:r>
            <a:endParaRPr lang="uk-UA" sz="1600">
              <a:latin typeface="Arial" charset="0"/>
              <a:cs typeface="Arial" charset="0"/>
            </a:endParaRPr>
          </a:p>
        </p:txBody>
      </p:sp>
      <p:sp>
        <p:nvSpPr>
          <p:cNvPr id="27657" name="Oval 7"/>
          <p:cNvSpPr>
            <a:spLocks noChangeArrowheads="1"/>
          </p:cNvSpPr>
          <p:nvPr/>
        </p:nvSpPr>
        <p:spPr bwMode="auto">
          <a:xfrm>
            <a:off x="6621463" y="2894013"/>
            <a:ext cx="2522537" cy="822325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1600" b="1">
                <a:latin typeface="Times New Roman" pitchFamily="18" charset="0"/>
                <a:cs typeface="Arial" charset="0"/>
              </a:rPr>
              <a:t>Особистісний потенціал</a:t>
            </a:r>
            <a:endParaRPr lang="uk-UA" sz="1600">
              <a:latin typeface="Arial" charset="0"/>
              <a:cs typeface="Arial" charset="0"/>
            </a:endParaRPr>
          </a:p>
        </p:txBody>
      </p:sp>
      <p:sp>
        <p:nvSpPr>
          <p:cNvPr id="27658" name="Oval 8"/>
          <p:cNvSpPr>
            <a:spLocks noChangeArrowheads="1"/>
          </p:cNvSpPr>
          <p:nvPr/>
        </p:nvSpPr>
        <p:spPr bwMode="auto">
          <a:xfrm>
            <a:off x="6227763" y="892175"/>
            <a:ext cx="2522537" cy="116840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Удосконалення комунікативних якостей</a:t>
            </a:r>
          </a:p>
        </p:txBody>
      </p:sp>
      <p:sp>
        <p:nvSpPr>
          <p:cNvPr id="27659" name="AutoShape 9"/>
          <p:cNvSpPr>
            <a:spLocks noChangeArrowheads="1"/>
          </p:cNvSpPr>
          <p:nvPr/>
        </p:nvSpPr>
        <p:spPr bwMode="auto">
          <a:xfrm rot="-8510669">
            <a:off x="3105150" y="1957388"/>
            <a:ext cx="593725" cy="233362"/>
          </a:xfrm>
          <a:prstGeom prst="rightArrow">
            <a:avLst>
              <a:gd name="adj1" fmla="val 50000"/>
              <a:gd name="adj2" fmla="val 6360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7660" name="AutoShape 10"/>
          <p:cNvSpPr>
            <a:spLocks noChangeArrowheads="1"/>
          </p:cNvSpPr>
          <p:nvPr/>
        </p:nvSpPr>
        <p:spPr bwMode="auto">
          <a:xfrm rot="3339348">
            <a:off x="5901531" y="1842294"/>
            <a:ext cx="233363" cy="523875"/>
          </a:xfrm>
          <a:prstGeom prst="upArrow">
            <a:avLst>
              <a:gd name="adj1" fmla="val 50000"/>
              <a:gd name="adj2" fmla="val 5612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7661" name="AutoShape 11"/>
          <p:cNvSpPr>
            <a:spLocks noChangeArrowheads="1"/>
          </p:cNvSpPr>
          <p:nvPr/>
        </p:nvSpPr>
        <p:spPr bwMode="auto">
          <a:xfrm rot="-5400000">
            <a:off x="2868613" y="2900363"/>
            <a:ext cx="288925" cy="625475"/>
          </a:xfrm>
          <a:prstGeom prst="upArrow">
            <a:avLst>
              <a:gd name="adj1" fmla="val 50000"/>
              <a:gd name="adj2" fmla="val 4088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7662" name="AutoShape 12"/>
          <p:cNvSpPr>
            <a:spLocks noChangeArrowheads="1"/>
          </p:cNvSpPr>
          <p:nvPr/>
        </p:nvSpPr>
        <p:spPr bwMode="auto">
          <a:xfrm rot="5400000">
            <a:off x="6031706" y="2904332"/>
            <a:ext cx="288925" cy="617538"/>
          </a:xfrm>
          <a:prstGeom prst="upArrow">
            <a:avLst>
              <a:gd name="adj1" fmla="val 50000"/>
              <a:gd name="adj2" fmla="val 4017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/>
          <a:lstStyle/>
          <a:p>
            <a:endParaRPr lang="uk-UA"/>
          </a:p>
        </p:txBody>
      </p:sp>
      <p:sp>
        <p:nvSpPr>
          <p:cNvPr id="27663" name="AutoShape 13"/>
          <p:cNvSpPr>
            <a:spLocks noChangeArrowheads="1"/>
          </p:cNvSpPr>
          <p:nvPr/>
        </p:nvSpPr>
        <p:spPr bwMode="auto">
          <a:xfrm rot="7256021">
            <a:off x="3255169" y="4450556"/>
            <a:ext cx="530225" cy="252413"/>
          </a:xfrm>
          <a:prstGeom prst="rightArrow">
            <a:avLst>
              <a:gd name="adj1" fmla="val 50000"/>
              <a:gd name="adj2" fmla="val 52516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7664" name="AutoShape 14"/>
          <p:cNvSpPr>
            <a:spLocks noChangeArrowheads="1"/>
          </p:cNvSpPr>
          <p:nvPr/>
        </p:nvSpPr>
        <p:spPr bwMode="auto">
          <a:xfrm rot="3426539">
            <a:off x="5640387" y="4451351"/>
            <a:ext cx="531813" cy="252412"/>
          </a:xfrm>
          <a:prstGeom prst="rightArrow">
            <a:avLst>
              <a:gd name="adj1" fmla="val 50000"/>
              <a:gd name="adj2" fmla="val 52673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79040"/>
            <a:ext cx="781646" cy="889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861048"/>
            <a:ext cx="1251223" cy="1272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727" y="5661248"/>
            <a:ext cx="1976001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0232" y="5783560"/>
            <a:ext cx="1182291" cy="1074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68344" y="3666703"/>
            <a:ext cx="1613389" cy="1490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54733" y="1914817"/>
            <a:ext cx="1589267" cy="1010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2867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uk-UA" b="1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8677" name="Picture 2" descr="G:\Фоточки\DSC010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2825" y="3573463"/>
            <a:ext cx="2527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G:\Фоточки\DSC039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4888" y="3719513"/>
            <a:ext cx="412432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 descr="G:\Фоточки\DSC03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1750"/>
            <a:ext cx="4049713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 descr="G:\Фоточки\DSC011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75200" y="46038"/>
            <a:ext cx="41259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>
            <a:off x="5219700" y="3173413"/>
            <a:ext cx="33845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Превентивна освіта для учнів</a:t>
            </a:r>
          </a:p>
        </p:txBody>
      </p:sp>
      <p:sp>
        <p:nvSpPr>
          <p:cNvPr id="28682" name="Прямоугольник 11"/>
          <p:cNvSpPr>
            <a:spLocks noChangeArrowheads="1"/>
          </p:cNvSpPr>
          <p:nvPr/>
        </p:nvSpPr>
        <p:spPr bwMode="auto">
          <a:xfrm>
            <a:off x="395288" y="3100388"/>
            <a:ext cx="3760787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Превентивна освіта для педагогів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Диаграмма 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908050"/>
            <a:ext cx="67691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713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800" b="1">
                <a:solidFill>
                  <a:srgbClr val="0070C0"/>
                </a:solidFill>
                <a:latin typeface="Monotype Corsiva" pitchFamily="66" charset="0"/>
              </a:rPr>
              <a:t>Діаграма моніторингу раннього узалежнення учнів</a:t>
            </a:r>
          </a:p>
        </p:txBody>
      </p:sp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827088" y="4965700"/>
            <a:ext cx="7632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З кожним роком спостерігаємо збільшення кількості учнів, які не виявляють бажання вживати психоактивні речовини: більше 60% учнів відмовляються від будь-яких спроб тютюнопаління та вживання алкоголю, 96% старшокласників вважають неприпустимим для себе вживання наркотиків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288" y="2603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7030A0"/>
                </a:solidFill>
                <a:latin typeface="Monotype Corsiva" pitchFamily="66" charset="0"/>
                <a:ea typeface="+mn-ea"/>
                <a:cs typeface="+mn-cs"/>
              </a:rPr>
              <a:t>Перспективні задачі в реалізації моделі  превентивної освіти: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381000" y="1404938"/>
            <a:ext cx="84248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uk-UA" sz="2200">
                <a:latin typeface="Times New Roman" pitchFamily="18" charset="0"/>
                <a:cs typeface="Times New Roman" pitchFamily="18" charset="0"/>
              </a:rPr>
              <a:t>розвиток згуртованості педагогічного колективу, формування командного духу;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uk-UA" sz="2200">
                <a:latin typeface="Times New Roman" pitchFamily="18" charset="0"/>
                <a:cs typeface="Times New Roman" pitchFamily="18" charset="0"/>
              </a:rPr>
              <a:t> організація роботи тимчасових творчих об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>
                <a:latin typeface="Times New Roman" pitchFamily="18" charset="0"/>
                <a:cs typeface="Times New Roman" pitchFamily="18" charset="0"/>
              </a:rPr>
              <a:t>єднань учителів та учнів;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uk-UA" sz="2200">
                <a:latin typeface="Times New Roman" pitchFamily="18" charset="0"/>
                <a:cs typeface="Times New Roman" pitchFamily="18" charset="0"/>
              </a:rPr>
              <a:t> оптимальне використання приміщень закладу для облаштування певних індивідуальних розвантажувальних зон для дітей;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uk-UA" sz="2200">
                <a:latin typeface="Times New Roman" pitchFamily="18" charset="0"/>
                <a:cs typeface="Times New Roman" pitchFamily="18" charset="0"/>
              </a:rPr>
              <a:t> винести питання щодо стимулювання та відзначення досягнень учнів у творчих конкурсах на розгляд піклувальної ради;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uk-UA" sz="2200">
                <a:latin typeface="Times New Roman" pitchFamily="18" charset="0"/>
                <a:cs typeface="Times New Roman" pitchFamily="18" charset="0"/>
              </a:rPr>
              <a:t> використовувати можливості сайту закладу щодо зворотного зв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>
                <a:latin typeface="Times New Roman" pitchFamily="18" charset="0"/>
                <a:cs typeface="Times New Roman" pitchFamily="18" charset="0"/>
              </a:rPr>
              <a:t>язку з батьками;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uk-UA" sz="2200">
                <a:latin typeface="Times New Roman" pitchFamily="18" charset="0"/>
                <a:cs typeface="Times New Roman" pitchFamily="18" charset="0"/>
              </a:rPr>
              <a:t> заповнення вакансії соціального педагога;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uk-UA" sz="2200">
                <a:latin typeface="Times New Roman" pitchFamily="18" charset="0"/>
                <a:cs typeface="Times New Roman" pitchFamily="18" charset="0"/>
              </a:rPr>
              <a:t> удосконалення моніторингової діяльності щодо ефективності превентивної освіти;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uk-UA" sz="2200">
                <a:latin typeface="Times New Roman" pitchFamily="18" charset="0"/>
                <a:cs typeface="Times New Roman" pitchFamily="18" charset="0"/>
              </a:rPr>
              <a:t> обладнання тренінгового кабінету.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2"/>
          <p:cNvSpPr>
            <a:spLocks noChangeArrowheads="1"/>
          </p:cNvSpPr>
          <p:nvPr/>
        </p:nvSpPr>
        <p:spPr bwMode="auto">
          <a:xfrm>
            <a:off x="539750" y="260350"/>
            <a:ext cx="8135938" cy="54006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00B0F0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3200" b="1" u="sng">
                <a:latin typeface="Monotype Corsiva" pitchFamily="66" charset="0"/>
              </a:rPr>
              <a:t>Мета моделі превентивної освіти:</a:t>
            </a:r>
            <a:endParaRPr lang="uk-UA" sz="3200">
              <a:latin typeface="Monotype Corsiva" pitchFamily="66" charset="0"/>
            </a:endParaRPr>
          </a:p>
          <a:p>
            <a:pPr algn="ctr"/>
            <a:r>
              <a:rPr lang="uk-UA" sz="3200">
                <a:latin typeface="Monotype Corsiva" pitchFamily="66" charset="0"/>
              </a:rPr>
              <a:t>забезпечення цілісного благополуччя дитини шляхом створення необхідних умов для її особистісного розвитку, упорядкування сприятливого шкільного середовища, налагодження партнерської взаємодії учасників навчально-виховного процесу</a:t>
            </a:r>
          </a:p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971550" y="0"/>
            <a:ext cx="7345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7030A0"/>
                </a:solidFill>
                <a:latin typeface="Monotype Corsiva" pitchFamily="66" charset="0"/>
              </a:rPr>
              <a:t>Завдання моделі превентивної освіти</a:t>
            </a:r>
            <a:endParaRPr lang="ru-RU" sz="32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531813" y="836613"/>
            <a:ext cx="7424737" cy="13112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buFont typeface="Arial" charset="0"/>
              <a:buChar char="•"/>
            </a:pPr>
            <a:r>
              <a:rPr lang="uk-UA" sz="2400">
                <a:latin typeface="Times New Roman" pitchFamily="18" charset="0"/>
              </a:rPr>
              <a:t> виховання інтелектуально мобільного, компетентного учня, який може проектувати своє професійне майбутнє</a:t>
            </a:r>
            <a:endParaRPr lang="ru-RU" sz="2400">
              <a:latin typeface="Arial" charset="0"/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116013" y="2420938"/>
            <a:ext cx="7596187" cy="15843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uk-UA" sz="2400">
                <a:latin typeface="Times New Roman" pitchFamily="18" charset="0"/>
              </a:rPr>
              <a:t> створення атмосфери, за якої учні можуть вільно висловлювати свої думки і погляди, виражати розуміння необхідності дотримання соціальних норм і правил шкільного співжиття</a:t>
            </a:r>
            <a:endParaRPr lang="ru-RU" sz="2400">
              <a:latin typeface="Arial" charset="0"/>
            </a:endParaRP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539750" y="4292600"/>
            <a:ext cx="7704138" cy="18002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uk-UA" sz="2400">
                <a:latin typeface="Times New Roman" pitchFamily="18" charset="0"/>
              </a:rPr>
              <a:t> удосконалення змісту, форм і методів підвищення кваліфікації вчителів щодо опанування і впровадження ними методики організації навчання і виховання учнів на засадах розвитку життєвих умінь</a:t>
            </a:r>
            <a:endParaRPr lang="uk-UA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981075"/>
            <a:ext cx="7777162" cy="259238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ru-RU" sz="2400"/>
              <a:t> </a:t>
            </a:r>
            <a:r>
              <a:rPr lang="ru-RU" sz="2400">
                <a:latin typeface="Times New Roman" pitchFamily="18" charset="0"/>
              </a:rPr>
              <a:t>залучення учнів і батьків до процесів реформування діяльності закладу</a:t>
            </a:r>
            <a:r>
              <a:rPr lang="uk-UA" sz="2400">
                <a:latin typeface="Times New Roman" pitchFamily="18" charset="0"/>
              </a:rPr>
              <a:t>; </a:t>
            </a:r>
            <a:r>
              <a:rPr lang="ru-RU" sz="2400">
                <a:latin typeface="Times New Roman" pitchFamily="18" charset="0"/>
              </a:rPr>
              <a:t>соціальн</a:t>
            </a:r>
            <a:r>
              <a:rPr lang="uk-UA" sz="2400">
                <a:latin typeface="Times New Roman" pitchFamily="18" charset="0"/>
              </a:rPr>
              <a:t>е</a:t>
            </a:r>
            <a:r>
              <a:rPr lang="ru-RU" sz="2400">
                <a:latin typeface="Times New Roman" pitchFamily="18" charset="0"/>
              </a:rPr>
              <a:t> партнерств</a:t>
            </a:r>
            <a:r>
              <a:rPr lang="uk-UA" sz="2400">
                <a:latin typeface="Times New Roman" pitchFamily="18" charset="0"/>
              </a:rPr>
              <a:t>о</a:t>
            </a:r>
            <a:r>
              <a:rPr lang="ru-RU" sz="2400">
                <a:latin typeface="Times New Roman" pitchFamily="18" charset="0"/>
              </a:rPr>
              <a:t> закладу з іншими соціальними інституціями, дотичними до вирішення проблем навчання і виховання учнів</a:t>
            </a:r>
            <a:r>
              <a:rPr lang="uk-UA" sz="2400">
                <a:latin typeface="Times New Roman" pitchFamily="18" charset="0"/>
              </a:rPr>
              <a:t>; </a:t>
            </a:r>
            <a:r>
              <a:rPr lang="ru-RU" sz="2400">
                <a:latin typeface="Times New Roman" pitchFamily="18" charset="0"/>
              </a:rPr>
              <a:t>посилення ролі закладу в активізації діяльності місцевої громади</a:t>
            </a:r>
            <a:endParaRPr lang="ru-RU" sz="2400"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16013" y="3860800"/>
            <a:ext cx="7704137" cy="237648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 u="sng">
              <a:latin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 удосконалення змісту, форм і методів підвищення кваліфікації вчителів щодо опанування і впровадження ними методики організації навчання і виховання учнів на засадах розвитку життєвих умінь</a:t>
            </a:r>
            <a:endParaRPr lang="ru-RU" sz="2400">
              <a:latin typeface="Arial" charset="0"/>
            </a:endParaRPr>
          </a:p>
        </p:txBody>
      </p:sp>
      <p:sp>
        <p:nvSpPr>
          <p:cNvPr id="6151" name="Прямоугольник 9"/>
          <p:cNvSpPr>
            <a:spLocks noChangeArrowheads="1"/>
          </p:cNvSpPr>
          <p:nvPr/>
        </p:nvSpPr>
        <p:spPr bwMode="auto">
          <a:xfrm>
            <a:off x="971550" y="0"/>
            <a:ext cx="7345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7030A0"/>
                </a:solidFill>
                <a:latin typeface="Monotype Corsiva" pitchFamily="66" charset="0"/>
              </a:rPr>
              <a:t>Завдання моделі превентивної освіти</a:t>
            </a:r>
            <a:endParaRPr lang="ru-RU" sz="3200" b="1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95288" y="908050"/>
            <a:ext cx="7489825" cy="15843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 використання потенціалу самоорганізації</a:t>
            </a:r>
            <a:r>
              <a:rPr lang="uk-UA" sz="2400">
                <a:latin typeface="Times New Roman" pitchFamily="18" charset="0"/>
              </a:rPr>
              <a:t> закладу</a:t>
            </a:r>
            <a:r>
              <a:rPr lang="ru-RU" sz="2400">
                <a:latin typeface="Times New Roman" pitchFamily="18" charset="0"/>
              </a:rPr>
              <a:t>, розвиток форм і механізмів державно-громадського управління діяльністю</a:t>
            </a:r>
            <a:endParaRPr lang="ru-RU" sz="2400">
              <a:latin typeface="Arial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258888" y="2852738"/>
            <a:ext cx="7597775" cy="108108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Char char="•"/>
            </a:pPr>
            <a:endParaRPr lang="ru-RU" sz="2400">
              <a:latin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 створення безпечних умов навчання і виховання</a:t>
            </a:r>
            <a:endParaRPr lang="ru-RU" sz="2400">
              <a:latin typeface="Arial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95288" y="4365625"/>
            <a:ext cx="7489825" cy="15113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uk-UA" sz="2400" b="1" u="sng">
              <a:latin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uk-UA" sz="2400" b="1"/>
              <a:t> </a:t>
            </a:r>
            <a:r>
              <a:rPr lang="ru-RU" sz="2400">
                <a:latin typeface="Times New Roman" pitchFamily="18" charset="0"/>
              </a:rPr>
              <a:t>налагодження інформаційного супроводу і створення системи моніторингу діяльності</a:t>
            </a:r>
            <a:endParaRPr lang="ru-RU" sz="2400">
              <a:latin typeface="Arial" charset="0"/>
            </a:endParaRP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971550" y="0"/>
            <a:ext cx="7345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7030A0"/>
                </a:solidFill>
                <a:latin typeface="Monotype Corsiva" pitchFamily="66" charset="0"/>
              </a:rPr>
              <a:t>Завдання моделі превентивної освіти</a:t>
            </a:r>
            <a:endParaRPr lang="ru-RU" sz="3200" b="1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638" y="-627063"/>
            <a:ext cx="9186863" cy="811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0688" y="-115888"/>
            <a:ext cx="6408737" cy="13843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7030A0"/>
                </a:solidFill>
                <a:latin typeface="Monotype Corsiva" pitchFamily="66" charset="0"/>
              </a:rPr>
              <a:t>Блок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«Забезпечення дружньої, заохочувальної, сприятливої атмосфери»</a:t>
            </a:r>
            <a:endParaRPr lang="uk-UA" sz="28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1916832"/>
            <a:ext cx="2114183" cy="186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8197" name="Группа 21"/>
          <p:cNvGrpSpPr>
            <a:grpSpLocks/>
          </p:cNvGrpSpPr>
          <p:nvPr/>
        </p:nvGrpSpPr>
        <p:grpSpPr bwMode="auto">
          <a:xfrm>
            <a:off x="22225" y="725488"/>
            <a:ext cx="9144000" cy="5113337"/>
            <a:chOff x="0" y="980728"/>
            <a:chExt cx="9144000" cy="5112568"/>
          </a:xfrm>
        </p:grpSpPr>
        <p:sp>
          <p:nvSpPr>
            <p:cNvPr id="8204" name="Oval 3"/>
            <p:cNvSpPr>
              <a:spLocks noChangeArrowheads="1"/>
            </p:cNvSpPr>
            <p:nvPr/>
          </p:nvSpPr>
          <p:spPr bwMode="auto">
            <a:xfrm>
              <a:off x="395288" y="980728"/>
              <a:ext cx="2781300" cy="1168224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uk-UA" sz="1600" b="1">
                  <a:latin typeface="Times New Roman" pitchFamily="18" charset="0"/>
                  <a:cs typeface="Arial" charset="0"/>
                </a:rPr>
                <a:t>задоволеність взаєминами, процесом праці</a:t>
              </a:r>
              <a:endParaRPr lang="uk-UA" sz="1600">
                <a:latin typeface="Arial" charset="0"/>
                <a:cs typeface="Arial" charset="0"/>
              </a:endParaRPr>
            </a:p>
          </p:txBody>
        </p:sp>
        <p:sp>
          <p:nvSpPr>
            <p:cNvPr id="8205" name="Oval 4"/>
            <p:cNvSpPr>
              <a:spLocks noChangeArrowheads="1"/>
            </p:cNvSpPr>
            <p:nvPr/>
          </p:nvSpPr>
          <p:spPr bwMode="auto">
            <a:xfrm>
              <a:off x="0" y="3069564"/>
              <a:ext cx="2522538" cy="1168224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uk-UA" sz="1600" b="1">
                  <a:latin typeface="Times New Roman" pitchFamily="18" charset="0"/>
                  <a:cs typeface="Arial" charset="0"/>
                </a:rPr>
                <a:t>взаєморозуміння учнів, батьків і педагогів</a:t>
              </a:r>
              <a:endParaRPr lang="uk-UA" sz="1600">
                <a:latin typeface="Arial" charset="0"/>
                <a:cs typeface="Arial" charset="0"/>
              </a:endParaRPr>
            </a:p>
          </p:txBody>
        </p:sp>
        <p:sp>
          <p:nvSpPr>
            <p:cNvPr id="8206" name="Oval 5"/>
            <p:cNvSpPr>
              <a:spLocks noChangeArrowheads="1"/>
            </p:cNvSpPr>
            <p:nvPr/>
          </p:nvSpPr>
          <p:spPr bwMode="auto">
            <a:xfrm>
              <a:off x="971550" y="4650476"/>
              <a:ext cx="3313113" cy="1442820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uk-UA" sz="1600" b="1">
                  <a:latin typeface="Times New Roman" pitchFamily="18" charset="0"/>
                  <a:cs typeface="Arial" charset="0"/>
                </a:rPr>
                <a:t>участь членів колективу в керуванні і самоврядуванні колективу;</a:t>
              </a:r>
            </a:p>
            <a:p>
              <a:pPr algn="ctr"/>
              <a:endParaRPr lang="uk-UA" sz="1600">
                <a:latin typeface="Arial" charset="0"/>
                <a:cs typeface="Arial" charset="0"/>
              </a:endParaRPr>
            </a:p>
          </p:txBody>
        </p:sp>
        <p:sp>
          <p:nvSpPr>
            <p:cNvPr id="8207" name="Oval 6"/>
            <p:cNvSpPr>
              <a:spLocks noChangeArrowheads="1"/>
            </p:cNvSpPr>
            <p:nvPr/>
          </p:nvSpPr>
          <p:spPr bwMode="auto">
            <a:xfrm>
              <a:off x="5076825" y="4725077"/>
              <a:ext cx="3182938" cy="1296793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uk-UA" sz="1600" b="1">
                  <a:latin typeface="Times New Roman" pitchFamily="18" charset="0"/>
                  <a:cs typeface="Arial" charset="0"/>
                </a:rPr>
                <a:t>згуртованість </a:t>
              </a:r>
            </a:p>
            <a:p>
              <a:pPr algn="ctr"/>
              <a:r>
                <a:rPr lang="uk-UA" sz="1600" b="1">
                  <a:latin typeface="Times New Roman" pitchFamily="18" charset="0"/>
                  <a:cs typeface="Arial" charset="0"/>
                </a:rPr>
                <a:t>(навколо мети діяльності)</a:t>
              </a:r>
              <a:endParaRPr lang="uk-UA" sz="1600">
                <a:latin typeface="Arial" charset="0"/>
                <a:cs typeface="Arial" charset="0"/>
              </a:endParaRPr>
            </a:p>
          </p:txBody>
        </p:sp>
        <p:sp>
          <p:nvSpPr>
            <p:cNvPr id="8208" name="Oval 7"/>
            <p:cNvSpPr>
              <a:spLocks noChangeArrowheads="1"/>
            </p:cNvSpPr>
            <p:nvPr/>
          </p:nvSpPr>
          <p:spPr bwMode="auto">
            <a:xfrm>
              <a:off x="6659563" y="2996550"/>
              <a:ext cx="2484437" cy="1080924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600" b="1">
                  <a:latin typeface="Times New Roman" pitchFamily="18" charset="0"/>
                  <a:cs typeface="Arial" charset="0"/>
                </a:rPr>
                <a:t>свідома дисципліна</a:t>
              </a:r>
              <a:endParaRPr lang="uk-UA" sz="1600">
                <a:latin typeface="Arial" charset="0"/>
                <a:cs typeface="Arial" charset="0"/>
              </a:endParaRPr>
            </a:p>
          </p:txBody>
        </p:sp>
        <p:sp>
          <p:nvSpPr>
            <p:cNvPr id="8209" name="Oval 8"/>
            <p:cNvSpPr>
              <a:spLocks noChangeArrowheads="1"/>
            </p:cNvSpPr>
            <p:nvPr/>
          </p:nvSpPr>
          <p:spPr bwMode="auto">
            <a:xfrm>
              <a:off x="6372225" y="1052154"/>
              <a:ext cx="2520950" cy="1152352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uk-UA" sz="1600" b="1">
                  <a:latin typeface="Times New Roman" pitchFamily="18" charset="0"/>
                  <a:cs typeface="Arial" charset="0"/>
                </a:rPr>
                <a:t>продуктивність роботи</a:t>
              </a:r>
              <a:endParaRPr lang="uk-UA" sz="1600">
                <a:latin typeface="Arial" charset="0"/>
                <a:cs typeface="Arial" charset="0"/>
              </a:endParaRPr>
            </a:p>
          </p:txBody>
        </p:sp>
        <p:sp>
          <p:nvSpPr>
            <p:cNvPr id="8210" name="AutoShape 9"/>
            <p:cNvSpPr>
              <a:spLocks noChangeArrowheads="1"/>
            </p:cNvSpPr>
            <p:nvPr/>
          </p:nvSpPr>
          <p:spPr bwMode="auto">
            <a:xfrm rot="-8510669">
              <a:off x="3105150" y="1812453"/>
              <a:ext cx="593725" cy="233327"/>
            </a:xfrm>
            <a:prstGeom prst="rightArrow">
              <a:avLst>
                <a:gd name="adj1" fmla="val 50000"/>
                <a:gd name="adj2" fmla="val 63603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8211" name="AutoShape 10"/>
            <p:cNvSpPr>
              <a:spLocks noChangeArrowheads="1"/>
            </p:cNvSpPr>
            <p:nvPr/>
          </p:nvSpPr>
          <p:spPr bwMode="auto">
            <a:xfrm rot="3339348">
              <a:off x="5901550" y="1683051"/>
              <a:ext cx="233327" cy="523875"/>
            </a:xfrm>
            <a:prstGeom prst="upArrow">
              <a:avLst>
                <a:gd name="adj1" fmla="val 50000"/>
                <a:gd name="adj2" fmla="val 56121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/>
            <a:lstStyle/>
            <a:p>
              <a:endParaRPr lang="uk-UA"/>
            </a:p>
          </p:txBody>
        </p:sp>
        <p:sp>
          <p:nvSpPr>
            <p:cNvPr id="8212" name="AutoShape 11"/>
            <p:cNvSpPr>
              <a:spLocks noChangeArrowheads="1"/>
            </p:cNvSpPr>
            <p:nvPr/>
          </p:nvSpPr>
          <p:spPr bwMode="auto">
            <a:xfrm rot="-5400000">
              <a:off x="2869429" y="2756032"/>
              <a:ext cx="287295" cy="625475"/>
            </a:xfrm>
            <a:prstGeom prst="upArrow">
              <a:avLst>
                <a:gd name="adj1" fmla="val 50000"/>
                <a:gd name="adj2" fmla="val 41083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/>
            <a:lstStyle/>
            <a:p>
              <a:endParaRPr lang="uk-UA"/>
            </a:p>
          </p:txBody>
        </p:sp>
        <p:sp>
          <p:nvSpPr>
            <p:cNvPr id="8213" name="AutoShape 12"/>
            <p:cNvSpPr>
              <a:spLocks noChangeArrowheads="1"/>
            </p:cNvSpPr>
            <p:nvPr/>
          </p:nvSpPr>
          <p:spPr bwMode="auto">
            <a:xfrm rot="5400000">
              <a:off x="6032522" y="2760001"/>
              <a:ext cx="287295" cy="617538"/>
            </a:xfrm>
            <a:prstGeom prst="upArrow">
              <a:avLst>
                <a:gd name="adj1" fmla="val 50000"/>
                <a:gd name="adj2" fmla="val 40273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/>
            <a:lstStyle/>
            <a:p>
              <a:endParaRPr lang="uk-UA"/>
            </a:p>
          </p:txBody>
        </p:sp>
        <p:sp>
          <p:nvSpPr>
            <p:cNvPr id="8214" name="AutoShape 13"/>
            <p:cNvSpPr>
              <a:spLocks noChangeArrowheads="1"/>
            </p:cNvSpPr>
            <p:nvPr/>
          </p:nvSpPr>
          <p:spPr bwMode="auto">
            <a:xfrm rot="7256021">
              <a:off x="3255209" y="4314751"/>
              <a:ext cx="530145" cy="252413"/>
            </a:xfrm>
            <a:prstGeom prst="rightArrow">
              <a:avLst>
                <a:gd name="adj1" fmla="val 50000"/>
                <a:gd name="adj2" fmla="val 5251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8215" name="AutoShape 14"/>
            <p:cNvSpPr>
              <a:spLocks noChangeArrowheads="1"/>
            </p:cNvSpPr>
            <p:nvPr/>
          </p:nvSpPr>
          <p:spPr bwMode="auto">
            <a:xfrm rot="3426539">
              <a:off x="5640427" y="4242531"/>
              <a:ext cx="531733" cy="252412"/>
            </a:xfrm>
            <a:prstGeom prst="rightArrow">
              <a:avLst>
                <a:gd name="adj1" fmla="val 50000"/>
                <a:gd name="adj2" fmla="val 52675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44824"/>
            <a:ext cx="1387475" cy="104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337" y="3933056"/>
            <a:ext cx="1276350" cy="107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4151" y="5733256"/>
            <a:ext cx="1292225" cy="946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97837" y="1772816"/>
            <a:ext cx="1046163" cy="1046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28384" y="3789040"/>
            <a:ext cx="1078726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5661248"/>
            <a:ext cx="1387475" cy="930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9220" name="Picture 2" descr="G:\Фоточки\DSC01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763" y="-33338"/>
            <a:ext cx="4098925" cy="307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G:\Фоточки\DSC0227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87900" y="-26988"/>
            <a:ext cx="4143375" cy="3106738"/>
          </a:xfrm>
          <a:noFill/>
        </p:spPr>
      </p:pic>
      <p:pic>
        <p:nvPicPr>
          <p:cNvPr id="9222" name="Picture 4" descr="G:\Фоточки\DSC022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09850" y="3789363"/>
            <a:ext cx="4003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1908175" y="6381750"/>
            <a:ext cx="53276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Підтримка колег – запорука професійного успіху</a:t>
            </a:r>
          </a:p>
        </p:txBody>
      </p:sp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684213" y="3173413"/>
            <a:ext cx="3671887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Психолого-педагогічний семінар</a:t>
            </a:r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5076825" y="3173413"/>
            <a:ext cx="3582988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uk-UA" sz="2000" b="1">
                <a:solidFill>
                  <a:srgbClr val="0070C0"/>
                </a:solidFill>
                <a:latin typeface="Monotype Corsiva" pitchFamily="66" charset="0"/>
              </a:rPr>
              <a:t>Школа медіаторів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87350"/>
            <a:ext cx="9186863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79388" y="-577850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endParaRPr lang="uk-UA" sz="2800" b="1">
              <a:solidFill>
                <a:srgbClr val="0070C0"/>
              </a:solidFill>
              <a:latin typeface="Monotype Corsiva" pitchFamily="66" charset="0"/>
            </a:endParaRPr>
          </a:p>
          <a:p>
            <a:pPr indent="342900" algn="ctr"/>
            <a:r>
              <a:rPr lang="uk-UA" sz="2800" b="1">
                <a:solidFill>
                  <a:srgbClr val="0070C0"/>
                </a:solidFill>
                <a:latin typeface="Monotype Corsiva" pitchFamily="66" charset="0"/>
              </a:rPr>
              <a:t>Діаграма динаміки розвитку міжособистісних стосунків учнів 7, 8, 10 та 11 класів </a:t>
            </a:r>
          </a:p>
          <a:p>
            <a:pPr indent="342900" algn="ctr"/>
            <a:endParaRPr lang="uk-UA" sz="1600" b="1">
              <a:solidFill>
                <a:srgbClr val="0070C0"/>
              </a:solidFill>
              <a:latin typeface="Monotype Corsiva" pitchFamily="66" charset="0"/>
            </a:endParaRPr>
          </a:p>
          <a:p>
            <a:pPr indent="342900" algn="just"/>
            <a:r>
              <a:rPr lang="uk-UA" sz="2200">
                <a:latin typeface="Times New Roman" pitchFamily="18" charset="0"/>
                <a:cs typeface="Times New Roman" pitchFamily="18" charset="0"/>
              </a:rPr>
              <a:t>Дослідження проводилися за методикою „Соціометрія”              Дж. Морено, визначався індекс згуртованості класних колективів     (С гр.).</a:t>
            </a:r>
          </a:p>
          <a:p>
            <a:pPr indent="342900" algn="just"/>
            <a:r>
              <a:rPr lang="uk-UA" sz="2200" i="1">
                <a:latin typeface="Times New Roman" pitchFamily="18" charset="0"/>
                <a:cs typeface="Times New Roman" pitchFamily="18" charset="0"/>
              </a:rPr>
              <a:t>Показник С гр. 0, 45 відповідає середньому рівню згуртованості колективу</a:t>
            </a:r>
            <a:r>
              <a:rPr lang="uk-UA" sz="22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indent="342900" eaLnBrk="0" hangingPunct="0"/>
            <a:endParaRPr lang="ru-RU">
              <a:latin typeface="Arial" charset="0"/>
            </a:endParaRPr>
          </a:p>
        </p:txBody>
      </p:sp>
      <p:graphicFrame>
        <p:nvGraphicFramePr>
          <p:cNvPr id="10244" name="Объект 3"/>
          <p:cNvGraphicFramePr>
            <a:graphicFrameLocks noChangeAspect="1"/>
          </p:cNvGraphicFramePr>
          <p:nvPr/>
        </p:nvGraphicFramePr>
        <p:xfrm>
          <a:off x="971550" y="2665413"/>
          <a:ext cx="7488238" cy="4795837"/>
        </p:xfrm>
        <a:graphic>
          <a:graphicData uri="http://schemas.openxmlformats.org/presentationml/2006/ole">
            <p:oleObj spid="_x0000_s10244" name="Диаграмма" r:id="rId4" imgW="6172108" imgH="3952783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979</Words>
  <Application>Microsoft Office PowerPoint</Application>
  <PresentationFormat>Экран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44</cp:revision>
  <dcterms:modified xsi:type="dcterms:W3CDTF">2014-06-25T11:29:46Z</dcterms:modified>
</cp:coreProperties>
</file>