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86" r:id="rId21"/>
    <p:sldId id="282" r:id="rId22"/>
    <p:sldId id="284" r:id="rId23"/>
    <p:sldId id="273" r:id="rId24"/>
    <p:sldId id="274" r:id="rId25"/>
    <p:sldId id="277" r:id="rId26"/>
    <p:sldId id="278" r:id="rId27"/>
    <p:sldId id="285" r:id="rId28"/>
    <p:sldId id="287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5050"/>
    <a:srgbClr val="CC00CC"/>
    <a:srgbClr val="FF99FF"/>
    <a:srgbClr val="FFFF66"/>
    <a:srgbClr val="000066"/>
    <a:srgbClr val="0000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>
      <p:cViewPr>
        <p:scale>
          <a:sx n="75" d="100"/>
          <a:sy n="75" d="100"/>
        </p:scale>
        <p:origin x="-120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9055C-2CF0-42EC-BA9A-7DE8A4DD29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DA8-5E48-47C5-9112-B29C84BD3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AAD48-9E2E-408E-A337-56637952E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B70D96-6499-45FD-AB37-949B9A41A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4785-29B0-484B-BBAA-31AA12EAA5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1FD7-CBAD-4E21-918B-B2A70E028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80AC-FAAF-4A8D-AA2A-11FFF8D06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F51DF-EE80-4586-98B0-4F707759E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D4E2-4044-46D5-A59A-11546E69A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88F3A-47C0-4AC2-A1CF-234CB3CD6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5C10E-4197-47EB-A761-9DEA4EB09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0741-05A0-4B3B-AF18-9C06BF854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953BFE-C9DB-424B-BFF9-1AD71ED7D3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http://www.berdychiv.com.ua/uploads/posts/2013-11/1385714506_dsc_0034.jpg" TargetMode="Externa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Berd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2852738"/>
            <a:ext cx="82073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uk-UA" sz="6000" b="1" i="1">
                <a:solidFill>
                  <a:srgbClr val="008000"/>
                </a:solidFill>
                <a:latin typeface="Arial Black" pitchFamily="34" charset="0"/>
              </a:rPr>
              <a:t>Місто</a:t>
            </a:r>
            <a:br>
              <a:rPr lang="uk-UA" sz="6000" b="1" i="1">
                <a:solidFill>
                  <a:srgbClr val="008000"/>
                </a:solidFill>
                <a:latin typeface="Arial Black" pitchFamily="34" charset="0"/>
              </a:rPr>
            </a:br>
            <a:r>
              <a:rPr lang="uk-UA" sz="6000" b="1" i="1">
                <a:solidFill>
                  <a:srgbClr val="008000"/>
                </a:solidFill>
                <a:latin typeface="Arial Black" pitchFamily="34" charset="0"/>
              </a:rPr>
              <a:t>Бердичів</a:t>
            </a:r>
            <a:endParaRPr lang="ru-RU" sz="6000" b="1" i="1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1326575240_59ulwfzxagz0yj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DSC039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981075"/>
            <a:ext cx="568801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156325" y="6021388"/>
            <a:ext cx="2808288" cy="5762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rgbClr val="006600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9461" name="Picture 5" descr="мама тато я- спортивна сім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644900"/>
            <a:ext cx="4067175" cy="3051175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20713"/>
            <a:ext cx="38877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427538" y="1052513"/>
            <a:ext cx="43195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Родина Слідзевських, </a:t>
            </a:r>
          </a:p>
          <a:p>
            <a:pPr algn="ctr"/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переможці міських змагань</a:t>
            </a:r>
          </a:p>
          <a:p>
            <a:pPr algn="ctr"/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 " Мама, Тато, я - спротивна сім"я"  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431958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Родина Гуральських,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переможці міських  та обласних змагань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" Мама, Тато, я - спротивна сім"я"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rgbClr val="006600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1511" name="Picture 7" descr="IMG_21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33375"/>
            <a:ext cx="40322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SDC148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429000"/>
            <a:ext cx="2336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SDC148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292600"/>
            <a:ext cx="3111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IMG_22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975" y="3068638"/>
            <a:ext cx="3698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156325" y="2852738"/>
            <a:ext cx="27733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Конкурс " Малюємо здоров"я"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27733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Заняття з предмету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"Основи здоров"я"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2843213" y="5805488"/>
            <a:ext cx="27733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Інтелектуальна гра " Світлофор"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rgbClr val="006600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3557" name="Picture 5" descr="SDC107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60350"/>
            <a:ext cx="34464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DC107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163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SDC167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068638"/>
            <a:ext cx="38163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SDC167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260350"/>
            <a:ext cx="36718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79388" y="2997200"/>
            <a:ext cx="46085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Проведення тренінгів за програмою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"Здоров"я - найвища цінність"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5292725" y="6021388"/>
            <a:ext cx="32400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Абетка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невідкладної допомоги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1360429181_5afd4a0cfed2866c8c29ac83b152f7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u="sng"/>
              <a:t>Реалізація діяльнісного  компоненту</a:t>
            </a:r>
            <a:endParaRPr lang="ru-RU" sz="4000" b="1" u="sng"/>
          </a:p>
        </p:txBody>
      </p:sp>
      <p:pic>
        <p:nvPicPr>
          <p:cNvPr id="25605" name="Picture 5" descr="IMG_08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557338"/>
            <a:ext cx="3527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SC009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4221163"/>
            <a:ext cx="33512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IMG_02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628775"/>
            <a:ext cx="3240088" cy="2430463"/>
          </a:xfrm>
          <a:prstGeom prst="rect">
            <a:avLst/>
          </a:prstGeom>
          <a:noFill/>
        </p:spPr>
      </p:pic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6443663" y="5013325"/>
            <a:ext cx="2700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Еколого- краєзнавчий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клуб " Екосвіт"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 cstate="email">
            <a:lum contrast="18000"/>
          </a:blip>
          <a:srcRect/>
          <a:stretch>
            <a:fillRect/>
          </a:stretch>
        </p:blipFill>
        <p:spPr bwMode="auto">
          <a:xfrm>
            <a:off x="468313" y="4379913"/>
            <a:ext cx="2159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WordArt 13"/>
          <p:cNvSpPr>
            <a:spLocks noChangeArrowheads="1" noChangeShapeType="1"/>
          </p:cNvSpPr>
          <p:nvPr/>
        </p:nvSpPr>
        <p:spPr bwMode="auto">
          <a:xfrm rot="16200000">
            <a:off x="-282575" y="5475288"/>
            <a:ext cx="17176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економія</a:t>
            </a:r>
          </a:p>
        </p:txBody>
      </p:sp>
      <p:sp>
        <p:nvSpPr>
          <p:cNvPr id="25614" name="WordArt 14"/>
          <p:cNvSpPr>
            <a:spLocks noChangeArrowheads="1" noChangeShapeType="1"/>
          </p:cNvSpPr>
          <p:nvPr/>
        </p:nvSpPr>
        <p:spPr bwMode="auto">
          <a:xfrm rot="16200000">
            <a:off x="1565275" y="5427663"/>
            <a:ext cx="1800225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 Black"/>
              </a:rPr>
              <a:t>охорона</a:t>
            </a:r>
          </a:p>
        </p:txBody>
      </p:sp>
      <p:sp>
        <p:nvSpPr>
          <p:cNvPr id="25615" name="WordArt 15"/>
          <p:cNvSpPr>
            <a:spLocks noChangeArrowheads="1" noChangeShapeType="1"/>
          </p:cNvSpPr>
          <p:nvPr/>
        </p:nvSpPr>
        <p:spPr bwMode="auto">
          <a:xfrm>
            <a:off x="827088" y="6642100"/>
            <a:ext cx="14398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контроль</a:t>
            </a:r>
          </a:p>
        </p:txBody>
      </p:sp>
      <p:sp>
        <p:nvSpPr>
          <p:cNvPr id="25616" name="WordArt 16"/>
          <p:cNvSpPr>
            <a:spLocks noChangeArrowheads="1" noChangeShapeType="1"/>
          </p:cNvSpPr>
          <p:nvPr/>
        </p:nvSpPr>
        <p:spPr bwMode="auto">
          <a:xfrm>
            <a:off x="827088" y="4508500"/>
            <a:ext cx="14414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99CC"/>
                    </a:gs>
                  </a:gsLst>
                  <a:lin ang="0" scaled="1"/>
                </a:gradFill>
                <a:latin typeface="Arial Black"/>
              </a:rPr>
              <a:t>ЕКОСВІТ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15" grpId="0" animBg="1"/>
      <p:bldP spid="256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IMG_05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38115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SC009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5417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я 1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2924175"/>
            <a:ext cx="374491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4859338" y="908050"/>
            <a:ext cx="38147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Відкриття Алеї слави,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створеною членами клубу "Екосвіт",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разом з ветеранами та  громадою міста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5003800" y="6021388"/>
            <a:ext cx="36004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Щорічне оновлення алеї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292725" y="188913"/>
            <a:ext cx="36004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Співпраця з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громадськими організаціями</a:t>
            </a:r>
          </a:p>
        </p:txBody>
      </p:sp>
      <p:pic>
        <p:nvPicPr>
          <p:cNvPr id="28679" name="Picture 7" descr="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3789363"/>
            <a:ext cx="3354388" cy="244316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827088" y="6237288"/>
            <a:ext cx="40322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Всеукраїнська благодійна організація "АСЕТ"</a:t>
            </a:r>
          </a:p>
        </p:txBody>
      </p:sp>
      <p:pic>
        <p:nvPicPr>
          <p:cNvPr id="28681" name="Picture 9" descr="1157385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76250"/>
            <a:ext cx="3313113" cy="24828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38163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Соціальні акції з БМРГО " Добра справа"</a:t>
            </a:r>
          </a:p>
        </p:txBody>
      </p:sp>
      <p:pic>
        <p:nvPicPr>
          <p:cNvPr id="28683" name="Picture 11" descr="1986705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844675"/>
            <a:ext cx="3416300" cy="25622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5292725" y="4652963"/>
            <a:ext cx="36718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Майстри сучасної класики: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зустріч з І.Андрусяком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250825" y="3213100"/>
            <a:ext cx="44656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"Паперове диво" з вихованцями позашкільного табору "Веселка"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u="sng"/>
              <a:t>Реалізація особистісного  компоненту</a:t>
            </a:r>
            <a:endParaRPr lang="ru-RU" sz="4000" b="1" u="sng"/>
          </a:p>
        </p:txBody>
      </p:sp>
      <p:pic>
        <p:nvPicPr>
          <p:cNvPr id="30725" name="Picture 5" descr="SDC151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484313"/>
            <a:ext cx="34401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DSC010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557338"/>
            <a:ext cx="35956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DC1517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3716338"/>
            <a:ext cx="36718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3059113" y="6021388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Декада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 Молодь проти СНІДУ"</a:t>
            </a: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6300788" y="4508500"/>
            <a:ext cx="28432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Зустріч з лікарями ЦМЛ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" Толерантне ставлення до людей,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що живуть з ВІЛ"</a:t>
            </a:r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323850" y="4149725"/>
            <a:ext cx="23764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Лекції студентів БМК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 Твоє здоров"я - в твоїх руках"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45354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Засідання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шкільного парламенту</a:t>
            </a:r>
          </a:p>
        </p:txBody>
      </p:sp>
      <p:pic>
        <p:nvPicPr>
          <p:cNvPr id="32776" name="Picture 8" descr="SDC148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484313"/>
            <a:ext cx="37084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SDC148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068638"/>
            <a:ext cx="38163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5508625" y="1700213"/>
            <a:ext cx="25209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Секція "Здоров"я"</a:t>
            </a:r>
          </a:p>
        </p:txBody>
      </p:sp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1042988" y="4652963"/>
            <a:ext cx="3095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Розробка плану заходів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декади превентивної освіти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  <a:ln/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6327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План заходів  декади превентивної освіти</a:t>
            </a:r>
          </a:p>
        </p:txBody>
      </p:sp>
      <p:graphicFrame>
        <p:nvGraphicFramePr>
          <p:cNvPr id="48252" name="Group 124"/>
          <p:cNvGraphicFramePr>
            <a:graphicFrameLocks noGrp="1"/>
          </p:cNvGraphicFramePr>
          <p:nvPr>
            <p:ph idx="1"/>
          </p:nvPr>
        </p:nvGraphicFramePr>
        <p:xfrm>
          <a:off x="468313" y="611188"/>
          <a:ext cx="8229600" cy="6126162"/>
        </p:xfrm>
        <a:graphic>
          <a:graphicData uri="http://schemas.openxmlformats.org/drawingml/2006/table">
            <a:tbl>
              <a:tblPr/>
              <a:tblGrid>
                <a:gridCol w="503237"/>
                <a:gridCol w="3887788"/>
                <a:gridCol w="1441450"/>
                <a:gridCol w="750887"/>
                <a:gridCol w="1646238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заходу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проведення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Відповідальні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Міні- лекція “ Екологічний стан міста та його вплив на бердичівлян”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10 -14.02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Пилипенко Н.Д.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Конкурс поетичних творів на валеологічну тематику “ Скарбничка здоров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я”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протязі місяця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Вчителі кафедри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Фото виставка “ В здоровому тілі – здоровий дух клубу Екосвіт”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протязі місяця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Вчителі кафедри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Акція” Допоможемо птахам взимку” ( креативна майстерня) –залучення учнів з девіантної поведінкою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протязі місяця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Вчителі кафедри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Валеологічний перфоманс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– 19.02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Балюк Ю.В.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Калейдоскоп здоров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  “Знай. Люби. Бережи”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Василівецька Н.Г.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Екологічний дайджест “ Бути здоровим –модно”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Ковальчук Г.А.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Відкрите засідання  шкільного парламенту, секції “Здоров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я”, “ Наркоманія та особистість”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Рудунко О.Ф.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Лутай С.Б.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Лікувально - профілактичний квест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Веселуха Ж.В.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Вахніцька О.В.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Шкільний КВК “ Не втрать свій шанс”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Вчителі кафедри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nde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>
                <a:solidFill>
                  <a:srgbClr val="FFCC00"/>
                </a:solidFill>
                <a:latin typeface="Arial Black" pitchFamily="34" charset="0"/>
              </a:rPr>
              <a:t> </a:t>
            </a:r>
            <a:r>
              <a:rPr lang="uk-UA" sz="3200" i="1">
                <a:solidFill>
                  <a:srgbClr val="003399"/>
                </a:solidFill>
                <a:latin typeface="Arial Black" pitchFamily="34" charset="0"/>
              </a:rPr>
              <a:t>Навчально – виховний комплекс </a:t>
            </a:r>
            <a:br>
              <a:rPr lang="uk-UA" sz="3200" i="1">
                <a:solidFill>
                  <a:srgbClr val="003399"/>
                </a:solidFill>
                <a:latin typeface="Arial Black" pitchFamily="34" charset="0"/>
              </a:rPr>
            </a:br>
            <a:r>
              <a:rPr lang="uk-UA" sz="3200" i="1">
                <a:solidFill>
                  <a:srgbClr val="003399"/>
                </a:solidFill>
                <a:latin typeface="Arial Black" pitchFamily="34" charset="0"/>
              </a:rPr>
              <a:t>( Школа-гімназія-ліцей) № 10</a:t>
            </a:r>
            <a:endParaRPr lang="ru-RU" sz="3200" i="1">
              <a:solidFill>
                <a:srgbClr val="003399"/>
              </a:solidFill>
              <a:latin typeface="Arial Black" pitchFamily="34" charset="0"/>
            </a:endParaRPr>
          </a:p>
        </p:txBody>
      </p:sp>
      <p:pic>
        <p:nvPicPr>
          <p:cNvPr id="5133" name="Picture 19" descr="школа"/>
          <p:cNvPicPr>
            <a:picLocks noChangeAspect="1" noChangeArrowheads="1"/>
          </p:cNvPicPr>
          <p:nvPr/>
        </p:nvPicPr>
        <p:blipFill>
          <a:blip r:embed="rId3" cstate="email">
            <a:lum bright="-18000" contrast="16000"/>
          </a:blip>
          <a:srcRect/>
          <a:stretch>
            <a:fillRect/>
          </a:stretch>
        </p:blipFill>
        <p:spPr bwMode="auto">
          <a:xfrm>
            <a:off x="1908175" y="1989138"/>
            <a:ext cx="6405563" cy="3846512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lum bright="-30000" contrast="54000"/>
          </a:blip>
          <a:srcRect/>
          <a:stretch>
            <a:fillRect/>
          </a:stretch>
        </p:blipFill>
        <p:spPr bwMode="auto">
          <a:xfrm>
            <a:off x="971550" y="1628775"/>
            <a:ext cx="1584325" cy="1471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accent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P225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429000"/>
            <a:ext cx="37433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P22512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60350"/>
            <a:ext cx="3768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P22512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2205038"/>
            <a:ext cx="24939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5076825" y="620713"/>
            <a:ext cx="3816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Акція " Допоможемо птахам взимку"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 креативна майстерня)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6" name="Picture 6" descr="PIC_19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3375"/>
            <a:ext cx="339407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PIC_19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357563"/>
            <a:ext cx="35702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PIC_19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260350"/>
            <a:ext cx="36226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4716463" y="3789363"/>
            <a:ext cx="396081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Відкрите засідання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шкільного парламенту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секції "Здоров"я",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 Наркоманія та особистість"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7" name="Picture 5" descr="P22804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3352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P22804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500438"/>
            <a:ext cx="3352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P22804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4813"/>
            <a:ext cx="3352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4643438" y="3789363"/>
            <a:ext cx="360045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Шкільний КВК</a:t>
            </a:r>
          </a:p>
          <a:p>
            <a:pPr algn="ctr"/>
            <a:r>
              <a:rPr lang="ru-RU" sz="2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 Не втрать свій шанс"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25923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Відеолекторій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33375"/>
            <a:ext cx="3205163" cy="2447925"/>
          </a:xfrm>
          <a:prstGeom prst="rect">
            <a:avLst/>
          </a:prstGeom>
          <a:solidFill>
            <a:srgbClr val="006600"/>
          </a:solidFill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36871" name="Picture 7" descr="http://www.berdychiv.com.ua/uploads/posts/2013-11/1385714506_dsc_0034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39750" y="3789363"/>
            <a:ext cx="3313113" cy="2397125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2060575"/>
            <a:ext cx="3095625" cy="2251075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417671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"Здоров"я - це модно!"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1" name="Picture 13" descr="PoleSlideMi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uk-UA" sz="4000" b="1" u="sng"/>
              <a:t>Реалізація ціннісного компоненту</a:t>
            </a:r>
            <a:endParaRPr lang="ru-RU" sz="4000" b="1" u="sng"/>
          </a:p>
        </p:txBody>
      </p:sp>
      <p:pic>
        <p:nvPicPr>
          <p:cNvPr id="37894" name="Picture 6" descr="SDC16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916113"/>
            <a:ext cx="3600450" cy="26987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7895" name="Picture 7" descr="SDC168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429000"/>
            <a:ext cx="3759200" cy="28209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755650" y="5084763"/>
            <a:ext cx="36004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Дворазові переможці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військово-патріотичної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гри"Зірниця"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PoleSlideMi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063" name="Picture 7" descr="rodsobr5_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196975"/>
            <a:ext cx="3738562" cy="280511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3" descr="C:\Documents and Settings\Admin\Рабочий стол\тиждень ПП 2012-2013 н.р\SAM_6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4" y="3720654"/>
            <a:ext cx="3338232" cy="2504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C:\Documents and Settings\Admin\Рабочий стол\тиждень ПП 2012-2013 н.р\SAM_6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42" y="3607916"/>
            <a:ext cx="3354086" cy="2515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36004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Батьківський лекторій</a:t>
            </a:r>
          </a:p>
        </p:txBody>
      </p:sp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4643438" y="620713"/>
            <a:ext cx="36004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"Азбука спілкування"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PoleSlideMini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5938"/>
          </a:xfrm>
          <a:noFill/>
          <a:ln/>
        </p:spPr>
      </p:pic>
      <p:pic>
        <p:nvPicPr>
          <p:cNvPr id="70660" name="Picture 4" descr="C:\Documents and Settings\Admin\Рабочий стол\тиждень ПП 2012-2013 н.р\SAM_6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7" y="570805"/>
            <a:ext cx="3412033" cy="2558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C:\Documents and Settings\Admin\Рабочий стол\тиждень ПП 2012-2013 н.р\SAM_6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83" y="515076"/>
            <a:ext cx="3448783" cy="2585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:\Documents and Settings\Admin\Рабочий стол\тиждень ПП 2012-2013 н.р\SAM_63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7" y="3819153"/>
            <a:ext cx="3391378" cy="2543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C:\Documents and Settings\Admin\Рабочий стол\тиждень ПП 2012-2013 н.р\SAM_62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20" y="3749237"/>
            <a:ext cx="3416306" cy="2561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2195513" y="3141663"/>
            <a:ext cx="46085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Проведення тренінгів за програмою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"Захисти себе від ВІЛ"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PoleSlideMi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60422" name="Picture 6" descr="SAM_18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08050"/>
            <a:ext cx="3313113" cy="25193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0423" name="Picture 7" descr="SAM_19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2133600"/>
            <a:ext cx="3313112" cy="26638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5003800" y="908050"/>
            <a:ext cx="36004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Правовий всеобуч </a:t>
            </a:r>
          </a:p>
          <a:p>
            <a:pPr algn="ctr"/>
            <a:r>
              <a:rPr lang="ru-RU" sz="2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шкільний клуб "Право"</a:t>
            </a:r>
          </a:p>
        </p:txBody>
      </p:sp>
      <p:pic>
        <p:nvPicPr>
          <p:cNvPr id="60426" name="Picture 10" descr="PIC_19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3573463"/>
            <a:ext cx="3429000" cy="2571750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PoleSlideMi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63492" name="Picture 4" descr="DSC005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981075"/>
            <a:ext cx="2822575" cy="3360738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4643438" y="1557338"/>
            <a:ext cx="3600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"Скринька довіри"</a:t>
            </a:r>
          </a:p>
        </p:txBody>
      </p:sp>
      <p:pic>
        <p:nvPicPr>
          <p:cNvPr id="63496" name="Picture 8" descr="DSC005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213100"/>
            <a:ext cx="3816350" cy="2854325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hablon_ekologi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uk-UA" b="1" u="sng"/>
              <a:t>Очікувані результати:</a:t>
            </a:r>
            <a:endParaRPr lang="ru-RU" b="1" u="sng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557338"/>
            <a:ext cx="6400800" cy="3457575"/>
          </a:xfrm>
        </p:spPr>
        <p:txBody>
          <a:bodyPr/>
          <a:lstStyle/>
          <a:p>
            <a:pPr algn="l">
              <a:lnSpc>
                <a:spcPct val="95000"/>
              </a:lnSpc>
              <a:buFontTx/>
              <a:buChar char="•"/>
            </a:pPr>
            <a:r>
              <a:rPr lang="uk-UA" sz="2000"/>
              <a:t> </a:t>
            </a:r>
            <a:r>
              <a:rPr lang="uk-UA" sz="2000" b="1"/>
              <a:t>набуття необхідних</a:t>
            </a:r>
            <a:r>
              <a:rPr lang="ru-RU" sz="2000" b="1"/>
              <a:t> </a:t>
            </a:r>
            <a:r>
              <a:rPr lang="uk-UA" sz="2000" b="1"/>
              <a:t> умінь і навичок безпечної та відповідальної поведінки учнів;</a:t>
            </a:r>
          </a:p>
          <a:p>
            <a:pPr algn="l">
              <a:lnSpc>
                <a:spcPct val="95000"/>
              </a:lnSpc>
            </a:pPr>
            <a:r>
              <a:rPr lang="ru-RU" sz="2000" b="1"/>
              <a:t>попередження  правопорушень серед учнів;</a:t>
            </a:r>
          </a:p>
          <a:p>
            <a:pPr algn="l">
              <a:lnSpc>
                <a:spcPct val="95000"/>
              </a:lnSpc>
              <a:buFontTx/>
              <a:buChar char="•"/>
            </a:pPr>
            <a:r>
              <a:rPr lang="ru-RU" sz="2000" b="1"/>
              <a:t>набуття учнями знань, умінь і навичок реалізації здорового  способу життя та попередження вживання  наркотичних речовин, алкоголю, тютюнопаління;</a:t>
            </a:r>
          </a:p>
          <a:p>
            <a:pPr algn="l">
              <a:lnSpc>
                <a:spcPct val="95000"/>
              </a:lnSpc>
              <a:buFontTx/>
              <a:buChar char="•"/>
            </a:pPr>
            <a:r>
              <a:rPr lang="ru-RU" sz="2000" b="1"/>
              <a:t>попередження  випадків дитячого травматизму;</a:t>
            </a:r>
          </a:p>
          <a:p>
            <a:pPr algn="l">
              <a:lnSpc>
                <a:spcPct val="95000"/>
              </a:lnSpc>
              <a:buFontTx/>
              <a:buChar char="•"/>
            </a:pPr>
            <a:r>
              <a:rPr lang="ru-RU" sz="2000" b="1"/>
              <a:t>підвищення  обізнаності учнів щодо проблеми ВІЛ/СНІДу;</a:t>
            </a:r>
          </a:p>
          <a:p>
            <a:pPr algn="l">
              <a:lnSpc>
                <a:spcPct val="95000"/>
              </a:lnSpc>
              <a:buFontTx/>
              <a:buChar char="•"/>
            </a:pPr>
            <a:r>
              <a:rPr lang="ru-RU" sz="2000" b="1"/>
              <a:t>виховання толерантного ставлення  до оточ</a:t>
            </a:r>
            <a:r>
              <a:rPr lang="uk-UA" sz="2000" b="1"/>
              <a:t>ення;</a:t>
            </a:r>
            <a:endParaRPr lang="ru-RU" sz="2000" b="1"/>
          </a:p>
          <a:p>
            <a:pPr algn="l">
              <a:lnSpc>
                <a:spcPct val="95000"/>
              </a:lnSpc>
              <a:buFontTx/>
              <a:buChar char="•"/>
            </a:pPr>
            <a:r>
              <a:rPr lang="ru-RU" sz="2000" b="1"/>
              <a:t>створення здорового мікроклімату для виховання здорової особистості</a:t>
            </a:r>
            <a:r>
              <a:rPr lang="ru-RU" sz="2000" b="1" i="1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inde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u="sng"/>
              <a:t>Науково–методична проблема навчального закладу</a:t>
            </a:r>
            <a:endParaRPr lang="ru-RU" sz="4000" u="sng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84213" y="2349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4000" i="1">
                <a:solidFill>
                  <a:schemeClr val="tx2"/>
                </a:solidFill>
              </a:rPr>
              <a:t/>
            </a:r>
            <a:br>
              <a:rPr lang="uk-UA" sz="4000" i="1">
                <a:solidFill>
                  <a:schemeClr val="tx2"/>
                </a:solidFill>
              </a:rPr>
            </a:br>
            <a:r>
              <a:rPr lang="uk-UA" sz="4000" i="1">
                <a:solidFill>
                  <a:schemeClr val="tx2"/>
                </a:solidFill>
              </a:rPr>
              <a:t>“</a:t>
            </a:r>
            <a:r>
              <a:rPr lang="uk-UA" sz="4000" b="1" i="1">
                <a:solidFill>
                  <a:schemeClr val="tx2"/>
                </a:solidFill>
              </a:rPr>
              <a:t>Запровадження новітніх технологій креативної освіти та виховання відповідно до здібностей і нахилів учнів”</a:t>
            </a:r>
            <a:endParaRPr lang="ru-RU" sz="40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84690081_large_593214000x2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183188"/>
          </a:xfrm>
        </p:spPr>
        <p:txBody>
          <a:bodyPr/>
          <a:lstStyle/>
          <a:p>
            <a:r>
              <a:rPr lang="uk-UA" sz="2000" b="1" u="sng">
                <a:solidFill>
                  <a:srgbClr val="FFFF66"/>
                </a:solidFill>
              </a:rPr>
              <a:t>Притча “ Недаремні зусилля</a:t>
            </a:r>
            <a:r>
              <a:rPr lang="uk-UA" sz="2000" b="1">
                <a:solidFill>
                  <a:schemeClr val="bg1"/>
                </a:solidFill>
              </a:rPr>
              <a:t>”</a:t>
            </a:r>
            <a:br>
              <a:rPr lang="uk-UA" sz="2000" b="1">
                <a:solidFill>
                  <a:schemeClr val="bg1"/>
                </a:solidFill>
              </a:rPr>
            </a:br>
            <a:r>
              <a:rPr lang="uk-UA" sz="2000" b="1">
                <a:solidFill>
                  <a:schemeClr val="bg1"/>
                </a:solidFill>
              </a:rPr>
              <a:t>Одного разу берегом моря йшов чоловік. День був чудовий. Яскраво світило сонечко, тихо плескотіли хвилі, з гучними вигуками кружляли чайки. Милувався чоловік краєвидом, озираючись навкруги, і раптом помітив незрозуміле видовище. Прямо перед ним невелика людська постать виконувала дивний танок. Це була маленька дівчинка, яка почергово нахилялась і щось брала у руки, підводилась і кидала “щось” якомога далі у море. </a:t>
            </a:r>
            <a:r>
              <a:rPr lang="ru-RU" sz="2000" b="1">
                <a:solidFill>
                  <a:schemeClr val="bg1"/>
                </a:solidFill>
              </a:rPr>
              <a:t>Вона </a:t>
            </a:r>
            <a:r>
              <a:rPr lang="uk-UA" sz="2000" b="1">
                <a:solidFill>
                  <a:schemeClr val="bg1"/>
                </a:solidFill>
              </a:rPr>
              <a:t>бігала</a:t>
            </a:r>
            <a:r>
              <a:rPr lang="ru-RU" sz="2000" b="1">
                <a:solidFill>
                  <a:schemeClr val="bg1"/>
                </a:solidFill>
              </a:rPr>
              <a:t> навколо себе, явно поспішаючи. Чоловік зацікавився, підійшов </a:t>
            </a:r>
            <a:r>
              <a:rPr lang="uk-UA" sz="2000" b="1">
                <a:solidFill>
                  <a:schemeClr val="bg1"/>
                </a:solidFill>
              </a:rPr>
              <a:t>ближче</a:t>
            </a:r>
            <a:r>
              <a:rPr lang="ru-RU" sz="2000" b="1">
                <a:solidFill>
                  <a:schemeClr val="bg1"/>
                </a:solidFill>
              </a:rPr>
              <a:t> і питає: « Що ти робиш?» . «Рятую  маленьких морських зірок від палючих променів сонця. Якщо я їх не кину у воду, вони не доживуть до припливу»,- відповіла дівчинка, ні на хвильку не перериваючи роботи. « Ти робиш марну і недячну справу,- відповів чоловік, - цих зірок тут тисячу, сонце пече немилосердно, час летить дуже швидко, ти все одно їх усіх не врятуєш!». « Ну то й що!,- знизала плечима дівчинка,- принаймі оцю я встигла врятувати!»,- і з цими словами вона взяла до рук чергову морську зірку і кинула її далеко в море.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inde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u="sng"/>
              <a:t>Науково–методична проблема виховної роботи</a:t>
            </a:r>
            <a:endParaRPr lang="ru-RU" sz="4000" u="sng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14400" y="2349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4000" b="1" i="1">
                <a:solidFill>
                  <a:schemeClr val="tx2"/>
                </a:solidFill>
              </a:rPr>
              <a:t>“Підготовка учнів до успішної самореалізації у сучасному житті”</a:t>
            </a:r>
            <a:endParaRPr lang="ru-RU" sz="40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nde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932363" y="1268413"/>
            <a:ext cx="4211637" cy="2232025"/>
          </a:xfrm>
        </p:spPr>
        <p:txBody>
          <a:bodyPr/>
          <a:lstStyle/>
          <a:p>
            <a:r>
              <a:rPr lang="uk-UA" sz="2000" b="1" i="1"/>
              <a:t>Паростки всього кращого, що</a:t>
            </a:r>
            <a:br>
              <a:rPr lang="uk-UA" sz="2000" b="1" i="1"/>
            </a:br>
            <a:r>
              <a:rPr lang="uk-UA" sz="2000" b="1" i="1"/>
              <a:t>є в потенціалі дитини,</a:t>
            </a:r>
            <a:br>
              <a:rPr lang="uk-UA" sz="2000" b="1" i="1"/>
            </a:br>
            <a:r>
              <a:rPr lang="uk-UA" sz="2000" b="1" i="1"/>
              <a:t>… проростають, якщо є відповідні</a:t>
            </a:r>
            <a:br>
              <a:rPr lang="uk-UA" sz="2000" b="1" i="1"/>
            </a:br>
            <a:r>
              <a:rPr lang="uk-UA" sz="2000" b="1" i="1"/>
              <a:t>умови для їхнього розвитку,</a:t>
            </a:r>
            <a:br>
              <a:rPr lang="uk-UA" sz="2000" b="1" i="1"/>
            </a:br>
            <a:r>
              <a:rPr lang="uk-UA" sz="2000" b="1" i="1"/>
              <a:t>в іншому разі будуть втрачені.</a:t>
            </a:r>
            <a:br>
              <a:rPr lang="uk-UA" sz="2000" b="1" i="1"/>
            </a:br>
            <a:r>
              <a:rPr lang="uk-UA" sz="2000" b="1" i="1"/>
              <a:t>       Еріх Фромм</a:t>
            </a:r>
            <a:r>
              <a:rPr lang="ru-RU" sz="4000"/>
              <a:t> </a:t>
            </a: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45481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 rot="1718758">
            <a:off x="3059113" y="2852738"/>
            <a:ext cx="11525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Досягнення </a:t>
            </a:r>
          </a:p>
          <a:p>
            <a:pPr algn="ctr"/>
            <a:r>
              <a:rPr lang="ru-RU" sz="1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мети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 rot="2070451">
            <a:off x="1187450" y="2133600"/>
            <a:ext cx="1025525" cy="19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rial"/>
                <a:cs typeface="Arial"/>
              </a:rPr>
              <a:t>Впевненість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 rot="1039787">
            <a:off x="2763838" y="1987550"/>
            <a:ext cx="857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Творчість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 rot="2161727">
            <a:off x="2268538" y="3716338"/>
            <a:ext cx="857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Стимул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 rot="-1553925">
            <a:off x="1116013" y="3213100"/>
            <a:ext cx="857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Заохочення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2268538" y="2781300"/>
            <a:ext cx="7191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Розвиток </a:t>
            </a:r>
          </a:p>
          <a:p>
            <a:pPr algn="ctr"/>
            <a:r>
              <a:rPr lang="ru-RU" sz="12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індивідума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 rot="1189348">
            <a:off x="827088" y="4581525"/>
            <a:ext cx="12954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 rot="1039787">
            <a:off x="828675" y="4570413"/>
            <a:ext cx="1377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Індивідуальність </a:t>
            </a:r>
          </a:p>
          <a:p>
            <a:pPr algn="ctr"/>
            <a:r>
              <a:rPr lang="ru-RU" sz="1200" b="1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кожної дитини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 rot="-1202213">
            <a:off x="3132138" y="4581525"/>
            <a:ext cx="857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Знання та</a:t>
            </a:r>
          </a:p>
        </p:txBody>
      </p: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 rot="-1506269">
            <a:off x="3217863" y="5008563"/>
            <a:ext cx="8572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вміння</a:t>
            </a:r>
          </a:p>
        </p:txBody>
      </p: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 rot="16200000">
            <a:off x="2087562" y="4689476"/>
            <a:ext cx="7921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процес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hablon_ekologi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488237" cy="1143000"/>
          </a:xfrm>
        </p:spPr>
        <p:txBody>
          <a:bodyPr/>
          <a:lstStyle/>
          <a:p>
            <a:r>
              <a:rPr lang="uk-UA" sz="2800" b="1" u="sng"/>
              <a:t>Метою діяльності нашого навчального закладу, як школи дружньої до дитини є:</a:t>
            </a:r>
            <a:endParaRPr lang="ru-RU" sz="2800" b="1" u="sng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/>
              <a:t>узгодження навчально - виховного процесу з реальними умовами соціалізації дитини, що пов'язано із втручанням у негативну ситуацію її розвитку на рівні знань, емоцій, поведінки;</a:t>
            </a:r>
          </a:p>
          <a:p>
            <a:pPr>
              <a:lnSpc>
                <a:spcPct val="80000"/>
              </a:lnSpc>
            </a:pPr>
            <a:r>
              <a:rPr lang="uk-UA" sz="2400" b="1"/>
              <a:t> використання оптимальної коригувальної допомоги та подолання негативних проявів у поведінці;</a:t>
            </a:r>
          </a:p>
          <a:p>
            <a:pPr>
              <a:lnSpc>
                <a:spcPct val="80000"/>
              </a:lnSpc>
            </a:pPr>
            <a:r>
              <a:rPr lang="uk-UA" sz="2400" b="1"/>
              <a:t> налагодження стосунків для позитивного і здорового  способу життя;</a:t>
            </a:r>
          </a:p>
          <a:p>
            <a:pPr>
              <a:lnSpc>
                <a:spcPct val="80000"/>
              </a:lnSpc>
            </a:pPr>
            <a:r>
              <a:rPr lang="uk-UA" sz="2400" b="1"/>
              <a:t> запобігання  проявам асоціальної поведінки,  сформованості імунітету  до  негативних  впливів  соціального  середовища.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hablon_ekologi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r>
              <a:rPr lang="uk-UA" sz="4000"/>
              <a:t> </a:t>
            </a:r>
            <a:r>
              <a:rPr lang="uk-UA" sz="2800" b="1" u="sng"/>
              <a:t>Основні завдання сприятимуть реалізації поставленої мети:</a:t>
            </a:r>
            <a:endParaRPr lang="ru-RU" sz="2800" b="1" u="sng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/>
              <a:t>формування  правової  свідомості та підвищення  правової  культури,  що  регулює поведінку;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uk-UA" sz="2800" b="1"/>
              <a:t>попередження  асоціальних  проявів  серед  учнів,  профілактика  вживання  наркотичних  речовин;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uk-UA" sz="2800" b="1"/>
              <a:t>профілактика дитячої  безоглядності;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uk-UA" sz="2800" b="1"/>
              <a:t>просвітницька  робота  щодо  запобігання  протиправній  поведінці,  шкідливим  звичкам,  захворюванням  та  хворобам</a:t>
            </a:r>
            <a:r>
              <a:rPr lang="uk-UA" sz="2800"/>
              <a:t>.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1" name="Picture 55" descr="ANd9GcT9CYszhvTU1Bcr_cWyGHY7TuQG96GU6LBjgtpQZ1AUFnPxtMz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</p:spPr>
      </p:pic>
      <p:pic>
        <p:nvPicPr>
          <p:cNvPr id="14340" name="Схема 24"/>
          <p:cNvPicPr>
            <a:picLocks noChangeArrowheads="1"/>
          </p:cNvPicPr>
          <p:nvPr/>
        </p:nvPicPr>
        <p:blipFill>
          <a:blip r:embed="rId3" cstate="email"/>
          <a:srcRect r="-850" b="-1582"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</p:spPr>
      </p:pic>
      <p:sp>
        <p:nvSpPr>
          <p:cNvPr id="14349" name="Скругленный прямоугольник 3"/>
          <p:cNvSpPr>
            <a:spLocks noChangeArrowheads="1"/>
          </p:cNvSpPr>
          <p:nvPr/>
        </p:nvSpPr>
        <p:spPr bwMode="auto">
          <a:xfrm>
            <a:off x="2771775" y="3141663"/>
            <a:ext cx="3800475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uk-UA" sz="1400" b="1">
                <a:solidFill>
                  <a:srgbClr val="FFFFFF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Модель</a:t>
            </a:r>
            <a:r>
              <a:rPr lang="uk-UA" sz="1400" b="1">
                <a:solidFill>
                  <a:srgbClr val="FFFFFF"/>
                </a:solidFill>
                <a:latin typeface="Brush Script MT" pitchFamily="66" charset="0"/>
                <a:ea typeface="Calibri" charset="-52"/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FFFFFF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превентивної</a:t>
            </a:r>
            <a:endParaRPr lang="ru-RU" sz="900">
              <a:ea typeface="Calibri" charset="-52"/>
              <a:cs typeface="Times New Roman" pitchFamily="18" charset="0"/>
            </a:endParaRPr>
          </a:p>
          <a:p>
            <a:pPr algn="ctr" eaLnBrk="0" hangingPunct="0"/>
            <a:r>
              <a:rPr lang="uk-UA" sz="1400" b="1">
                <a:solidFill>
                  <a:srgbClr val="FFFFFF"/>
                </a:solidFill>
                <a:latin typeface="Brush Script MT" pitchFamily="66" charset="0"/>
                <a:ea typeface="Calibri" charset="-52"/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FFFFFF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освіти</a:t>
            </a:r>
            <a:r>
              <a:rPr lang="uk-UA" sz="1400" b="1">
                <a:solidFill>
                  <a:srgbClr val="FFFFFF"/>
                </a:solidFill>
                <a:latin typeface="Brush Script MT" pitchFamily="66" charset="0"/>
                <a:ea typeface="Calibri" charset="-52"/>
                <a:cs typeface="Times New Roman" pitchFamily="18" charset="0"/>
              </a:rPr>
              <a:t>  </a:t>
            </a:r>
            <a:r>
              <a:rPr lang="uk-UA" sz="1400" b="1">
                <a:solidFill>
                  <a:srgbClr val="FFFFFF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НВК</a:t>
            </a:r>
            <a:r>
              <a:rPr lang="uk-UA" sz="1400" b="1">
                <a:solidFill>
                  <a:srgbClr val="FFFFFF"/>
                </a:solidFill>
                <a:latin typeface="Brush Script MT" pitchFamily="66" charset="0"/>
                <a:ea typeface="Calibri" charset="-52"/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FFFFFF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№</a:t>
            </a:r>
            <a:r>
              <a:rPr lang="uk-UA" sz="1400" b="1">
                <a:solidFill>
                  <a:srgbClr val="FFFFFF"/>
                </a:solidFill>
                <a:latin typeface="Brush Script MT" pitchFamily="66" charset="0"/>
                <a:ea typeface="Calibri" charset="-52"/>
                <a:cs typeface="Times New Roman" pitchFamily="18" charset="0"/>
              </a:rPr>
              <a:t>10 </a:t>
            </a:r>
            <a:endParaRPr lang="uk-UA"/>
          </a:p>
        </p:txBody>
      </p:sp>
      <p:sp>
        <p:nvSpPr>
          <p:cNvPr id="14345" name="Двойная стрелка влево/вверх 4"/>
          <p:cNvSpPr>
            <a:spLocks/>
          </p:cNvSpPr>
          <p:nvPr/>
        </p:nvSpPr>
        <p:spPr bwMode="auto">
          <a:xfrm>
            <a:off x="7524750" y="2420938"/>
            <a:ext cx="574675" cy="1543050"/>
          </a:xfrm>
          <a:custGeom>
            <a:avLst/>
            <a:gdLst>
              <a:gd name="T0" fmla="*/ 0 w 574675"/>
              <a:gd name="T1" fmla="*/ 1399381 h 1543050"/>
              <a:gd name="T2" fmla="*/ 143669 w 574675"/>
              <a:gd name="T3" fmla="*/ 1255713 h 1543050"/>
              <a:gd name="T4" fmla="*/ 143669 w 574675"/>
              <a:gd name="T5" fmla="*/ 1327547 h 1543050"/>
              <a:gd name="T6" fmla="*/ 359172 w 574675"/>
              <a:gd name="T7" fmla="*/ 1327547 h 1543050"/>
              <a:gd name="T8" fmla="*/ 359172 w 574675"/>
              <a:gd name="T9" fmla="*/ 143669 h 1543050"/>
              <a:gd name="T10" fmla="*/ 287338 w 574675"/>
              <a:gd name="T11" fmla="*/ 143669 h 1543050"/>
              <a:gd name="T12" fmla="*/ 431006 w 574675"/>
              <a:gd name="T13" fmla="*/ 0 h 1543050"/>
              <a:gd name="T14" fmla="*/ 574675 w 574675"/>
              <a:gd name="T15" fmla="*/ 143669 h 1543050"/>
              <a:gd name="T16" fmla="*/ 502841 w 574675"/>
              <a:gd name="T17" fmla="*/ 143669 h 1543050"/>
              <a:gd name="T18" fmla="*/ 502841 w 574675"/>
              <a:gd name="T19" fmla="*/ 1471216 h 1543050"/>
              <a:gd name="T20" fmla="*/ 143669 w 574675"/>
              <a:gd name="T21" fmla="*/ 1471216 h 1543050"/>
              <a:gd name="T22" fmla="*/ 143669 w 574675"/>
              <a:gd name="T23" fmla="*/ 1543050 h 1543050"/>
              <a:gd name="T24" fmla="*/ 0 w 574675"/>
              <a:gd name="T25" fmla="*/ 1399381 h 15430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4675" h="1543050">
                <a:moveTo>
                  <a:pt x="0" y="1399381"/>
                </a:moveTo>
                <a:lnTo>
                  <a:pt x="143669" y="1255713"/>
                </a:lnTo>
                <a:lnTo>
                  <a:pt x="143669" y="1327547"/>
                </a:lnTo>
                <a:lnTo>
                  <a:pt x="359172" y="1327547"/>
                </a:lnTo>
                <a:lnTo>
                  <a:pt x="359172" y="143669"/>
                </a:lnTo>
                <a:lnTo>
                  <a:pt x="287338" y="143669"/>
                </a:lnTo>
                <a:lnTo>
                  <a:pt x="431006" y="0"/>
                </a:lnTo>
                <a:lnTo>
                  <a:pt x="574675" y="143669"/>
                </a:lnTo>
                <a:lnTo>
                  <a:pt x="502841" y="143669"/>
                </a:lnTo>
                <a:lnTo>
                  <a:pt x="502841" y="1471216"/>
                </a:lnTo>
                <a:lnTo>
                  <a:pt x="143669" y="1471216"/>
                </a:lnTo>
                <a:lnTo>
                  <a:pt x="143669" y="1543050"/>
                </a:lnTo>
                <a:lnTo>
                  <a:pt x="0" y="1399381"/>
                </a:lnTo>
                <a:close/>
              </a:path>
            </a:pathLst>
          </a:custGeom>
          <a:solidFill>
            <a:srgbClr val="323232"/>
          </a:solidFill>
          <a:ln w="38100">
            <a:solidFill>
              <a:srgbClr val="CCE8C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14348" name="Двойная стрелка влево/вверх 5"/>
          <p:cNvSpPr>
            <a:spLocks/>
          </p:cNvSpPr>
          <p:nvPr/>
        </p:nvSpPr>
        <p:spPr bwMode="auto">
          <a:xfrm rot="10800000">
            <a:off x="827088" y="2276475"/>
            <a:ext cx="574675" cy="1581150"/>
          </a:xfrm>
          <a:custGeom>
            <a:avLst/>
            <a:gdLst>
              <a:gd name="T0" fmla="*/ 0 w 574040"/>
              <a:gd name="T1" fmla="*/ 1438275 h 1581785"/>
              <a:gd name="T2" fmla="*/ 143510 w 574040"/>
              <a:gd name="T3" fmla="*/ 1294765 h 1581785"/>
              <a:gd name="T4" fmla="*/ 143510 w 574040"/>
              <a:gd name="T5" fmla="*/ 1366520 h 1581785"/>
              <a:gd name="T6" fmla="*/ 358775 w 574040"/>
              <a:gd name="T7" fmla="*/ 1366520 h 1581785"/>
              <a:gd name="T8" fmla="*/ 358775 w 574040"/>
              <a:gd name="T9" fmla="*/ 143510 h 1581785"/>
              <a:gd name="T10" fmla="*/ 287020 w 574040"/>
              <a:gd name="T11" fmla="*/ 143510 h 1581785"/>
              <a:gd name="T12" fmla="*/ 430530 w 574040"/>
              <a:gd name="T13" fmla="*/ 0 h 1581785"/>
              <a:gd name="T14" fmla="*/ 574040 w 574040"/>
              <a:gd name="T15" fmla="*/ 143510 h 1581785"/>
              <a:gd name="T16" fmla="*/ 502285 w 574040"/>
              <a:gd name="T17" fmla="*/ 143510 h 1581785"/>
              <a:gd name="T18" fmla="*/ 502285 w 574040"/>
              <a:gd name="T19" fmla="*/ 1510030 h 1581785"/>
              <a:gd name="T20" fmla="*/ 143510 w 574040"/>
              <a:gd name="T21" fmla="*/ 1510030 h 1581785"/>
              <a:gd name="T22" fmla="*/ 143510 w 574040"/>
              <a:gd name="T23" fmla="*/ 1581785 h 1581785"/>
              <a:gd name="T24" fmla="*/ 0 w 574040"/>
              <a:gd name="T25" fmla="*/ 1438275 h 15817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4040" h="1581785">
                <a:moveTo>
                  <a:pt x="0" y="1438275"/>
                </a:moveTo>
                <a:lnTo>
                  <a:pt x="143510" y="1294765"/>
                </a:lnTo>
                <a:lnTo>
                  <a:pt x="143510" y="1366520"/>
                </a:lnTo>
                <a:lnTo>
                  <a:pt x="358775" y="1366520"/>
                </a:lnTo>
                <a:lnTo>
                  <a:pt x="358775" y="143510"/>
                </a:lnTo>
                <a:lnTo>
                  <a:pt x="287020" y="143510"/>
                </a:lnTo>
                <a:lnTo>
                  <a:pt x="430530" y="0"/>
                </a:lnTo>
                <a:lnTo>
                  <a:pt x="574040" y="143510"/>
                </a:lnTo>
                <a:lnTo>
                  <a:pt x="502285" y="143510"/>
                </a:lnTo>
                <a:lnTo>
                  <a:pt x="502285" y="1510030"/>
                </a:lnTo>
                <a:lnTo>
                  <a:pt x="143510" y="1510030"/>
                </a:lnTo>
                <a:lnTo>
                  <a:pt x="143510" y="1581785"/>
                </a:lnTo>
                <a:lnTo>
                  <a:pt x="0" y="1438275"/>
                </a:lnTo>
                <a:close/>
              </a:path>
            </a:pathLst>
          </a:custGeom>
          <a:solidFill>
            <a:srgbClr val="323232"/>
          </a:solidFill>
          <a:ln w="38100">
            <a:solidFill>
              <a:srgbClr val="CCE8C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14344" name="Выгнутая вверх стрелка 6"/>
          <p:cNvSpPr>
            <a:spLocks noChangeArrowheads="1"/>
          </p:cNvSpPr>
          <p:nvPr/>
        </p:nvSpPr>
        <p:spPr bwMode="auto">
          <a:xfrm>
            <a:off x="2916238" y="620713"/>
            <a:ext cx="3409950" cy="508000"/>
          </a:xfrm>
          <a:prstGeom prst="curvedDownArrow">
            <a:avLst>
              <a:gd name="adj1" fmla="val 25016"/>
              <a:gd name="adj2" fmla="val 50064"/>
              <a:gd name="adj3" fmla="val 25000"/>
            </a:avLst>
          </a:prstGeom>
          <a:solidFill>
            <a:srgbClr val="323232"/>
          </a:solidFill>
          <a:ln w="25400">
            <a:solidFill>
              <a:srgbClr val="22222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341" name="Выгнутая вниз стрелка 7"/>
          <p:cNvSpPr>
            <a:spLocks noChangeArrowheads="1"/>
          </p:cNvSpPr>
          <p:nvPr/>
        </p:nvSpPr>
        <p:spPr bwMode="auto">
          <a:xfrm>
            <a:off x="2987675" y="5805488"/>
            <a:ext cx="3160713" cy="482600"/>
          </a:xfrm>
          <a:prstGeom prst="curvedUpArrow">
            <a:avLst>
              <a:gd name="adj1" fmla="val 25015"/>
              <a:gd name="adj2" fmla="val 50060"/>
              <a:gd name="adj3" fmla="val 25000"/>
            </a:avLst>
          </a:prstGeom>
          <a:solidFill>
            <a:srgbClr val="323232"/>
          </a:solidFill>
          <a:ln w="25400">
            <a:solidFill>
              <a:srgbClr val="22222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346" name="Поле 10"/>
          <p:cNvSpPr txBox="1">
            <a:spLocks noChangeArrowheads="1"/>
          </p:cNvSpPr>
          <p:nvPr/>
        </p:nvSpPr>
        <p:spPr bwMode="auto">
          <a:xfrm>
            <a:off x="179388" y="4221163"/>
            <a:ext cx="240347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МОТИВАЦ</a:t>
            </a:r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ІЙНІ КЛЮЧОВІ </a:t>
            </a:r>
            <a:endParaRPr lang="ru-RU" sz="1000"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algn="ctr" eaLnBrk="0" hangingPunct="0"/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КОМПОНЕНТИ</a:t>
            </a:r>
            <a:endParaRPr lang="uk-UA"/>
          </a:p>
        </p:txBody>
      </p:sp>
      <p:sp>
        <p:nvSpPr>
          <p:cNvPr id="14347" name="Поле 11"/>
          <p:cNvSpPr txBox="1">
            <a:spLocks noChangeArrowheads="1"/>
          </p:cNvSpPr>
          <p:nvPr/>
        </p:nvSpPr>
        <p:spPr bwMode="auto">
          <a:xfrm>
            <a:off x="6948488" y="42211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СОЦІОКУЛЬТУРНЕ </a:t>
            </a:r>
            <a:endParaRPr lang="ru-RU" sz="1000"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algn="ctr" eaLnBrk="0" hangingPunct="0"/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СЕРЕДОВИЩЕ</a:t>
            </a:r>
            <a:endParaRPr lang="uk-UA"/>
          </a:p>
        </p:txBody>
      </p:sp>
      <p:sp>
        <p:nvSpPr>
          <p:cNvPr id="14342" name="Поле 12"/>
          <p:cNvSpPr txBox="1">
            <a:spLocks noChangeArrowheads="1"/>
          </p:cNvSpPr>
          <p:nvPr/>
        </p:nvSpPr>
        <p:spPr bwMode="auto">
          <a:xfrm>
            <a:off x="6588125" y="476250"/>
            <a:ext cx="17637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ЯКІСТЬ СОЦІАЛЬНОЇ </a:t>
            </a:r>
            <a:endParaRPr lang="ru-RU" sz="1000"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eaLnBrk="0" hangingPunct="0"/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ПОВЕДІНКИ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4343" name="Поле 13"/>
          <p:cNvSpPr txBox="1">
            <a:spLocks noChangeArrowheads="1"/>
          </p:cNvSpPr>
          <p:nvPr/>
        </p:nvSpPr>
        <p:spPr bwMode="auto">
          <a:xfrm>
            <a:off x="827088" y="476250"/>
            <a:ext cx="1868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ВЛАСНА  АКТИВНІСТЬ </a:t>
            </a:r>
            <a:endParaRPr lang="ru-RU" sz="1000"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eaLnBrk="0" hangingPunct="0"/>
            <a:r>
              <a:rPr lang="uk-UA" sz="1100" b="1">
                <a:solidFill>
                  <a:srgbClr val="7030A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ОСОБИСТОСТІ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-688975" y="-801688"/>
            <a:ext cx="9823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-688975" y="-801688"/>
            <a:ext cx="9823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0" y="0"/>
          <a:ext cx="9171305" cy="7245351"/>
        </p:xfrm>
        <a:graphic>
          <a:graphicData uri="http://schemas.openxmlformats.org/drawingml/2006/table">
            <a:tbl>
              <a:tblPr/>
              <a:tblGrid>
                <a:gridCol w="303213"/>
                <a:gridCol w="8659812"/>
                <a:gridCol w="208280"/>
              </a:tblGrid>
              <a:tr h="11033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                                                             Батьки / Родина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        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Партнерська                             Педагогічний колектив / учні                          взаємодія                     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           Громадськість / Громадські організації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vert="eaVert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Соціально-психологічна служба школи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7" name="Picture 17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uk-UA" sz="4000" b="1" u="sng"/>
              <a:t>Реалізація когнітивного компоненту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15368" name="Picture 8" descr="Копия IMG_1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557338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23850" y="5589588"/>
            <a:ext cx="45354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Спортивні змагання </a:t>
            </a:r>
          </a:p>
          <a:p>
            <a:pPr algn="ctr"/>
            <a:r>
              <a:rPr lang="ru-RU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 Олімпійський резерв"</a:t>
            </a:r>
          </a:p>
        </p:txBody>
      </p:sp>
      <p:pic>
        <p:nvPicPr>
          <p:cNvPr id="15371" name="Picture 11" descr="IMG_10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2492375"/>
            <a:ext cx="3314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IMG_10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149725"/>
            <a:ext cx="3314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676</Words>
  <Application>Microsoft Office PowerPoint</Application>
  <PresentationFormat>Экран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 Навчально – виховний комплекс  ( Школа-гімназія-ліцей) № 10</vt:lpstr>
      <vt:lpstr>Науково–методична проблема навчального закладу</vt:lpstr>
      <vt:lpstr>Науково–методична проблема виховної роботи</vt:lpstr>
      <vt:lpstr>Паростки всього кращого, що є в потенціалі дитини, … проростають, якщо є відповідні умови для їхнього розвитку, в іншому разі будуть втрачені.        Еріх Фромм </vt:lpstr>
      <vt:lpstr>Метою діяльності нашого навчального закладу, як школи дружньої до дитини є:</vt:lpstr>
      <vt:lpstr> Основні завдання сприятимуть реалізації поставленої мети:</vt:lpstr>
      <vt:lpstr>Слайд 8</vt:lpstr>
      <vt:lpstr>Реалізація когнітивного компоненту </vt:lpstr>
      <vt:lpstr>Слайд 10</vt:lpstr>
      <vt:lpstr>Слайд 11</vt:lpstr>
      <vt:lpstr>Слайд 12</vt:lpstr>
      <vt:lpstr>Слайд 13</vt:lpstr>
      <vt:lpstr>Реалізація діяльнісного  компоненту</vt:lpstr>
      <vt:lpstr>Слайд 15</vt:lpstr>
      <vt:lpstr>Слайд 16</vt:lpstr>
      <vt:lpstr>Реалізація особистісного  компоненту</vt:lpstr>
      <vt:lpstr>Слайд 18</vt:lpstr>
      <vt:lpstr>Слайд 19</vt:lpstr>
      <vt:lpstr>Слайд 20</vt:lpstr>
      <vt:lpstr>Слайд 21</vt:lpstr>
      <vt:lpstr>Слайд 22</vt:lpstr>
      <vt:lpstr>Слайд 23</vt:lpstr>
      <vt:lpstr>Реалізація ціннісного компоненту</vt:lpstr>
      <vt:lpstr>Слайд 25</vt:lpstr>
      <vt:lpstr>Слайд 26</vt:lpstr>
      <vt:lpstr>Слайд 27</vt:lpstr>
      <vt:lpstr>Слайд 28</vt:lpstr>
      <vt:lpstr>Очікувані результати:</vt:lpstr>
      <vt:lpstr>Притча “ Недаремні зусилля” Одного разу берегом моря йшов чоловік. День був чудовий. Яскраво світило сонечко, тихо плескотіли хвилі, з гучними вигуками кружляли чайки. Милувався чоловік краєвидом, озираючись навкруги, і раптом помітив незрозуміле видовище. Прямо перед ним невелика людська постать виконувала дивний танок. Це була маленька дівчинка, яка почергово нахилялась і щось брала у руки, підводилась і кидала “щось” якомога далі у море. Вона бігала навколо себе, явно поспішаючи. Чоловік зацікавився, підійшов ближче і питає: « Що ти робиш?» . «Рятую  маленьких морських зірок від палючих променів сонця. Якщо я їх не кину у воду, вони не доживуть до припливу»,- відповіла дівчинка, ні на хвильку не перериваючи роботи. « Ти робиш марну і недячну справу,- відповів чоловік, - цих зірок тут тисячу, сонце пече немилосердно, час летить дуже швидко, ти все одно їх усіх не врятуєш!». « Ну то й що!,- знизала плечима дівчинка,- принаймі оцю я встигла врятувати!»,- і з цими словами вона взяла до рук чергову морську зірку і кинула її далеко в море.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Sony</cp:lastModifiedBy>
  <cp:revision>48</cp:revision>
  <dcterms:created xsi:type="dcterms:W3CDTF">2014-05-26T12:50:37Z</dcterms:created>
  <dcterms:modified xsi:type="dcterms:W3CDTF">2014-09-08T09:36:40Z</dcterms:modified>
</cp:coreProperties>
</file>