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7" r:id="rId5"/>
    <p:sldId id="277" r:id="rId6"/>
    <p:sldId id="268" r:id="rId7"/>
    <p:sldId id="265" r:id="rId8"/>
    <p:sldId id="264" r:id="rId9"/>
    <p:sldId id="266" r:id="rId10"/>
    <p:sldId id="270" r:id="rId11"/>
    <p:sldId id="269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E01F-E1B4-45E4-989B-E035526239AE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E080-E44B-41D0-944C-4C149F26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619E-388B-4CBD-95F6-71837EA175C1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9A935-8D32-4B36-84E9-B65F5B7A4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9ECA-B5AB-446F-9B76-8967506C2EFC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02CD-2949-4D5F-9900-65192F878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8343-3013-42C8-AC2E-2C2F8817CAA7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3309-68C5-48AB-A74F-0A774902A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8DFF7-EF14-4A44-B874-4CE72670BAAF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E6FAB-DE18-462E-ACC3-152E961AC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0473-A71D-4837-8D18-202DD966F688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AF84-8DCB-4A45-BD1E-2A76A9111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F2A06-ABA1-46AE-A1FF-041A2EC0E953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7CF7C-6B0A-4809-B52F-EC8B16CF8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D814-CC8C-4D7D-B181-C1FE902FA9FC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A071C-3DEB-4E30-8F65-BD93E1732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E8981-714A-4BB2-B5E6-648E2854881A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AB61-3D6E-4328-9470-C1DFC38EB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4DFF8-0957-4F57-82DF-088DE0386CD9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C5F3-8D41-4E75-BE2A-125FEB194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EEF7-636B-4040-927A-F8E5C826EEDD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27AF-27EA-48E7-A3C8-3DC4EB626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788612-21B0-4EF6-A260-BCBF278F826C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4A85D6-6C8C-45D7-9D89-5B40E7F1D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5"/>
          <p:cNvSpPr txBox="1">
            <a:spLocks noChangeArrowheads="1"/>
          </p:cNvSpPr>
          <p:nvPr/>
        </p:nvSpPr>
        <p:spPr bwMode="auto">
          <a:xfrm>
            <a:off x="857250" y="571500"/>
            <a:ext cx="71437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Департамент освіти та гуманітарної політики</a:t>
            </a:r>
          </a:p>
          <a:p>
            <a:pPr algn="ctr"/>
            <a:r>
              <a:rPr lang="uk-UA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Черкаської міської ради</a:t>
            </a:r>
          </a:p>
          <a:p>
            <a:pPr algn="ctr"/>
            <a:r>
              <a:rPr lang="uk-UA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Черкаський колегіум “ Берегиня ”</a:t>
            </a:r>
          </a:p>
          <a:p>
            <a:pPr algn="ctr"/>
            <a:r>
              <a:rPr lang="uk-UA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Черкаської міської ради</a:t>
            </a:r>
          </a:p>
          <a:p>
            <a:pPr algn="ctr"/>
            <a:r>
              <a:rPr lang="uk-UA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Черкаської області</a:t>
            </a:r>
          </a:p>
          <a:p>
            <a:pPr algn="ctr"/>
            <a:endParaRPr lang="uk-UA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Матеріали </a:t>
            </a:r>
          </a:p>
          <a:p>
            <a:pPr algn="ctr"/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участі  в розгляді моделей</a:t>
            </a:r>
          </a:p>
          <a:p>
            <a:pPr algn="ctr"/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превентивної  освіти у навчальному закладі</a:t>
            </a:r>
          </a:p>
          <a:p>
            <a:pPr algn="ctr"/>
            <a:endParaRPr lang="uk-UA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 Черкаси - 2014</a:t>
            </a:r>
          </a:p>
          <a:p>
            <a:pPr algn="ctr"/>
            <a:endParaRPr lang="ru-RU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F:\Новая папка (2)\захисти себе від віл\IMG_1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089025"/>
            <a:ext cx="550068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071563" y="500063"/>
            <a:ext cx="5929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Поведінка і ризики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785813" y="5643563"/>
            <a:ext cx="7643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Дізнались, які життєві та професійні ситуації можуть бути небезпечними щодо інфікування ВІЛ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5000625"/>
            <a:ext cx="8143875" cy="1643063"/>
          </a:xfrm>
        </p:spPr>
        <p:txBody>
          <a:bodyPr/>
          <a:lstStyle/>
          <a:p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17-18 травня 2013 року взяли участь у 2-денному навчальному таборі для підлітків на базі дитячого оздоровчого табору “Придніпровка” в межах виконання проекту “Вільний удар”. Спільний проект Корпусу миру США в Україні та благодійної організації  “Грассрут Соккер”.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G:\ВІЛ\здоровье\DSC_05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373" r="5373"/>
          <a:stretch>
            <a:fillRect/>
          </a:stretch>
        </p:blipFill>
        <p:spPr>
          <a:xfrm>
            <a:off x="1214438" y="179388"/>
            <a:ext cx="6064250" cy="45481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F:\Новая папка (4)\Новая папка (3)\IMG_0981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14313" y="214313"/>
            <a:ext cx="4937125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F:\Новая папка (2)\толерантність\IMG_8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571875"/>
            <a:ext cx="41306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F:\Новая папка (2)\толерантність\IMG_8279.JPG"/>
          <p:cNvPicPr>
            <a:picLocks noChangeAspect="1" noChangeArrowheads="1"/>
          </p:cNvPicPr>
          <p:nvPr/>
        </p:nvPicPr>
        <p:blipFill>
          <a:blip r:embed="rId4">
            <a:lum bright="10000" contrast="30000"/>
          </a:blip>
          <a:srcRect/>
          <a:stretch>
            <a:fillRect/>
          </a:stretch>
        </p:blipFill>
        <p:spPr bwMode="auto">
          <a:xfrm>
            <a:off x="0" y="3546475"/>
            <a:ext cx="4416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5286375" y="571500"/>
            <a:ext cx="3857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Підтримка людей, які живуть із ВІЛ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F:\весна 2013\тренінги\IMG_1754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F:\весна 2013\тренінги\IMG_17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500438"/>
            <a:ext cx="40719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5500688" y="357188"/>
            <a:ext cx="30718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Відповідальна поведінка: “НІ” насиллю і незахищеним контактам 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571500" y="4500563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Поради друга: що допомагає відстрочити статеві стосунки 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F:\добре діло\IMG_07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 descr="F:\добре діло\IMG_78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50006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4929188" y="285750"/>
            <a:ext cx="4000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Співпраця з центром денного перебування дітей та сімей, яких торкнулася проблема ВІЛ/СНІД «Теремок» (Черкаського обласного відділення ВБО « Всеукраїнська мережа ЛЖВ»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Стаття 14 Закону:</a:t>
            </a:r>
          </a:p>
          <a:p>
            <a:r>
              <a:rPr lang="uk-UA">
                <a:latin typeface="Calibri" pitchFamily="34" charset="0"/>
              </a:rPr>
              <a:t> </a:t>
            </a:r>
          </a:p>
          <a:p>
            <a:r>
              <a:rPr lang="uk-UA">
                <a:latin typeface="Calibri" pitchFamily="34" charset="0"/>
              </a:rPr>
              <a:t>	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Люди, які живуть з ВІЛ, та особи, які належать до груп підвищеного ризику щодо інфікування  ВІЛ, користуються всіма  правами  та свободами, передбаченими  Конституцією  та законами України, іншими нормативно-правовими актами України. </a:t>
            </a:r>
          </a:p>
          <a:p>
            <a:endParaRPr lang="uk-UA" sz="1600">
              <a:latin typeface="Calibri" pitchFamily="34" charset="0"/>
            </a:endParaRPr>
          </a:p>
        </p:txBody>
      </p:sp>
      <p:pic>
        <p:nvPicPr>
          <p:cNvPr id="20482" name="Picture 2" descr="F:\Новая папка (2)\захисти себе від віл\IMG_1084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190625" y="2428875"/>
            <a:ext cx="58102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:\толерантність\IMG_2279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810250" y="0"/>
            <a:ext cx="3333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32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 толерантного </a:t>
            </a:r>
          </a:p>
          <a:p>
            <a:pPr eaLnBrk="0" hangingPunct="0"/>
            <a:r>
              <a:rPr lang="uk-UA" sz="32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ставлення до ВІЛ-позитивних </a:t>
            </a:r>
          </a:p>
          <a:p>
            <a:pPr eaLnBrk="0" hangingPunct="0"/>
            <a:r>
              <a:rPr lang="uk-UA" sz="32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 у школі</a:t>
            </a:r>
            <a:endParaRPr lang="uk-UA" sz="32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7" name="Picture 3" descr="G:\Новая папка (6)\інтернет залежність\IMG_35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619500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85750" y="1143000"/>
            <a:ext cx="871537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uk-UA" sz="1400" b="1">
              <a:latin typeface="Calibri" pitchFamily="34" charset="0"/>
              <a:cs typeface="Times New Roman" pitchFamily="18" charset="0"/>
            </a:endParaRPr>
          </a:p>
          <a:p>
            <a:endParaRPr lang="uk-UA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Учні: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2400" b="1">
                <a:latin typeface="Times New Roman" pitchFamily="18" charset="0"/>
                <a:cs typeface="Times New Roman" pitchFamily="18" charset="0"/>
              </a:rPr>
              <a:t>Позбуваються безпідставного страху  </a:t>
            </a:r>
          </a:p>
          <a:p>
            <a:pPr eaLnBrk="0" hangingPunct="0"/>
            <a:r>
              <a:rPr lang="uk-UA" sz="2400" b="1">
                <a:latin typeface="Times New Roman" pitchFamily="18" charset="0"/>
                <a:cs typeface="Times New Roman" pitchFamily="18" charset="0"/>
              </a:rPr>
              <a:t>перед ВІЛ-позитивними людьми. Почуваються більш упевненими і захищеними. </a:t>
            </a:r>
          </a:p>
          <a:p>
            <a:pPr eaLnBrk="0" hangingPunct="0"/>
            <a:r>
              <a:rPr lang="uk-UA" sz="2400" b="1">
                <a:latin typeface="Times New Roman" pitchFamily="18" charset="0"/>
                <a:cs typeface="Times New Roman" pitchFamily="18" charset="0"/>
              </a:rPr>
              <a:t>Підвищують рівень самоповаги і самоконтролю.    </a:t>
            </a:r>
          </a:p>
          <a:p>
            <a:pPr algn="r" eaLnBrk="0" hangingPunct="0"/>
            <a:r>
              <a:rPr lang="uk-UA" sz="2400" b="1">
                <a:latin typeface="Times New Roman" pitchFamily="18" charset="0"/>
                <a:cs typeface="Times New Roman" pitchFamily="18" charset="0"/>
              </a:rPr>
              <a:t>                                  Поліпшують стосунки з                                                                 батьками і вчителями.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uk-UA" sz="2400" b="1">
                <a:latin typeface="Times New Roman" pitchFamily="18" charset="0"/>
                <a:cs typeface="Times New Roman" pitchFamily="18" charset="0"/>
              </a:rPr>
              <a:t>В учнівському колективі </a:t>
            </a:r>
          </a:p>
          <a:p>
            <a:pPr algn="r" eaLnBrk="0" hangingPunct="0"/>
            <a:r>
              <a:rPr lang="uk-UA" sz="2400" b="1">
                <a:latin typeface="Times New Roman" pitchFamily="18" charset="0"/>
                <a:cs typeface="Times New Roman" pitchFamily="18" charset="0"/>
              </a:rPr>
              <a:t>створюється особлива </a:t>
            </a:r>
          </a:p>
          <a:p>
            <a:pPr algn="r" eaLnBrk="0" hangingPunct="0"/>
            <a:r>
              <a:rPr lang="uk-UA" sz="2400" b="1">
                <a:latin typeface="Times New Roman" pitchFamily="18" charset="0"/>
                <a:cs typeface="Times New Roman" pitchFamily="18" charset="0"/>
              </a:rPr>
              <a:t>атмосфера дружби, </a:t>
            </a:r>
          </a:p>
          <a:p>
            <a:pPr algn="r" eaLnBrk="0" hangingPunct="0"/>
            <a:r>
              <a:rPr lang="uk-UA" sz="2400" b="1">
                <a:latin typeface="Times New Roman" pitchFamily="18" charset="0"/>
                <a:cs typeface="Times New Roman" pitchFamily="18" charset="0"/>
              </a:rPr>
              <a:t>довіри і підтримки.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2"/>
          <p:cNvSpPr>
            <a:spLocks noChangeArrowheads="1"/>
          </p:cNvSpPr>
          <p:nvPr/>
        </p:nvSpPr>
        <p:spPr bwMode="auto">
          <a:xfrm>
            <a:off x="214313" y="285750"/>
            <a:ext cx="850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Тренінг побудовано на інтерактивних методах, які дозволяють залучити до співпраці не лише активних учнів, а й тих, кого вважають слабкими чи пасивними.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4" descr="G:\ВІЛ\здоровье\IMG_4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14500"/>
            <a:ext cx="4135437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G:\Новая папка (6)\інтернет залежність\IMG_35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563" y="2571750"/>
            <a:ext cx="523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F:\весна 2013\тренінги\IMG_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43000"/>
            <a:ext cx="358933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785813" y="428625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 прожити – не поле перейти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214813" y="1285875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latin typeface="Times New Roman" pitchFamily="18" charset="0"/>
                <a:cs typeface="Times New Roman" pitchFamily="18" charset="0"/>
              </a:rPr>
              <a:t>Уміння, що допомагають людині долати труднощі й підтримувати високий рівень добробуту, називають сприятливими для здоровя життєвими  навичками.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2"/>
          <p:cNvSpPr>
            <a:spLocks noChangeArrowheads="1"/>
          </p:cNvSpPr>
          <p:nvPr/>
        </p:nvSpPr>
        <p:spPr bwMode="auto">
          <a:xfrm>
            <a:off x="1500188" y="4929188"/>
            <a:ext cx="6715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Налагоджуємо рівноправні стосунки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F:\Новая папка (2)\захисти себе від віл\IMG_1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500063" y="428625"/>
            <a:ext cx="8215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“НІ” алкоголю, наркотикам, спільному користуванню колючими або ріжучими предметами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3" descr="G:\ВІЛ\здоровье\IMG_38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339975"/>
            <a:ext cx="530225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314325" algn="l"/>
              </a:tabLst>
            </a:pPr>
            <a:r>
              <a:rPr lang="uk-UA" sz="3200" b="1" i="1">
                <a:latin typeface="Times New Roman" pitchFamily="18" charset="0"/>
                <a:cs typeface="Times New Roman" pitchFamily="18" charset="0"/>
              </a:rPr>
              <a:t>Узагальнення  та аналіз моніторингу анкет учнів 10-11 класів «Здоровий спосіб життя»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314325" algn="l"/>
              </a:tabLst>
            </a:pPr>
            <a:endParaRPr lang="ru-RU"/>
          </a:p>
        </p:txBody>
      </p:sp>
      <p:graphicFrame>
        <p:nvGraphicFramePr>
          <p:cNvPr id="26626" name="Диаграмма 2"/>
          <p:cNvGraphicFramePr>
            <a:graphicFrameLocks/>
          </p:cNvGraphicFramePr>
          <p:nvPr/>
        </p:nvGraphicFramePr>
        <p:xfrm>
          <a:off x="214313" y="1714500"/>
          <a:ext cx="8929687" cy="4714875"/>
        </p:xfrm>
        <a:graphic>
          <a:graphicData uri="http://schemas.openxmlformats.org/presentationml/2006/ole">
            <p:oleObj spid="_x0000_s26626" r:id="rId3" imgW="8931414" imgH="4718713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F:\Новая папка (2)\захисти себе від віл\IMG_1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F:\Новая папка (2)\захисти себе від віл\IMG_12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8"/>
            <a:ext cx="391636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4714875" y="428625"/>
            <a:ext cx="3857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ВІЛ: </a:t>
            </a:r>
          </a:p>
          <a:p>
            <a:pPr algn="ctr"/>
            <a:r>
              <a:rPr lang="uk-U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шляхи зараження і методи захисту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714375" y="4071938"/>
            <a:ext cx="3571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Дізнались як зменшити ризик інфікування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273</Words>
  <PresentationFormat>Экран (4:3)</PresentationFormat>
  <Paragraphs>46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Arial</vt:lpstr>
      <vt:lpstr>Times New Roman</vt:lpstr>
      <vt:lpstr>Тема Office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WiZaRd</cp:lastModifiedBy>
  <cp:revision>36</cp:revision>
  <dcterms:modified xsi:type="dcterms:W3CDTF">2014-08-22T08:16:58Z</dcterms:modified>
</cp:coreProperties>
</file>