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1" r:id="rId2"/>
    <p:sldId id="298" r:id="rId3"/>
    <p:sldId id="303" r:id="rId4"/>
    <p:sldId id="302" r:id="rId5"/>
    <p:sldId id="299" r:id="rId6"/>
    <p:sldId id="269" r:id="rId7"/>
    <p:sldId id="266" r:id="rId8"/>
    <p:sldId id="280" r:id="rId9"/>
    <p:sldId id="286" r:id="rId10"/>
    <p:sldId id="297" r:id="rId11"/>
    <p:sldId id="272" r:id="rId12"/>
    <p:sldId id="264" r:id="rId13"/>
    <p:sldId id="260" r:id="rId14"/>
    <p:sldId id="305" r:id="rId15"/>
    <p:sldId id="306" r:id="rId16"/>
    <p:sldId id="307" r:id="rId17"/>
    <p:sldId id="308" r:id="rId18"/>
    <p:sldId id="309" r:id="rId19"/>
    <p:sldId id="311" r:id="rId20"/>
    <p:sldId id="31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98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1640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6953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4965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7469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8804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7420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2232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9130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6462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842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3760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86000">
              <a:srgbClr val="00B0F0"/>
            </a:gs>
            <a:gs pos="89000">
              <a:srgbClr val="3333CC"/>
            </a:gs>
            <a:gs pos="92000">
              <a:srgbClr val="1170FF"/>
            </a:gs>
            <a:gs pos="100000">
              <a:srgbClr val="00669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2294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D:\диск C мои документы\фото школа\для Атюшевой ЗЗОШ № 4\PICT034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591" y="404664"/>
            <a:ext cx="7884368" cy="605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76871"/>
            <a:ext cx="7772400" cy="1323579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bg1"/>
                </a:solidFill>
              </a:rPr>
              <a:t>Модель превентивного виховання в ЗЗОШ № 4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13591" y="404664"/>
            <a:ext cx="7884368" cy="1152128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Запорізька загальноосвітня школа І – ІІІ ступенів № 4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094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C:\Users\ноут\Desktop\день Європи\PICT02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2801" y="3105119"/>
            <a:ext cx="4733233" cy="354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C:\Users\ноут\Desktop\день Європи\PICT02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92085"/>
            <a:ext cx="4501321" cy="337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C:\Users\ноут\Desktop\день Європи\PICT021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4481519" cy="336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474423"/>
            <a:ext cx="3769523" cy="1010362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</a:rPr>
              <a:t>День Європи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ноут\Desktop\фото Школа\ФОТО ШКОЛА\ФОТО ДЕНЬ ЄВРОПИ\DSC_093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1519" y="332656"/>
            <a:ext cx="464451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2409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D:\диск C мои документы\фото школа\фото октябрь 2013\PICT004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7282" y="188640"/>
            <a:ext cx="4858152" cy="345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D:\диск C мои документы\фото школа\Новий  2014 фото\PICT00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3315"/>
            <a:ext cx="4427985" cy="332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548681"/>
            <a:ext cx="6965245" cy="720079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Виставки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907703" y="3861048"/>
            <a:ext cx="1872209" cy="12241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D:\диск C мои документы\фото школа\2013 р жовтень ВВвійна\PICT000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0714" y="3179878"/>
            <a:ext cx="4544720" cy="340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068960"/>
            <a:ext cx="4679662" cy="3519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5598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D:\диск C мои документы\фото школа\Тиждень математики1\Фото спартакіада працівників ТВО 2013\IMG_20130320_0959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3307" y="3107182"/>
            <a:ext cx="4718788" cy="353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диск C мои документы\фото школа\все фото 2013\PICT01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679" y="3030669"/>
            <a:ext cx="4680520" cy="361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270" y="186169"/>
            <a:ext cx="4421059" cy="3311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7838"/>
            <a:ext cx="4860033" cy="325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492896"/>
            <a:ext cx="6965245" cy="1440160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Дерево обдарованості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68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ноут\Desktop\фото Школа\ФОТО ШКОЛА\ФОТО В РАЙОНО\ДЕНЬ ЗЕМЛІ 5\DSC_03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7496" y="334612"/>
            <a:ext cx="453650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ноут\Desktop\фото Школа\ФОТО ШКОЛА\ГОДІВНИЧКА 2013\DSC_09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99644"/>
            <a:ext cx="4607496" cy="302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348880"/>
            <a:ext cx="6912768" cy="1440160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  «Довкілля 2014»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3861047"/>
            <a:ext cx="2964943" cy="186202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0931" y="3356992"/>
            <a:ext cx="4423070" cy="3248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ноут\Desktop\фото Школа\ФОТО ШКОЛА\ФОТО В РАЙОНО\ЗЕЛЕНА ТОЛОКА    ДУБ 6\DSC_151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42993"/>
            <a:ext cx="4720930" cy="326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483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ноут\Desktop\обж фото\IMG_255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9748" y="3506924"/>
            <a:ext cx="4554252" cy="303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ноут\Desktop\обж фото\IMG_256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06924"/>
            <a:ext cx="4592213" cy="306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ноут\Desktop\обж фото\IMG_256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81000"/>
            <a:ext cx="4860032" cy="324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ноут\Desktop\обж фото\IMG_255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4688886" cy="312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2936"/>
            <a:ext cx="8229600" cy="1008112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Предмет «Основи здоров'я» </a:t>
            </a:r>
            <a:br>
              <a:rPr lang="uk-UA" sz="3200" b="1" dirty="0" smtClean="0">
                <a:solidFill>
                  <a:schemeClr val="bg1"/>
                </a:solidFill>
              </a:rPr>
            </a:br>
            <a:r>
              <a:rPr lang="uk-UA" sz="3200" b="1" dirty="0" smtClean="0">
                <a:solidFill>
                  <a:schemeClr val="bg1"/>
                </a:solidFill>
              </a:rPr>
              <a:t>1 клас. Емоції та настрій людини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600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ноут\Desktop\обж фото\IMG_22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3988" y="260648"/>
            <a:ext cx="4680012" cy="312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ноут\Desktop\обж фото\IMG_220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94" y="263562"/>
            <a:ext cx="4504253" cy="32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Предмет «Основи здоров'я»</a:t>
            </a:r>
            <a:br>
              <a:rPr lang="uk-UA" sz="3200" b="1" dirty="0" smtClean="0">
                <a:solidFill>
                  <a:schemeClr val="bg1"/>
                </a:solidFill>
              </a:rPr>
            </a:br>
            <a:r>
              <a:rPr lang="uk-UA" sz="3200" b="1" dirty="0" smtClean="0">
                <a:solidFill>
                  <a:schemeClr val="bg1"/>
                </a:solidFill>
              </a:rPr>
              <a:t>2 клас. Будь людяним. Людяність і співчуття. Як надати підтримку і допомогу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ноут\Desktop\обж фото\IMG_219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580" y="3401802"/>
            <a:ext cx="4572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ноут\Desktop\обж фото\IMG_220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3794" y="3385734"/>
            <a:ext cx="4620206" cy="308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2896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ноут\Desktop\фото школа\PICT03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31496"/>
            <a:ext cx="4535488" cy="340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ноут\Desktop\фото школа\PICT03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1916" y="3016550"/>
            <a:ext cx="4822083" cy="361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ноут\Desktop\фото школа\PICT031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4598" y="180460"/>
            <a:ext cx="4669402" cy="350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ноут\Desktop\фото школа\PICT031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66817"/>
            <a:ext cx="4466003" cy="334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0848"/>
            <a:ext cx="8229600" cy="1656184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Предмет «Основи здоров'я»</a:t>
            </a:r>
            <a:br>
              <a:rPr lang="uk-UA" sz="3200" b="1" dirty="0" smtClean="0">
                <a:solidFill>
                  <a:schemeClr val="bg1"/>
                </a:solidFill>
              </a:rPr>
            </a:br>
            <a:r>
              <a:rPr lang="uk-UA" sz="3200" b="1" dirty="0" smtClean="0">
                <a:solidFill>
                  <a:schemeClr val="bg1"/>
                </a:solidFill>
              </a:rPr>
              <a:t>3 клас. Активний відпочинок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22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1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1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1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ноут\Desktop\обж фото\IMG_217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71211"/>
            <a:ext cx="4644008" cy="321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ноут\Desktop\обж фото\IMG_219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988" y="3429000"/>
            <a:ext cx="4526980" cy="319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ноут\Desktop\обж фото\IMG_219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87402"/>
            <a:ext cx="464400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ноут\Desktop\обж фото\IMG_217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988" y="260648"/>
            <a:ext cx="452698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32856"/>
            <a:ext cx="8229600" cy="180020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Предмет «Основи здоров'я»</a:t>
            </a:r>
            <a:br>
              <a:rPr lang="uk-UA" sz="3200" b="1" dirty="0" smtClean="0">
                <a:solidFill>
                  <a:schemeClr val="bg1"/>
                </a:solidFill>
              </a:rPr>
            </a:br>
            <a:r>
              <a:rPr lang="uk-UA" sz="3200" b="1" dirty="0" smtClean="0">
                <a:solidFill>
                  <a:schemeClr val="bg1"/>
                </a:solidFill>
              </a:rPr>
              <a:t>4 клас. Поняття про ВІЛ/</a:t>
            </a:r>
            <a:r>
              <a:rPr lang="uk-UA" sz="3200" b="1" dirty="0" err="1" smtClean="0">
                <a:solidFill>
                  <a:schemeClr val="bg1"/>
                </a:solidFill>
              </a:rPr>
              <a:t>СНІД.Шляхи</a:t>
            </a:r>
            <a:r>
              <a:rPr lang="uk-UA" sz="3200" b="1" dirty="0" smtClean="0">
                <a:solidFill>
                  <a:schemeClr val="bg1"/>
                </a:solidFill>
              </a:rPr>
              <a:t> зараження ВІЛ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99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ноут\Desktop\обж фото\IMG_212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1448" y="273622"/>
            <a:ext cx="4762551" cy="329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ноут\Desktop\обж фото\IMG_211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4634"/>
            <a:ext cx="4381448" cy="332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778098"/>
          </a:xfrm>
        </p:spPr>
        <p:txBody>
          <a:bodyPr>
            <a:normAutofit/>
          </a:bodyPr>
          <a:lstStyle/>
          <a:p>
            <a:pPr algn="l"/>
            <a:r>
              <a:rPr lang="uk-UA" sz="3200" b="1" dirty="0" smtClean="0">
                <a:solidFill>
                  <a:schemeClr val="bg1"/>
                </a:solidFill>
              </a:rPr>
              <a:t>        Предмет «Основи здоров'я» 5 клас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8197" name="Picture 5" descr="C:\Users\ноут\Desktop\обж фото\IMG_212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79929"/>
            <a:ext cx="4690035" cy="312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ноут\Desktop\обж фото\IMG_214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2281" y="3356992"/>
            <a:ext cx="4571999" cy="317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464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9" name="Picture 9" descr="C:\Users\ноут\Desktop\обж фото\IMG_208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294" y="208976"/>
            <a:ext cx="4537011" cy="30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C:\Users\ноут\Desktop\обж фото\IMG_21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5772" y="202831"/>
            <a:ext cx="4670512" cy="311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Предмет «Основи здоров'я» 6 клас 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0244" name="Picture 4" descr="C:\Users\ноут\Desktop\обж фото\IMG_207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0409" y="3224741"/>
            <a:ext cx="4983591" cy="332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3249643"/>
            <a:ext cx="4670512" cy="3272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3410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147"/>
            <a:ext cx="9144000" cy="404664"/>
          </a:xfrm>
        </p:spPr>
        <p:txBody>
          <a:bodyPr>
            <a:norm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Структура виховної роботи ЗЗОШ № 4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99744"/>
            <a:ext cx="115212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Мета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15306" y="99744"/>
            <a:ext cx="134644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6872" y="764704"/>
            <a:ext cx="3960440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Психологічний аспект </a:t>
            </a:r>
          </a:p>
          <a:p>
            <a:pPr marL="342900" indent="-342900">
              <a:buFontTx/>
              <a:buChar char="-"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Сприйняття інформації про правила поведінки</a:t>
            </a:r>
          </a:p>
          <a:p>
            <a:pPr marL="342900" indent="-342900">
              <a:buFontTx/>
              <a:buChar char="-"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Узагальнення отриманої інформації конкретним учнем</a:t>
            </a:r>
          </a:p>
          <a:p>
            <a:pPr marL="342900" indent="-342900">
              <a:buFontTx/>
              <a:buChar char="-"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Осмислення та розуміння одержаної інформації про правила поведінки </a:t>
            </a:r>
          </a:p>
          <a:p>
            <a:pPr marL="342900" indent="-342900">
              <a:buFontTx/>
              <a:buChar char="-"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Закріплення знань про норми і правила поведінки та використання їх у практичній діяльності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764704"/>
            <a:ext cx="4104456" cy="1908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Педагогічний аспект</a:t>
            </a:r>
          </a:p>
          <a:p>
            <a:pPr marL="342900" indent="-342900">
              <a:buFontTx/>
              <a:buChar char="-"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Зміст виховання особистості учня</a:t>
            </a:r>
          </a:p>
          <a:p>
            <a:pPr marL="342900" indent="-342900">
              <a:buFontTx/>
              <a:buChar char="-"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Методи, прийоми та засоби виховання особистості школяра</a:t>
            </a:r>
          </a:p>
          <a:p>
            <a:pPr marL="342900" indent="-342900">
              <a:buFontTx/>
              <a:buChar char="-"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Форми організації виховного процесу</a:t>
            </a:r>
          </a:p>
          <a:p>
            <a:pPr marL="342900" indent="-342900">
              <a:buFontTx/>
              <a:buChar char="-"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Критерії вихованості особистості учня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63688" y="3789040"/>
            <a:ext cx="517727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Напрямки роботи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" y="4149081"/>
            <a:ext cx="1763687" cy="9361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до сім’ї, родини,  людей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88923" y="5589240"/>
            <a:ext cx="1728192" cy="1048917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до себе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217115" y="5013639"/>
            <a:ext cx="1786132" cy="863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до праці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19986" y="5013641"/>
            <a:ext cx="1836190" cy="863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до природи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120183" y="4149081"/>
            <a:ext cx="1800200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до культури і мистецтва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343198" y="5589239"/>
            <a:ext cx="1944216" cy="10489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до суспільства і держави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968399" y="4395847"/>
            <a:ext cx="2767855" cy="3775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Ціннісне ставлення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1763689" y="351772"/>
            <a:ext cx="64807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6732240" y="351772"/>
            <a:ext cx="5507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2555776" y="351772"/>
            <a:ext cx="864096" cy="4129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8" name="Прямая со стрелкой 1037"/>
          <p:cNvCxnSpPr/>
          <p:nvPr/>
        </p:nvCxnSpPr>
        <p:spPr>
          <a:xfrm>
            <a:off x="5004048" y="351772"/>
            <a:ext cx="914400" cy="4129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2" name="Прямая со стрелкой 1041"/>
          <p:cNvCxnSpPr/>
          <p:nvPr/>
        </p:nvCxnSpPr>
        <p:spPr>
          <a:xfrm flipH="1">
            <a:off x="4420309" y="500856"/>
            <a:ext cx="1" cy="2969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8" name="Прямая со стрелкой 1047"/>
          <p:cNvCxnSpPr/>
          <p:nvPr/>
        </p:nvCxnSpPr>
        <p:spPr>
          <a:xfrm flipH="1">
            <a:off x="4390072" y="4216248"/>
            <a:ext cx="32341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1" name="Прямая со стрелкой 1050"/>
          <p:cNvCxnSpPr>
            <a:stCxn id="18" idx="3"/>
          </p:cNvCxnSpPr>
          <p:nvPr/>
        </p:nvCxnSpPr>
        <p:spPr>
          <a:xfrm>
            <a:off x="5736254" y="4584605"/>
            <a:ext cx="1271368" cy="325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5" name="Прямая со стрелкой 1054"/>
          <p:cNvCxnSpPr/>
          <p:nvPr/>
        </p:nvCxnSpPr>
        <p:spPr>
          <a:xfrm>
            <a:off x="5736254" y="4773363"/>
            <a:ext cx="995986" cy="8158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8" name="Прямая со стрелкой 1057"/>
          <p:cNvCxnSpPr>
            <a:endCxn id="14" idx="0"/>
          </p:cNvCxnSpPr>
          <p:nvPr/>
        </p:nvCxnSpPr>
        <p:spPr>
          <a:xfrm>
            <a:off x="5238081" y="4773363"/>
            <a:ext cx="0" cy="2402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1" name="Прямая со стрелкой 1060"/>
          <p:cNvCxnSpPr/>
          <p:nvPr/>
        </p:nvCxnSpPr>
        <p:spPr>
          <a:xfrm>
            <a:off x="3419872" y="4773363"/>
            <a:ext cx="0" cy="2402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5" name="Прямая со стрелкой 1064"/>
          <p:cNvCxnSpPr/>
          <p:nvPr/>
        </p:nvCxnSpPr>
        <p:spPr>
          <a:xfrm flipH="1">
            <a:off x="1820076" y="4544759"/>
            <a:ext cx="1204711" cy="325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9" name="Прямая со стрелкой 1068"/>
          <p:cNvCxnSpPr/>
          <p:nvPr/>
        </p:nvCxnSpPr>
        <p:spPr>
          <a:xfrm flipH="1">
            <a:off x="1748067" y="4577287"/>
            <a:ext cx="1276720" cy="9721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7811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Курс «Захисти себе від ВІЛ»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7488832" cy="458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 descr="C:\Users\ноут\Desktop\фото школа\PICT026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0507" y="0"/>
            <a:ext cx="4583493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ноут\Desktop\фото школа\PICT027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73757" cy="356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5535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14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899592" y="116632"/>
            <a:ext cx="7560840" cy="978408"/>
          </a:xfrm>
          <a:prstGeom prst="downArrow">
            <a:avLst>
              <a:gd name="adj1" fmla="val 9428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0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Превентивне </a:t>
            </a:r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виховання</a:t>
            </a:r>
          </a:p>
          <a:p>
            <a:pPr lvl="0" algn="ctr"/>
            <a:r>
              <a:rPr lang="uk-UA" sz="2000" dirty="0">
                <a:solidFill>
                  <a:schemeClr val="bg1"/>
                </a:solidFill>
                <a:latin typeface="Times New Roman" pitchFamily="18" charset="0"/>
                <a:ea typeface="Droid Sans Fallback"/>
                <a:cs typeface="Times New Roman" pitchFamily="18" charset="0"/>
              </a:rPr>
              <a:t>ц</a:t>
            </a: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ea typeface="Droid Sans Fallback"/>
                <a:cs typeface="Times New Roman" pitchFamily="18" charset="0"/>
              </a:rPr>
              <a:t>е комплексний </a:t>
            </a:r>
            <a:r>
              <a:rPr lang="uk-UA" sz="2000" dirty="0">
                <a:solidFill>
                  <a:schemeClr val="bg1"/>
                </a:solidFill>
                <a:latin typeface="Times New Roman" pitchFamily="18" charset="0"/>
                <a:ea typeface="Droid Sans Fallback"/>
                <a:cs typeface="Times New Roman" pitchFamily="18" charset="0"/>
              </a:rPr>
              <a:t>цілеспрямований вплив на особистість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251520" y="908720"/>
            <a:ext cx="1672256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Мета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6444208" y="949006"/>
            <a:ext cx="2520280" cy="8321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верх 8"/>
          <p:cNvSpPr/>
          <p:nvPr/>
        </p:nvSpPr>
        <p:spPr>
          <a:xfrm>
            <a:off x="2771800" y="1098615"/>
            <a:ext cx="3816424" cy="1365024"/>
          </a:xfrm>
          <a:prstGeom prst="upArrow">
            <a:avLst>
              <a:gd name="adj1" fmla="val 50000"/>
              <a:gd name="adj2" fmla="val 543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Суб'єкти – всі учасники НВП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107504" y="2064181"/>
            <a:ext cx="3773044" cy="2300923"/>
          </a:xfrm>
          <a:prstGeom prst="downArrow">
            <a:avLst>
              <a:gd name="adj1" fmla="val 81283"/>
              <a:gd name="adj2" fmla="val 517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Принципи:</a:t>
            </a:r>
          </a:p>
          <a:p>
            <a:pPr algn="ct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>
                <a:latin typeface="Times New Roman"/>
                <a:cs typeface="Times New Roman"/>
              </a:rPr>
              <a:t>к</a:t>
            </a:r>
            <a:r>
              <a:rPr lang="uk-UA" sz="1600" dirty="0" smtClean="0">
                <a:latin typeface="Times New Roman"/>
                <a:ea typeface="Calibri"/>
                <a:cs typeface="Times New Roman"/>
              </a:rPr>
              <a:t>омплексності, </a:t>
            </a:r>
            <a:endParaRPr lang="ru-RU" sz="1600" dirty="0">
              <a:ea typeface="Calibri"/>
              <a:cs typeface="Times New Roman"/>
            </a:endParaRPr>
          </a:p>
          <a:p>
            <a:pPr algn="ctr"/>
            <a:r>
              <a:rPr lang="uk-UA" sz="1600" dirty="0">
                <a:latin typeface="Times New Roman"/>
                <a:ea typeface="Calibri"/>
                <a:cs typeface="Times New Roman"/>
              </a:rPr>
              <a:t>с</a:t>
            </a:r>
            <a:r>
              <a:rPr lang="uk-UA" sz="1600" dirty="0" smtClean="0">
                <a:latin typeface="Times New Roman"/>
                <a:ea typeface="Calibri"/>
                <a:cs typeface="Times New Roman"/>
              </a:rPr>
              <a:t>истемності</a:t>
            </a:r>
            <a:r>
              <a:rPr lang="ru-RU" sz="1600" dirty="0" smtClean="0">
                <a:ea typeface="Calibri"/>
                <a:cs typeface="Times New Roman"/>
              </a:rPr>
              <a:t>, </a:t>
            </a:r>
            <a:r>
              <a:rPr lang="uk-UA" sz="1600" dirty="0" smtClean="0">
                <a:latin typeface="Times New Roman"/>
                <a:ea typeface="Calibri"/>
                <a:cs typeface="Times New Roman"/>
              </a:rPr>
              <a:t>науковості</a:t>
            </a:r>
            <a:endParaRPr lang="ru-RU" sz="1600" dirty="0">
              <a:ea typeface="Calibri"/>
              <a:cs typeface="Times New Roman"/>
            </a:endParaRPr>
          </a:p>
          <a:p>
            <a:pPr algn="ctr"/>
            <a:r>
              <a:rPr lang="uk-UA" sz="1600" dirty="0">
                <a:latin typeface="Times New Roman"/>
                <a:ea typeface="Calibri"/>
                <a:cs typeface="Times New Roman"/>
              </a:rPr>
              <a:t>і</a:t>
            </a:r>
            <a:r>
              <a:rPr lang="uk-UA" sz="1600" dirty="0" smtClean="0">
                <a:latin typeface="Times New Roman"/>
                <a:ea typeface="Calibri"/>
                <a:cs typeface="Times New Roman"/>
              </a:rPr>
              <a:t>нтегрованості, наступності</a:t>
            </a:r>
            <a:endParaRPr lang="ru-RU" sz="1600" dirty="0">
              <a:ea typeface="Calibri"/>
              <a:cs typeface="Times New Roman"/>
            </a:endParaRPr>
          </a:p>
          <a:p>
            <a:pPr algn="ctr"/>
            <a:r>
              <a:rPr lang="uk-UA" sz="1600" dirty="0">
                <a:latin typeface="Times New Roman"/>
                <a:ea typeface="Calibri"/>
                <a:cs typeface="Times New Roman"/>
              </a:rPr>
              <a:t>к</a:t>
            </a:r>
            <a:r>
              <a:rPr lang="uk-UA" sz="1600" dirty="0" smtClean="0">
                <a:latin typeface="Times New Roman"/>
                <a:ea typeface="Calibri"/>
                <a:cs typeface="Times New Roman"/>
              </a:rPr>
              <a:t>онкретності, реалістичності</a:t>
            </a:r>
            <a:endParaRPr lang="ru-RU" sz="1600" dirty="0">
              <a:ea typeface="Calibri"/>
              <a:cs typeface="Times New Roman"/>
            </a:endParaRPr>
          </a:p>
          <a:p>
            <a:pPr algn="ctr"/>
            <a:r>
              <a:rPr lang="uk-UA" sz="1600" dirty="0">
                <a:latin typeface="Times New Roman"/>
                <a:ea typeface="Calibri"/>
                <a:cs typeface="Times New Roman"/>
              </a:rPr>
              <a:t>д</a:t>
            </a:r>
            <a:r>
              <a:rPr lang="uk-UA" sz="1600" dirty="0" smtClean="0">
                <a:latin typeface="Times New Roman"/>
                <a:ea typeface="Calibri"/>
                <a:cs typeface="Times New Roman"/>
              </a:rPr>
              <a:t>емократизму,</a:t>
            </a:r>
            <a:r>
              <a:rPr lang="ru-RU" sz="1600" dirty="0" smtClean="0">
                <a:ea typeface="Calibri"/>
                <a:cs typeface="Times New Roman"/>
              </a:rPr>
              <a:t> </a:t>
            </a:r>
            <a:r>
              <a:rPr lang="uk-UA" sz="1600" dirty="0">
                <a:latin typeface="Times New Roman"/>
                <a:ea typeface="Calibri"/>
                <a:cs typeface="Times New Roman"/>
              </a:rPr>
              <a:t>м</a:t>
            </a:r>
            <a:r>
              <a:rPr lang="uk-UA" sz="1600" dirty="0" smtClean="0">
                <a:latin typeface="Times New Roman"/>
                <a:ea typeface="Calibri"/>
                <a:cs typeface="Times New Roman"/>
              </a:rPr>
              <a:t>обільності </a:t>
            </a:r>
            <a:endParaRPr lang="ru-RU" sz="1600" dirty="0">
              <a:ea typeface="Calibri"/>
              <a:cs typeface="Times New Roman"/>
            </a:endParaRPr>
          </a:p>
          <a:p>
            <a:pPr algn="ctr"/>
            <a:r>
              <a:rPr lang="uk-UA" sz="1600" dirty="0">
                <a:latin typeface="Times New Roman"/>
                <a:ea typeface="Calibri"/>
                <a:cs typeface="Times New Roman"/>
              </a:rPr>
              <a:t>з</a:t>
            </a:r>
            <a:r>
              <a:rPr lang="uk-UA" sz="1600" dirty="0" smtClean="0">
                <a:latin typeface="Times New Roman"/>
                <a:ea typeface="Calibri"/>
                <a:cs typeface="Times New Roman"/>
              </a:rPr>
              <a:t>аконності</a:t>
            </a:r>
            <a:r>
              <a:rPr lang="ru-RU" sz="1600" dirty="0" smtClean="0">
                <a:ea typeface="Calibri"/>
                <a:cs typeface="Times New Roman"/>
              </a:rPr>
              <a:t>, </a:t>
            </a:r>
            <a:r>
              <a:rPr lang="uk-UA" sz="1600" dirty="0">
                <a:latin typeface="Times New Roman"/>
                <a:ea typeface="Calibri"/>
                <a:cs typeface="Times New Roman"/>
              </a:rPr>
              <a:t>е</a:t>
            </a:r>
            <a:r>
              <a:rPr lang="uk-UA" sz="1600" dirty="0" smtClean="0">
                <a:latin typeface="Times New Roman"/>
                <a:ea typeface="Calibri"/>
                <a:cs typeface="Times New Roman"/>
              </a:rPr>
              <a:t>стетичності </a:t>
            </a:r>
            <a:endParaRPr lang="ru-RU" sz="1600" dirty="0">
              <a:ea typeface="Calibri"/>
              <a:cs typeface="Times New Roman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5448734" y="2051998"/>
            <a:ext cx="3695266" cy="2313106"/>
          </a:xfrm>
          <a:prstGeom prst="downArrow">
            <a:avLst>
              <a:gd name="adj1" fmla="val 82740"/>
              <a:gd name="adj2" fmla="val 486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Функції  </a:t>
            </a:r>
          </a:p>
          <a:p>
            <a:r>
              <a:rPr lang="uk-UA" sz="1600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</a:t>
            </a:r>
            <a:r>
              <a:rPr lang="uk-UA" sz="1600" dirty="0" err="1" smtClean="0">
                <a:solidFill>
                  <a:schemeClr val="bg1"/>
                </a:solidFill>
                <a:latin typeface="Times New Roman"/>
                <a:ea typeface="Calibri"/>
              </a:rPr>
              <a:t>Діагностично-прогностична</a:t>
            </a:r>
            <a:r>
              <a:rPr lang="uk-UA" sz="1600" dirty="0" smtClean="0">
                <a:solidFill>
                  <a:schemeClr val="bg1"/>
                </a:solidFill>
                <a:latin typeface="Times New Roman"/>
                <a:ea typeface="Calibri"/>
              </a:rPr>
              <a:t>;</a:t>
            </a:r>
          </a:p>
          <a:p>
            <a:r>
              <a:rPr lang="uk-UA" sz="1600" dirty="0" err="1" smtClean="0">
                <a:solidFill>
                  <a:schemeClr val="bg1"/>
                </a:solidFill>
                <a:latin typeface="Times New Roman"/>
                <a:ea typeface="Calibri"/>
                <a:sym typeface="Wingdings"/>
              </a:rPr>
              <a:t></a:t>
            </a:r>
            <a:r>
              <a:rPr lang="uk-UA" sz="1600" dirty="0" err="1" smtClean="0">
                <a:solidFill>
                  <a:schemeClr val="bg1"/>
                </a:solidFill>
                <a:latin typeface="Times New Roman"/>
                <a:ea typeface="Calibri"/>
              </a:rPr>
              <a:t>Корекційно</a:t>
            </a:r>
            <a:r>
              <a:rPr lang="uk-UA" sz="1600" dirty="0" smtClean="0">
                <a:solidFill>
                  <a:schemeClr val="bg1"/>
                </a:solidFill>
                <a:latin typeface="Times New Roman"/>
                <a:ea typeface="Calibri"/>
              </a:rPr>
              <a:t> – реабілітаційна;</a:t>
            </a:r>
          </a:p>
          <a:p>
            <a:r>
              <a:rPr lang="uk-UA" sz="1600" dirty="0" err="1" smtClean="0">
                <a:solidFill>
                  <a:schemeClr val="bg1"/>
                </a:solidFill>
                <a:latin typeface="Times New Roman"/>
                <a:ea typeface="Calibri"/>
                <a:sym typeface="Wingdings"/>
              </a:rPr>
              <a:t></a:t>
            </a:r>
            <a:r>
              <a:rPr lang="uk-UA" sz="1600" dirty="0" err="1" smtClean="0">
                <a:solidFill>
                  <a:schemeClr val="bg1"/>
                </a:solidFill>
                <a:latin typeface="Times New Roman"/>
                <a:ea typeface="Calibri"/>
              </a:rPr>
              <a:t>Освітньо-консультативна</a:t>
            </a:r>
            <a:r>
              <a:rPr lang="uk-UA" sz="1600" dirty="0" smtClean="0">
                <a:solidFill>
                  <a:schemeClr val="bg1"/>
                </a:solidFill>
                <a:latin typeface="Times New Roman"/>
                <a:ea typeface="Calibri"/>
              </a:rPr>
              <a:t>;</a:t>
            </a:r>
          </a:p>
          <a:p>
            <a:r>
              <a:rPr lang="uk-UA" sz="1600" dirty="0" err="1" smtClean="0">
                <a:solidFill>
                  <a:schemeClr val="bg1"/>
                </a:solidFill>
                <a:latin typeface="Times New Roman"/>
                <a:ea typeface="Calibri"/>
                <a:sym typeface="Wingdings"/>
              </a:rPr>
              <a:t></a:t>
            </a:r>
            <a:r>
              <a:rPr lang="uk-UA" sz="1600" dirty="0" err="1" smtClean="0">
                <a:solidFill>
                  <a:schemeClr val="bg1"/>
                </a:solidFill>
                <a:latin typeface="Times New Roman"/>
                <a:ea typeface="Calibri"/>
              </a:rPr>
              <a:t>Організаційно-методична</a:t>
            </a:r>
            <a:r>
              <a:rPr lang="uk-UA" sz="1600" dirty="0" smtClean="0">
                <a:solidFill>
                  <a:schemeClr val="bg1"/>
                </a:solidFill>
                <a:latin typeface="Times New Roman"/>
                <a:ea typeface="Calibri"/>
              </a:rPr>
              <a:t>;  </a:t>
            </a:r>
          </a:p>
          <a:p>
            <a:r>
              <a:rPr lang="uk-UA" sz="1600" dirty="0" err="1" smtClean="0">
                <a:solidFill>
                  <a:schemeClr val="bg1"/>
                </a:solidFill>
                <a:latin typeface="Times New Roman"/>
                <a:ea typeface="Calibri"/>
                <a:sym typeface="Wingdings"/>
              </a:rPr>
              <a:t></a:t>
            </a:r>
            <a:r>
              <a:rPr lang="uk-UA" sz="1600" dirty="0" err="1" smtClean="0">
                <a:solidFill>
                  <a:schemeClr val="bg1"/>
                </a:solidFill>
                <a:latin typeface="Times New Roman"/>
                <a:ea typeface="Calibri"/>
              </a:rPr>
              <a:t>Інтнегр</a:t>
            </a:r>
            <a:r>
              <a:rPr lang="ru-RU" sz="1600" dirty="0">
                <a:solidFill>
                  <a:schemeClr val="bg1"/>
                </a:solidFill>
                <a:latin typeface="Times New Roman"/>
                <a:ea typeface="Calibri"/>
              </a:rPr>
              <a:t>a</a:t>
            </a:r>
            <a:r>
              <a:rPr lang="uk-UA" sz="1600" dirty="0" err="1" smtClean="0">
                <a:solidFill>
                  <a:schemeClr val="bg1"/>
                </a:solidFill>
                <a:latin typeface="Times New Roman"/>
                <a:ea typeface="Calibri"/>
              </a:rPr>
              <a:t>тивно-просвітницька</a:t>
            </a:r>
            <a:r>
              <a:rPr lang="uk-UA" sz="1600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496" y="4365104"/>
            <a:ext cx="4464496" cy="2492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</a:pPr>
            <a:r>
              <a:rPr lang="uk-UA" b="1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Напрямки</a:t>
            </a:r>
            <a:endParaRPr lang="ru-RU" sz="1400" dirty="0">
              <a:solidFill>
                <a:prstClr val="white"/>
              </a:solidFill>
              <a:ea typeface="Calibri"/>
              <a:cs typeface="Times New Roman"/>
            </a:endParaRPr>
          </a:p>
          <a:p>
            <a:pPr marL="285750" lvl="0" indent="-285750">
              <a:buFont typeface="Wingdings"/>
              <a:buChar char="ü"/>
            </a:pPr>
            <a:r>
              <a:rPr lang="uk-UA" sz="1600" dirty="0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Правова освіта неповнолітніх </a:t>
            </a:r>
          </a:p>
          <a:p>
            <a:pPr marL="342900" lvl="0" indent="-342900" fontAlgn="base">
              <a:buFont typeface="Wingdings"/>
              <a:buChar char=""/>
              <a:tabLst>
                <a:tab pos="457200" algn="l"/>
              </a:tabLst>
            </a:pPr>
            <a:r>
              <a:rPr lang="uk-UA" sz="1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Комплексна психолого-педагогічна і соціальна допомога неповнолітнім</a:t>
            </a:r>
            <a:endParaRPr lang="ru-RU" sz="1600" dirty="0">
              <a:solidFill>
                <a:prstClr val="white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fontAlgn="base">
              <a:buFont typeface="Wingdings"/>
              <a:buChar char=""/>
              <a:tabLst>
                <a:tab pos="457200" algn="l"/>
              </a:tabLst>
            </a:pPr>
            <a:r>
              <a:rPr lang="uk-UA" sz="1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Формування ЗСЖ </a:t>
            </a:r>
            <a:endParaRPr lang="ru-RU" sz="1600" dirty="0">
              <a:solidFill>
                <a:prstClr val="white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 fontAlgn="base">
              <a:buFont typeface="Wingdings"/>
              <a:buChar char=""/>
              <a:tabLst>
                <a:tab pos="457200" algn="l"/>
              </a:tabLst>
            </a:pPr>
            <a:r>
              <a:rPr lang="uk-UA" sz="1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Моральне  здоров</a:t>
            </a:r>
            <a:r>
              <a:rPr lang="en-US" sz="1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ru-RU" sz="1600" dirty="0">
              <a:solidFill>
                <a:prstClr val="white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 fontAlgn="base">
              <a:buFont typeface="Wingdings"/>
              <a:buChar char=""/>
              <a:tabLst>
                <a:tab pos="457200" algn="l"/>
              </a:tabLst>
            </a:pPr>
            <a:r>
              <a:rPr lang="uk-UA" sz="1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Профілактика асоціальних проявів в поведінці учнів</a:t>
            </a:r>
            <a:endParaRPr lang="ru-RU" sz="1600" dirty="0">
              <a:solidFill>
                <a:prstClr val="white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 fontAlgn="base">
              <a:buFont typeface="Wingdings"/>
              <a:buChar char=""/>
              <a:tabLst>
                <a:tab pos="457200" algn="l"/>
              </a:tabLst>
            </a:pPr>
            <a:r>
              <a:rPr lang="uk-UA" sz="1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Соціальна реабілітація неповнолітніх</a:t>
            </a:r>
            <a:endParaRPr lang="ru-RU" sz="1600" dirty="0">
              <a:solidFill>
                <a:prstClr val="white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80012" y="4365104"/>
            <a:ext cx="4463988" cy="2492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1000"/>
              </a:spcAft>
            </a:pPr>
            <a:r>
              <a:rPr lang="uk-UA" b="1" spc="-100" dirty="0" smtClean="0">
                <a:ln w="3200" cap="flat" cmpd="sng" algn="ctr">
                  <a:solidFill>
                    <a:srgbClr val="3B4320">
                      <a:alpha val="25000"/>
                    </a:srgbClr>
                  </a:solidFill>
                  <a:prstDash val="solid"/>
                  <a:round/>
                </a:ln>
                <a:solidFill>
                  <a:prstClr val="white"/>
                </a:solidFill>
                <a:effectLst>
                  <a:outerShdw blurRad="50800" dist="38100" algn="tr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Педагогічні умови реалізації </a:t>
            </a:r>
          </a:p>
          <a:p>
            <a:pPr lvl="0">
              <a:spcAft>
                <a:spcPts val="1000"/>
              </a:spcAft>
            </a:pPr>
            <a:r>
              <a:rPr lang="uk-UA" sz="1600" dirty="0" smtClean="0">
                <a:solidFill>
                  <a:prstClr val="white"/>
                </a:solidFill>
                <a:latin typeface="Times New Roman"/>
                <a:sym typeface="Wingdings"/>
              </a:rPr>
              <a:t>    </a:t>
            </a:r>
            <a:r>
              <a:rPr lang="uk-UA" sz="1600" dirty="0" smtClean="0">
                <a:solidFill>
                  <a:prstClr val="white"/>
                </a:solidFill>
                <a:latin typeface="Times New Roman"/>
              </a:rPr>
              <a:t>Оновлення виховання</a:t>
            </a:r>
          </a:p>
          <a:p>
            <a:pPr marL="342900" lvl="0" indent="-342900">
              <a:buFont typeface="Wingdings"/>
              <a:buChar char=""/>
              <a:tabLst>
                <a:tab pos="457200" algn="l"/>
              </a:tabLst>
            </a:pPr>
            <a:r>
              <a:rPr lang="uk-UA" sz="1600" dirty="0">
                <a:solidFill>
                  <a:prstClr val="white"/>
                </a:solidFill>
                <a:latin typeface="Times New Roman"/>
              </a:rPr>
              <a:t>Соціологізація школяра</a:t>
            </a:r>
          </a:p>
          <a:p>
            <a:pPr marL="342900" lvl="0" indent="-342900">
              <a:buFont typeface="Wingdings"/>
              <a:buChar char=""/>
              <a:tabLst>
                <a:tab pos="457200" algn="l"/>
              </a:tabLst>
            </a:pPr>
            <a:r>
              <a:rPr lang="uk-UA" sz="1600" dirty="0" smtClean="0">
                <a:solidFill>
                  <a:prstClr val="white"/>
                </a:solidFill>
                <a:latin typeface="Times New Roman"/>
              </a:rPr>
              <a:t>Системне </a:t>
            </a:r>
            <a:r>
              <a:rPr lang="uk-UA" sz="1600" dirty="0">
                <a:solidFill>
                  <a:prstClr val="white"/>
                </a:solidFill>
                <a:latin typeface="Times New Roman"/>
              </a:rPr>
              <a:t>планування</a:t>
            </a:r>
            <a:r>
              <a:rPr lang="uk-UA" sz="1600" dirty="0" smtClean="0">
                <a:solidFill>
                  <a:prstClr val="white"/>
                </a:solidFill>
                <a:latin typeface="Times New Roman"/>
              </a:rPr>
              <a:t>;</a:t>
            </a:r>
            <a:endParaRPr lang="uk-UA" sz="1600" dirty="0">
              <a:solidFill>
                <a:prstClr val="white"/>
              </a:solidFill>
              <a:latin typeface="Times New Roman"/>
            </a:endParaRPr>
          </a:p>
          <a:p>
            <a:pPr marL="342900" lvl="0" indent="-342900">
              <a:buFont typeface="Wingdings"/>
              <a:buChar char=""/>
              <a:tabLst>
                <a:tab pos="457200" algn="l"/>
              </a:tabLst>
            </a:pPr>
            <a:r>
              <a:rPr lang="uk-UA" sz="1600" dirty="0" smtClean="0">
                <a:solidFill>
                  <a:prstClr val="white"/>
                </a:solidFill>
                <a:latin typeface="Times New Roman"/>
              </a:rPr>
              <a:t>Управлінські рішення</a:t>
            </a:r>
            <a:endParaRPr lang="ru-RU" sz="1600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pPr marL="342900" lvl="0" indent="-342900">
              <a:buFont typeface="Wingdings"/>
              <a:buChar char=""/>
              <a:tabLst>
                <a:tab pos="457200" algn="l"/>
              </a:tabLst>
            </a:pPr>
            <a:r>
              <a:rPr lang="uk-UA" sz="1600" dirty="0" smtClean="0">
                <a:solidFill>
                  <a:prstClr val="white"/>
                </a:solidFill>
                <a:latin typeface="Times New Roman"/>
              </a:rPr>
              <a:t>Стимулювання</a:t>
            </a:r>
            <a:endParaRPr lang="ru-RU" sz="1600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pPr marL="342900" lvl="0" indent="-342900">
              <a:buFont typeface="Wingdings"/>
              <a:buChar char=""/>
              <a:tabLst>
                <a:tab pos="457200" algn="l"/>
              </a:tabLst>
            </a:pPr>
            <a:r>
              <a:rPr lang="uk-UA" sz="1600" dirty="0">
                <a:solidFill>
                  <a:prstClr val="white"/>
                </a:solidFill>
                <a:latin typeface="Times New Roman"/>
              </a:rPr>
              <a:t>Інформаційне забезпечення 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151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2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50607" y="260648"/>
            <a:ext cx="2204853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1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Рівні </a:t>
            </a:r>
            <a:r>
              <a:rPr lang="uk-UA" sz="1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превентивого</a:t>
            </a:r>
            <a:r>
              <a:rPr lang="uk-UA" sz="1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виховання </a:t>
            </a:r>
            <a:endParaRPr lang="ru-RU" sz="1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19189" y="188640"/>
            <a:ext cx="1160723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 err="1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первинне</a:t>
            </a:r>
            <a:endParaRPr lang="ru-RU" sz="1600" dirty="0">
              <a:solidFill>
                <a:prstClr val="white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 algn="ctr"/>
            <a:r>
              <a:rPr lang="ru-RU" sz="1600" dirty="0" err="1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вторинне</a:t>
            </a:r>
            <a:endParaRPr lang="ru-RU" sz="1600" dirty="0">
              <a:solidFill>
                <a:prstClr val="white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 algn="ctr"/>
            <a:r>
              <a:rPr lang="ru-RU" sz="1600" dirty="0" err="1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третинне</a:t>
            </a:r>
            <a:r>
              <a:rPr lang="ru-RU" sz="1600" dirty="0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67944" y="158062"/>
            <a:ext cx="4536504" cy="8532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-179705"/>
            <a:r>
              <a:rPr lang="ru-RU" sz="1600" dirty="0" err="1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соціально-педагогічна</a:t>
            </a:r>
            <a:r>
              <a:rPr lang="ru-RU" sz="1600" dirty="0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профілактика</a:t>
            </a:r>
            <a:r>
              <a:rPr lang="ru-RU" sz="1600" dirty="0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;</a:t>
            </a:r>
            <a:endParaRPr lang="ru-RU" sz="1600" dirty="0">
              <a:solidFill>
                <a:prstClr val="white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indent="-179705"/>
            <a:r>
              <a:rPr lang="ru-RU" sz="1600" dirty="0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превентивна </a:t>
            </a:r>
            <a:r>
              <a:rPr lang="ru-RU" sz="1600" dirty="0" err="1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допомога</a:t>
            </a:r>
            <a:r>
              <a:rPr lang="ru-RU" sz="1600" dirty="0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і </a:t>
            </a:r>
            <a:r>
              <a:rPr lang="ru-RU" sz="1600" dirty="0" err="1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корекція</a:t>
            </a:r>
            <a:r>
              <a:rPr lang="ru-RU" sz="1600" dirty="0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;</a:t>
            </a:r>
            <a:endParaRPr lang="ru-RU" sz="1600" dirty="0">
              <a:solidFill>
                <a:prstClr val="white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/>
            <a:r>
              <a:rPr lang="ru-RU" sz="1600" dirty="0" err="1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адаптація</a:t>
            </a:r>
            <a:r>
              <a:rPr lang="ru-RU" sz="1600" dirty="0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реабілітація</a:t>
            </a:r>
            <a:r>
              <a:rPr lang="ru-RU" sz="1600" dirty="0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і </a:t>
            </a:r>
            <a:r>
              <a:rPr lang="ru-RU" sz="1600" dirty="0" err="1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ресоціалізація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34898" y="1196752"/>
            <a:ext cx="8469549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</a:pPr>
            <a:r>
              <a:rPr lang="uk-UA" sz="1600" b="1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Планування  </a:t>
            </a:r>
            <a:endParaRPr lang="ru-RU" sz="1600" dirty="0">
              <a:solidFill>
                <a:prstClr val="white"/>
              </a:solidFill>
              <a:ea typeface="Calibri"/>
              <a:cs typeface="Times New Roman"/>
            </a:endParaRPr>
          </a:p>
          <a:p>
            <a:pPr lvl="0"/>
            <a:r>
              <a:rPr lang="uk-UA" sz="1600" dirty="0">
                <a:solidFill>
                  <a:prstClr val="white"/>
                </a:solidFill>
                <a:latin typeface="Times New Roman"/>
              </a:rPr>
              <a:t>- Виховні заходи для учнів  1-11 класів;</a:t>
            </a:r>
            <a:endParaRPr lang="ru-RU" sz="1600" dirty="0">
              <a:solidFill>
                <a:prstClr val="white"/>
              </a:solidFill>
              <a:latin typeface="Times New Roman"/>
            </a:endParaRPr>
          </a:p>
          <a:p>
            <a:pPr lvl="0"/>
            <a:r>
              <a:rPr lang="uk-UA" sz="1600" dirty="0">
                <a:solidFill>
                  <a:prstClr val="white"/>
                </a:solidFill>
                <a:latin typeface="Times New Roman"/>
              </a:rPr>
              <a:t>- Заходи з попередження правопорушень , безпритульності  та асоціальної поведінки учнів;</a:t>
            </a:r>
            <a:endParaRPr lang="ru-RU" sz="1600" dirty="0">
              <a:solidFill>
                <a:prstClr val="white"/>
              </a:solidFill>
              <a:latin typeface="Times New Roman"/>
            </a:endParaRPr>
          </a:p>
          <a:p>
            <a:pPr lvl="0"/>
            <a:r>
              <a:rPr lang="uk-UA" sz="1600" dirty="0">
                <a:solidFill>
                  <a:prstClr val="white"/>
                </a:solidFill>
                <a:latin typeface="Times New Roman"/>
              </a:rPr>
              <a:t>- Індивідуальні плани роботи з дітьми девіантної поведінки;</a:t>
            </a:r>
          </a:p>
          <a:p>
            <a:pPr lvl="0"/>
            <a:r>
              <a:rPr lang="uk-UA" sz="1600" dirty="0">
                <a:solidFill>
                  <a:prstClr val="white"/>
                </a:solidFill>
                <a:latin typeface="Times New Roman"/>
              </a:rPr>
              <a:t> - План заходів роботи з </a:t>
            </a:r>
            <a:r>
              <a:rPr lang="uk-UA" sz="1600" dirty="0" smtClean="0">
                <a:solidFill>
                  <a:prstClr val="white"/>
                </a:solidFill>
                <a:latin typeface="Times New Roman"/>
              </a:rPr>
              <a:t>батьками</a:t>
            </a:r>
          </a:p>
          <a:p>
            <a:pPr lvl="0"/>
            <a:r>
              <a:rPr lang="uk-UA" sz="1600" dirty="0" smtClean="0">
                <a:solidFill>
                  <a:prstClr val="white"/>
                </a:solidFill>
                <a:latin typeface="Times New Roman"/>
              </a:rPr>
              <a:t> </a:t>
            </a:r>
            <a:r>
              <a:rPr lang="uk-UA" sz="1600" dirty="0">
                <a:solidFill>
                  <a:prstClr val="white"/>
                </a:solidFill>
                <a:latin typeface="Times New Roman"/>
              </a:rPr>
              <a:t>- План сумісних дій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50607" y="2996952"/>
            <a:ext cx="8453840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</a:pPr>
            <a:endParaRPr lang="uk-UA" sz="1600" b="1" dirty="0" smtClean="0">
              <a:solidFill>
                <a:prstClr val="white"/>
              </a:solidFill>
              <a:latin typeface="Times New Roman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</a:pPr>
            <a:r>
              <a:rPr lang="uk-UA" sz="1600" b="1" dirty="0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Показники </a:t>
            </a:r>
            <a:r>
              <a:rPr lang="uk-UA" sz="1600" b="1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успішності </a:t>
            </a:r>
          </a:p>
          <a:p>
            <a:pPr lvl="0">
              <a:lnSpc>
                <a:spcPct val="115000"/>
              </a:lnSpc>
            </a:pPr>
            <a:r>
              <a:rPr lang="uk-UA" sz="1600" b="1" dirty="0">
                <a:solidFill>
                  <a:prstClr val="white"/>
                </a:solidFill>
                <a:latin typeface="Times New Roman"/>
                <a:cs typeface="Times New Roman"/>
              </a:rPr>
              <a:t>- </a:t>
            </a:r>
            <a:r>
              <a:rPr lang="uk-UA" sz="1600" dirty="0">
                <a:solidFill>
                  <a:prstClr val="white"/>
                </a:solidFill>
                <a:latin typeface="Times New Roman"/>
              </a:rPr>
              <a:t>рівень загальної вихованості учнів школи;</a:t>
            </a:r>
            <a:endParaRPr lang="ru-RU" sz="1600" dirty="0">
              <a:solidFill>
                <a:prstClr val="white"/>
              </a:solidFill>
            </a:endParaRPr>
          </a:p>
          <a:p>
            <a:pPr lvl="0" fontAlgn="base">
              <a:tabLst>
                <a:tab pos="457200" algn="l"/>
              </a:tabLst>
            </a:pPr>
            <a:r>
              <a:rPr lang="uk-UA" sz="1600" dirty="0">
                <a:solidFill>
                  <a:prstClr val="white"/>
                </a:solidFill>
                <a:latin typeface="Times New Roman"/>
              </a:rPr>
              <a:t>- рівень самооцінки </a:t>
            </a:r>
            <a:r>
              <a:rPr lang="uk-UA" sz="1600" dirty="0" smtClean="0">
                <a:solidFill>
                  <a:prstClr val="white"/>
                </a:solidFill>
                <a:latin typeface="Times New Roman"/>
              </a:rPr>
              <a:t>учнів;</a:t>
            </a:r>
            <a:r>
              <a:rPr lang="ru-RU" sz="1600" dirty="0" smtClean="0">
                <a:solidFill>
                  <a:prstClr val="white"/>
                </a:solidFill>
              </a:rPr>
              <a:t> </a:t>
            </a:r>
            <a:r>
              <a:rPr lang="uk-UA" sz="1600" dirty="0" smtClean="0">
                <a:solidFill>
                  <a:prstClr val="white"/>
                </a:solidFill>
                <a:latin typeface="Times New Roman"/>
              </a:rPr>
              <a:t>орієнтація </a:t>
            </a:r>
            <a:r>
              <a:rPr lang="uk-UA" sz="1600" dirty="0">
                <a:solidFill>
                  <a:prstClr val="white"/>
                </a:solidFill>
                <a:latin typeface="Times New Roman"/>
              </a:rPr>
              <a:t>на ЗСЖ;</a:t>
            </a:r>
            <a:endParaRPr lang="ru-RU" sz="1600" dirty="0">
              <a:solidFill>
                <a:prstClr val="white"/>
              </a:solidFill>
            </a:endParaRPr>
          </a:p>
          <a:p>
            <a:pPr lvl="0" fontAlgn="base">
              <a:tabLst>
                <a:tab pos="457200" algn="l"/>
              </a:tabLst>
            </a:pPr>
            <a:r>
              <a:rPr lang="uk-UA" sz="1600" dirty="0">
                <a:solidFill>
                  <a:prstClr val="white"/>
                </a:solidFill>
                <a:latin typeface="Times New Roman"/>
              </a:rPr>
              <a:t>- наявність (відсутність) сформованих шкідливих звичок у дітей і підлітків;</a:t>
            </a:r>
            <a:endParaRPr lang="ru-RU" sz="1600" dirty="0">
              <a:solidFill>
                <a:prstClr val="white"/>
              </a:solidFill>
            </a:endParaRPr>
          </a:p>
          <a:p>
            <a:pPr lvl="0" fontAlgn="base">
              <a:tabLst>
                <a:tab pos="457200" algn="l"/>
              </a:tabLst>
            </a:pPr>
            <a:r>
              <a:rPr lang="uk-UA" sz="1600" dirty="0">
                <a:solidFill>
                  <a:prstClr val="white"/>
                </a:solidFill>
                <a:latin typeface="Times New Roman"/>
              </a:rPr>
              <a:t>- наявність скоєних правопорушень,</a:t>
            </a:r>
            <a:r>
              <a:rPr lang="ru-RU" sz="1600" u="sng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uk-UA" sz="1600" dirty="0">
                <a:solidFill>
                  <a:prstClr val="white"/>
                </a:solidFill>
                <a:latin typeface="Times New Roman"/>
              </a:rPr>
              <a:t>злочинів учнями школи, ступінь їх важкості;</a:t>
            </a:r>
            <a:endParaRPr lang="ru-RU" sz="1600" dirty="0">
              <a:solidFill>
                <a:prstClr val="white"/>
              </a:solidFill>
            </a:endParaRPr>
          </a:p>
          <a:p>
            <a:pPr lvl="0" fontAlgn="base">
              <a:tabLst>
                <a:tab pos="457200" algn="l"/>
              </a:tabLst>
            </a:pPr>
            <a:r>
              <a:rPr lang="uk-UA" sz="1600" dirty="0">
                <a:solidFill>
                  <a:prstClr val="white"/>
                </a:solidFill>
                <a:latin typeface="Times New Roman"/>
              </a:rPr>
              <a:t>-  кількості учнів , що знаходяться на обліку в школі, ВКМСД, ССД.</a:t>
            </a:r>
            <a:endParaRPr lang="ru-RU" sz="1600" dirty="0">
              <a:solidFill>
                <a:prstClr val="white"/>
              </a:solidFill>
            </a:endParaRPr>
          </a:p>
          <a:p>
            <a:pPr lvl="0" fontAlgn="base">
              <a:tabLst>
                <a:tab pos="457200" algn="l"/>
              </a:tabLst>
            </a:pPr>
            <a:r>
              <a:rPr lang="uk-UA" sz="1600" dirty="0">
                <a:solidFill>
                  <a:prstClr val="white"/>
                </a:solidFill>
                <a:latin typeface="Times New Roman"/>
              </a:rPr>
              <a:t>- динаміка пропусків занять учнями без поважних причин ; </a:t>
            </a:r>
            <a:endParaRPr lang="ru-RU" sz="1600" dirty="0">
              <a:solidFill>
                <a:prstClr val="white"/>
              </a:solidFill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uk-UA" sz="1600" b="1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1600" dirty="0">
              <a:solidFill>
                <a:prstClr val="white"/>
              </a:solidFill>
              <a:ea typeface="Calibri"/>
              <a:cs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22083" y="4941168"/>
            <a:ext cx="4110887" cy="301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spc="-100" dirty="0" smtClean="0">
                <a:ln w="3200" cap="flat" cmpd="sng" algn="ctr">
                  <a:solidFill>
                    <a:srgbClr val="3B4320">
                      <a:alpha val="25000"/>
                    </a:srgb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50800" dist="38100" algn="tr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Очікуванні виховні досягнення  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946" y="4941168"/>
            <a:ext cx="2608243" cy="1878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4320" indent="-274320" fontAlgn="base">
              <a:spcAft>
                <a:spcPts val="0"/>
              </a:spcAft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Учнів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1 -  4 класів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16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 fontAlgn="base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сформованість основ духовно-морального розвитку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особистості, </a:t>
            </a:r>
          </a:p>
          <a:p>
            <a:pPr lvl="0" fontAlgn="base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знання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та навички ведення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ЗСЖ  </a:t>
            </a:r>
            <a:endParaRPr lang="ru-RU" sz="1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987824" y="5242201"/>
            <a:ext cx="3148565" cy="156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Учнів 5 – 9 класів:</a:t>
            </a:r>
          </a:p>
          <a:p>
            <a:r>
              <a:rPr lang="uk-UA" sz="1600" dirty="0" smtClean="0">
                <a:latin typeface="Constantia"/>
              </a:rPr>
              <a:t> </a:t>
            </a:r>
            <a:r>
              <a:rPr lang="uk-UA" sz="1400" dirty="0" smtClean="0">
                <a:latin typeface="Constantia"/>
              </a:rPr>
              <a:t>норм та правил власної поведінки </a:t>
            </a:r>
          </a:p>
          <a:p>
            <a:r>
              <a:rPr lang="uk-UA" sz="1400" dirty="0" smtClean="0">
                <a:latin typeface="Constantia"/>
              </a:rPr>
              <a:t>сформованість активної життєвої позиції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uk-UA" sz="1400" dirty="0" smtClean="0">
                <a:solidFill>
                  <a:prstClr val="white"/>
                </a:solidFill>
                <a:latin typeface="Times New Roman"/>
              </a:rPr>
              <a:t>усвідомлення </a:t>
            </a:r>
            <a:r>
              <a:rPr lang="uk-UA" sz="1400" dirty="0">
                <a:solidFill>
                  <a:prstClr val="white"/>
                </a:solidFill>
                <a:latin typeface="Times New Roman"/>
              </a:rPr>
              <a:t>наслідків </a:t>
            </a:r>
            <a:r>
              <a:rPr lang="uk-UA" sz="1400" dirty="0" smtClean="0">
                <a:solidFill>
                  <a:prstClr val="white"/>
                </a:solidFill>
                <a:latin typeface="Times New Roman"/>
              </a:rPr>
              <a:t>впливу </a:t>
            </a:r>
            <a:r>
              <a:rPr lang="uk-UA" sz="1400" dirty="0">
                <a:solidFill>
                  <a:prstClr val="white"/>
                </a:solidFill>
                <a:latin typeface="Times New Roman"/>
              </a:rPr>
              <a:t>шкідливих </a:t>
            </a:r>
            <a:r>
              <a:rPr lang="uk-UA" sz="1400" dirty="0" smtClean="0">
                <a:solidFill>
                  <a:prstClr val="white"/>
                </a:solidFill>
                <a:latin typeface="Times New Roman"/>
              </a:rPr>
              <a:t>звичок</a:t>
            </a:r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455879" y="4941167"/>
            <a:ext cx="2603526" cy="1878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Учнів  10– 11 класів</a:t>
            </a:r>
          </a:p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сформованість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життєвих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компетенцій</a:t>
            </a:r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1000"/>
              </a:spcAft>
              <a:tabLst>
                <a:tab pos="457200" algn="l"/>
              </a:tabLst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готовності до виконання різних соціальних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ролей;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1000"/>
              </a:spcAft>
              <a:tabLst>
                <a:tab pos="457200" algn="l"/>
              </a:tabLst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наявність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життєвих пріоритетів, цілей та ідеалів</a:t>
            </a: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1077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ноут\Desktop\фото школа\PICT00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8640"/>
            <a:ext cx="4572000" cy="327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диск C мои документы\фото школа\01.09.2013\PICT023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8639"/>
            <a:ext cx="4572000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476672"/>
            <a:ext cx="3981033" cy="792088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 </a:t>
            </a:r>
            <a:r>
              <a:rPr lang="uk-UA" sz="3600" b="1" dirty="0">
                <a:solidFill>
                  <a:schemeClr val="bg1"/>
                </a:solidFill>
              </a:rPr>
              <a:t>Л</a:t>
            </a:r>
            <a:r>
              <a:rPr lang="uk-UA" sz="3600" b="1" dirty="0" smtClean="0">
                <a:solidFill>
                  <a:schemeClr val="bg1"/>
                </a:solidFill>
              </a:rPr>
              <a:t>інійки 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126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382611" y="3256656"/>
            <a:ext cx="4761389" cy="3418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57374"/>
            <a:ext cx="4427984" cy="3411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478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D:\диск C мои документы\фото школа\все фото 2013\PICT03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050958"/>
            <a:ext cx="4788024" cy="359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ноут\Desktop\фото школа\PICT003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99654"/>
            <a:ext cx="4490328" cy="317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620689"/>
            <a:ext cx="3548985" cy="576063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Лекції о ЗСЖ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0328" y="199654"/>
            <a:ext cx="4653672" cy="3255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 descr="D:\диск C мои документы\фото школа\октябрь-ноябрь 2013\PICT033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02" y="3284984"/>
            <a:ext cx="4568275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529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диск C мои документы\фото школа\фото  День Землі\PICT00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95" y="267774"/>
            <a:ext cx="4499991" cy="337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4815" y="267774"/>
            <a:ext cx="4899185" cy="3662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188641"/>
            <a:ext cx="8314590" cy="648071"/>
          </a:xfrm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Екологічний тиждень                </a:t>
            </a:r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Екскурсії  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91" y="3429000"/>
            <a:ext cx="4315209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4815" y="3368529"/>
            <a:ext cx="4899185" cy="331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1368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8640"/>
            <a:ext cx="4766146" cy="6365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8641"/>
            <a:ext cx="4764897" cy="3344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8032" y="188641"/>
            <a:ext cx="4680521" cy="1080119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Малюнок на асфальті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68552" y="188640"/>
            <a:ext cx="3992924" cy="1080120"/>
          </a:xfrm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Майстер-клас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5602" name="Picture 2" descr="D:\диск C мои документы\фото школа\фото День Победи\PICT014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81" y="3036392"/>
            <a:ext cx="4716016" cy="353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931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оут\Desktop\фото школа\PICT006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7249" y="118850"/>
            <a:ext cx="4489909" cy="321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ноут\Desktop\фото школа\PICT007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273" y="116632"/>
            <a:ext cx="4662933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7971" y="3303661"/>
            <a:ext cx="4539598" cy="340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6" y="3188339"/>
            <a:ext cx="4677708" cy="3505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60649"/>
            <a:ext cx="4370230" cy="720079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Увага! Діти на дорозі</a:t>
            </a:r>
            <a:r>
              <a:rPr lang="uk-UA" dirty="0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7998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1161</TotalTime>
  <Words>461</Words>
  <Application>Microsoft Office PowerPoint</Application>
  <PresentationFormat>Экран (4:3)</PresentationFormat>
  <Paragraphs>110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Модель превентивного виховання в ЗЗОШ № 4 </vt:lpstr>
      <vt:lpstr>Структура виховної роботи ЗЗОШ № 4 </vt:lpstr>
      <vt:lpstr>Слайд 3</vt:lpstr>
      <vt:lpstr>Слайд 4</vt:lpstr>
      <vt:lpstr> Лінійки </vt:lpstr>
      <vt:lpstr>Лекції о ЗСЖ</vt:lpstr>
      <vt:lpstr>Екологічний тиждень                Екскурсії  </vt:lpstr>
      <vt:lpstr>Малюнок на асфальті</vt:lpstr>
      <vt:lpstr>Увага! Діти на дорозі!</vt:lpstr>
      <vt:lpstr>День Європи</vt:lpstr>
      <vt:lpstr>Виставки </vt:lpstr>
      <vt:lpstr>Дерево обдарованості</vt:lpstr>
      <vt:lpstr>  «Довкілля 2014»</vt:lpstr>
      <vt:lpstr>Предмет «Основи здоров'я»  1 клас. Емоції та настрій людини</vt:lpstr>
      <vt:lpstr>Предмет «Основи здоров'я» 2 клас. Будь людяним. Людяність і співчуття. Як надати підтримку і допомогу</vt:lpstr>
      <vt:lpstr>Предмет «Основи здоров'я» 3 клас. Активний відпочинок</vt:lpstr>
      <vt:lpstr>Предмет «Основи здоров'я» 4 клас. Поняття про ВІЛ/СНІД.Шляхи зараження ВІЛ</vt:lpstr>
      <vt:lpstr>        Предмет «Основи здоров'я» 5 клас</vt:lpstr>
      <vt:lpstr>Предмет «Основи здоров'я» 6 клас </vt:lpstr>
      <vt:lpstr>Курс «Захисти себе від ВІЛ»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ноут</dc:creator>
  <cp:lastModifiedBy>Sony</cp:lastModifiedBy>
  <cp:revision>172</cp:revision>
  <dcterms:created xsi:type="dcterms:W3CDTF">2014-05-12T09:29:49Z</dcterms:created>
  <dcterms:modified xsi:type="dcterms:W3CDTF">2014-08-22T13:33:54Z</dcterms:modified>
</cp:coreProperties>
</file>