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Default Extension="bin" ContentType="application/vnd.ms-office.legacyDiagramTex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slideLayouts/slideLayout1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3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9" r:id="rId2"/>
    <p:sldMasterId id="2147483681" r:id="rId3"/>
    <p:sldMasterId id="2147483683" r:id="rId4"/>
    <p:sldMasterId id="2147483685" r:id="rId5"/>
    <p:sldMasterId id="2147483687" r:id="rId6"/>
    <p:sldMasterId id="2147483689" r:id="rId7"/>
    <p:sldMasterId id="2147483691" r:id="rId8"/>
    <p:sldMasterId id="2147483695" r:id="rId9"/>
    <p:sldMasterId id="2147483699" r:id="rId10"/>
    <p:sldMasterId id="214748370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CC3300"/>
    <a:srgbClr val="6600CC"/>
    <a:srgbClr val="FF0000"/>
    <a:srgbClr val="9933FF"/>
    <a:srgbClr val="0000CC"/>
    <a:srgbClr val="CCCC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08" autoAdjust="0"/>
  </p:normalViewPr>
  <p:slideViewPr>
    <p:cSldViewPr>
      <p:cViewPr>
        <p:scale>
          <a:sx n="96" d="100"/>
          <a:sy n="96" d="100"/>
        </p:scale>
        <p:origin x="-63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microsoft.com/office/2006/relationships/legacyDocTextInfo" Target="legacyDocTextInfo.bin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B49F1F-32C0-47A6-8C85-BE6CDA6A05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7A992-0175-42BE-982C-A6E370CF1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595E8-1CD5-4057-8D3B-603E984EC8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216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21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21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21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21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1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21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17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17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17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17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17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9217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7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218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218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8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19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20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220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0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22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1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2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2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C179D4-96ED-4B96-928C-C79EF5F0B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B25B-495E-4025-9A08-8588218D1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537E-E7B6-4F20-AEB0-03876622B4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C5A44-C0C3-43D4-B9A7-2A07EFF28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5B104-4A92-4CE4-BD98-06F2FE56F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A90F3-3B3A-4368-918C-8937954E4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55A7-62B5-49F7-B7D8-B6B2F510E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9DE5-FFCD-4451-82EB-F56F50D62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70E63-10E9-4180-9ACA-A5C9D7281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35B56-37E6-4F94-A8CB-47EF67AC6E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2CA38-4235-4C6B-BED2-89399D481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BAD1-29DB-4CFC-AA90-87540EC7C6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942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1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421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42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2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942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2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422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42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42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5A8344-D055-4922-BA5D-BF1619E02B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42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8B9C-06AC-460A-9967-6FFB25E29E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D1EBE-BAFC-402E-982D-161862F9F2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581C8-C0BB-4158-88B4-6C4F39617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CCD4C-075D-462F-A8AF-DBA71230A5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3E494-0E16-4288-BCE3-029D424984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433EE-30E3-4819-B9A9-6D74E29D35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34CB3-B4EE-4FC4-A72E-B676FF09C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017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018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78E9F7-BDA1-4685-9960-7E6CAA55D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  <p:bldP spid="5018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1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68169-B3B7-446B-96AA-746711933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FB3F-4DEE-4FCC-9819-0D8F61A543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CC175-3F57-4980-9FE3-CC0FB0270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EDAACC-B123-4B46-927C-CBEF0B3F8C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50CDC0-4F13-4BDD-8715-FFCED1CE57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A0AA3D-E103-420C-85ED-E299859EC7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3FEFD1-D383-4D95-BD08-2E9623E8ADB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BB8158-B2D9-48C4-853E-C377A7920A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491D3-EE87-4EB1-81B1-900E282888B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E1E476-4597-4CFF-84B2-3E5AB8BC78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1054B-4136-42EB-8FE9-041296F09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D52196-636E-4DEA-A377-E63D0D3F0A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5A3141-C79B-48B2-8F46-7EE9D5C22A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B6D646-6E80-45F3-8C28-643D8AA16A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5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3253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0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2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3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4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5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6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7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8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9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0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1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2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3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6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3278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327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8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9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9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9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294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329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297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329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0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0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0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0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0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0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0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307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08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0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1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3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4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33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31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31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B9EC8B-D8B4-4A74-BC96-0E5F9AAD8D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25C7-3A51-4B37-9D1E-A8BD4D01E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DDAEC-EE05-433B-92EA-2613EE90AE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0B348-2699-4C0C-9462-DA034C187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8DCD-B7CA-4D02-840E-95A4C1E798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94994-D2EA-4927-8A65-0C57B2A76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57E5-6B9D-4D57-94B9-4F20F64DD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C0FD5-8663-4B34-9CF9-2C30CD2A7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0886A-211E-40E2-9F65-6B8D5DBEB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406ED-5797-4E76-A194-CEB511BEAA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3320E-9245-4C69-9D33-90AAA79A2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6B58-9DC5-4B95-9C1B-037361AE88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837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CA74A6-85F3-4E40-9FAA-A5B5C534A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262A-CBA3-45B5-9DA6-3525138F4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E642-C6D5-46E9-84A4-7AB5F1272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0850E-7F55-4522-8B04-52C1E3E806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FC630-8693-4120-9526-C72A60129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1CAEE-2A4D-4186-B113-6611EC9A2F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F633-5A57-48DC-A5AC-65DC47E9F5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333B-6462-4687-AF04-734329439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1B453-70FE-4400-9068-CD8A054E08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79323-F243-4317-8C04-87531A7336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3ECB0-F17F-4A9A-900A-6716711F0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AF26-E0F0-4E32-BEBD-29BA896E4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6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6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7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7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7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7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7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7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7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7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8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70AAB3-8A6B-4F6D-9378-B8AFC291C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38DD2-9151-418A-842D-34186C30E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A1E08-D70C-4DCB-9906-7C6BA07F3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92803-0407-4F20-AE97-A73B087AB4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F371-6391-4FD6-8B1A-D93459DC5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9AE2F-057A-47F4-8303-9F37624D2B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DFDF-AA85-47AC-885E-8A2E824A25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CAB7E-64EB-4BD6-91AA-065716963A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F2E2A-6B4B-49DA-B08D-2F8B2229D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FB22-341E-4A6B-8C3C-688225A66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BD491-E94B-42E7-BFB5-7735B64AE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1A4B0-3BEB-412F-9A25-435526F25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117B93-9804-431F-868D-A86A133C36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4E8C4-BC8F-4CFE-AB62-D43F8F309A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CFABE-19A6-4206-B8C5-F2D1D0ED21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ED24-DB44-4D87-A7F0-B126A11A2E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9EF61-A4F7-4B5A-ABC8-FF91486866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37876-EBFA-476C-BA3E-5628E657A0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BE342-F589-426C-AF87-5E4BA64098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E853-4BE4-4773-BF76-77BDC39AD1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EDC-187D-4A40-B1A4-3A35F973F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D76AE-69B0-4363-9E74-3B3843B2B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FC33-03A7-44D1-8E56-6FE45D4D63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5B0A4-42B4-4295-B6B0-366F97B0F6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6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0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0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3F328E-6E12-4581-907C-60B15F9FE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8B0E3-7308-47F3-8896-3BD41474F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BF74-AE5C-4957-B608-312DE4932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C992D-57A0-4BFE-9EE1-9DDF72A12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62366-F9EA-4316-8CDA-6AF31687D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15983-5019-461E-9B67-AA933EE8B5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B97D8-8F48-4050-AF77-77A30872C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E062B-EF25-4A1E-A46A-20EEF44C37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92C13-488B-474E-92D5-E8703B09B4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5C54C-115C-4DE2-A09C-1753165F2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BC385-5440-4A64-9BB9-8525968C2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ECA7-5C95-439C-A9DF-75DB3B544C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2FAF86-98D5-4F6A-89D4-9C361A93D1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7577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578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78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7578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7578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578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78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78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7578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578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79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79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579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79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79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579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79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79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579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79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0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580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0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0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580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0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0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580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0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0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581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1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581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1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1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581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1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581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2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582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2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2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582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2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2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582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2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583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3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3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583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3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3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583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3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3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584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4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4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584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4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4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584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4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4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584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5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585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85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585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585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5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5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585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5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5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586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6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6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586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6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6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586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6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6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586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7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7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587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7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7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8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7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587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7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8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588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8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88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588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88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588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588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588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88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89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89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89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89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89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89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589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589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9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89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0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91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59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9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91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91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91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84CF37-ACDA-43D2-81AC-2C08C4C7F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741E3-A217-463C-82A1-45B2215132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55619-022A-482D-86DB-E408FB51F9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6DC32-F3BF-4EFF-8EA9-18BAC1DF8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2CE2-22A3-4535-9E93-77AA715504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DE2A-5C88-40E9-A6F3-B71DA7F59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DE48C-2CF9-467D-A954-41E3CFFBBB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288FC-E419-41AF-8175-B8A9C20A8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8F241-B9E7-4162-992E-1ADE2CFD6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9431D-8444-48EB-ADCC-3C0ABDA5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41C60-8E33-4010-8175-ED6D51F201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4DBAF-3A4C-4FFE-96E6-649256049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CCE4-AAA8-4B95-B223-A6C92FD7A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090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09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09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C25BAF1-1EDC-4C62-89A2-C7EF5CF6201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E3BE-E5E9-4E1A-AAF6-D54C93581F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37DC3-E048-4409-A695-DD25841CF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6550D-31C8-4832-9600-72F63C857E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7C12D-10F4-460D-BAEF-5F79E38E0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3D6A-DEAB-4443-9E8A-19C9DCF10E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DF85-8421-4FAB-B18F-D42FC098A5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2C6E-527B-4F0E-AFE3-F0D23020DB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6F67-1029-4604-B8D2-FD1762706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9F87-77B1-41D7-93C5-A9B9F215D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0E486B8-56E5-49AA-AFDA-F5C0AF23084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114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114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114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1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1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1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14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15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15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15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9115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5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5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5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5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5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116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116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6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7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8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118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91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</p:grpSp>
      <p:sp>
        <p:nvSpPr>
          <p:cNvPr id="9119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9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1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CB08D7CF-3405-4098-9610-E07B33711A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8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319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31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31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31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19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32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2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2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168AA64-F20B-4A6F-93CA-53A0563831D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66E7A7A-39F2-4624-A0CB-8C63CB6D49D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915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4916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22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22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225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2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227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27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227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22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2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8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8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8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8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8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9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2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A16D69F-16AC-4593-AE4E-A92F625DE0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22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73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2B13E75-0CB2-4C0D-8392-1F51F8CB7B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73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04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4BF9AE-F744-4403-B25D-6AC6AB05E03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8B5FED8-655B-4815-81AE-8B665035B92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6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BD3764C-DC89-4F4E-B530-BE1EB8132FC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81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7475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47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475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475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476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476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476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476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476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76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476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476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47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7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477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7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7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47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7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477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8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8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478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8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8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478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8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8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47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9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479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9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9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479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9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9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479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79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9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480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0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0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480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0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0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480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0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0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480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1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1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481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1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1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481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1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1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481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1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2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482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2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2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482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2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2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482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2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48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483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83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483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483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3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3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483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3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4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484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4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4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484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4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4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484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4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4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485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5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5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485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5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5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485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5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485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6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486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6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486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486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486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6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6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7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88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488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89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8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48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48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1BB145C-CD46-483C-A095-CF3E953BF38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987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98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7987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98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98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A52AB840-8639-41A9-B91F-9C2088920C6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36788"/>
            <a:ext cx="7772400" cy="1066800"/>
          </a:xfrm>
        </p:spPr>
        <p:txBody>
          <a:bodyPr/>
          <a:lstStyle/>
          <a:p>
            <a:r>
              <a:rPr lang="uk-UA" sz="4000" b="1" i="1">
                <a:solidFill>
                  <a:srgbClr val="6600CC"/>
                </a:solidFill>
              </a:rPr>
              <a:t>Модель </a:t>
            </a:r>
            <a:br>
              <a:rPr lang="uk-UA" sz="4000" b="1" i="1">
                <a:solidFill>
                  <a:srgbClr val="6600CC"/>
                </a:solidFill>
              </a:rPr>
            </a:br>
            <a:r>
              <a:rPr lang="uk-UA" sz="4000" b="1" i="1">
                <a:solidFill>
                  <a:srgbClr val="6600CC"/>
                </a:solidFill>
              </a:rPr>
              <a:t>превентивної освіти</a:t>
            </a:r>
            <a:r>
              <a:rPr lang="en-US" sz="4000" b="1" i="1">
                <a:solidFill>
                  <a:srgbClr val="FF0000"/>
                </a:solidFill>
              </a:rPr>
              <a:t/>
            </a:r>
            <a:br>
              <a:rPr lang="en-US" sz="4000" b="1" i="1">
                <a:solidFill>
                  <a:srgbClr val="FF0000"/>
                </a:solidFill>
              </a:rPr>
            </a:br>
            <a:r>
              <a:rPr lang="uk-UA" sz="4000" b="1" i="1">
                <a:solidFill>
                  <a:srgbClr val="FF0000"/>
                </a:solidFill>
              </a:rPr>
              <a:t>ЗОШ І-ІІІ СТ. С. БИХІВ</a:t>
            </a:r>
            <a:br>
              <a:rPr lang="uk-UA" sz="4000" b="1" i="1">
                <a:solidFill>
                  <a:srgbClr val="FF0000"/>
                </a:solidFill>
              </a:rPr>
            </a:br>
            <a:r>
              <a:rPr lang="uk-UA" sz="3200" b="1" i="1">
                <a:solidFill>
                  <a:srgbClr val="FF0000"/>
                </a:solidFill>
              </a:rPr>
              <a:t>ЛЮБЕШІВСЬКОГО РАЙОНУ</a:t>
            </a:r>
            <a:br>
              <a:rPr lang="uk-UA" sz="3200" b="1" i="1">
                <a:solidFill>
                  <a:srgbClr val="FF0000"/>
                </a:solidFill>
              </a:rPr>
            </a:br>
            <a:r>
              <a:rPr lang="uk-UA" sz="3200" b="1" i="1">
                <a:solidFill>
                  <a:srgbClr val="FF0000"/>
                </a:solidFill>
              </a:rPr>
              <a:t>ВОЛИНСЬКОЇ ОБЛАСТІ</a:t>
            </a:r>
            <a:endParaRPr lang="ru-RU" sz="4000" b="1" i="1">
              <a:solidFill>
                <a:srgbClr val="FF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 flipH="1">
            <a:off x="1905000" y="4114800"/>
            <a:ext cx="76200" cy="1752600"/>
          </a:xfrm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6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pPr algn="ctr"/>
            <a:r>
              <a:rPr lang="uk-UA" i="1" u="sng">
                <a:solidFill>
                  <a:srgbClr val="6600CC"/>
                </a:solidFill>
              </a:rPr>
              <a:t>Очікуванні результати превентивного виховання</a:t>
            </a:r>
            <a:endParaRPr lang="ru-RU" i="1" u="sng">
              <a:solidFill>
                <a:srgbClr val="6600CC"/>
              </a:solidFill>
            </a:endParaRPr>
          </a:p>
        </p:txBody>
      </p:sp>
      <p:pic>
        <p:nvPicPr>
          <p:cNvPr id="7680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t="13191"/>
          <a:stretch>
            <a:fillRect/>
          </a:stretch>
        </p:blipFill>
        <p:spPr>
          <a:xfrm>
            <a:off x="762000" y="1219200"/>
            <a:ext cx="8382000" cy="5486400"/>
          </a:xfrm>
          <a:noFill/>
          <a:ln/>
        </p:spPr>
      </p:pic>
    </p:spTree>
    <p:custDataLst>
      <p:tags r:id="rId1"/>
    </p:custDataLst>
  </p:cSld>
  <p:clrMapOvr>
    <a:masterClrMapping/>
  </p:clrMapOvr>
  <p:transition advTm="15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514600"/>
          </a:xfrm>
          <a:solidFill>
            <a:schemeClr val="tx2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1600" b="1" u="sng">
                <a:solidFill>
                  <a:srgbClr val="990000"/>
                </a:solidFill>
              </a:rPr>
              <a:t>Учнів 10-11-х класів :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uk-UA" sz="1600" b="1" u="sng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600">
                <a:solidFill>
                  <a:srgbClr val="000000"/>
                </a:solidFill>
              </a:rPr>
              <a:t>*  </a:t>
            </a:r>
            <a:r>
              <a:rPr lang="uk-UA" sz="1800">
                <a:solidFill>
                  <a:srgbClr val="000000"/>
                </a:solidFill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прав,обов'язків;</a:t>
            </a:r>
          </a:p>
          <a:p>
            <a:pPr>
              <a:lnSpc>
                <a:spcPct val="80000"/>
              </a:lnSpc>
            </a:pPr>
            <a:r>
              <a:rPr lang="uk-UA" sz="1800">
                <a:solidFill>
                  <a:srgbClr val="000000"/>
                </a:solidFill>
              </a:rPr>
              <a:t>*  імунітету до асоціальних впливів, чітке розуміння необхідності ведення здорового способу життя;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800">
                <a:solidFill>
                  <a:srgbClr val="000000"/>
                </a:solidFill>
              </a:rPr>
              <a:t>      *  готовності до виконання різних соціальних ролей;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800">
                <a:solidFill>
                  <a:srgbClr val="000000"/>
                </a:solidFill>
              </a:rPr>
              <a:t>      *  наявність життєвих пріоритетів, цілей та ідеалів.</a:t>
            </a:r>
          </a:p>
          <a:p>
            <a:pPr>
              <a:lnSpc>
                <a:spcPct val="80000"/>
              </a:lnSpc>
            </a:pPr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81927" name="Picture 7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>
            <a:clrChange>
              <a:clrFrom>
                <a:srgbClr val="A50E0D"/>
              </a:clrFrom>
              <a:clrTo>
                <a:srgbClr val="A50E0D">
                  <a:alpha val="0"/>
                </a:srgbClr>
              </a:clrTo>
            </a:clrChange>
          </a:blip>
          <a:srcRect t="15118" b="45413"/>
          <a:stretch>
            <a:fillRect/>
          </a:stretch>
        </p:blipFill>
        <p:spPr>
          <a:xfrm>
            <a:off x="762000" y="381000"/>
            <a:ext cx="7620000" cy="2819400"/>
          </a:xfrm>
          <a:noFill/>
          <a:ln/>
        </p:spPr>
      </p:pic>
    </p:spTree>
    <p:custDataLst>
      <p:tags r:id="rId1"/>
    </p:custDataLst>
  </p:cSld>
  <p:clrMapOvr>
    <a:masterClrMapping/>
  </p:clrMapOvr>
  <p:transition advTm="327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400"/>
            <a:ext cx="6553200" cy="5486400"/>
          </a:xfrm>
          <a:noFill/>
          <a:ln/>
        </p:spPr>
      </p:pic>
    </p:spTree>
    <p:custDataLst>
      <p:tags r:id="rId1"/>
    </p:custDataLst>
  </p:cSld>
  <p:clrMapOvr>
    <a:masterClrMapping/>
  </p:clrMapOvr>
  <p:transition advTm="11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229600" cy="1447800"/>
          </a:xfrm>
        </p:spPr>
        <p:txBody>
          <a:bodyPr/>
          <a:lstStyle/>
          <a:p>
            <a:r>
              <a:rPr lang="uk-UA" sz="3200" u="sng">
                <a:solidFill>
                  <a:srgbClr val="009900"/>
                </a:solidFill>
              </a:rPr>
              <a:t>Превентивне  виховання</a:t>
            </a:r>
            <a:r>
              <a:rPr lang="uk-UA" sz="1600" u="sng"/>
              <a:t> </a:t>
            </a:r>
            <a:br>
              <a:rPr lang="uk-UA" sz="1600" u="sng"/>
            </a:br>
            <a:endParaRPr lang="ru-RU" sz="1600">
              <a:solidFill>
                <a:srgbClr val="0099CC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>
                <a:solidFill>
                  <a:srgbClr val="990099"/>
                </a:solidFill>
              </a:rPr>
              <a:t>– це  система  підготовчих  та  профілактичних  дій  педагога,  спрямованих  на  запобігання  формуванню  в  учнів  негативних  звичок,  рис  характеру,  проявам  асоціальної  поведінки  підлітків  та  організацію  належного  догляду  за  діяльністю  школярів.  Це  організований  освітньою  установою  комплекс  систематичного  і  цілеспрямованого  впливу  на  свідомість,  почуття  і  волю  учнів  з  метою  попередження  антигромадської  поведінки.  Сутність  її  полягає  у  розвитку  почуття  соціальної  відповідальності  підлітків  за  свою  поведінку,  що  сприяє  глибокому  усвідомленню  не  лише  своїх  прав,  а  й  обов</a:t>
            </a:r>
            <a:r>
              <a:rPr lang="ru-RU" sz="2000" b="1">
                <a:solidFill>
                  <a:srgbClr val="990099"/>
                </a:solidFill>
              </a:rPr>
              <a:t>’</a:t>
            </a:r>
            <a:r>
              <a:rPr lang="uk-UA" sz="2000" b="1">
                <a:solidFill>
                  <a:srgbClr val="990099"/>
                </a:solidFill>
              </a:rPr>
              <a:t>язків. </a:t>
            </a:r>
            <a:r>
              <a:rPr lang="ru-RU" sz="2000" b="1">
                <a:solidFill>
                  <a:srgbClr val="990099"/>
                </a:solidFill>
              </a:rPr>
              <a:t/>
            </a:r>
            <a:br>
              <a:rPr lang="ru-RU" sz="2000" b="1">
                <a:solidFill>
                  <a:srgbClr val="990099"/>
                </a:solidFill>
              </a:rPr>
            </a:br>
            <a:endParaRPr lang="ru-RU" sz="2000" b="1">
              <a:solidFill>
                <a:srgbClr val="9900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3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custDataLst>
      <p:tags r:id="rId1"/>
    </p:custDataLst>
  </p:cSld>
  <p:clrMapOvr>
    <a:masterClrMapping/>
  </p:clrMapOvr>
  <p:transition advTm="1263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>
                <a:solidFill>
                  <a:srgbClr val="0000CC"/>
                </a:solidFill>
              </a:rPr>
              <a:t>Реалізація мети та завдань превентивного виховання здійснюється за такими критеріями:</a:t>
            </a:r>
            <a:endParaRPr lang="ru-RU" sz="3200" b="1" i="1">
              <a:solidFill>
                <a:srgbClr val="0000CC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uk-UA" sz="1600" b="1"/>
          </a:p>
          <a:p>
            <a:pPr>
              <a:lnSpc>
                <a:spcPct val="80000"/>
              </a:lnSpc>
            </a:pPr>
            <a:r>
              <a:rPr lang="uk-UA" sz="1600" b="1">
                <a:solidFill>
                  <a:srgbClr val="FF0000"/>
                </a:solidFill>
              </a:rPr>
              <a:t>на  рівні  фізичного  здоров</a:t>
            </a:r>
            <a:r>
              <a:rPr lang="ru-RU" sz="1600" b="1">
                <a:solidFill>
                  <a:srgbClr val="FF0000"/>
                </a:solidFill>
              </a:rPr>
              <a:t>’</a:t>
            </a:r>
            <a:r>
              <a:rPr lang="uk-UA" sz="1600" b="1">
                <a:solidFill>
                  <a:srgbClr val="FF0000"/>
                </a:solidFill>
              </a:rPr>
              <a:t>я:</a:t>
            </a:r>
            <a:endParaRPr lang="uk-UA" sz="16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600"/>
              <a:t>прагнення  фізичної  досконалості,  ставлення  до  власного  здоров</a:t>
            </a:r>
            <a:r>
              <a:rPr lang="ru-RU" sz="1600"/>
              <a:t>’</a:t>
            </a:r>
            <a:r>
              <a:rPr lang="uk-UA" sz="1600"/>
              <a:t>я  як  до  найвищої  соціальної  цінності.  Фізична  розвиненість,  загальна  фізична  працездатність.  Загартованість  організму,  дотримання  раціонального  режиму  дня,  виконання  вимог  особистої  гігієни,  правильне  харчування;</a:t>
            </a:r>
            <a:endParaRPr lang="uk-UA" sz="1600" b="1"/>
          </a:p>
          <a:p>
            <a:pPr>
              <a:lnSpc>
                <a:spcPct val="80000"/>
              </a:lnSpc>
            </a:pPr>
            <a:r>
              <a:rPr lang="uk-UA" sz="1600" b="1">
                <a:solidFill>
                  <a:srgbClr val="FF0000"/>
                </a:solidFill>
              </a:rPr>
              <a:t>на  рівні  психічного  здоров</a:t>
            </a:r>
            <a:r>
              <a:rPr lang="ru-RU" sz="1600" b="1">
                <a:solidFill>
                  <a:srgbClr val="FF0000"/>
                </a:solidFill>
              </a:rPr>
              <a:t>'</a:t>
            </a:r>
            <a:r>
              <a:rPr lang="uk-UA" sz="1600" b="1">
                <a:solidFill>
                  <a:srgbClr val="FF0000"/>
                </a:solidFill>
              </a:rPr>
              <a:t>я  (психологічного  комфорту):</a:t>
            </a:r>
            <a:endParaRPr lang="uk-UA" sz="16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600"/>
              <a:t>відповідність  пізнавальної  діяльності  календарному  віку,  розвиненість  довільних  психічних  процесів,  наявність  саморегуляції,  адекватна  самооцінка,  відсутність  акцентуацій  характеру  та  шкідливих  звичок;</a:t>
            </a:r>
            <a:endParaRPr lang="uk-UA" sz="1600" b="1"/>
          </a:p>
          <a:p>
            <a:pPr>
              <a:lnSpc>
                <a:spcPct val="80000"/>
              </a:lnSpc>
            </a:pPr>
            <a:r>
              <a:rPr lang="uk-UA" sz="1600" b="1">
                <a:solidFill>
                  <a:srgbClr val="FF0000"/>
                </a:solidFill>
              </a:rPr>
              <a:t>на  рівні  духовного  здоров</a:t>
            </a:r>
            <a:r>
              <a:rPr lang="ru-RU" sz="1600" b="1">
                <a:solidFill>
                  <a:srgbClr val="FF0000"/>
                </a:solidFill>
              </a:rPr>
              <a:t>’</a:t>
            </a:r>
            <a:r>
              <a:rPr lang="uk-UA" sz="1600" b="1">
                <a:solidFill>
                  <a:srgbClr val="FF0000"/>
                </a:solidFill>
              </a:rPr>
              <a:t>я:</a:t>
            </a:r>
            <a:endParaRPr lang="uk-UA" sz="16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600"/>
              <a:t>узгодженість  загальнолюдських  та  національних  морально-духовних  цінностей,  наявність  позитивного  ідеалу,  працелюбність,  почуття  прекрасного  в  житті;</a:t>
            </a:r>
            <a:endParaRPr lang="uk-UA" sz="1600" b="1"/>
          </a:p>
          <a:p>
            <a:pPr>
              <a:lnSpc>
                <a:spcPct val="80000"/>
              </a:lnSpc>
            </a:pPr>
            <a:r>
              <a:rPr lang="uk-UA" sz="1600" b="1">
                <a:solidFill>
                  <a:srgbClr val="FF0000"/>
                </a:solidFill>
              </a:rPr>
              <a:t>на  рівні  соціального  здоров</a:t>
            </a:r>
            <a:r>
              <a:rPr lang="ru-RU" sz="1600" b="1">
                <a:solidFill>
                  <a:srgbClr val="FF0000"/>
                </a:solidFill>
              </a:rPr>
              <a:t>’</a:t>
            </a:r>
            <a:r>
              <a:rPr lang="uk-UA" sz="1600" b="1">
                <a:solidFill>
                  <a:srgbClr val="FF0000"/>
                </a:solidFill>
              </a:rPr>
              <a:t>я  (соціального  добробуту):</a:t>
            </a:r>
            <a:endParaRPr lang="uk-UA" sz="16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600"/>
              <a:t>сформована  громадянська  відповідальність  за  наслідки  нездорового  способу  життя,  соціально  орієнтована  комунікативність,  доброзичливість  у  ставленні  до  людини,  здатність  до  самоактуалізації,  саморегуляції,  самовиховання.</a:t>
            </a:r>
            <a:endParaRPr lang="ru-RU" sz="1600"/>
          </a:p>
        </p:txBody>
      </p:sp>
    </p:spTree>
    <p:custDataLst>
      <p:tags r:id="rId1"/>
    </p:custDataLst>
  </p:cSld>
  <p:clrMapOvr>
    <a:masterClrMapping/>
  </p:clrMapOvr>
  <p:transition advTm="35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uk-UA" sz="4000" b="1" i="1" u="sng"/>
              <a:t>Функції превентивного виховання</a:t>
            </a:r>
            <a:endParaRPr lang="ru-RU" sz="4000" b="1" i="1" u="sng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695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uk-UA" sz="1600" b="1"/>
          </a:p>
          <a:p>
            <a:pPr algn="ctr">
              <a:buFont typeface="Wingdings" pitchFamily="2" charset="2"/>
              <a:buNone/>
            </a:pPr>
            <a:endParaRPr lang="ru-RU" sz="1600" b="1"/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662" name="Rectangle 342"/>
          <p:cNvSpPr>
            <a:spLocks noChangeArrowheads="1"/>
          </p:cNvSpPr>
          <p:nvPr/>
        </p:nvSpPr>
        <p:spPr bwMode="auto">
          <a:xfrm>
            <a:off x="0" y="1149350"/>
            <a:ext cx="9144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1600" b="1" u="sng">
                <a:solidFill>
                  <a:srgbClr val="CC0099"/>
                </a:solidFill>
              </a:rPr>
              <a:t>Діагностично-прогностична функція</a:t>
            </a:r>
            <a:r>
              <a:rPr lang="uk-UA" sz="1600"/>
              <a:t> полягає в аналітичній роботі зі з'ясування причин і умов відхилень у поведінці дітей та молоді; у передбаченні тенденцій їхнього розвитку; у виявленні шляхів і способів превентивного втручання в соціальну ситуацію розвитку особистості.</a:t>
            </a:r>
            <a:endParaRPr lang="ru-RU" sz="1600"/>
          </a:p>
          <a:p>
            <a:pPr algn="ctr"/>
            <a:r>
              <a:rPr lang="uk-UA" sz="1600" b="1" u="sng">
                <a:solidFill>
                  <a:srgbClr val="CC3300"/>
                </a:solidFill>
              </a:rPr>
              <a:t>Корекційно - реабілітаційна функція</a:t>
            </a:r>
            <a:r>
              <a:rPr lang="uk-UA" sz="1600"/>
              <a:t> ставить за мету узгодження виховного процесу з реальними умовами соціалізації дитини і пов'язана із втручанням у негативну ситуацію її розвитку на рівні знань, емоцій, поведінки, використання оптимальної коригувальної допомоги, перевиховання та подолання негативних проявів у поведінці, налагодження стосунків для позитивного способу життя.</a:t>
            </a:r>
            <a:endParaRPr lang="ru-RU" sz="1600"/>
          </a:p>
          <a:p>
            <a:pPr algn="ctr"/>
            <a:r>
              <a:rPr lang="uk-UA" sz="1600" b="1" u="sng">
                <a:solidFill>
                  <a:srgbClr val="0066FF"/>
                </a:solidFill>
              </a:rPr>
              <a:t>Освітньо-консультативна функція</a:t>
            </a:r>
            <a:r>
              <a:rPr lang="uk-UA" sz="1600"/>
              <a:t> передбачає використання сучасних технологій надання оптимальної освітньої, консультативної інформації; попередження і нейтралізацію надмірної інформації про види і форми негативних явищ.</a:t>
            </a:r>
            <a:endParaRPr lang="ru-RU" sz="1600"/>
          </a:p>
          <a:p>
            <a:pPr algn="ctr"/>
            <a:r>
              <a:rPr lang="uk-UA" sz="1600" b="1" u="sng">
                <a:solidFill>
                  <a:srgbClr val="CCCC00"/>
                </a:solidFill>
              </a:rPr>
              <a:t>Організаційно-методична функція</a:t>
            </a:r>
            <a:r>
              <a:rPr lang="uk-UA" sz="1600"/>
              <a:t> ставить за мету опрацювання і реалізацію міжгалузевих науково-дослідних проектів із проблем превентивного виховання; дослідження соціально-гігієнічних та медико-біологічних факторів розвитку схильності неповнолітніх до негативної поведінки та розробку заходів щодо їі профілактики; відпрацювання медико-біологічних, соціально-педагогічних та психолого-педагогічних технологій на базі дошкільних, позашкільних закладів, шкіл, ПТУ, медичних та правоохоронних служб, установ реабілітації неповнолітніх та молоді.</a:t>
            </a:r>
            <a:endParaRPr lang="ru-RU" sz="1600"/>
          </a:p>
          <a:p>
            <a:pPr algn="ctr"/>
            <a:r>
              <a:rPr lang="uk-UA" sz="1600" b="1" u="sng">
                <a:solidFill>
                  <a:srgbClr val="006600"/>
                </a:solidFill>
              </a:rPr>
              <a:t>Інтнегрaтивно - просвітницька функція</a:t>
            </a:r>
            <a:r>
              <a:rPr lang="uk-UA" sz="1600"/>
              <a:t> передбачає збір, аналіз, адаптацію узагальнення та впровадження вітчизняного й зарубіжного досвіду превентивної практики, інтеграцію у світовий превентивний процес у роботі з дітьми і молоддю.</a:t>
            </a:r>
          </a:p>
        </p:txBody>
      </p:sp>
    </p:spTree>
    <p:custDataLst>
      <p:tags r:id="rId1"/>
    </p:custDataLst>
  </p:cSld>
  <p:clrMapOvr>
    <a:masterClrMapping/>
  </p:clrMapOvr>
  <p:transition advTm="20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6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609600"/>
          </a:xfrm>
        </p:spPr>
        <p:txBody>
          <a:bodyPr/>
          <a:lstStyle/>
          <a:p>
            <a:pPr algn="ctr"/>
            <a:r>
              <a:rPr lang="uk-UA" sz="1800">
                <a:solidFill>
                  <a:srgbClr val="FF0000"/>
                </a:solidFill>
              </a:rPr>
              <a:t>Структура роботи з учнями з проблем формування культури поведінки</a:t>
            </a: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endParaRPr lang="ru-RU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-152400" y="685800"/>
            <a:ext cx="9093200" cy="6172200"/>
            <a:chOff x="210" y="1647"/>
            <a:chExt cx="11340" cy="14612"/>
          </a:xfrm>
        </p:grpSpPr>
        <p:sp>
          <p:nvSpPr>
            <p:cNvPr id="59397" name="Oval 5"/>
            <p:cNvSpPr>
              <a:spLocks noChangeArrowheads="1"/>
            </p:cNvSpPr>
            <p:nvPr/>
          </p:nvSpPr>
          <p:spPr bwMode="auto">
            <a:xfrm>
              <a:off x="6687" y="15347"/>
              <a:ext cx="4860" cy="79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Нові завдання, перспективи роботи з учнями</a:t>
              </a:r>
              <a:endParaRPr lang="ru-RU" sz="1000"/>
            </a:p>
          </p:txBody>
        </p:sp>
        <p:sp>
          <p:nvSpPr>
            <p:cNvPr id="59398" name="Oval 6"/>
            <p:cNvSpPr>
              <a:spLocks noChangeArrowheads="1"/>
            </p:cNvSpPr>
            <p:nvPr/>
          </p:nvSpPr>
          <p:spPr bwMode="auto">
            <a:xfrm>
              <a:off x="567" y="1647"/>
              <a:ext cx="10800" cy="90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r>
                <a:rPr lang="uk-UA" sz="1000">
                  <a:solidFill>
                    <a:srgbClr val="003300"/>
                  </a:solidFill>
                </a:rPr>
                <a:t>Створення емоційно-позитивної системи взаємовідносин</a:t>
              </a:r>
              <a:endParaRPr lang="ru-RU" sz="1000"/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auto">
            <a:xfrm>
              <a:off x="211" y="3046"/>
              <a:ext cx="11339" cy="117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Удосконалення підвищення ефективності навчально-виховної роботи з учнями</a:t>
              </a:r>
              <a:endParaRPr lang="ru-RU" sz="1000"/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auto">
            <a:xfrm>
              <a:off x="1644" y="4527"/>
              <a:ext cx="8640" cy="9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Організація роботи з учнями в школі</a:t>
              </a:r>
              <a:endParaRPr lang="ru-RU" sz="1000"/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auto">
            <a:xfrm>
              <a:off x="747" y="6327"/>
              <a:ext cx="5040" cy="72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Вивчення рівня вихованості</a:t>
              </a:r>
              <a:endParaRPr lang="ru-RU" sz="1000"/>
            </a:p>
          </p:txBody>
        </p:sp>
        <p:sp>
          <p:nvSpPr>
            <p:cNvPr id="59402" name="Oval 10"/>
            <p:cNvSpPr>
              <a:spLocks noChangeArrowheads="1"/>
            </p:cNvSpPr>
            <p:nvPr/>
          </p:nvSpPr>
          <p:spPr bwMode="auto">
            <a:xfrm>
              <a:off x="567" y="7767"/>
              <a:ext cx="5400" cy="126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Спостереження за формами спілкування дітей у класі, громадських місцях, у сім’ї</a:t>
              </a:r>
              <a:endParaRPr lang="ru-RU" sz="1000"/>
            </a:p>
          </p:txBody>
        </p:sp>
        <p:sp>
          <p:nvSpPr>
            <p:cNvPr id="59403" name="Oval 11"/>
            <p:cNvSpPr>
              <a:spLocks noChangeArrowheads="1"/>
            </p:cNvSpPr>
            <p:nvPr/>
          </p:nvSpPr>
          <p:spPr bwMode="auto">
            <a:xfrm>
              <a:off x="567" y="9506"/>
              <a:ext cx="5400" cy="175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Вчителі, класні керівники, адміністрація школи, члени творчої групи</a:t>
              </a:r>
              <a:endParaRPr lang="ru-RU" sz="1000"/>
            </a:p>
          </p:txBody>
        </p:sp>
        <p:sp>
          <p:nvSpPr>
            <p:cNvPr id="59404" name="Oval 12"/>
            <p:cNvSpPr>
              <a:spLocks noChangeArrowheads="1"/>
            </p:cNvSpPr>
            <p:nvPr/>
          </p:nvSpPr>
          <p:spPr bwMode="auto">
            <a:xfrm>
              <a:off x="6869" y="9329"/>
              <a:ext cx="4678" cy="175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Аналіз причин та умов, що сприяють зниженню рівня вихованості учнів</a:t>
              </a:r>
              <a:endParaRPr lang="ru-RU" sz="1000"/>
            </a:p>
          </p:txBody>
        </p:sp>
        <p:sp>
          <p:nvSpPr>
            <p:cNvPr id="59405" name="Oval 13"/>
            <p:cNvSpPr>
              <a:spLocks noChangeArrowheads="1"/>
            </p:cNvSpPr>
            <p:nvPr/>
          </p:nvSpPr>
          <p:spPr bwMode="auto">
            <a:xfrm>
              <a:off x="6687" y="11328"/>
              <a:ext cx="4860" cy="117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Навчальна діяльність (уроки правознавства)</a:t>
              </a:r>
              <a:endParaRPr lang="ru-RU" sz="1000"/>
            </a:p>
          </p:txBody>
        </p:sp>
        <p:sp>
          <p:nvSpPr>
            <p:cNvPr id="59406" name="Oval 14"/>
            <p:cNvSpPr>
              <a:spLocks noChangeArrowheads="1"/>
            </p:cNvSpPr>
            <p:nvPr/>
          </p:nvSpPr>
          <p:spPr bwMode="auto">
            <a:xfrm>
              <a:off x="6687" y="12447"/>
              <a:ext cx="4860" cy="252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Позакласна діяльність (гуртки, клуби, секції, місячники, тижні, свята, ранки, вечори</a:t>
              </a:r>
              <a:endParaRPr lang="ru-RU" sz="1000"/>
            </a:p>
          </p:txBody>
        </p:sp>
        <p:sp>
          <p:nvSpPr>
            <p:cNvPr id="59407" name="Oval 15"/>
            <p:cNvSpPr>
              <a:spLocks noChangeArrowheads="1"/>
            </p:cNvSpPr>
            <p:nvPr/>
          </p:nvSpPr>
          <p:spPr bwMode="auto">
            <a:xfrm>
              <a:off x="6686" y="7729"/>
              <a:ext cx="4861" cy="117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Індивідуальна робота (пам’ятки)</a:t>
              </a:r>
              <a:endParaRPr lang="ru-RU" sz="1000"/>
            </a:p>
          </p:txBody>
        </p:sp>
        <p:sp>
          <p:nvSpPr>
            <p:cNvPr id="59408" name="Oval 16"/>
            <p:cNvSpPr>
              <a:spLocks noChangeArrowheads="1"/>
            </p:cNvSpPr>
            <p:nvPr/>
          </p:nvSpPr>
          <p:spPr bwMode="auto">
            <a:xfrm>
              <a:off x="6507" y="5908"/>
              <a:ext cx="4860" cy="175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Анкетування, співбесіди, аналіз результатів, вивчення сімейних умов</a:t>
              </a:r>
              <a:endParaRPr lang="ru-RU" sz="1000"/>
            </a:p>
          </p:txBody>
        </p:sp>
        <p:sp>
          <p:nvSpPr>
            <p:cNvPr id="59409" name="Oval 17"/>
            <p:cNvSpPr>
              <a:spLocks noChangeArrowheads="1"/>
            </p:cNvSpPr>
            <p:nvPr/>
          </p:nvSpPr>
          <p:spPr bwMode="auto">
            <a:xfrm>
              <a:off x="387" y="13527"/>
              <a:ext cx="5400" cy="9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Збір інформації (картотека)</a:t>
              </a:r>
              <a:endParaRPr lang="ru-RU" sz="1000"/>
            </a:p>
          </p:txBody>
        </p:sp>
        <p:sp>
          <p:nvSpPr>
            <p:cNvPr id="59410" name="Oval 18"/>
            <p:cNvSpPr>
              <a:spLocks noChangeArrowheads="1"/>
            </p:cNvSpPr>
            <p:nvPr/>
          </p:nvSpPr>
          <p:spPr bwMode="auto">
            <a:xfrm>
              <a:off x="387" y="15147"/>
              <a:ext cx="5400" cy="9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Підсумки роботи</a:t>
              </a:r>
              <a:endParaRPr lang="ru-RU" sz="1000"/>
            </a:p>
          </p:txBody>
        </p:sp>
        <p:sp>
          <p:nvSpPr>
            <p:cNvPr id="59411" name="Oval 19"/>
            <p:cNvSpPr>
              <a:spLocks noChangeArrowheads="1"/>
            </p:cNvSpPr>
            <p:nvPr/>
          </p:nvSpPr>
          <p:spPr bwMode="auto">
            <a:xfrm>
              <a:off x="567" y="11492"/>
              <a:ext cx="5400" cy="175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uk-UA" sz="1000">
                  <a:solidFill>
                    <a:srgbClr val="003300"/>
                  </a:solidFill>
                </a:rPr>
                <a:t>Планування роботи з учнями, з батьками, з громадськими організаціями</a:t>
              </a:r>
              <a:endParaRPr lang="ru-RU" sz="1000"/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>
              <a:off x="5967" y="254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5967" y="398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H="1">
              <a:off x="3087" y="5427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>
              <a:off x="3087" y="704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>
              <a:off x="3087" y="1100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3087" y="1298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>
              <a:off x="3087" y="1442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3087" y="902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5787" y="668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>
              <a:off x="5967" y="830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auto">
            <a:xfrm>
              <a:off x="5607" y="8667"/>
              <a:ext cx="12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>
              <a:off x="5967" y="10287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 flipV="1">
              <a:off x="5967" y="11907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>
              <a:off x="5967" y="12267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>
              <a:off x="5787" y="14067"/>
              <a:ext cx="12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>
              <a:off x="5787" y="15687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 flipH="1">
              <a:off x="5787" y="13707"/>
              <a:ext cx="90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16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600200"/>
          </a:xfrm>
        </p:spPr>
        <p:txBody>
          <a:bodyPr/>
          <a:lstStyle/>
          <a:p>
            <a:r>
              <a:rPr lang="uk-UA" sz="1400" b="1" i="1" u="sng">
                <a:solidFill>
                  <a:schemeClr val="hlink"/>
                </a:solidFill>
              </a:rPr>
              <a:t>Соціально-педагогічна профілактика (первинна профілактика)</a:t>
            </a:r>
            <a:r>
              <a:rPr lang="uk-UA" sz="1400"/>
              <a:t> – </a:t>
            </a:r>
            <a:r>
              <a:rPr lang="uk-UA" sz="1400">
                <a:solidFill>
                  <a:srgbClr val="9933FF"/>
                </a:solidFill>
              </a:rPr>
              <a:t>вид превентивної роботи, спрямований на здійснення освітньо-профілактичних заходів та інших педагогічних моделей впливу на особистість з метою попередження різних видів небезпечної поведінки на ранніх стадіях відхилень. Вона ґрунтується на позитивній педагогічній діяльності, мета якої - своєчасне виявлення та виправлення несприятливих інформаційних, педагогічних, психологічних, організаційних та інших факторів, що зумовлюють відхилення у психологічному та соціальному розвитку дітей і молоді, у їхній поведінці, стані здоров'я. Соціально-педагогічна профілактика здійснюється за місцем проживання, навчання, оздоровлення та дозвілля неповнолітніх.</a:t>
            </a:r>
            <a:endParaRPr lang="ru-RU" sz="1400">
              <a:solidFill>
                <a:srgbClr val="9933FF"/>
              </a:solidFill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828800"/>
            <a:ext cx="7162800" cy="5029200"/>
          </a:xfrm>
          <a:noFill/>
          <a:ln/>
        </p:spPr>
      </p:pic>
    </p:spTree>
    <p:custDataLst>
      <p:tags r:id="rId1"/>
    </p:custDataLst>
  </p:cSld>
  <p:clrMapOvr>
    <a:masterClrMapping/>
  </p:clrMapOvr>
  <p:transition advTm="14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uk-UA" sz="4000"/>
              <a:t>Форми роботи</a:t>
            </a:r>
            <a:endParaRPr lang="ru-RU" sz="4000"/>
          </a:p>
        </p:txBody>
      </p:sp>
      <p:graphicFrame>
        <p:nvGraphicFramePr>
          <p:cNvPr id="69636" name="Diagram 4"/>
          <p:cNvGraphicFramePr>
            <a:graphicFrameLocks/>
          </p:cNvGraphicFramePr>
          <p:nvPr>
            <p:ph idx="1"/>
          </p:nvPr>
        </p:nvGraphicFramePr>
        <p:xfrm>
          <a:off x="0" y="1066800"/>
          <a:ext cx="9144000" cy="5562600"/>
        </p:xfrm>
        <a:graphic>
          <a:graphicData uri="http://schemas.openxmlformats.org/drawingml/2006/compatibility">
            <com:legacyDrawing xmlns:com="http://schemas.openxmlformats.org/drawingml/2006/compatibility" spid="_x0000_s69636"/>
          </a:graphicData>
        </a:graphic>
      </p:graphicFrame>
    </p:spTree>
    <p:custDataLst>
      <p:tags r:id="rId2"/>
    </p:custDataLst>
  </p:cSld>
  <p:clrMapOvr>
    <a:masterClrMapping/>
  </p:clrMapOvr>
  <p:transition advTm="15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Dgm spid="69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24600" cy="1143000"/>
          </a:xfrm>
        </p:spPr>
        <p:txBody>
          <a:bodyPr/>
          <a:lstStyle/>
          <a:p>
            <a:pPr algn="ctr"/>
            <a:r>
              <a:rPr lang="uk-UA" sz="3200">
                <a:solidFill>
                  <a:srgbClr val="FF0000"/>
                </a:solidFill>
              </a:rPr>
              <a:t>Принципи побудови системи превентивного виховання: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324600" cy="144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1500">
                <a:solidFill>
                  <a:srgbClr val="FF0000"/>
                </a:solidFill>
              </a:rPr>
              <a:t>принцип комплексності</a:t>
            </a:r>
            <a:r>
              <a:rPr lang="uk-UA" sz="1500"/>
              <a:t> забезпечує реалізацію концепції превентивного виховання у поєднанні з діяльністю інших суб'єктів профілактичної роботи;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500">
                <a:solidFill>
                  <a:srgbClr val="FF0000"/>
                </a:solidFill>
              </a:rPr>
              <a:t>принцип системності</a:t>
            </a:r>
            <a:r>
              <a:rPr lang="uk-UA" sz="1500"/>
              <a:t> передбачає узгодженість, послідовність і взаємозв'язок усіх рівнів профілактичної діяльності та погодження відомчих програм з програмами інших. суб'єктів цієї діяльності зі стратегічних питань;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28600" y="2543175"/>
            <a:ext cx="85344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500">
                <a:solidFill>
                  <a:srgbClr val="FF0000"/>
                </a:solidFill>
              </a:rPr>
              <a:t>принцип науковості</a:t>
            </a:r>
            <a:r>
              <a:rPr lang="uk-UA" sz="1500"/>
              <a:t> забезпечує науковість аналізу ситуацій, доцільність вибору форм,      </a:t>
            </a:r>
          </a:p>
          <a:p>
            <a:r>
              <a:rPr lang="uk-UA" sz="1500"/>
              <a:t>      методів, прийомів реалізації програм фахівцями відповідних галузей знань;.</a:t>
            </a:r>
            <a:endParaRPr lang="ru-RU" sz="1500"/>
          </a:p>
          <a:p>
            <a:r>
              <a:rPr lang="uk-UA" sz="1500">
                <a:solidFill>
                  <a:srgbClr val="FF0000"/>
                </a:solidFill>
              </a:rPr>
              <a:t>принцип інтегрованості</a:t>
            </a:r>
            <a:r>
              <a:rPr lang="uk-UA" sz="1500"/>
              <a:t> передбачає зближення і поглиблення взаємодії вітчизняних і      </a:t>
            </a:r>
          </a:p>
          <a:p>
            <a:r>
              <a:rPr lang="uk-UA" sz="1500"/>
              <a:t>      зарубіжних превентивних програм;</a:t>
            </a:r>
            <a:endParaRPr lang="ru-RU" sz="1500"/>
          </a:p>
          <a:p>
            <a:r>
              <a:rPr lang="uk-UA" sz="1500">
                <a:solidFill>
                  <a:srgbClr val="FF0000"/>
                </a:solidFill>
              </a:rPr>
              <a:t>принцип мобільності</a:t>
            </a:r>
            <a:r>
              <a:rPr lang="uk-UA" sz="1500"/>
              <a:t> дає можливість оперативно модифікувати завдання, форми і методи </a:t>
            </a:r>
          </a:p>
          <a:p>
            <a:r>
              <a:rPr lang="uk-UA" sz="1500"/>
              <a:t>      превентивного виховання залежно від умов і змінювати сфери впливу;</a:t>
            </a:r>
            <a:endParaRPr lang="ru-RU" sz="1500"/>
          </a:p>
          <a:p>
            <a:r>
              <a:rPr lang="uk-UA" sz="1500">
                <a:solidFill>
                  <a:srgbClr val="FF0000"/>
                </a:solidFill>
              </a:rPr>
              <a:t>принцип наступності</a:t>
            </a:r>
            <a:r>
              <a:rPr lang="uk-UA" sz="1500"/>
              <a:t> означає розгортання превентивних програм з використанням набутого </a:t>
            </a:r>
          </a:p>
          <a:p>
            <a:r>
              <a:rPr lang="uk-UA" sz="1500"/>
              <a:t>      досвіду;</a:t>
            </a:r>
            <a:endParaRPr lang="ru-RU" sz="1500"/>
          </a:p>
          <a:p>
            <a:r>
              <a:rPr lang="uk-UA" sz="1500">
                <a:solidFill>
                  <a:srgbClr val="FF0000"/>
                </a:solidFill>
              </a:rPr>
              <a:t>принцип конкретності</a:t>
            </a:r>
            <a:r>
              <a:rPr lang="uk-UA" sz="1500"/>
              <a:t> зумовлює включення до превентивних програм чітко сформульованих </a:t>
            </a:r>
          </a:p>
          <a:p>
            <a:r>
              <a:rPr lang="uk-UA" sz="1500"/>
              <a:t>      заходів, строків виконання, визначення відповідальних за їх реалізацію;</a:t>
            </a:r>
            <a:endParaRPr lang="ru-RU" sz="1500"/>
          </a:p>
          <a:p>
            <a:r>
              <a:rPr lang="uk-UA" sz="1500">
                <a:solidFill>
                  <a:srgbClr val="FF0000"/>
                </a:solidFill>
              </a:rPr>
              <a:t>принцип реалістичності</a:t>
            </a:r>
            <a:r>
              <a:rPr lang="uk-UA" sz="1500"/>
              <a:t> передбачає соціальний зміст превентивного виховання, який </a:t>
            </a:r>
          </a:p>
          <a:p>
            <a:r>
              <a:rPr lang="uk-UA" sz="1500"/>
              <a:t>      полягає в оптимізації форм і методів, спрямованих на розвиток адаптаційних якостей </a:t>
            </a:r>
          </a:p>
          <a:p>
            <a:r>
              <a:rPr lang="uk-UA" sz="1500"/>
              <a:t>      цільових груп;</a:t>
            </a:r>
            <a:endParaRPr lang="ru-RU" sz="1500"/>
          </a:p>
          <a:p>
            <a:r>
              <a:rPr lang="uk-UA" sz="1500">
                <a:solidFill>
                  <a:srgbClr val="FF0000"/>
                </a:solidFill>
              </a:rPr>
              <a:t>принцип етичності</a:t>
            </a:r>
            <a:r>
              <a:rPr lang="uk-UA" sz="1500"/>
              <a:t> забезпечує моральні основи превентивної діяльності, відображає її </a:t>
            </a:r>
          </a:p>
          <a:p>
            <a:r>
              <a:rPr lang="uk-UA" sz="1500"/>
              <a:t>      гуманний характер, опору на позитивний потенціал особистості, збереження </a:t>
            </a:r>
          </a:p>
          <a:p>
            <a:r>
              <a:rPr lang="uk-UA" sz="1500"/>
              <a:t>      конфіденційності, поваги та інших дійових умов взаємодії з цільовими групами </a:t>
            </a:r>
          </a:p>
          <a:p>
            <a:r>
              <a:rPr lang="uk-UA" sz="1500"/>
              <a:t>      превентивного виховання.</a:t>
            </a:r>
          </a:p>
        </p:txBody>
      </p:sp>
    </p:spTree>
    <p:custDataLst>
      <p:tags r:id="rId1"/>
    </p:custDataLst>
  </p:cSld>
  <p:clrMapOvr>
    <a:masterClrMapping/>
  </p:clrMapOvr>
  <p:transition advTm="23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  <p:bldP spid="737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7|3.1|3|2.8|2.8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3|3.2|3.1|3.1|3.3|3.1|3.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|2.5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"/>
</p:tagLst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137</TotalTime>
  <Words>962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Tahoma</vt:lpstr>
      <vt:lpstr>Wingdings</vt:lpstr>
      <vt:lpstr>Garamond</vt:lpstr>
      <vt:lpstr>Times New Roman</vt:lpstr>
      <vt:lpstr>Arial Black</vt:lpstr>
      <vt:lpstr>Океан</vt:lpstr>
      <vt:lpstr>Течение</vt:lpstr>
      <vt:lpstr>Сетка с тенью</vt:lpstr>
      <vt:lpstr>Трава</vt:lpstr>
      <vt:lpstr>Равновесие</vt:lpstr>
      <vt:lpstr>Разрез</vt:lpstr>
      <vt:lpstr>Клен</vt:lpstr>
      <vt:lpstr>Салют</vt:lpstr>
      <vt:lpstr>Капсулы</vt:lpstr>
      <vt:lpstr>Кимоно</vt:lpstr>
      <vt:lpstr>Вершина горы</vt:lpstr>
      <vt:lpstr>Модель  превентивної освіти ЗОШ І-ІІІ СТ. С. БИХІВ ЛЮБЕШІВСЬКОГО РАЙОНУ ВОЛИНСЬКОЇ ОБЛАСТІ</vt:lpstr>
      <vt:lpstr>Превентивне  виховання  </vt:lpstr>
      <vt:lpstr>Слайд 3</vt:lpstr>
      <vt:lpstr>Реалізація мети та завдань превентивного виховання здійснюється за такими критеріями:</vt:lpstr>
      <vt:lpstr>Функції превентивного виховання</vt:lpstr>
      <vt:lpstr>Структура роботи з учнями з проблем формування культури поведінки</vt:lpstr>
      <vt:lpstr>Соціально-педагогічна профілактика (первинна профілактика) – вид превентивної роботи, спрямований на здійснення освітньо-профілактичних заходів та інших педагогічних моделей впливу на особистість з метою попередження різних видів небезпечної поведінки на ранніх стадіях відхилень. Вона ґрунтується на позитивній педагогічній діяльності, мета якої - своєчасне виявлення та виправлення несприятливих інформаційних, педагогічних, психологічних, організаційних та інших факторів, що зумовлюють відхилення у психологічному та соціальному розвитку дітей і молоді, у їхній поведінці, стані здоров'я. Соціально-педагогічна профілактика здійснюється за місцем проживання, навчання, оздоровлення та дозвілля неповнолітніх.</vt:lpstr>
      <vt:lpstr>Форми роботи</vt:lpstr>
      <vt:lpstr>Принципи побудови системи превентивного виховання:</vt:lpstr>
      <vt:lpstr>Очікуванні результати превентивного виховання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Вікторія</dc:creator>
  <cp:lastModifiedBy>Sony</cp:lastModifiedBy>
  <cp:revision>3</cp:revision>
  <cp:lastPrinted>1601-01-01T00:00:00Z</cp:lastPrinted>
  <dcterms:created xsi:type="dcterms:W3CDTF">2014-05-26T11:34:12Z</dcterms:created>
  <dcterms:modified xsi:type="dcterms:W3CDTF">2014-06-20T13:02:16Z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