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75" r:id="rId13"/>
    <p:sldId id="276" r:id="rId14"/>
    <p:sldId id="268" r:id="rId15"/>
    <p:sldId id="266" r:id="rId16"/>
    <p:sldId id="267" r:id="rId17"/>
    <p:sldId id="277" r:id="rId18"/>
    <p:sldId id="278" r:id="rId19"/>
    <p:sldId id="269" r:id="rId20"/>
    <p:sldId id="270" r:id="rId21"/>
    <p:sldId id="271" r:id="rId22"/>
    <p:sldId id="279" r:id="rId23"/>
    <p:sldId id="272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403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403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403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3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4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4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404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5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6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406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6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7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408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408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8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09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409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409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9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9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09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4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410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950E7FA-7952-422C-9787-0AAF7567F5D0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4410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10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6DF419B-E6E7-468E-B843-0FF0D0680F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C65607-B3EB-49AD-A51B-5886AE497720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E8042-F283-4485-A1DC-FB425E8FC6B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417EE-DF26-4C81-BDD9-A8B1271558F5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67F7A-CD83-44CB-B374-7902B56E0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3BCB2B-4C0C-4CA9-9201-5EA196DE9141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0C2D-CB2A-4039-846E-CF5EA6934F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56377-C01F-4791-BA56-44CD2F43C445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467DA0-831A-40B8-B256-82FFB59DF5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14A32E-A914-48C8-B3E6-8C2F94802474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17AC2-6D59-4B14-90E4-D92F9CB1FF4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258E8-EE5C-469A-84E5-281104CB8984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219BC-E9C5-4B1B-842F-85DCC9AF66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E7332-F14E-4BA8-ADA9-0653E09B7B5F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F77F4-68A9-4645-B923-F95A959A70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042DA1-51DA-4281-8959-D9636DD238E0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2F747-D5C6-48CE-84C1-805945849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764E8-841B-4A08-9395-EDD3F6F38DAA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17BD4-0E12-499F-A79A-B221C5DD9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C0BDD-0635-453D-BF35-D162156C3844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3810F-A235-49D3-88E6-D45F4E868A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1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2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306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6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4307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307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8B4A6BE-2AD9-4C82-B146-386A0BA35898}" type="datetimeFigureOut">
              <a:rPr lang="uk-UA"/>
              <a:pPr/>
              <a:t>30.06.2014</a:t>
            </a:fld>
            <a:endParaRPr lang="ru-RU"/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11D349-9D87-4754-AB7D-3B065E114ED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3" descr="C:\Users\Restart\AppData\Local\Temp\Rar$DI08.448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35"/>
          <p:cNvSpPr>
            <a:spLocks noChangeArrowheads="1"/>
          </p:cNvSpPr>
          <p:nvPr/>
        </p:nvSpPr>
        <p:spPr bwMode="auto">
          <a:xfrm>
            <a:off x="250825" y="214313"/>
            <a:ext cx="8424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Городищенська загальноосвітня школа І-ІІІ ступенів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1798638" y="1268413"/>
            <a:ext cx="7345362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400" b="1">
                <a:solidFill>
                  <a:srgbClr val="C00000"/>
                </a:solidFill>
                <a:latin typeface="Bookman Old Style" pitchFamily="18" charset="0"/>
              </a:rPr>
              <a:t>Модель превентивної</a:t>
            </a:r>
          </a:p>
          <a:p>
            <a:pPr algn="ctr"/>
            <a:r>
              <a:rPr lang="uk-UA" sz="4400" b="1">
                <a:solidFill>
                  <a:srgbClr val="C00000"/>
                </a:solidFill>
                <a:latin typeface="Bookman Old Style" pitchFamily="18" charset="0"/>
              </a:rPr>
              <a:t>освіти у </a:t>
            </a:r>
          </a:p>
          <a:p>
            <a:pPr algn="ctr"/>
            <a:r>
              <a:rPr lang="uk-UA" sz="4400" b="1">
                <a:solidFill>
                  <a:srgbClr val="C00000"/>
                </a:solidFill>
                <a:latin typeface="Bookman Old Style" pitchFamily="18" charset="0"/>
              </a:rPr>
              <a:t>Школі, дружній до дитини</a:t>
            </a:r>
          </a:p>
          <a:p>
            <a:pPr algn="ctr"/>
            <a:endParaRPr lang="uk-UA" sz="54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316" name="Прямоугольник 72"/>
          <p:cNvSpPr>
            <a:spLocks noChangeArrowheads="1"/>
          </p:cNvSpPr>
          <p:nvPr/>
        </p:nvSpPr>
        <p:spPr bwMode="auto">
          <a:xfrm>
            <a:off x="4284663" y="4221163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Підготувала</a:t>
            </a:r>
          </a:p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Олексієвець Наталія Вікторівна,</a:t>
            </a:r>
          </a:p>
          <a:p>
            <a:pPr algn="ctr"/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заступник директора з </a:t>
            </a:r>
          </a:p>
          <a:p>
            <a:pPr algn="ctr"/>
            <a:r>
              <a:rPr lang="uk-UA" sz="2800" b="1" i="1">
                <a:latin typeface="Times New Roman" pitchFamily="18" charset="0"/>
                <a:cs typeface="Times New Roman" pitchFamily="18" charset="0"/>
              </a:rPr>
              <a:t>навчально-виховної роботи</a:t>
            </a:r>
            <a:endParaRPr lang="ru-RU" sz="28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9388" y="333375"/>
            <a:ext cx="8640762" cy="6378575"/>
            <a:chOff x="113" y="210"/>
            <a:chExt cx="5443" cy="4018"/>
          </a:xfrm>
          <a:blipFill>
            <a:blip r:embed="rId2"/>
            <a:tile tx="0" ty="0" sx="100000" sy="100000" flip="none" algn="tl"/>
          </a:blipFill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293" y="210"/>
              <a:ext cx="3410" cy="628"/>
            </a:xfrm>
            <a:prstGeom prst="flowChartPunchedTape">
              <a:avLst/>
            </a:prstGeom>
            <a:grpFill/>
            <a:ln w="76200" cmpd="tri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56" y="350"/>
              <a:ext cx="2951" cy="349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fromWordArt="1">
              <a:prstTxWarp prst="textWave2">
                <a:avLst>
                  <a:gd name="adj1" fmla="val 11111"/>
                  <a:gd name="adj2" fmla="val -123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prstShdw prst="shdw18" dist="17961" dir="135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  <a:latin typeface="Times New Roman"/>
                  <a:cs typeface="Times New Roman"/>
                </a:rPr>
                <a:t>Правничий  клуб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i="1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prstShdw prst="shdw18" dist="17961" dir="13500000">
                      <a:srgbClr val="FF0000">
                        <a:gamma/>
                        <a:shade val="60000"/>
                        <a:invGamma/>
                      </a:srgbClr>
                    </a:prstShdw>
                  </a:effectLst>
                  <a:latin typeface="Times New Roman"/>
                  <a:cs typeface="Times New Roman"/>
                </a:rPr>
                <a:t>"ОБОВ'ЯЗОК"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13" y="978"/>
              <a:ext cx="5443" cy="1092"/>
            </a:xfrm>
            <a:prstGeom prst="ribbon2">
              <a:avLst>
                <a:gd name="adj1" fmla="val 12500"/>
                <a:gd name="adj2" fmla="val 50000"/>
              </a:avLst>
            </a:prstGeom>
            <a:grpFill/>
            <a:ln w="28575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u="sng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МЕТА:</a:t>
              </a:r>
              <a:r>
                <a:rPr lang="ru-RU" sz="1200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ознайомлення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учнів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із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законами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України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комплексом прав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людини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виховання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розуміння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цінності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особистості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кожної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дитини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необхідності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дотримання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її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прав і свобод, формування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оздоровчого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способу життя,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вироблення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навичок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і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вмінь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збереження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зміцнення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власного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здоров’я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просвітницька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робота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щодо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пропаганди</a:t>
              </a:r>
              <a:r>
                <a:rPr lang="ru-RU" sz="1200" b="1" dirty="0">
                  <a:solidFill>
                    <a:schemeClr val="tx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здорового способу життя.</a:t>
              </a:r>
              <a:endParaRPr lang="ru-RU" b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-4288867">
              <a:off x="-233" y="2363"/>
              <a:ext cx="1675" cy="722"/>
            </a:xfrm>
            <a:prstGeom prst="notchedRightArrow">
              <a:avLst>
                <a:gd name="adj1" fmla="val 50000"/>
                <a:gd name="adj2" fmla="val 57999"/>
              </a:avLst>
            </a:prstGeom>
            <a:grpFill/>
            <a:ln w="38100" cmpd="dbl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 rot="-4824712">
              <a:off x="751" y="2820"/>
              <a:ext cx="1676" cy="721"/>
            </a:xfrm>
            <a:prstGeom prst="notchedRightArrow">
              <a:avLst>
                <a:gd name="adj1" fmla="val 50000"/>
                <a:gd name="adj2" fmla="val 58114"/>
              </a:avLst>
            </a:prstGeom>
            <a:grpFill/>
            <a:ln w="38100" cmpd="dbl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-5342619">
              <a:off x="1735" y="3029"/>
              <a:ext cx="1676" cy="721"/>
            </a:xfrm>
            <a:prstGeom prst="notchedRightArrow">
              <a:avLst>
                <a:gd name="adj1" fmla="val 50000"/>
                <a:gd name="adj2" fmla="val 58114"/>
              </a:avLst>
            </a:prstGeom>
            <a:grpFill/>
            <a:ln w="38100" cmpd="dbl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rot="-5726009">
              <a:off x="2915" y="2890"/>
              <a:ext cx="1676" cy="721"/>
            </a:xfrm>
            <a:prstGeom prst="notchedRightArrow">
              <a:avLst>
                <a:gd name="adj1" fmla="val 50000"/>
                <a:gd name="adj2" fmla="val 58114"/>
              </a:avLst>
            </a:prstGeom>
            <a:grpFill/>
            <a:ln w="38100" cmpd="dbl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 rot="-6623536">
              <a:off x="3964" y="2432"/>
              <a:ext cx="1676" cy="722"/>
            </a:xfrm>
            <a:prstGeom prst="notchedRightArrow">
              <a:avLst>
                <a:gd name="adj1" fmla="val 50000"/>
                <a:gd name="adj2" fmla="val 58033"/>
              </a:avLst>
            </a:prstGeom>
            <a:grpFill/>
            <a:ln w="38100" cmpd="dbl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  <p:sp>
          <p:nvSpPr>
            <p:cNvPr id="13" name="WordArt 13"/>
            <p:cNvSpPr>
              <a:spLocks noChangeArrowheads="1" noChangeShapeType="1" noTextEdit="1"/>
            </p:cNvSpPr>
            <p:nvPr/>
          </p:nvSpPr>
          <p:spPr bwMode="auto">
            <a:xfrm rot="-4182995">
              <a:off x="152" y="2767"/>
              <a:ext cx="903" cy="195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Закон і підліток</a:t>
              </a:r>
            </a:p>
          </p:txBody>
        </p:sp>
        <p:sp>
          <p:nvSpPr>
            <p:cNvPr id="14" name="WordArt 14"/>
            <p:cNvSpPr>
              <a:spLocks noChangeArrowheads="1" noChangeShapeType="1" noTextEdit="1"/>
            </p:cNvSpPr>
            <p:nvPr/>
          </p:nvSpPr>
          <p:spPr bwMode="auto">
            <a:xfrm rot="-4872172">
              <a:off x="1053" y="3118"/>
              <a:ext cx="1048" cy="194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Школа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підлітків-лідерів</a:t>
              </a:r>
            </a:p>
          </p:txBody>
        </p:sp>
        <p:sp>
          <p:nvSpPr>
            <p:cNvPr id="15" name="WordArt 15"/>
            <p:cNvSpPr>
              <a:spLocks noChangeArrowheads="1" noChangeShapeType="1" noTextEdit="1"/>
            </p:cNvSpPr>
            <p:nvPr/>
          </p:nvSpPr>
          <p:spPr bwMode="auto">
            <a:xfrm rot="-5416328">
              <a:off x="2047" y="3328"/>
              <a:ext cx="1047" cy="195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Лекторій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"Створи себе сам" </a:t>
              </a:r>
            </a:p>
          </p:txBody>
        </p:sp>
        <p:sp>
          <p:nvSpPr>
            <p:cNvPr id="16" name="WordArt 16"/>
            <p:cNvSpPr>
              <a:spLocks noChangeArrowheads="1" noChangeShapeType="1" noTextEdit="1"/>
            </p:cNvSpPr>
            <p:nvPr/>
          </p:nvSpPr>
          <p:spPr bwMode="auto">
            <a:xfrm rot="4995494">
              <a:off x="3264" y="3221"/>
              <a:ext cx="978" cy="198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Закони нашої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держави</a:t>
              </a:r>
            </a:p>
          </p:txBody>
        </p:sp>
        <p:sp>
          <p:nvSpPr>
            <p:cNvPr id="17" name="WordArt 17"/>
            <p:cNvSpPr>
              <a:spLocks noChangeArrowheads="1" noChangeShapeType="1" noTextEdit="1"/>
            </p:cNvSpPr>
            <p:nvPr/>
          </p:nvSpPr>
          <p:spPr bwMode="auto">
            <a:xfrm rot="4103603">
              <a:off x="4349" y="2728"/>
              <a:ext cx="903" cy="195"/>
            </a:xfrm>
            <a:prstGeom prst="rect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Загін  ЮДМ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5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86868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1000" b="1" kern="10">
                <a:ln w="9525">
                  <a:solidFill>
                    <a:srgbClr val="072E41"/>
                  </a:solidFill>
                  <a:round/>
                  <a:headEnd/>
                  <a:tailEnd/>
                </a:ln>
                <a:solidFill>
                  <a:srgbClr val="072E41"/>
                </a:solidFill>
                <a:latin typeface="Bookman Old Style"/>
              </a:rPr>
              <a:t>МЕТА:  забезпечення повноцінного фізичного розвитку</a:t>
            </a:r>
          </a:p>
          <a:p>
            <a:pPr algn="ctr"/>
            <a:r>
              <a:rPr lang="ru-RU" sz="1000" b="1" kern="10">
                <a:ln w="9525">
                  <a:solidFill>
                    <a:srgbClr val="072E41"/>
                  </a:solidFill>
                  <a:round/>
                  <a:headEnd/>
                  <a:tailEnd/>
                </a:ln>
                <a:solidFill>
                  <a:srgbClr val="072E41"/>
                </a:solidFill>
                <a:latin typeface="Bookman Old Style"/>
              </a:rPr>
              <a:t>           дітей і молоді; охорона і зміцнення їхнього здоров'я;</a:t>
            </a:r>
          </a:p>
          <a:p>
            <a:pPr algn="ctr"/>
            <a:r>
              <a:rPr lang="ru-RU" sz="1000" b="1" kern="10">
                <a:ln w="9525">
                  <a:solidFill>
                    <a:srgbClr val="072E41"/>
                  </a:solidFill>
                  <a:round/>
                  <a:headEnd/>
                  <a:tailEnd/>
                </a:ln>
                <a:solidFill>
                  <a:srgbClr val="072E41"/>
                </a:solidFill>
                <a:latin typeface="Bookman Old Style"/>
              </a:rPr>
              <a:t>           пропаганда здорового способу життя.</a:t>
            </a:r>
          </a:p>
        </p:txBody>
      </p:sp>
      <p:sp>
        <p:nvSpPr>
          <p:cNvPr id="23555" name="Oval 4" descr="Упаковочная бумага"/>
          <p:cNvSpPr>
            <a:spLocks noChangeArrowheads="1"/>
          </p:cNvSpPr>
          <p:nvPr/>
        </p:nvSpPr>
        <p:spPr bwMode="auto">
          <a:xfrm>
            <a:off x="1779588" y="1704975"/>
            <a:ext cx="5372100" cy="49149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76200" cmpd="tri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23556" name="Group 26"/>
          <p:cNvGrpSpPr>
            <a:grpSpLocks/>
          </p:cNvGrpSpPr>
          <p:nvPr/>
        </p:nvGrpSpPr>
        <p:grpSpPr bwMode="auto">
          <a:xfrm>
            <a:off x="179388" y="333375"/>
            <a:ext cx="8686800" cy="6286500"/>
            <a:chOff x="113" y="210"/>
            <a:chExt cx="5472" cy="3960"/>
          </a:xfrm>
        </p:grpSpPr>
        <p:sp>
          <p:nvSpPr>
            <p:cNvPr id="23557" name="Oval 4" descr="Упаковочная бумага"/>
            <p:cNvSpPr>
              <a:spLocks noChangeArrowheads="1"/>
            </p:cNvSpPr>
            <p:nvPr/>
          </p:nvSpPr>
          <p:spPr bwMode="auto">
            <a:xfrm>
              <a:off x="1121" y="1074"/>
              <a:ext cx="3384" cy="3096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76200" cmpd="tri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58" name="AutoShape 5" descr="Почтовая бумага"/>
            <p:cNvSpPr>
              <a:spLocks noChangeArrowheads="1"/>
            </p:cNvSpPr>
            <p:nvPr/>
          </p:nvSpPr>
          <p:spPr bwMode="auto">
            <a:xfrm>
              <a:off x="1337" y="2874"/>
              <a:ext cx="792" cy="720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59" name="AutoShape 6" descr="Почтовая бумага"/>
            <p:cNvSpPr>
              <a:spLocks noChangeArrowheads="1"/>
            </p:cNvSpPr>
            <p:nvPr/>
          </p:nvSpPr>
          <p:spPr bwMode="auto">
            <a:xfrm>
              <a:off x="1265" y="2082"/>
              <a:ext cx="792" cy="720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0" name="AutoShape 7" descr="Почтовая бумага"/>
            <p:cNvSpPr>
              <a:spLocks noChangeArrowheads="1"/>
            </p:cNvSpPr>
            <p:nvPr/>
          </p:nvSpPr>
          <p:spPr bwMode="auto">
            <a:xfrm rot="2694728">
              <a:off x="1697" y="1362"/>
              <a:ext cx="720" cy="771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1" name="AutoShape 8" descr="Почтовая бумага"/>
            <p:cNvSpPr>
              <a:spLocks noChangeArrowheads="1"/>
            </p:cNvSpPr>
            <p:nvPr/>
          </p:nvSpPr>
          <p:spPr bwMode="auto">
            <a:xfrm>
              <a:off x="2417" y="1146"/>
              <a:ext cx="792" cy="720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2" name="AutoShape 9" descr="Почтовая бумага"/>
            <p:cNvSpPr>
              <a:spLocks noChangeArrowheads="1"/>
            </p:cNvSpPr>
            <p:nvPr/>
          </p:nvSpPr>
          <p:spPr bwMode="auto">
            <a:xfrm>
              <a:off x="3209" y="1434"/>
              <a:ext cx="792" cy="720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3" name="AutoShape 10" descr="Почтовая бумага"/>
            <p:cNvSpPr>
              <a:spLocks noChangeArrowheads="1"/>
            </p:cNvSpPr>
            <p:nvPr/>
          </p:nvSpPr>
          <p:spPr bwMode="auto">
            <a:xfrm rot="854326">
              <a:off x="1985" y="3378"/>
              <a:ext cx="792" cy="648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4" name="Oval 11"/>
            <p:cNvSpPr>
              <a:spLocks noChangeArrowheads="1"/>
            </p:cNvSpPr>
            <p:nvPr/>
          </p:nvSpPr>
          <p:spPr bwMode="auto">
            <a:xfrm>
              <a:off x="2057" y="1938"/>
              <a:ext cx="1512" cy="1440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C0C0C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5" name="AutoShape 12" descr="Почтовая бумага"/>
            <p:cNvSpPr>
              <a:spLocks noChangeArrowheads="1"/>
            </p:cNvSpPr>
            <p:nvPr/>
          </p:nvSpPr>
          <p:spPr bwMode="auto">
            <a:xfrm rot="-1376358">
              <a:off x="2849" y="3378"/>
              <a:ext cx="792" cy="648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6" name="AutoShape 13" descr="Почтовая бумага"/>
            <p:cNvSpPr>
              <a:spLocks noChangeArrowheads="1"/>
            </p:cNvSpPr>
            <p:nvPr/>
          </p:nvSpPr>
          <p:spPr bwMode="auto">
            <a:xfrm rot="1151983">
              <a:off x="3497" y="2802"/>
              <a:ext cx="720" cy="720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7" name="AutoShape 14" descr="Почтовая бумага"/>
            <p:cNvSpPr>
              <a:spLocks noChangeArrowheads="1"/>
            </p:cNvSpPr>
            <p:nvPr/>
          </p:nvSpPr>
          <p:spPr bwMode="auto">
            <a:xfrm>
              <a:off x="3641" y="2082"/>
              <a:ext cx="792" cy="720"/>
            </a:xfrm>
            <a:prstGeom prst="octagon">
              <a:avLst>
                <a:gd name="adj" fmla="val 29287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1769" y="1650"/>
              <a:ext cx="576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Баскетбол</a:t>
              </a:r>
            </a:p>
          </p:txBody>
        </p:sp>
        <p:sp>
          <p:nvSpPr>
            <p:cNvPr id="23569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561" y="1362"/>
              <a:ext cx="504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Волей-</a:t>
              </a:r>
            </a:p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бол</a:t>
              </a:r>
            </a:p>
          </p:txBody>
        </p:sp>
        <p:sp>
          <p:nvSpPr>
            <p:cNvPr id="2357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337" y="2298"/>
              <a:ext cx="64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Греко-римська</a:t>
              </a:r>
            </a:p>
            <a:p>
              <a:pPr algn="ctr"/>
              <a:r>
                <a:rPr lang="ru-RU" sz="900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боротьба</a:t>
              </a:r>
            </a:p>
          </p:txBody>
        </p:sp>
        <p:sp>
          <p:nvSpPr>
            <p:cNvPr id="2357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409" y="3090"/>
              <a:ext cx="64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Bookman Old Style"/>
                </a:rPr>
                <a:t>Футбол</a:t>
              </a:r>
            </a:p>
          </p:txBody>
        </p:sp>
        <p:sp>
          <p:nvSpPr>
            <p:cNvPr id="23572" name="WordArt 19"/>
            <p:cNvSpPr>
              <a:spLocks noChangeArrowheads="1" noChangeShapeType="1" noTextEdit="1"/>
            </p:cNvSpPr>
            <p:nvPr/>
          </p:nvSpPr>
          <p:spPr bwMode="auto">
            <a:xfrm rot="910230">
              <a:off x="2129" y="3522"/>
              <a:ext cx="57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Шахи,</a:t>
              </a:r>
            </a:p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шахмати</a:t>
              </a:r>
            </a:p>
          </p:txBody>
        </p:sp>
        <p:sp>
          <p:nvSpPr>
            <p:cNvPr id="23573" name="WordArt 20"/>
            <p:cNvSpPr>
              <a:spLocks noChangeArrowheads="1" noChangeShapeType="1" noTextEdit="1"/>
            </p:cNvSpPr>
            <p:nvPr/>
          </p:nvSpPr>
          <p:spPr bwMode="auto">
            <a:xfrm rot="-1429176">
              <a:off x="2923" y="3536"/>
              <a:ext cx="64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Легка</a:t>
              </a:r>
            </a:p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атлетика</a:t>
              </a:r>
            </a:p>
          </p:txBody>
        </p:sp>
        <p:sp>
          <p:nvSpPr>
            <p:cNvPr id="2357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713" y="2370"/>
              <a:ext cx="64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Туризм</a:t>
              </a:r>
            </a:p>
          </p:txBody>
        </p:sp>
        <p:sp>
          <p:nvSpPr>
            <p:cNvPr id="23575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281" y="1650"/>
              <a:ext cx="648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Ритмічна</a:t>
              </a:r>
            </a:p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гімнастика</a:t>
              </a:r>
            </a:p>
          </p:txBody>
        </p:sp>
        <p:sp>
          <p:nvSpPr>
            <p:cNvPr id="2357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569" y="3018"/>
              <a:ext cx="57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9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Arial"/>
                  <a:cs typeface="Arial"/>
                </a:rPr>
                <a:t>Бокс</a:t>
              </a:r>
            </a:p>
          </p:txBody>
        </p:sp>
        <p:sp>
          <p:nvSpPr>
            <p:cNvPr id="23577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2129" y="2298"/>
              <a:ext cx="1296" cy="720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prstShdw prst="shdw17" dist="17961" dir="13500000">
                      <a:srgbClr val="990000"/>
                    </a:prstShdw>
                  </a:effectLst>
                  <a:latin typeface="Bookman Old Style"/>
                </a:rPr>
                <a:t>Клуб</a:t>
              </a:r>
            </a:p>
            <a:p>
              <a:pPr algn="ctr"/>
              <a:r>
                <a:rPr lang="ru-RU" b="1" kern="10">
                  <a:ln w="2857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prstShdw prst="shdw17" dist="17961" dir="13500000">
                      <a:srgbClr val="990000"/>
                    </a:prstShdw>
                  </a:effectLst>
                  <a:latin typeface="Bookman Old Style"/>
                </a:rPr>
                <a:t>"ГАРТ"</a:t>
              </a:r>
            </a:p>
          </p:txBody>
        </p:sp>
        <p:sp>
          <p:nvSpPr>
            <p:cNvPr id="23578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13" y="210"/>
              <a:ext cx="5472" cy="864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18750"/>
                </a:avLst>
              </a:prstTxWarp>
            </a:bodyPr>
            <a:lstStyle/>
            <a:p>
              <a:pPr algn="ctr"/>
              <a:r>
                <a:rPr lang="ru-RU" sz="10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Bookman Old Style"/>
                </a:rPr>
                <a:t>МЕТА:  забезпечення повноцінного фізичного розвитку</a:t>
              </a:r>
            </a:p>
            <a:p>
              <a:pPr algn="ctr"/>
              <a:r>
                <a:rPr lang="ru-RU" sz="10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Bookman Old Style"/>
                </a:rPr>
                <a:t>           дітей і молоді; охорона і зміцнення їхнього здоров'я;</a:t>
              </a:r>
            </a:p>
            <a:p>
              <a:pPr algn="ctr"/>
              <a:r>
                <a:rPr lang="ru-RU" sz="1000" b="1" kern="10">
                  <a:ln w="9525">
                    <a:solidFill>
                      <a:srgbClr val="072E41"/>
                    </a:solidFill>
                    <a:round/>
                    <a:headEnd/>
                    <a:tailEnd/>
                  </a:ln>
                  <a:solidFill>
                    <a:srgbClr val="072E41"/>
                  </a:solidFill>
                  <a:latin typeface="Bookman Old Style"/>
                </a:rPr>
                <a:t>           пропаганда здорового способу життя.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Restart\AppData\Local\Temp\Rar$DI96.784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1439863" y="1341438"/>
            <a:ext cx="770413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забезпечення ділового ритму життя, дисципліни і порядку</a:t>
            </a:r>
          </a:p>
          <a:p>
            <a:pPr algn="just"/>
            <a:r>
              <a:rPr 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протягом усього навчального дня в Городищенській </a:t>
            </a:r>
            <a:r>
              <a:rPr lang="uk-UA" sz="3600" b="1">
                <a:latin typeface="Times New Roman" pitchFamily="18" charset="0"/>
                <a:cs typeface="Times New Roman" pitchFamily="18" charset="0"/>
              </a:rPr>
              <a:t>загальноосвітній школі </a:t>
            </a:r>
            <a:r>
              <a:rPr lang="uk-UA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функціонує ефективно діюча система самоврядування – Шкільне Містечко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131"/>
          <p:cNvGrpSpPr>
            <a:grpSpLocks/>
          </p:cNvGrpSpPr>
          <p:nvPr/>
        </p:nvGrpSpPr>
        <p:grpSpPr bwMode="auto">
          <a:xfrm>
            <a:off x="425450" y="620713"/>
            <a:ext cx="8718550" cy="6042025"/>
            <a:chOff x="155" y="350"/>
            <a:chExt cx="5492" cy="3806"/>
          </a:xfrm>
        </p:grpSpPr>
        <p:sp>
          <p:nvSpPr>
            <p:cNvPr id="25603" name="Line 5"/>
            <p:cNvSpPr>
              <a:spLocks noChangeShapeType="1"/>
            </p:cNvSpPr>
            <p:nvPr/>
          </p:nvSpPr>
          <p:spPr bwMode="auto">
            <a:xfrm flipV="1">
              <a:off x="5254" y="3423"/>
              <a:ext cx="182" cy="2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4" name="Line 6"/>
            <p:cNvSpPr>
              <a:spLocks noChangeShapeType="1"/>
            </p:cNvSpPr>
            <p:nvPr/>
          </p:nvSpPr>
          <p:spPr bwMode="auto">
            <a:xfrm>
              <a:off x="5254" y="3290"/>
              <a:ext cx="182" cy="13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5" name="Line 7"/>
            <p:cNvSpPr>
              <a:spLocks noChangeShapeType="1"/>
            </p:cNvSpPr>
            <p:nvPr/>
          </p:nvSpPr>
          <p:spPr bwMode="auto">
            <a:xfrm flipH="1">
              <a:off x="5254" y="2684"/>
              <a:ext cx="121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Line 8"/>
            <p:cNvSpPr>
              <a:spLocks noChangeShapeType="1"/>
            </p:cNvSpPr>
            <p:nvPr/>
          </p:nvSpPr>
          <p:spPr bwMode="auto">
            <a:xfrm flipH="1">
              <a:off x="5254" y="3024"/>
              <a:ext cx="121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Line 9"/>
            <p:cNvSpPr>
              <a:spLocks noChangeShapeType="1"/>
            </p:cNvSpPr>
            <p:nvPr/>
          </p:nvSpPr>
          <p:spPr bwMode="auto">
            <a:xfrm flipH="1">
              <a:off x="5254" y="2357"/>
              <a:ext cx="121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8" name="Line 10"/>
            <p:cNvSpPr>
              <a:spLocks noChangeShapeType="1"/>
            </p:cNvSpPr>
            <p:nvPr/>
          </p:nvSpPr>
          <p:spPr bwMode="auto">
            <a:xfrm flipH="1">
              <a:off x="5254" y="1958"/>
              <a:ext cx="121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09" name="Line 11"/>
            <p:cNvSpPr>
              <a:spLocks noChangeShapeType="1"/>
            </p:cNvSpPr>
            <p:nvPr/>
          </p:nvSpPr>
          <p:spPr bwMode="auto">
            <a:xfrm flipH="1">
              <a:off x="5254" y="1618"/>
              <a:ext cx="121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Line 12"/>
            <p:cNvSpPr>
              <a:spLocks noChangeShapeType="1"/>
            </p:cNvSpPr>
            <p:nvPr/>
          </p:nvSpPr>
          <p:spPr bwMode="auto">
            <a:xfrm flipH="1">
              <a:off x="4222" y="3333"/>
              <a:ext cx="182" cy="533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Line 13"/>
            <p:cNvSpPr>
              <a:spLocks noChangeShapeType="1"/>
            </p:cNvSpPr>
            <p:nvPr/>
          </p:nvSpPr>
          <p:spPr bwMode="auto">
            <a:xfrm>
              <a:off x="3858" y="1290"/>
              <a:ext cx="0" cy="1906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462" y="1319"/>
              <a:ext cx="0" cy="1304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25400" dir="10800000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>
              <a:off x="946" y="1296"/>
              <a:ext cx="0" cy="26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16"/>
            <p:cNvSpPr>
              <a:spLocks noChangeShapeType="1"/>
            </p:cNvSpPr>
            <p:nvPr/>
          </p:nvSpPr>
          <p:spPr bwMode="auto">
            <a:xfrm>
              <a:off x="1248" y="1735"/>
              <a:ext cx="0" cy="46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17"/>
            <p:cNvSpPr>
              <a:spLocks noChangeShapeType="1"/>
            </p:cNvSpPr>
            <p:nvPr/>
          </p:nvSpPr>
          <p:spPr bwMode="auto">
            <a:xfrm>
              <a:off x="4040" y="3333"/>
              <a:ext cx="182" cy="533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18"/>
            <p:cNvSpPr>
              <a:spLocks noChangeShapeType="1"/>
            </p:cNvSpPr>
            <p:nvPr/>
          </p:nvSpPr>
          <p:spPr bwMode="auto">
            <a:xfrm>
              <a:off x="4890" y="417"/>
              <a:ext cx="0" cy="84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19"/>
            <p:cNvSpPr>
              <a:spLocks noChangeShapeType="1"/>
            </p:cNvSpPr>
            <p:nvPr/>
          </p:nvSpPr>
          <p:spPr bwMode="auto">
            <a:xfrm>
              <a:off x="216" y="816"/>
              <a:ext cx="0" cy="199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20"/>
            <p:cNvSpPr>
              <a:spLocks noChangeShapeType="1"/>
            </p:cNvSpPr>
            <p:nvPr/>
          </p:nvSpPr>
          <p:spPr bwMode="auto">
            <a:xfrm flipV="1">
              <a:off x="5436" y="1016"/>
              <a:ext cx="0" cy="233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21"/>
            <p:cNvSpPr>
              <a:spLocks noChangeShapeType="1"/>
            </p:cNvSpPr>
            <p:nvPr/>
          </p:nvSpPr>
          <p:spPr bwMode="auto">
            <a:xfrm>
              <a:off x="4586" y="1227"/>
              <a:ext cx="0" cy="93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22"/>
            <p:cNvSpPr>
              <a:spLocks noChangeShapeType="1"/>
            </p:cNvSpPr>
            <p:nvPr/>
          </p:nvSpPr>
          <p:spPr bwMode="auto">
            <a:xfrm flipH="1">
              <a:off x="4465" y="2134"/>
              <a:ext cx="12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Line 23"/>
            <p:cNvSpPr>
              <a:spLocks noChangeShapeType="1"/>
            </p:cNvSpPr>
            <p:nvPr/>
          </p:nvSpPr>
          <p:spPr bwMode="auto">
            <a:xfrm flipH="1">
              <a:off x="4465" y="1801"/>
              <a:ext cx="12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2" name="Line 24"/>
            <p:cNvSpPr>
              <a:spLocks noChangeShapeType="1"/>
            </p:cNvSpPr>
            <p:nvPr/>
          </p:nvSpPr>
          <p:spPr bwMode="auto">
            <a:xfrm flipH="1">
              <a:off x="4404" y="1227"/>
              <a:ext cx="18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1490" y="3067"/>
              <a:ext cx="911" cy="20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28398" dir="1593903" algn="ctr" rotWithShape="0">
                <a:srgbClr val="00FF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624" name="Line 26"/>
            <p:cNvSpPr>
              <a:spLocks noChangeShapeType="1"/>
            </p:cNvSpPr>
            <p:nvPr/>
          </p:nvSpPr>
          <p:spPr bwMode="auto">
            <a:xfrm>
              <a:off x="458" y="683"/>
              <a:ext cx="0" cy="53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Line 27"/>
            <p:cNvSpPr>
              <a:spLocks noChangeShapeType="1"/>
            </p:cNvSpPr>
            <p:nvPr/>
          </p:nvSpPr>
          <p:spPr bwMode="auto">
            <a:xfrm>
              <a:off x="458" y="417"/>
              <a:ext cx="0" cy="26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H="1" flipV="1">
              <a:off x="276" y="3289"/>
              <a:ext cx="0" cy="73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627" name="Line 29"/>
            <p:cNvSpPr>
              <a:spLocks noChangeShapeType="1"/>
            </p:cNvSpPr>
            <p:nvPr/>
          </p:nvSpPr>
          <p:spPr bwMode="auto">
            <a:xfrm>
              <a:off x="337" y="3333"/>
              <a:ext cx="121" cy="42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736" y="2023"/>
              <a:ext cx="0" cy="67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493" y="2023"/>
              <a:ext cx="0" cy="67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>
              <a:off x="3251" y="2023"/>
              <a:ext cx="0" cy="67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80" y="350"/>
              <a:ext cx="850" cy="14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 err="1">
                  <a:solidFill>
                    <a:srgbClr val="000000"/>
                  </a:solidFill>
                  <a:latin typeface="+mn-lt"/>
                </a:rPr>
                <a:t>Педрада</a:t>
              </a:r>
              <a:r>
                <a:rPr lang="ru-RU" sz="1000" b="1" dirty="0">
                  <a:solidFill>
                    <a:srgbClr val="000000"/>
                  </a:solidFill>
                  <a:latin typeface="+mn-lt"/>
                </a:rPr>
                <a:t> </a:t>
              </a:r>
              <a:endPara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1672" y="350"/>
              <a:ext cx="850" cy="13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>
                  <a:solidFill>
                    <a:srgbClr val="000000"/>
                  </a:solidFill>
                  <a:latin typeface="+mn-lt"/>
                </a:rPr>
                <a:t>Шкільна рада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765" y="350"/>
              <a:ext cx="850" cy="13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>
                  <a:solidFill>
                    <a:srgbClr val="000000"/>
                  </a:solidFill>
                  <a:latin typeface="+mn-lt"/>
                </a:rPr>
                <a:t>Піклувальна рада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979" y="350"/>
              <a:ext cx="850" cy="15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00CC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CC00CC"/>
              </a:solidFill>
              <a:miter lim="800000"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Педагоги</a:t>
              </a:r>
              <a:r>
                <a:rPr lang="ru-RU" sz="1200" b="1">
                  <a:solidFill>
                    <a:srgbClr val="000000"/>
                  </a:solidFill>
                  <a:latin typeface="+mn-lt"/>
                </a:rPr>
                <a:t> - </a:t>
              </a: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радники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067" y="545"/>
              <a:ext cx="849" cy="14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Мер</a:t>
              </a:r>
              <a:r>
                <a:rPr lang="ru-RU" sz="1200" b="1">
                  <a:solidFill>
                    <a:srgbClr val="000000"/>
                  </a:solidFill>
                  <a:latin typeface="+mn-lt"/>
                </a:rPr>
                <a:t> 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1065" y="750"/>
              <a:ext cx="850" cy="23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Керуючий  справами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097" y="550"/>
              <a:ext cx="1032" cy="204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 b="1">
                  <a:solidFill>
                    <a:srgbClr val="000000"/>
                  </a:solidFill>
                  <a:latin typeface="+mn-lt"/>
                </a:rPr>
                <a:t>Конфернція Шкільного містечка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097" y="779"/>
              <a:ext cx="1032" cy="1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Мерія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311" y="750"/>
              <a:ext cx="850" cy="18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Секретар</a:t>
              </a:r>
              <a:r>
                <a:rPr lang="ru-RU" sz="1200" b="1">
                  <a:solidFill>
                    <a:srgbClr val="000000"/>
                  </a:solidFill>
                  <a:latin typeface="+mn-lt"/>
                </a:rPr>
                <a:t> 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311" y="550"/>
              <a:ext cx="850" cy="159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Виконком</a:t>
              </a:r>
              <a:r>
                <a:rPr lang="ru-RU" sz="1200" b="1">
                  <a:solidFill>
                    <a:srgbClr val="000000"/>
                  </a:solidFill>
                  <a:latin typeface="+mn-lt"/>
                </a:rPr>
                <a:t> 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 rot="16200000">
              <a:off x="-318" y="3273"/>
              <a:ext cx="1133" cy="182"/>
            </a:xfrm>
            <a:prstGeom prst="flowChartTerminator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FFFF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Відділ культури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1065" y="1158"/>
              <a:ext cx="729" cy="33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>
              <a:outerShdw dist="68392" dir="12108085" algn="ctr" rotWithShape="0">
                <a:srgbClr val="FFCC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>
                  <a:solidFill>
                    <a:srgbClr val="000000"/>
                  </a:solidFill>
                  <a:latin typeface="+mn-lt"/>
                </a:rPr>
                <a:t>Відділ дітей та молоді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1020" y="1601"/>
              <a:ext cx="774" cy="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>
              <a:outerShdw dist="68392" dir="12108085" algn="ctr" rotWithShape="0">
                <a:srgbClr val="FFCC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МІГ „Школярик”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1248" y="3267"/>
              <a:ext cx="728" cy="30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FF00"/>
                </a:gs>
                <a:gs pos="5000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107763" dir="13500000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Рада профілактики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2037" y="1158"/>
              <a:ext cx="910" cy="25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>
                  <a:solidFill>
                    <a:srgbClr val="000000"/>
                  </a:solidFill>
                  <a:latin typeface="+mn-lt"/>
                </a:rPr>
                <a:t>Відділ внутрішніх справ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1915" y="1419"/>
              <a:ext cx="1032" cy="249"/>
            </a:xfrm>
            <a:prstGeom prst="flowChartPreparation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+mn-lt"/>
                </a:rPr>
                <a:t>Правничий клуб „Обов’язок”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49" name="AutoShape 49"/>
            <p:cNvSpPr>
              <a:spLocks noChangeArrowheads="1"/>
            </p:cNvSpPr>
            <p:nvPr/>
          </p:nvSpPr>
          <p:spPr bwMode="auto">
            <a:xfrm>
              <a:off x="1915" y="1691"/>
              <a:ext cx="971" cy="177"/>
            </a:xfrm>
            <a:prstGeom prst="flowChartPreparation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ЮДМ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855" y="1908"/>
              <a:ext cx="1031" cy="359"/>
            </a:xfrm>
            <a:prstGeom prst="flowChartPreparation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Комітет регулювання руху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855" y="2334"/>
              <a:ext cx="1031" cy="267"/>
            </a:xfrm>
            <a:prstGeom prst="flowChartPreparation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Школа самовиховання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1020" y="1918"/>
              <a:ext cx="713" cy="216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80322" dir="11906097" sx="75000" sy="75000" algn="tl" rotWithShape="0">
                <a:srgbClr val="FFCC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ДЮО „Краяни”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1020" y="2205"/>
              <a:ext cx="713" cy="262"/>
            </a:xfrm>
            <a:prstGeom prst="rect">
              <a:avLst/>
            </a:prstGeom>
            <a:gradFill rotWithShape="1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6600"/>
              </a:solidFill>
              <a:miter lim="800000"/>
              <a:headEnd/>
              <a:tailEnd/>
            </a:ln>
            <a:effectLst>
              <a:outerShdw dist="80322" dir="11906097" sx="75000" sy="75000" algn="tl" rotWithShape="0">
                <a:srgbClr val="FFCC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Країна „Світанкова”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794" y="2934"/>
              <a:ext cx="1214" cy="333"/>
            </a:xfrm>
            <a:prstGeom prst="hexagon">
              <a:avLst>
                <a:gd name="adj" fmla="val 91141"/>
                <a:gd name="vf" fmla="val 1154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80322" dir="11906097" sx="75000" sy="75000" algn="tl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+mn-lt"/>
                </a:rPr>
                <a:t>Служба соціально – правового захисту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288" y="1158"/>
              <a:ext cx="595" cy="267"/>
            </a:xfrm>
            <a:prstGeom prst="rect">
              <a:avLst/>
            </a:pr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dist="80322" dir="11906097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>
                  <a:solidFill>
                    <a:srgbClr val="000000"/>
                  </a:solidFill>
                  <a:latin typeface="Bookman Old Style" pitchFamily="18" charset="0"/>
                </a:rPr>
                <a:t>Відділ освіти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249" y="1801"/>
              <a:ext cx="634" cy="267"/>
            </a:xfrm>
            <a:prstGeom prst="rect">
              <a:avLst/>
            </a:pr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dist="80322" dir="11906097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Штаб „Живи, книго!”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249" y="1468"/>
              <a:ext cx="634" cy="267"/>
            </a:xfrm>
            <a:prstGeom prst="rect">
              <a:avLst/>
            </a:pr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dist="80322" dir="11906097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+mn-lt"/>
                </a:rPr>
                <a:t>Пости взаємодопомоги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249" y="2134"/>
              <a:ext cx="634" cy="267"/>
            </a:xfrm>
            <a:prstGeom prst="rect">
              <a:avLst/>
            </a:prstGeom>
            <a:gradFill rotWithShape="0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dist="80322" dir="11906097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+mn-lt"/>
                </a:rPr>
                <a:t>Шкільні тижні, декади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249" y="2467"/>
              <a:ext cx="634" cy="200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solidFill>
                <a:srgbClr val="FF00FF"/>
              </a:solidFill>
              <a:miter lim="800000"/>
              <a:headEnd/>
              <a:tailEnd/>
            </a:ln>
            <a:effectLst>
              <a:outerShdw dist="80322" dir="11906097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+mn-lt"/>
                </a:rPr>
                <a:t>Клуб „Інтелект”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49" y="2697"/>
              <a:ext cx="677" cy="266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FFFFFF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Рада сценаристів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56" y="3000"/>
              <a:ext cx="670" cy="311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FFFFFF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Театр великої ляльки „Шанс”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63" y="3348"/>
              <a:ext cx="663" cy="256"/>
            </a:xfrm>
            <a:prstGeom prst="rect">
              <a:avLst/>
            </a:prstGeom>
            <a:gradFill rotWithShape="1">
              <a:gsLst>
                <a:gs pos="0">
                  <a:srgbClr val="00CCFF"/>
                </a:gs>
                <a:gs pos="50000">
                  <a:srgbClr val="FFFFFF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Клуб „Дивосвіт”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63" y="3629"/>
              <a:ext cx="663" cy="267"/>
            </a:xfrm>
            <a:prstGeom prst="rect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FFFF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FF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Клуб „Дозвілля”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008" y="1132"/>
              <a:ext cx="784" cy="42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189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b="1">
                  <a:solidFill>
                    <a:srgbClr val="000000"/>
                  </a:solidFill>
                  <a:latin typeface="+mn-lt"/>
                </a:rPr>
                <a:t>Відділ спорту, охорони життя та здоров’я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069" y="1668"/>
              <a:ext cx="720" cy="2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189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Штаб „Блиск”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069" y="1934"/>
              <a:ext cx="720" cy="26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189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Рада фізкультури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069" y="2334"/>
              <a:ext cx="728" cy="2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189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МІГ „Здоров’я”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069" y="2655"/>
              <a:ext cx="725" cy="21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18900000" scaled="1"/>
            </a:gradFill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Санпости 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008" y="3000"/>
              <a:ext cx="910" cy="401"/>
            </a:xfrm>
            <a:prstGeom prst="flowChartPreparation">
              <a:avLst/>
            </a:prstGeom>
            <a:gradFill rotWithShape="0">
              <a:gsLst>
                <a:gs pos="0">
                  <a:srgbClr val="CC99FF"/>
                </a:gs>
                <a:gs pos="50000">
                  <a:srgbClr val="FFFFFF"/>
                </a:gs>
                <a:gs pos="100000">
                  <a:srgbClr val="CC99FF"/>
                </a:gs>
              </a:gsLst>
              <a:lin ang="18900000" scaled="1"/>
            </a:gradFill>
            <a:ln w="9525">
              <a:solidFill>
                <a:srgbClr val="9900FF"/>
              </a:solidFill>
              <a:miter lim="800000"/>
              <a:headEnd/>
              <a:tailEnd/>
            </a:ln>
            <a:effectLst>
              <a:outerShdw sy="50000" kx="2453608" algn="bl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900">
                  <a:solidFill>
                    <a:srgbClr val="000000"/>
                  </a:solidFill>
                  <a:latin typeface="+mn-lt"/>
                </a:rPr>
                <a:t>Спортивно – оздоровчий клуб „Гарт”</a:t>
              </a:r>
              <a:endParaRPr lang="ru-RU" sz="9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3917" y="1160"/>
              <a:ext cx="596" cy="46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FF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Відділ захисту прав та інтересів учнів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3918" y="1740"/>
              <a:ext cx="596" cy="261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FF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Психологічна служба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3930" y="2105"/>
              <a:ext cx="595" cy="162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FF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>
                  <a:solidFill>
                    <a:srgbClr val="000000"/>
                  </a:solidFill>
                  <a:latin typeface="+mn-lt"/>
                </a:rPr>
                <a:t>Тренінг - групи</a:t>
              </a:r>
              <a:endParaRPr lang="ru-RU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4647" y="1158"/>
              <a:ext cx="637" cy="296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FF33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Управління праці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4647" y="1491"/>
              <a:ext cx="667" cy="290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FF33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>
                  <a:solidFill>
                    <a:srgbClr val="000000"/>
                  </a:solidFill>
                  <a:latin typeface="+mn-lt"/>
                </a:rPr>
                <a:t>Штаб трудових справ</a:t>
              </a:r>
              <a:endParaRPr lang="ru-RU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 rot="16200000">
              <a:off x="3841" y="2776"/>
              <a:ext cx="1066" cy="18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FFFFFF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rgbClr val="99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Шкільна газета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4647" y="1824"/>
              <a:ext cx="667" cy="310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FF33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Служба благоустрою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4570" y="2224"/>
              <a:ext cx="744" cy="28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FF33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Служба „Милосердя”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4586" y="2557"/>
              <a:ext cx="728" cy="289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FF33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800">
                  <a:solidFill>
                    <a:srgbClr val="000000"/>
                  </a:solidFill>
                  <a:latin typeface="+mn-lt"/>
                </a:rPr>
                <a:t>Тимчасові трудові об’єднання</a:t>
              </a:r>
              <a:endParaRPr lang="ru-RU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4586" y="2890"/>
              <a:ext cx="728" cy="267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FF3399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FF3399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Клуб „Помагайко”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4586" y="3223"/>
              <a:ext cx="728" cy="200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Клуб „Еколог”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4586" y="3490"/>
              <a:ext cx="728" cy="333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МІГ„Зелений патруль”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 rot="16200000">
              <a:off x="3524" y="2773"/>
              <a:ext cx="1083" cy="172"/>
            </a:xfrm>
            <a:prstGeom prst="octagon">
              <a:avLst>
                <a:gd name="adj" fmla="val 29287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FFFFFF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rgbClr val="99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Бюлетень „Приєднуйся”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 rot="16200000">
              <a:off x="4993" y="3326"/>
              <a:ext cx="996" cy="13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>
                  <a:solidFill>
                    <a:srgbClr val="000000"/>
                  </a:solidFill>
                  <a:latin typeface="+mn-lt"/>
                </a:rPr>
                <a:t>Управління екології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3736" y="3756"/>
              <a:ext cx="795" cy="33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900FF"/>
                </a:gs>
                <a:gs pos="50000">
                  <a:srgbClr val="FFFFFF"/>
                </a:gs>
                <a:gs pos="100000">
                  <a:srgbClr val="9900FF"/>
                </a:gs>
              </a:gsLst>
              <a:lin ang="0" scaled="1"/>
            </a:gradFill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>
                  <a:solidFill>
                    <a:srgbClr val="000000"/>
                  </a:solidFill>
                  <a:latin typeface="+mn-lt"/>
                </a:rPr>
                <a:t>Агенство шкільної слуби новин</a:t>
              </a:r>
              <a:endParaRPr lang="ru-RU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1490" y="3756"/>
              <a:ext cx="972" cy="400"/>
            </a:xfrm>
            <a:prstGeom prst="flowChartPreparation">
              <a:avLst/>
            </a:prstGeom>
            <a:gradFill rotWithShape="0">
              <a:gsLst>
                <a:gs pos="0">
                  <a:srgbClr val="00CCFF"/>
                </a:gs>
                <a:gs pos="50000">
                  <a:srgbClr val="FFFFFF"/>
                </a:gs>
                <a:gs pos="100000">
                  <a:srgbClr val="00CCFF"/>
                </a:gs>
              </a:gsLst>
              <a:lin ang="5400000" scaled="1"/>
            </a:gradFill>
            <a:ln w="9525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00FFFF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>
                  <a:solidFill>
                    <a:srgbClr val="000000"/>
                  </a:solidFill>
                  <a:latin typeface="+mn-lt"/>
                </a:rPr>
                <a:t>Музей історії села Городище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6" name="Line 86"/>
            <p:cNvSpPr>
              <a:spLocks noChangeShapeType="1"/>
            </p:cNvSpPr>
            <p:nvPr/>
          </p:nvSpPr>
          <p:spPr bwMode="auto">
            <a:xfrm>
              <a:off x="1430" y="417"/>
              <a:ext cx="242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87" name="Line 87"/>
            <p:cNvSpPr>
              <a:spLocks noChangeShapeType="1"/>
            </p:cNvSpPr>
            <p:nvPr/>
          </p:nvSpPr>
          <p:spPr bwMode="auto">
            <a:xfrm>
              <a:off x="2522" y="417"/>
              <a:ext cx="243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88" name="Line 88"/>
            <p:cNvSpPr>
              <a:spLocks noChangeShapeType="1"/>
            </p:cNvSpPr>
            <p:nvPr/>
          </p:nvSpPr>
          <p:spPr bwMode="auto">
            <a:xfrm>
              <a:off x="3615" y="417"/>
              <a:ext cx="364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687" name="Line 89"/>
            <p:cNvSpPr>
              <a:spLocks noChangeShapeType="1"/>
            </p:cNvSpPr>
            <p:nvPr/>
          </p:nvSpPr>
          <p:spPr bwMode="auto">
            <a:xfrm>
              <a:off x="1915" y="616"/>
              <a:ext cx="122" cy="6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8" name="Line 90"/>
            <p:cNvSpPr>
              <a:spLocks noChangeShapeType="1"/>
            </p:cNvSpPr>
            <p:nvPr/>
          </p:nvSpPr>
          <p:spPr bwMode="auto">
            <a:xfrm flipV="1">
              <a:off x="1915" y="750"/>
              <a:ext cx="122" cy="6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89" name="AutoShape 91"/>
            <p:cNvSpPr>
              <a:spLocks/>
            </p:cNvSpPr>
            <p:nvPr/>
          </p:nvSpPr>
          <p:spPr bwMode="auto">
            <a:xfrm>
              <a:off x="2037" y="616"/>
              <a:ext cx="60" cy="200"/>
            </a:xfrm>
            <a:prstGeom prst="leftBracket">
              <a:avLst>
                <a:gd name="adj" fmla="val 16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90" name="AutoShape 92"/>
            <p:cNvSpPr>
              <a:spLocks/>
            </p:cNvSpPr>
            <p:nvPr/>
          </p:nvSpPr>
          <p:spPr bwMode="auto">
            <a:xfrm>
              <a:off x="3129" y="616"/>
              <a:ext cx="61" cy="200"/>
            </a:xfrm>
            <a:prstGeom prst="rightBracket">
              <a:avLst>
                <a:gd name="adj" fmla="val 15482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91" name="Line 93"/>
            <p:cNvSpPr>
              <a:spLocks noChangeShapeType="1"/>
            </p:cNvSpPr>
            <p:nvPr/>
          </p:nvSpPr>
          <p:spPr bwMode="auto">
            <a:xfrm flipH="1">
              <a:off x="3190" y="616"/>
              <a:ext cx="121" cy="67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2" name="Line 94"/>
            <p:cNvSpPr>
              <a:spLocks noChangeShapeType="1"/>
            </p:cNvSpPr>
            <p:nvPr/>
          </p:nvSpPr>
          <p:spPr bwMode="auto">
            <a:xfrm flipH="1" flipV="1">
              <a:off x="3190" y="750"/>
              <a:ext cx="121" cy="6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3" name="AutoShape 95"/>
            <p:cNvSpPr>
              <a:spLocks/>
            </p:cNvSpPr>
            <p:nvPr/>
          </p:nvSpPr>
          <p:spPr bwMode="auto">
            <a:xfrm>
              <a:off x="1005" y="616"/>
              <a:ext cx="60" cy="200"/>
            </a:xfrm>
            <a:prstGeom prst="leftBracket">
              <a:avLst>
                <a:gd name="adj" fmla="val 14814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94" name="AutoShape 96"/>
            <p:cNvSpPr>
              <a:spLocks/>
            </p:cNvSpPr>
            <p:nvPr/>
          </p:nvSpPr>
          <p:spPr bwMode="auto">
            <a:xfrm>
              <a:off x="4161" y="616"/>
              <a:ext cx="61" cy="200"/>
            </a:xfrm>
            <a:prstGeom prst="rightBracket">
              <a:avLst>
                <a:gd name="adj" fmla="val 15482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5695" name="Line 97"/>
            <p:cNvSpPr>
              <a:spLocks noChangeShapeType="1"/>
            </p:cNvSpPr>
            <p:nvPr/>
          </p:nvSpPr>
          <p:spPr bwMode="auto">
            <a:xfrm flipH="1">
              <a:off x="458" y="750"/>
              <a:ext cx="547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96" name="Line 98"/>
            <p:cNvSpPr>
              <a:spLocks noChangeShapeType="1"/>
            </p:cNvSpPr>
            <p:nvPr/>
          </p:nvSpPr>
          <p:spPr bwMode="auto">
            <a:xfrm>
              <a:off x="4222" y="683"/>
              <a:ext cx="66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Line 99"/>
            <p:cNvSpPr>
              <a:spLocks noChangeShapeType="1"/>
            </p:cNvSpPr>
            <p:nvPr/>
          </p:nvSpPr>
          <p:spPr bwMode="auto">
            <a:xfrm flipH="1">
              <a:off x="458" y="417"/>
              <a:ext cx="12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rgbClr val="00FF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0" name="Line 100"/>
            <p:cNvSpPr>
              <a:spLocks noChangeShapeType="1"/>
            </p:cNvSpPr>
            <p:nvPr/>
          </p:nvSpPr>
          <p:spPr bwMode="auto">
            <a:xfrm>
              <a:off x="4829" y="417"/>
              <a:ext cx="61" cy="0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ffectLst>
              <a:outerShdw dist="74053" dir="12657825" algn="ctr" rotWithShape="0">
                <a:srgbClr val="CC00CC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1" name="Line 101"/>
            <p:cNvSpPr>
              <a:spLocks noChangeShapeType="1"/>
            </p:cNvSpPr>
            <p:nvPr/>
          </p:nvSpPr>
          <p:spPr bwMode="auto">
            <a:xfrm>
              <a:off x="944" y="1290"/>
              <a:ext cx="0" cy="1334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>
              <a:outerShdw dist="35921" dir="13500000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2" name="Line 102"/>
            <p:cNvSpPr>
              <a:spLocks noChangeShapeType="1"/>
            </p:cNvSpPr>
            <p:nvPr/>
          </p:nvSpPr>
          <p:spPr bwMode="auto">
            <a:xfrm>
              <a:off x="883" y="1290"/>
              <a:ext cx="6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>
              <a:outerShdw dist="35921" dir="13500000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3" name="Line 103"/>
            <p:cNvSpPr>
              <a:spLocks noChangeShapeType="1"/>
            </p:cNvSpPr>
            <p:nvPr/>
          </p:nvSpPr>
          <p:spPr bwMode="auto">
            <a:xfrm>
              <a:off x="883" y="1600"/>
              <a:ext cx="6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>
              <a:outerShdw dist="35921" dir="13500000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4" name="Line 104"/>
            <p:cNvSpPr>
              <a:spLocks noChangeShapeType="1"/>
            </p:cNvSpPr>
            <p:nvPr/>
          </p:nvSpPr>
          <p:spPr bwMode="auto">
            <a:xfrm>
              <a:off x="883" y="1934"/>
              <a:ext cx="6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>
              <a:outerShdw dist="35921" dir="13500000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5" name="Line 105"/>
            <p:cNvSpPr>
              <a:spLocks noChangeShapeType="1"/>
            </p:cNvSpPr>
            <p:nvPr/>
          </p:nvSpPr>
          <p:spPr bwMode="auto">
            <a:xfrm>
              <a:off x="883" y="2267"/>
              <a:ext cx="6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>
              <a:outerShdw dist="35921" dir="13500000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704" name="Line 106"/>
            <p:cNvSpPr>
              <a:spLocks noChangeShapeType="1"/>
            </p:cNvSpPr>
            <p:nvPr/>
          </p:nvSpPr>
          <p:spPr bwMode="auto">
            <a:xfrm flipH="1">
              <a:off x="216" y="816"/>
              <a:ext cx="24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Line 107"/>
            <p:cNvSpPr>
              <a:spLocks noChangeShapeType="1"/>
            </p:cNvSpPr>
            <p:nvPr/>
          </p:nvSpPr>
          <p:spPr bwMode="auto">
            <a:xfrm flipV="1">
              <a:off x="337" y="2824"/>
              <a:ext cx="121" cy="57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8" name="Line 108"/>
            <p:cNvSpPr>
              <a:spLocks noChangeShapeType="1"/>
            </p:cNvSpPr>
            <p:nvPr/>
          </p:nvSpPr>
          <p:spPr bwMode="auto">
            <a:xfrm flipV="1">
              <a:off x="337" y="3223"/>
              <a:ext cx="121" cy="17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09" name="Line 109"/>
            <p:cNvSpPr>
              <a:spLocks noChangeShapeType="1"/>
            </p:cNvSpPr>
            <p:nvPr/>
          </p:nvSpPr>
          <p:spPr bwMode="auto">
            <a:xfrm>
              <a:off x="337" y="3400"/>
              <a:ext cx="121" cy="9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rgbClr val="00FFFF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0" name="Line 110"/>
            <p:cNvSpPr>
              <a:spLocks noChangeShapeType="1"/>
            </p:cNvSpPr>
            <p:nvPr/>
          </p:nvSpPr>
          <p:spPr bwMode="auto">
            <a:xfrm flipH="1">
              <a:off x="272" y="4023"/>
              <a:ext cx="1279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>
              <a:outerShdw dist="35921" dir="2700000" algn="ctr" rotWithShape="0">
                <a:srgbClr val="00FF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1" name="Line 111"/>
            <p:cNvSpPr>
              <a:spLocks noChangeShapeType="1"/>
            </p:cNvSpPr>
            <p:nvPr/>
          </p:nvSpPr>
          <p:spPr bwMode="auto">
            <a:xfrm>
              <a:off x="1248" y="1557"/>
              <a:ext cx="0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ffectLst>
              <a:outerShdw dist="35921" dir="2700000" algn="ctr" rotWithShape="0">
                <a:srgbClr val="FFCC00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2" name="Line 112"/>
            <p:cNvSpPr>
              <a:spLocks noChangeShapeType="1"/>
            </p:cNvSpPr>
            <p:nvPr/>
          </p:nvSpPr>
          <p:spPr bwMode="auto">
            <a:xfrm>
              <a:off x="1248" y="2623"/>
              <a:ext cx="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107763" dir="13500000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3" name="Line 113"/>
            <p:cNvSpPr>
              <a:spLocks noChangeShapeType="1"/>
            </p:cNvSpPr>
            <p:nvPr/>
          </p:nvSpPr>
          <p:spPr bwMode="auto">
            <a:xfrm>
              <a:off x="1248" y="2623"/>
              <a:ext cx="0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107763" dir="13500000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4" name="AutoShape 114"/>
            <p:cNvSpPr>
              <a:spLocks/>
            </p:cNvSpPr>
            <p:nvPr/>
          </p:nvSpPr>
          <p:spPr bwMode="auto">
            <a:xfrm>
              <a:off x="1794" y="1290"/>
              <a:ext cx="61" cy="468"/>
            </a:xfrm>
            <a:prstGeom prst="rightBracket">
              <a:avLst>
                <a:gd name="adj" fmla="val 383607"/>
              </a:avLst>
            </a:prstGeom>
            <a:gradFill rotWithShape="0">
              <a:gsLst>
                <a:gs pos="0">
                  <a:srgbClr val="FFCC00"/>
                </a:gs>
                <a:gs pos="50000">
                  <a:srgbClr val="FFFFF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FF6600"/>
              </a:solidFill>
              <a:round/>
              <a:headEnd/>
              <a:tailEnd/>
            </a:ln>
            <a:effectLst>
              <a:outerShdw dist="68392" dir="12108085" algn="ctr" rotWithShape="0">
                <a:srgbClr val="FFCC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1855" y="2667"/>
              <a:ext cx="1031" cy="200"/>
            </a:xfrm>
            <a:prstGeom prst="flowChartPreparation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>
                  <a:solidFill>
                    <a:srgbClr val="000000"/>
                  </a:solidFill>
                  <a:latin typeface="+mn-lt"/>
                </a:rPr>
                <a:t>ЮІР</a:t>
              </a:r>
              <a:endPara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16" name="Line 116"/>
            <p:cNvSpPr>
              <a:spLocks noChangeShapeType="1"/>
            </p:cNvSpPr>
            <p:nvPr/>
          </p:nvSpPr>
          <p:spPr bwMode="auto">
            <a:xfrm flipH="1">
              <a:off x="3797" y="1290"/>
              <a:ext cx="6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7" name="Line 117"/>
            <p:cNvSpPr>
              <a:spLocks noChangeShapeType="1"/>
            </p:cNvSpPr>
            <p:nvPr/>
          </p:nvSpPr>
          <p:spPr bwMode="auto">
            <a:xfrm flipH="1">
              <a:off x="3797" y="1735"/>
              <a:ext cx="6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8" name="Line 118"/>
            <p:cNvSpPr>
              <a:spLocks noChangeShapeType="1"/>
            </p:cNvSpPr>
            <p:nvPr/>
          </p:nvSpPr>
          <p:spPr bwMode="auto">
            <a:xfrm flipH="1">
              <a:off x="3797" y="2068"/>
              <a:ext cx="6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19" name="Line 119"/>
            <p:cNvSpPr>
              <a:spLocks noChangeShapeType="1"/>
            </p:cNvSpPr>
            <p:nvPr/>
          </p:nvSpPr>
          <p:spPr bwMode="auto">
            <a:xfrm flipH="1">
              <a:off x="3797" y="2467"/>
              <a:ext cx="6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120" name="Line 120"/>
            <p:cNvSpPr>
              <a:spLocks noChangeShapeType="1"/>
            </p:cNvSpPr>
            <p:nvPr/>
          </p:nvSpPr>
          <p:spPr bwMode="auto">
            <a:xfrm flipH="1">
              <a:off x="3797" y="2734"/>
              <a:ext cx="61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/>
            </a:ln>
            <a:effectLst>
              <a:outerShdw dist="80322" dir="11906097" algn="ctr" rotWithShape="0">
                <a:srgbClr val="CC99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719" name="Line 121"/>
            <p:cNvSpPr>
              <a:spLocks noChangeShapeType="1"/>
            </p:cNvSpPr>
            <p:nvPr/>
          </p:nvSpPr>
          <p:spPr bwMode="auto">
            <a:xfrm>
              <a:off x="5375" y="1285"/>
              <a:ext cx="0" cy="1739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0" name="Line 122"/>
            <p:cNvSpPr>
              <a:spLocks noChangeShapeType="1"/>
            </p:cNvSpPr>
            <p:nvPr/>
          </p:nvSpPr>
          <p:spPr bwMode="auto">
            <a:xfrm flipH="1">
              <a:off x="5254" y="1285"/>
              <a:ext cx="121" cy="0"/>
            </a:xfrm>
            <a:prstGeom prst="line">
              <a:avLst/>
            </a:prstGeom>
            <a:noFill/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1" name="Line 123"/>
            <p:cNvSpPr>
              <a:spLocks noChangeShapeType="1"/>
            </p:cNvSpPr>
            <p:nvPr/>
          </p:nvSpPr>
          <p:spPr bwMode="auto">
            <a:xfrm>
              <a:off x="216" y="1016"/>
              <a:ext cx="522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Line 124"/>
            <p:cNvSpPr>
              <a:spLocks noChangeShapeType="1"/>
            </p:cNvSpPr>
            <p:nvPr/>
          </p:nvSpPr>
          <p:spPr bwMode="auto">
            <a:xfrm flipH="1">
              <a:off x="2401" y="1332"/>
              <a:ext cx="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>
              <a:outerShdw dist="77251" dir="11367739" algn="ctr" rotWithShape="0">
                <a:srgbClr val="00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723" name="Line 125"/>
            <p:cNvSpPr>
              <a:spLocks noChangeShapeType="1"/>
            </p:cNvSpPr>
            <p:nvPr/>
          </p:nvSpPr>
          <p:spPr bwMode="auto">
            <a:xfrm>
              <a:off x="4525" y="3956"/>
              <a:ext cx="911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4" name="Line 126"/>
            <p:cNvSpPr>
              <a:spLocks noChangeShapeType="1"/>
            </p:cNvSpPr>
            <p:nvPr/>
          </p:nvSpPr>
          <p:spPr bwMode="auto">
            <a:xfrm>
              <a:off x="5428" y="3915"/>
              <a:ext cx="8" cy="4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127"/>
            <p:cNvSpPr>
              <a:spLocks noChangeShapeType="1"/>
            </p:cNvSpPr>
            <p:nvPr/>
          </p:nvSpPr>
          <p:spPr bwMode="auto">
            <a:xfrm>
              <a:off x="883" y="2601"/>
              <a:ext cx="61" cy="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>
              <a:outerShdw dist="35921" dir="13500000" algn="ctr" rotWithShape="0">
                <a:srgbClr val="FF00FF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</a:endParaRPr>
            </a:p>
          </p:txBody>
        </p:sp>
        <p:sp>
          <p:nvSpPr>
            <p:cNvPr id="25726" name="Line 128"/>
            <p:cNvSpPr>
              <a:spLocks noChangeShapeType="1"/>
            </p:cNvSpPr>
            <p:nvPr/>
          </p:nvSpPr>
          <p:spPr bwMode="auto">
            <a:xfrm flipH="1">
              <a:off x="5404" y="1006"/>
              <a:ext cx="243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7" name="Line 129"/>
            <p:cNvSpPr>
              <a:spLocks noChangeShapeType="1"/>
            </p:cNvSpPr>
            <p:nvPr/>
          </p:nvSpPr>
          <p:spPr bwMode="auto">
            <a:xfrm>
              <a:off x="5642" y="998"/>
              <a:ext cx="0" cy="2998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28" name="Line 130"/>
            <p:cNvSpPr>
              <a:spLocks noChangeShapeType="1"/>
            </p:cNvSpPr>
            <p:nvPr/>
          </p:nvSpPr>
          <p:spPr bwMode="auto">
            <a:xfrm>
              <a:off x="4550" y="3996"/>
              <a:ext cx="10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2" name="Прямоугольник 130"/>
          <p:cNvSpPr>
            <a:spLocks noChangeArrowheads="1"/>
          </p:cNvSpPr>
          <p:nvPr/>
        </p:nvSpPr>
        <p:spPr bwMode="auto">
          <a:xfrm>
            <a:off x="250825" y="188913"/>
            <a:ext cx="8497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Організаційно – функціональна структура учнівського самоврядування</a:t>
            </a:r>
            <a:endParaRPr lang="uk-UA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Restart\AppData\Local\Temp\Rar$DI96.784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1835150" y="1844675"/>
            <a:ext cx="69119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13500000">
                    <a:srgbClr val="660033"/>
                  </a:prstShdw>
                </a:effectLst>
                <a:latin typeface="Bookman Old Style"/>
              </a:rPr>
              <a:t>Рада профілактики </a:t>
            </a:r>
          </a:p>
          <a:p>
            <a:pPr algn="ctr"/>
            <a:r>
              <a:rPr lang="ru-RU" sz="3600" b="1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prstShdw prst="shdw17" dist="17961" dir="13500000">
                    <a:srgbClr val="660033"/>
                  </a:prstShdw>
                </a:effectLst>
                <a:latin typeface="Bookman Old Style"/>
              </a:rPr>
              <a:t>правопорушень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901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112713" y="476250"/>
            <a:ext cx="8851900" cy="6121400"/>
            <a:chOff x="71" y="300"/>
            <a:chExt cx="5576" cy="3856"/>
          </a:xfrm>
        </p:grpSpPr>
        <p:sp>
          <p:nvSpPr>
            <p:cNvPr id="27651" name="Line 3"/>
            <p:cNvSpPr>
              <a:spLocks noChangeShapeType="1"/>
            </p:cNvSpPr>
            <p:nvPr/>
          </p:nvSpPr>
          <p:spPr bwMode="auto">
            <a:xfrm flipH="1">
              <a:off x="1152" y="3418"/>
              <a:ext cx="1296" cy="615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 flipH="1">
              <a:off x="4904" y="772"/>
              <a:ext cx="743" cy="3061"/>
            </a:xfrm>
            <a:prstGeom prst="curvedRightArrow">
              <a:avLst>
                <a:gd name="adj1" fmla="val 4864"/>
                <a:gd name="adj2" fmla="val 95384"/>
                <a:gd name="adj3" fmla="val 3333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303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7653" name="AutoShape 5"/>
            <p:cNvSpPr>
              <a:spLocks noChangeArrowheads="1"/>
            </p:cNvSpPr>
            <p:nvPr/>
          </p:nvSpPr>
          <p:spPr bwMode="auto">
            <a:xfrm>
              <a:off x="71" y="654"/>
              <a:ext cx="743" cy="3179"/>
            </a:xfrm>
            <a:prstGeom prst="curvedRightArrow">
              <a:avLst>
                <a:gd name="adj1" fmla="val 5051"/>
                <a:gd name="adj2" fmla="val 99061"/>
                <a:gd name="adj3" fmla="val 3333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99303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" name="AutoShape 6" descr="Полотно"/>
            <p:cNvSpPr>
              <a:spLocks noChangeArrowheads="1"/>
            </p:cNvSpPr>
            <p:nvPr/>
          </p:nvSpPr>
          <p:spPr bwMode="auto">
            <a:xfrm>
              <a:off x="381" y="300"/>
              <a:ext cx="4956" cy="942"/>
            </a:xfrm>
            <a:prstGeom prst="roundRect">
              <a:avLst>
                <a:gd name="adj" fmla="val 16667"/>
              </a:avLst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44450" cmpd="thinThick">
              <a:solidFill>
                <a:srgbClr val="993300"/>
              </a:solidFill>
              <a:round/>
              <a:headEnd/>
              <a:tailEnd/>
            </a:ln>
            <a:effectLst>
              <a:outerShdw dist="107763" dir="13500000" algn="ctr" rotWithShape="0">
                <a:srgbClr val="993300">
                  <a:alpha val="50000"/>
                </a:srgbClr>
              </a:outerShdw>
            </a:effectLst>
          </p:spPr>
          <p:txBody>
            <a:bodyPr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b="1" u="sng">
                  <a:solidFill>
                    <a:srgbClr val="072E41"/>
                  </a:solidFill>
                  <a:latin typeface="Times New Roman" pitchFamily="18" charset="0"/>
                  <a:cs typeface="Times New Roman" pitchFamily="18" charset="0"/>
                </a:rPr>
                <a:t>Мета і завдання:</a:t>
              </a:r>
              <a:r>
                <a:rPr lang="uk-UA" sz="1400" b="1">
                  <a:solidFill>
                    <a:srgbClr val="072E4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uk-UA" sz="1600" b="1">
                  <a:solidFill>
                    <a:srgbClr val="072E41"/>
                  </a:solidFill>
                  <a:latin typeface="Times New Roman" pitchFamily="18" charset="0"/>
                  <a:cs typeface="Times New Roman" pitchFamily="18" charset="0"/>
                </a:rPr>
                <a:t>створення умов зі сприяння соціальному зростанню молоді, утвердженню свідомості та високогуманних принципів, втілених у праві, підвищення соціальної активності в діяльності, спрямованій на попередження правопорушень:</a:t>
              </a:r>
              <a:endParaRPr lang="uk-UA" sz="1600" b="1">
                <a:solidFill>
                  <a:srgbClr val="072E41"/>
                </a:solidFill>
                <a:latin typeface="Times New Roman" pitchFamily="18" charset="0"/>
              </a:endParaRPr>
            </a:p>
          </p:txBody>
        </p:sp>
        <p:sp>
          <p:nvSpPr>
            <p:cNvPr id="9" name="AutoShape 7" descr="Пергамент"/>
            <p:cNvSpPr>
              <a:spLocks noChangeArrowheads="1"/>
            </p:cNvSpPr>
            <p:nvPr/>
          </p:nvSpPr>
          <p:spPr bwMode="auto">
            <a:xfrm>
              <a:off x="220" y="1360"/>
              <a:ext cx="1118" cy="1649"/>
            </a:xfrm>
            <a:prstGeom prst="roundRect">
              <a:avLst>
                <a:gd name="adj" fmla="val 2375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57150" cmpd="thickThin">
              <a:solidFill>
                <a:srgbClr val="993300"/>
              </a:solidFill>
              <a:round/>
              <a:headEnd/>
              <a:tailEnd/>
            </a:ln>
            <a:effectLst>
              <a:outerShdw dist="107763" dir="13500000" algn="ctr" rotWithShape="0">
                <a:srgbClr val="9933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>
                  <a:solidFill>
                    <a:srgbClr val="660033"/>
                  </a:solidFill>
                  <a:latin typeface="Palatino Linotype" pitchFamily="18" charset="0"/>
                  <a:cs typeface="Times New Roman" pitchFamily="18" charset="0"/>
                </a:rPr>
                <a:t>Подолання в свідомості окремих учнів помилкових поглядів, які сформувались внаслідок  неправильного виховання</a:t>
              </a:r>
              <a:endParaRPr lang="uk-UA" sz="1400">
                <a:solidFill>
                  <a:srgbClr val="660033"/>
                </a:solidFill>
              </a:endParaRPr>
            </a:p>
          </p:txBody>
        </p:sp>
        <p:sp>
          <p:nvSpPr>
            <p:cNvPr id="10" name="AutoShape 8" descr="Пергамент"/>
            <p:cNvSpPr>
              <a:spLocks noChangeArrowheads="1"/>
            </p:cNvSpPr>
            <p:nvPr/>
          </p:nvSpPr>
          <p:spPr bwMode="auto">
            <a:xfrm>
              <a:off x="1429" y="1360"/>
              <a:ext cx="952" cy="1649"/>
            </a:xfrm>
            <a:prstGeom prst="roundRect">
              <a:avLst>
                <a:gd name="adj" fmla="val 2375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57150" cmpd="thickThin">
              <a:solidFill>
                <a:srgbClr val="993300"/>
              </a:solidFill>
              <a:round/>
              <a:headEnd/>
              <a:tailEnd/>
            </a:ln>
            <a:effectLst>
              <a:outerShdw dist="107763" dir="13500000" algn="ctr" rotWithShape="0">
                <a:srgbClr val="9933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5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>
                  <a:solidFill>
                    <a:srgbClr val="660033"/>
                  </a:solidFill>
                  <a:latin typeface="Palatino Linotype" pitchFamily="18" charset="0"/>
                  <a:cs typeface="Times New Roman" pitchFamily="18" charset="0"/>
                </a:rPr>
                <a:t>Формування в учнів правових понять, які б регулювали їхню поведінку</a:t>
              </a:r>
              <a:endParaRPr lang="uk-UA" sz="1400" b="1">
                <a:solidFill>
                  <a:srgbClr val="660033"/>
                </a:solidFill>
              </a:endParaRPr>
            </a:p>
          </p:txBody>
        </p:sp>
        <p:sp>
          <p:nvSpPr>
            <p:cNvPr id="11" name="AutoShape 9" descr="Пергамент"/>
            <p:cNvSpPr>
              <a:spLocks noChangeArrowheads="1"/>
            </p:cNvSpPr>
            <p:nvPr/>
          </p:nvSpPr>
          <p:spPr bwMode="auto">
            <a:xfrm>
              <a:off x="2472" y="1360"/>
              <a:ext cx="907" cy="1649"/>
            </a:xfrm>
            <a:prstGeom prst="roundRect">
              <a:avLst>
                <a:gd name="adj" fmla="val 2375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57150" cmpd="thickThin">
              <a:solidFill>
                <a:srgbClr val="993300"/>
              </a:solidFill>
              <a:round/>
              <a:headEnd/>
              <a:tailEnd/>
            </a:ln>
            <a:effectLst>
              <a:outerShdw dist="107763" dir="13500000" algn="ctr" rotWithShape="0">
                <a:srgbClr val="9933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>
                  <a:solidFill>
                    <a:srgbClr val="660033"/>
                  </a:solidFill>
                  <a:latin typeface="Palatino Linotype" pitchFamily="18" charset="0"/>
                  <a:cs typeface="Times New Roman" pitchFamily="18" charset="0"/>
                </a:rPr>
                <a:t>Вироблення в дітей навичок і звичок правомірної поведінки</a:t>
              </a:r>
              <a:r>
                <a:rPr lang="uk-UA" sz="1200" b="1">
                  <a:solidFill>
                    <a:srgbClr val="660033"/>
                  </a:solidFill>
                  <a:latin typeface="Palatino Linotype" pitchFamily="18" charset="0"/>
                  <a:cs typeface="Times New Roman" pitchFamily="18" charset="0"/>
                </a:rPr>
                <a:t> </a:t>
              </a:r>
              <a:endParaRPr lang="uk-UA">
                <a:solidFill>
                  <a:srgbClr val="660033"/>
                </a:solidFill>
              </a:endParaRPr>
            </a:p>
          </p:txBody>
        </p:sp>
        <p:sp>
          <p:nvSpPr>
            <p:cNvPr id="12" name="AutoShape 10" descr="Пергамент"/>
            <p:cNvSpPr>
              <a:spLocks noChangeArrowheads="1"/>
            </p:cNvSpPr>
            <p:nvPr/>
          </p:nvSpPr>
          <p:spPr bwMode="auto">
            <a:xfrm>
              <a:off x="4513" y="1360"/>
              <a:ext cx="1010" cy="1649"/>
            </a:xfrm>
            <a:prstGeom prst="roundRect">
              <a:avLst>
                <a:gd name="adj" fmla="val 2375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57150" cmpd="thickThin">
              <a:solidFill>
                <a:srgbClr val="993300"/>
              </a:solidFill>
              <a:round/>
              <a:headEnd/>
              <a:tailEnd/>
            </a:ln>
            <a:effectLst>
              <a:outerShdw dist="107763" dir="13500000" algn="ctr" rotWithShape="0">
                <a:srgbClr val="9933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>
                  <a:solidFill>
                    <a:srgbClr val="660033"/>
                  </a:solidFill>
                  <a:latin typeface="Palatino Linotype" pitchFamily="18" charset="0"/>
                  <a:cs typeface="Times New Roman" pitchFamily="18" charset="0"/>
                </a:rPr>
                <a:t>Протистояння негативним явищам та впливам</a:t>
              </a:r>
              <a:endParaRPr lang="uk-UA" sz="1400">
                <a:solidFill>
                  <a:srgbClr val="660033"/>
                </a:solidFill>
              </a:endParaRPr>
            </a:p>
          </p:txBody>
        </p:sp>
        <p:sp>
          <p:nvSpPr>
            <p:cNvPr id="13" name="AutoShape 11" descr="Пергамент"/>
            <p:cNvSpPr>
              <a:spLocks noChangeArrowheads="1"/>
            </p:cNvSpPr>
            <p:nvPr/>
          </p:nvSpPr>
          <p:spPr bwMode="auto">
            <a:xfrm>
              <a:off x="3470" y="1360"/>
              <a:ext cx="952" cy="1649"/>
            </a:xfrm>
            <a:prstGeom prst="roundRect">
              <a:avLst>
                <a:gd name="adj" fmla="val 23750"/>
              </a:avLst>
            </a:prstGeom>
            <a:blipFill dpi="0" rotWithShape="1">
              <a:blip r:embed="rId3" cstate="print"/>
              <a:srcRect/>
              <a:tile tx="0" ty="0" sx="100000" sy="100000" flip="none" algn="tl"/>
            </a:blipFill>
            <a:ln w="57150" cmpd="thickThin">
              <a:solidFill>
                <a:srgbClr val="993300"/>
              </a:solidFill>
              <a:round/>
              <a:headEnd/>
              <a:tailEnd/>
            </a:ln>
            <a:effectLst>
              <a:outerShdw dist="107763" dir="13500000" algn="ctr" rotWithShape="0">
                <a:srgbClr val="9933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>
                <a:solidFill>
                  <a:srgbClr val="660033"/>
                </a:solidFill>
                <a:latin typeface="Palatino Linotype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400" b="1">
                  <a:solidFill>
                    <a:srgbClr val="660033"/>
                  </a:solidFill>
                  <a:latin typeface="Palatino Linotype" pitchFamily="18" charset="0"/>
                  <a:cs typeface="Times New Roman" pitchFamily="18" charset="0"/>
                </a:rPr>
                <a:t>Формування в учнів активної позиції у правовій сфері</a:t>
              </a:r>
              <a:r>
                <a:rPr lang="uk-UA" sz="1500" b="1">
                  <a:latin typeface="Palatino Linotype" pitchFamily="18" charset="0"/>
                  <a:cs typeface="Times New Roman" pitchFamily="18" charset="0"/>
                </a:rPr>
                <a:t> </a:t>
              </a:r>
              <a:endParaRPr lang="uk-UA" sz="1500"/>
            </a:p>
          </p:txBody>
        </p:sp>
        <p:grpSp>
          <p:nvGrpSpPr>
            <p:cNvPr id="27660" name="Group 12"/>
            <p:cNvGrpSpPr>
              <a:grpSpLocks/>
            </p:cNvGrpSpPr>
            <p:nvPr/>
          </p:nvGrpSpPr>
          <p:grpSpPr bwMode="auto">
            <a:xfrm>
              <a:off x="938" y="3127"/>
              <a:ext cx="3849" cy="421"/>
              <a:chOff x="3114" y="3987"/>
              <a:chExt cx="11340" cy="900"/>
            </a:xfrm>
          </p:grpSpPr>
          <p:sp>
            <p:nvSpPr>
              <p:cNvPr id="27663" name="Oval 13" descr="Пергамент"/>
              <p:cNvSpPr>
                <a:spLocks noChangeArrowheads="1"/>
              </p:cNvSpPr>
              <p:nvPr/>
            </p:nvSpPr>
            <p:spPr bwMode="auto">
              <a:xfrm>
                <a:off x="3114" y="3987"/>
                <a:ext cx="11340" cy="9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38100">
                <a:solidFill>
                  <a:srgbClr val="993300"/>
                </a:solidFill>
                <a:round/>
                <a:headEnd/>
                <a:tailEnd/>
              </a:ln>
              <a:effectLst>
                <a:prstShdw prst="shdw17" dist="17961" dir="2700000">
                  <a:srgbClr val="993300"/>
                </a:prstShdw>
              </a:effectLst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7664" name="WordArt 14"/>
              <p:cNvSpPr>
                <a:spLocks noChangeArrowheads="1" noChangeShapeType="1" noTextEdit="1"/>
              </p:cNvSpPr>
              <p:nvPr/>
            </p:nvSpPr>
            <p:spPr bwMode="auto">
              <a:xfrm>
                <a:off x="6448" y="4227"/>
                <a:ext cx="4732" cy="4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b="1" kern="10"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solidFill>
                      <a:srgbClr val="1C4A1A"/>
                    </a:solidFill>
                    <a:effectLst>
                      <a:prstShdw prst="shdw17" dist="17961" dir="2700000">
                        <a:srgbClr val="990000"/>
                      </a:prstShdw>
                    </a:effectLst>
                    <a:latin typeface="Palatino Linotype"/>
                  </a:rPr>
                  <a:t>Напрямки діяльності</a:t>
                </a:r>
              </a:p>
            </p:txBody>
          </p:sp>
        </p:grpSp>
        <p:sp>
          <p:nvSpPr>
            <p:cNvPr id="27661" name="Line 15"/>
            <p:cNvSpPr>
              <a:spLocks noChangeShapeType="1"/>
            </p:cNvSpPr>
            <p:nvPr/>
          </p:nvSpPr>
          <p:spPr bwMode="auto">
            <a:xfrm>
              <a:off x="3312" y="3541"/>
              <a:ext cx="936" cy="615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2" name="Line 16"/>
            <p:cNvSpPr>
              <a:spLocks noChangeShapeType="1"/>
            </p:cNvSpPr>
            <p:nvPr/>
          </p:nvSpPr>
          <p:spPr bwMode="auto">
            <a:xfrm flipH="1">
              <a:off x="2736" y="3582"/>
              <a:ext cx="0" cy="451"/>
            </a:xfrm>
            <a:prstGeom prst="line">
              <a:avLst/>
            </a:prstGeom>
            <a:noFill/>
            <a:ln w="76200" cmpd="tri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097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23850" y="476250"/>
            <a:ext cx="8516938" cy="6021388"/>
            <a:chOff x="133" y="436"/>
            <a:chExt cx="5365" cy="3793"/>
          </a:xfrm>
        </p:grpSpPr>
        <p:sp>
          <p:nvSpPr>
            <p:cNvPr id="28675" name="Line 3"/>
            <p:cNvSpPr>
              <a:spLocks noChangeShapeType="1"/>
            </p:cNvSpPr>
            <p:nvPr/>
          </p:nvSpPr>
          <p:spPr bwMode="auto">
            <a:xfrm>
              <a:off x="4841" y="1134"/>
              <a:ext cx="434" cy="175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Line 4"/>
            <p:cNvSpPr>
              <a:spLocks noChangeShapeType="1"/>
            </p:cNvSpPr>
            <p:nvPr/>
          </p:nvSpPr>
          <p:spPr bwMode="auto">
            <a:xfrm flipH="1">
              <a:off x="3788" y="989"/>
              <a:ext cx="806" cy="218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 flipH="1">
              <a:off x="443" y="989"/>
              <a:ext cx="186" cy="14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>
              <a:off x="1124" y="1134"/>
              <a:ext cx="434" cy="160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Line 7"/>
            <p:cNvSpPr>
              <a:spLocks noChangeShapeType="1"/>
            </p:cNvSpPr>
            <p:nvPr/>
          </p:nvSpPr>
          <p:spPr bwMode="auto">
            <a:xfrm>
              <a:off x="876" y="1134"/>
              <a:ext cx="62" cy="23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AutoShape 8" descr="Газетная бумага"/>
            <p:cNvSpPr>
              <a:spLocks noChangeArrowheads="1"/>
            </p:cNvSpPr>
            <p:nvPr/>
          </p:nvSpPr>
          <p:spPr bwMode="auto">
            <a:xfrm>
              <a:off x="133" y="436"/>
              <a:ext cx="1425" cy="729"/>
            </a:xfrm>
            <a:prstGeom prst="hexagon">
              <a:avLst>
                <a:gd name="adj" fmla="val 34706"/>
                <a:gd name="vf" fmla="val 115470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1C4A1A"/>
              </a:solidFill>
              <a:miter lim="800000"/>
              <a:headEnd/>
              <a:tailEnd/>
            </a:ln>
            <a:effectLst>
              <a:prstShdw prst="shdw17" dist="17961" dir="13500000">
                <a:srgbClr val="004D0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1" name="AutoShape 9" descr="Пергамент"/>
            <p:cNvSpPr>
              <a:spLocks noChangeArrowheads="1"/>
            </p:cNvSpPr>
            <p:nvPr/>
          </p:nvSpPr>
          <p:spPr bwMode="auto">
            <a:xfrm>
              <a:off x="2053" y="436"/>
              <a:ext cx="1425" cy="729"/>
            </a:xfrm>
            <a:prstGeom prst="hexagon">
              <a:avLst>
                <a:gd name="adj" fmla="val 34706"/>
                <a:gd name="vf" fmla="val 115470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rgbClr val="993300"/>
              </a:solidFill>
              <a:miter lim="800000"/>
              <a:headEnd/>
              <a:tailEnd/>
            </a:ln>
            <a:effectLst>
              <a:prstShdw prst="shdw17" dist="17961" dir="13500000">
                <a:srgbClr val="99330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2" name="AutoShape 10" descr="Полотно"/>
            <p:cNvSpPr>
              <a:spLocks noChangeArrowheads="1"/>
            </p:cNvSpPr>
            <p:nvPr/>
          </p:nvSpPr>
          <p:spPr bwMode="auto">
            <a:xfrm>
              <a:off x="4011" y="436"/>
              <a:ext cx="1425" cy="729"/>
            </a:xfrm>
            <a:prstGeom prst="hexagon">
              <a:avLst>
                <a:gd name="adj" fmla="val 34706"/>
                <a:gd name="vf" fmla="val 11547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>
              <a:solidFill>
                <a:srgbClr val="990033"/>
              </a:solidFill>
              <a:miter lim="800000"/>
              <a:headEnd/>
              <a:tailEnd/>
            </a:ln>
            <a:effectLst>
              <a:prstShdw prst="shdw17" dist="17961" dir="13500000">
                <a:srgbClr val="990099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1" y="566"/>
              <a:ext cx="875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1C4A1A"/>
                    </a:solidFill>
                    <a:round/>
                    <a:headEnd/>
                    <a:tailEnd/>
                  </a:ln>
                  <a:solidFill>
                    <a:srgbClr val="1C4A1A"/>
                  </a:solidFill>
                  <a:effectLst>
                    <a:prstShdw prst="shdw17" dist="17961" dir="2700000">
                      <a:srgbClr val="4D0000"/>
                    </a:prstShdw>
                  </a:effectLst>
                  <a:latin typeface="Palatino Linotype"/>
                </a:rPr>
                <a:t>Педагогічна</a:t>
              </a:r>
            </a:p>
            <a:p>
              <a:pPr algn="ctr"/>
              <a:r>
                <a:rPr lang="ru-RU" b="1" kern="10">
                  <a:ln w="9525">
                    <a:solidFill>
                      <a:srgbClr val="1C4A1A"/>
                    </a:solidFill>
                    <a:round/>
                    <a:headEnd/>
                    <a:tailEnd/>
                  </a:ln>
                  <a:solidFill>
                    <a:srgbClr val="1C4A1A"/>
                  </a:solidFill>
                  <a:effectLst>
                    <a:prstShdw prst="shdw17" dist="17961" dir="2700000">
                      <a:srgbClr val="4D0000"/>
                    </a:prstShdw>
                  </a:effectLst>
                  <a:latin typeface="Palatino Linotype"/>
                </a:rPr>
                <a:t>профілактика</a:t>
              </a:r>
            </a:p>
          </p:txBody>
        </p:sp>
        <p:sp>
          <p:nvSpPr>
            <p:cNvPr id="2868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301" y="582"/>
              <a:ext cx="992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7" dist="17961" dir="2700000">
                      <a:srgbClr val="4D0000"/>
                    </a:prstShdw>
                  </a:effectLst>
                  <a:latin typeface="Palatino Linotype"/>
                </a:rPr>
                <a:t>Консультаційна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7" dist="17961" dir="2700000">
                      <a:srgbClr val="4D0000"/>
                    </a:prstShdw>
                  </a:effectLst>
                  <a:latin typeface="Palatino Linotype"/>
                </a:rPr>
                <a:t>діяльність</a:t>
              </a:r>
            </a:p>
          </p:txBody>
        </p:sp>
        <p:sp>
          <p:nvSpPr>
            <p:cNvPr id="2868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284" y="582"/>
              <a:ext cx="875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7" dist="17961" dir="2700000">
                      <a:srgbClr val="4D0000"/>
                    </a:prstShdw>
                  </a:effectLst>
                  <a:latin typeface="Palatino Linotype"/>
                </a:rPr>
                <a:t>Просвітницька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>
                    <a:prstShdw prst="shdw17" dist="17961" dir="2700000">
                      <a:srgbClr val="4D0000"/>
                    </a:prstShdw>
                  </a:effectLst>
                  <a:latin typeface="Palatino Linotype"/>
                </a:rPr>
                <a:t>діяльність</a:t>
              </a:r>
            </a:p>
          </p:txBody>
        </p:sp>
        <p:sp>
          <p:nvSpPr>
            <p:cNvPr id="28686" name="AutoShape 14" descr="Газетная бумага"/>
            <p:cNvSpPr>
              <a:spLocks noChangeArrowheads="1"/>
            </p:cNvSpPr>
            <p:nvPr/>
          </p:nvSpPr>
          <p:spPr bwMode="auto">
            <a:xfrm>
              <a:off x="275" y="1311"/>
              <a:ext cx="1140" cy="729"/>
            </a:xfrm>
            <a:prstGeom prst="octagon">
              <a:avLst>
                <a:gd name="adj" fmla="val 33778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1C4A1A"/>
              </a:solidFill>
              <a:miter lim="800000"/>
              <a:headEnd/>
              <a:tailEnd/>
            </a:ln>
            <a:effectLst>
              <a:prstShdw prst="shdw17" dist="17961" dir="13500000">
                <a:srgbClr val="99990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7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375" y="1457"/>
              <a:ext cx="941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Діагностика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інтересів</a:t>
              </a:r>
            </a:p>
          </p:txBody>
        </p:sp>
        <p:sp>
          <p:nvSpPr>
            <p:cNvPr id="28688" name="AutoShape 16" descr="Газетная бумага"/>
            <p:cNvSpPr>
              <a:spLocks noChangeArrowheads="1"/>
            </p:cNvSpPr>
            <p:nvPr/>
          </p:nvSpPr>
          <p:spPr bwMode="auto">
            <a:xfrm>
              <a:off x="133" y="2447"/>
              <a:ext cx="1140" cy="729"/>
            </a:xfrm>
            <a:prstGeom prst="octagon">
              <a:avLst>
                <a:gd name="adj" fmla="val 33778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1C4A1A"/>
              </a:solidFill>
              <a:miter lim="800000"/>
              <a:headEnd/>
              <a:tailEnd/>
            </a:ln>
            <a:effectLst>
              <a:prstShdw prst="shdw17" dist="17961" dir="13500000">
                <a:srgbClr val="99990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32" y="2593"/>
              <a:ext cx="942" cy="42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Діагностика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нахилів, здібностей</a:t>
              </a:r>
            </a:p>
          </p:txBody>
        </p:sp>
        <p:sp>
          <p:nvSpPr>
            <p:cNvPr id="28690" name="AutoShape 18" descr="Газетная бумага"/>
            <p:cNvSpPr>
              <a:spLocks noChangeArrowheads="1"/>
            </p:cNvSpPr>
            <p:nvPr/>
          </p:nvSpPr>
          <p:spPr bwMode="auto">
            <a:xfrm>
              <a:off x="1583" y="2593"/>
              <a:ext cx="1140" cy="729"/>
            </a:xfrm>
            <a:prstGeom prst="octagon">
              <a:avLst>
                <a:gd name="adj" fmla="val 33778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1C4A1A"/>
              </a:solidFill>
              <a:miter lim="800000"/>
              <a:headEnd/>
              <a:tailEnd/>
            </a:ln>
            <a:effectLst>
              <a:prstShdw prst="shdw17" dist="17961" dir="13500000">
                <a:srgbClr val="99990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1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1682" y="2665"/>
              <a:ext cx="941" cy="5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Діагностика та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корекція особистісного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самовизначення учнів</a:t>
              </a:r>
            </a:p>
          </p:txBody>
        </p:sp>
        <p:sp>
          <p:nvSpPr>
            <p:cNvPr id="28692" name="AutoShape 20" descr="Газетная бумага"/>
            <p:cNvSpPr>
              <a:spLocks noChangeArrowheads="1"/>
            </p:cNvSpPr>
            <p:nvPr/>
          </p:nvSpPr>
          <p:spPr bwMode="auto">
            <a:xfrm>
              <a:off x="319" y="3467"/>
              <a:ext cx="2218" cy="730"/>
            </a:xfrm>
            <a:prstGeom prst="octagon">
              <a:avLst>
                <a:gd name="adj" fmla="val 33778"/>
              </a:avLst>
            </a:prstGeom>
            <a:blipFill dpi="0" rotWithShape="1">
              <a:blip r:embed="rId2"/>
              <a:srcRect/>
              <a:tile tx="0" ty="0" sx="100000" sy="100000" flip="none" algn="tl"/>
            </a:blipFill>
            <a:ln w="38100">
              <a:solidFill>
                <a:srgbClr val="1C4A1A"/>
              </a:solidFill>
              <a:miter lim="800000"/>
              <a:headEnd/>
              <a:tailEnd/>
            </a:ln>
            <a:effectLst>
              <a:prstShdw prst="shdw17" dist="17961" dir="13500000">
                <a:srgbClr val="999900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3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459" y="3532"/>
              <a:ext cx="1938" cy="58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Розробка і проведення заходів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щодо створення сприятливих умов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для саморозвитку особистості в колективі</a:t>
              </a:r>
            </a:p>
          </p:txBody>
        </p:sp>
        <p:sp>
          <p:nvSpPr>
            <p:cNvPr id="28694" name="AutoShape 22" descr="Пергамент"/>
            <p:cNvSpPr>
              <a:spLocks noChangeArrowheads="1"/>
            </p:cNvSpPr>
            <p:nvPr/>
          </p:nvSpPr>
          <p:spPr bwMode="auto">
            <a:xfrm>
              <a:off x="1620" y="1603"/>
              <a:ext cx="1140" cy="729"/>
            </a:xfrm>
            <a:prstGeom prst="octagon">
              <a:avLst>
                <a:gd name="adj" fmla="val 33778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13500000">
                <a:srgbClr val="7A9999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5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701" y="1748"/>
              <a:ext cx="960" cy="50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Практичні поради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щодо виходу з проблемної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ситуації</a:t>
              </a:r>
            </a:p>
          </p:txBody>
        </p:sp>
        <p:sp>
          <p:nvSpPr>
            <p:cNvPr id="28696" name="AutoShape 24" descr="Пергамент"/>
            <p:cNvSpPr>
              <a:spLocks noChangeArrowheads="1"/>
            </p:cNvSpPr>
            <p:nvPr/>
          </p:nvSpPr>
          <p:spPr bwMode="auto">
            <a:xfrm>
              <a:off x="2834" y="1603"/>
              <a:ext cx="1140" cy="729"/>
            </a:xfrm>
            <a:prstGeom prst="octagon">
              <a:avLst>
                <a:gd name="adj" fmla="val 33778"/>
              </a:avLst>
            </a:prstGeom>
            <a:blipFill dpi="0" rotWithShape="1">
              <a:blip r:embed="rId3"/>
              <a:srcRect/>
              <a:tile tx="0" ty="0" sx="100000" sy="100000" flip="none" algn="tl"/>
            </a:blip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prstShdw prst="shdw17" dist="17961" dir="13500000">
                <a:srgbClr val="7A9999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7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2933" y="1716"/>
              <a:ext cx="942" cy="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Допомога у встановленні причин,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що призводять до виникнення</a:t>
              </a:r>
            </a:p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проблем та вирішення їх</a:t>
              </a:r>
            </a:p>
          </p:txBody>
        </p:sp>
        <p:sp>
          <p:nvSpPr>
            <p:cNvPr id="28698" name="AutoShape 26" descr="Полотно"/>
            <p:cNvSpPr>
              <a:spLocks noChangeArrowheads="1"/>
            </p:cNvSpPr>
            <p:nvPr/>
          </p:nvSpPr>
          <p:spPr bwMode="auto">
            <a:xfrm>
              <a:off x="4037" y="1426"/>
              <a:ext cx="1461" cy="1118"/>
            </a:xfrm>
            <a:prstGeom prst="octagon">
              <a:avLst>
                <a:gd name="adj" fmla="val 33778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>
              <a:solidFill>
                <a:srgbClr val="990033"/>
              </a:solidFill>
              <a:miter lim="800000"/>
              <a:headEnd/>
              <a:tailEnd/>
            </a:ln>
            <a:effectLst>
              <a:prstShdw prst="shdw17" dist="17961" dir="13500000">
                <a:srgbClr val="999999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9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4286" y="1616"/>
              <a:ext cx="998" cy="8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Поширення знань з права, психології,</a:t>
              </a:r>
            </a:p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соціології, медицини, які сприяють</a:t>
              </a:r>
            </a:p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ефективному вирішенню завдань</a:t>
              </a:r>
            </a:p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Bookman Old Style"/>
                </a:rPr>
                <a:t>профілактики правопорушень</a:t>
              </a:r>
            </a:p>
          </p:txBody>
        </p:sp>
        <p:sp>
          <p:nvSpPr>
            <p:cNvPr id="28700" name="AutoShape 28" descr="Полотно"/>
            <p:cNvSpPr>
              <a:spLocks noChangeArrowheads="1"/>
            </p:cNvSpPr>
            <p:nvPr/>
          </p:nvSpPr>
          <p:spPr bwMode="auto">
            <a:xfrm>
              <a:off x="4212" y="2884"/>
              <a:ext cx="1286" cy="600"/>
            </a:xfrm>
            <a:prstGeom prst="octagon">
              <a:avLst>
                <a:gd name="adj" fmla="val 33778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>
              <a:solidFill>
                <a:srgbClr val="990033"/>
              </a:solidFill>
              <a:miter lim="800000"/>
              <a:headEnd/>
              <a:tailEnd/>
            </a:ln>
            <a:effectLst>
              <a:prstShdw prst="shdw17" dist="17961" dir="13500000">
                <a:srgbClr val="999999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701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4385" y="2933"/>
              <a:ext cx="989" cy="4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Знайомство вчителів, </a:t>
              </a:r>
            </a:p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батьків з основами</a:t>
              </a:r>
            </a:p>
            <a:p>
              <a:pPr algn="ctr"/>
              <a:r>
                <a:rPr lang="ru-RU" b="1" kern="1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вікової психології</a:t>
              </a:r>
            </a:p>
          </p:txBody>
        </p:sp>
        <p:sp>
          <p:nvSpPr>
            <p:cNvPr id="28702" name="AutoShape 30" descr="Полотно"/>
            <p:cNvSpPr>
              <a:spLocks noChangeArrowheads="1"/>
            </p:cNvSpPr>
            <p:nvPr/>
          </p:nvSpPr>
          <p:spPr bwMode="auto">
            <a:xfrm>
              <a:off x="2859" y="3176"/>
              <a:ext cx="1299" cy="1053"/>
            </a:xfrm>
            <a:prstGeom prst="octagon">
              <a:avLst>
                <a:gd name="adj" fmla="val 33778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>
              <a:solidFill>
                <a:srgbClr val="990033"/>
              </a:solidFill>
              <a:miter lim="800000"/>
              <a:headEnd/>
              <a:tailEnd/>
            </a:ln>
            <a:effectLst>
              <a:prstShdw prst="shdw17" dist="17961" dir="13500000">
                <a:srgbClr val="999999"/>
              </a:prstShdw>
            </a:effectLst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016" y="3306"/>
              <a:ext cx="998" cy="71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Практичне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використання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набутих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знань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latin typeface="Times New Roman" pitchFamily="18" charset="0"/>
                  <a:cs typeface="Times New Roman" pitchFamily="18" charset="0"/>
                </a:rPr>
                <a:t>вирішення</a:t>
              </a:r>
              <a:endParaRPr lang="ru-RU" b="1" kern="10" dirty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конкретних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навчання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і</a:t>
              </a:r>
              <a:r>
                <a:rPr lang="ru-RU" b="1" kern="10" dirty="0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 </a:t>
              </a:r>
              <a:r>
                <a:rPr lang="ru-RU" b="1" kern="10" dirty="0" err="1">
                  <a:ln w="9525">
                    <a:noFill/>
                    <a:round/>
                    <a:headEnd/>
                    <a:tailEnd/>
                  </a:ln>
                  <a:solidFill>
                    <a:srgbClr val="000000"/>
                  </a:solidFill>
                  <a:latin typeface="Palatino Linotype"/>
                </a:rPr>
                <a:t>виховання</a:t>
              </a:r>
              <a:endParaRPr lang="uk-UA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Palatino Linotype"/>
              </a:endParaRPr>
            </a:p>
          </p:txBody>
        </p:sp>
        <p:sp>
          <p:nvSpPr>
            <p:cNvPr id="28704" name="Line 32"/>
            <p:cNvSpPr>
              <a:spLocks noChangeShapeType="1"/>
            </p:cNvSpPr>
            <p:nvPr/>
          </p:nvSpPr>
          <p:spPr bwMode="auto">
            <a:xfrm flipH="1">
              <a:off x="1992" y="1134"/>
              <a:ext cx="619" cy="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Line 33"/>
            <p:cNvSpPr>
              <a:spLocks noChangeShapeType="1"/>
            </p:cNvSpPr>
            <p:nvPr/>
          </p:nvSpPr>
          <p:spPr bwMode="auto">
            <a:xfrm>
              <a:off x="2921" y="1134"/>
              <a:ext cx="495" cy="43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Line 34"/>
            <p:cNvSpPr>
              <a:spLocks noChangeShapeType="1"/>
            </p:cNvSpPr>
            <p:nvPr/>
          </p:nvSpPr>
          <p:spPr bwMode="auto">
            <a:xfrm>
              <a:off x="753" y="1134"/>
              <a:ext cx="0" cy="14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Line 35"/>
            <p:cNvSpPr>
              <a:spLocks noChangeShapeType="1"/>
            </p:cNvSpPr>
            <p:nvPr/>
          </p:nvSpPr>
          <p:spPr bwMode="auto">
            <a:xfrm flipH="1">
              <a:off x="4655" y="1183"/>
              <a:ext cx="21" cy="24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Restart\AppData\Local\Temp\Rar$DI96.784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7561262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Працюючи над проблемним питанням «Превентивне виховання дітей і молоді, формування у них здорового способу життя; використання здоров’язберігаючих інноваційних технологій у навчально-виховному процесі», педагогічний колектив школи створив власну концептуальну модель „Школи сприяння здоров’ю”, виробив шляхи реалізації цієї моделі, запроваджує інноваційні форми і методи роботи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95288" y="476250"/>
            <a:ext cx="8135937" cy="5516563"/>
            <a:chOff x="2831" y="2273"/>
            <a:chExt cx="13180" cy="7578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5711" y="2273"/>
              <a:ext cx="5581" cy="3439"/>
            </a:xfrm>
            <a:prstGeom prst="irregularSeal1">
              <a:avLst/>
            </a:prstGeom>
            <a:gradFill rotWithShape="1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5400000" scaled="1"/>
            </a:gradFill>
            <a:ln w="28575">
              <a:solidFill>
                <a:srgbClr val="FF0000"/>
              </a:solidFill>
              <a:miter lim="800000"/>
              <a:headEnd/>
              <a:tailEnd/>
            </a:ln>
            <a:effectLst>
              <a:outerShdw dist="117088" dir="4648272" algn="ctr" rotWithShape="0">
                <a:srgbClr val="FF0000"/>
              </a:outerShdw>
            </a:effectLst>
          </p:spPr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uk-UA" sz="1600" b="1" dirty="0" err="1">
                  <a:latin typeface="Calibri" pitchFamily="34" charset="0"/>
                  <a:cs typeface="Arial" pitchFamily="34" charset="0"/>
                </a:rPr>
                <a:t>Здоров’язберігаючі</a:t>
              </a:r>
              <a:r>
                <a:rPr lang="uk-UA" sz="1600" b="1" dirty="0">
                  <a:latin typeface="Calibri" pitchFamily="34" charset="0"/>
                  <a:cs typeface="Arial" pitchFamily="34" charset="0"/>
                </a:rPr>
                <a:t> технології</a:t>
              </a:r>
              <a:endParaRPr lang="uk-UA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2831" y="7151"/>
              <a:ext cx="3420" cy="2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endParaRPr lang="uk-UA" sz="1100" b="1">
                <a:latin typeface="Times New Roman" pitchFamily="18" charset="0"/>
                <a:cs typeface="Arial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uk-UA" sz="1600" b="1">
                  <a:latin typeface="Calibri" pitchFamily="34" charset="0"/>
                  <a:cs typeface="Arial" charset="0"/>
                </a:rPr>
                <a:t>Інноваційні,</a:t>
              </a:r>
            </a:p>
            <a:p>
              <a:pPr algn="ctr">
                <a:spcAft>
                  <a:spcPts val="1000"/>
                </a:spcAft>
              </a:pPr>
              <a:r>
                <a:rPr lang="uk-UA" sz="1600" b="1">
                  <a:latin typeface="Calibri" pitchFamily="34" charset="0"/>
                  <a:cs typeface="Arial" charset="0"/>
                </a:rPr>
                <a:t>інтерактивні</a:t>
              </a:r>
              <a:endParaRPr lang="uk-UA">
                <a:cs typeface="Arial" charset="0"/>
              </a:endParaRPr>
            </a:p>
          </p:txBody>
        </p:sp>
        <p:sp>
          <p:nvSpPr>
            <p:cNvPr id="30725" name="Oval 5"/>
            <p:cNvSpPr>
              <a:spLocks noChangeArrowheads="1"/>
            </p:cNvSpPr>
            <p:nvPr/>
          </p:nvSpPr>
          <p:spPr bwMode="auto">
            <a:xfrm>
              <a:off x="11346" y="6725"/>
              <a:ext cx="3240" cy="2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uk-UA" sz="2000" b="1">
                <a:latin typeface="Times New Roman" pitchFamily="18" charset="0"/>
                <a:cs typeface="Arial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uk-UA" sz="2000" b="1">
                  <a:latin typeface="Calibri" pitchFamily="34" charset="0"/>
                  <a:cs typeface="Arial" charset="0"/>
                </a:rPr>
                <a:t>Проектні</a:t>
              </a:r>
              <a:endParaRPr lang="uk-UA">
                <a:cs typeface="Arial" charset="0"/>
              </a:endParaRPr>
            </a:p>
          </p:txBody>
        </p:sp>
        <p:sp>
          <p:nvSpPr>
            <p:cNvPr id="30726" name="Oval 6"/>
            <p:cNvSpPr>
              <a:spLocks noChangeArrowheads="1"/>
            </p:cNvSpPr>
            <p:nvPr/>
          </p:nvSpPr>
          <p:spPr bwMode="auto">
            <a:xfrm>
              <a:off x="6971" y="7511"/>
              <a:ext cx="3240" cy="234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uk-UA" sz="1100" b="1">
                <a:latin typeface="Times New Roman" pitchFamily="18" charset="0"/>
                <a:cs typeface="Arial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uk-UA" b="1">
                  <a:latin typeface="Calibri" pitchFamily="34" charset="0"/>
                  <a:cs typeface="Arial" charset="0"/>
                </a:rPr>
                <a:t>Технологія тренінгів</a:t>
              </a:r>
            </a:p>
            <a:p>
              <a:endParaRPr lang="uk-UA">
                <a:cs typeface="Arial" charset="0"/>
              </a:endParaRPr>
            </a:p>
          </p:txBody>
        </p:sp>
        <p:sp>
          <p:nvSpPr>
            <p:cNvPr id="30727" name="Oval 7"/>
            <p:cNvSpPr>
              <a:spLocks noChangeArrowheads="1"/>
            </p:cNvSpPr>
            <p:nvPr/>
          </p:nvSpPr>
          <p:spPr bwMode="auto">
            <a:xfrm>
              <a:off x="12551" y="3371"/>
              <a:ext cx="3460" cy="2700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2000" b="1">
                  <a:latin typeface="Calibri" pitchFamily="34" charset="0"/>
                  <a:cs typeface="Arial" charset="0"/>
                </a:rPr>
                <a:t> </a:t>
              </a:r>
              <a:endParaRPr lang="uk-UA" sz="1400" b="1">
                <a:latin typeface="Times New Roman" pitchFamily="18" charset="0"/>
                <a:cs typeface="Arial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uk-UA" sz="1400" b="1">
                  <a:latin typeface="Calibri" pitchFamily="34" charset="0"/>
                  <a:cs typeface="Arial" charset="0"/>
                </a:rPr>
                <a:t>Просвітницькі</a:t>
              </a:r>
              <a:endParaRPr lang="uk-UA" sz="1400">
                <a:cs typeface="Arial" charset="0"/>
              </a:endParaRPr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 flipH="1">
              <a:off x="4991" y="4811"/>
              <a:ext cx="1980" cy="9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10211" y="4631"/>
              <a:ext cx="2340" cy="3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 flipH="1">
              <a:off x="5711" y="4991"/>
              <a:ext cx="1980" cy="25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8411" y="4991"/>
              <a:ext cx="180" cy="252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>
              <a:off x="9491" y="4811"/>
              <a:ext cx="2340" cy="216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2"/>
          <p:cNvGrpSpPr>
            <a:grpSpLocks/>
          </p:cNvGrpSpPr>
          <p:nvPr/>
        </p:nvGrpSpPr>
        <p:grpSpPr bwMode="auto">
          <a:xfrm>
            <a:off x="179388" y="0"/>
            <a:ext cx="8489950" cy="6515100"/>
            <a:chOff x="851" y="671"/>
            <a:chExt cx="14903" cy="10260"/>
          </a:xfrm>
        </p:grpSpPr>
        <p:sp>
          <p:nvSpPr>
            <p:cNvPr id="31746" name="AutoShape 3"/>
            <p:cNvSpPr>
              <a:spLocks noChangeArrowheads="1"/>
            </p:cNvSpPr>
            <p:nvPr/>
          </p:nvSpPr>
          <p:spPr bwMode="auto">
            <a:xfrm>
              <a:off x="1571" y="671"/>
              <a:ext cx="13680" cy="2509"/>
            </a:xfrm>
            <a:prstGeom prst="horizontalScroll">
              <a:avLst>
                <a:gd name="adj" fmla="val 15833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  <a:ln w="3810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3174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371" y="1240"/>
              <a:ext cx="10546" cy="133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ookman Old Style"/>
                </a:rPr>
                <a:t>Критерії формування </a:t>
              </a:r>
            </a:p>
            <a:p>
              <a:pPr algn="ctr"/>
              <a:r>
                <a:rPr lang="ru-RU" sz="3600" b="1" i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ookman Old Style"/>
                </a:rPr>
                <a:t>позитивної мотивації</a:t>
              </a:r>
            </a:p>
            <a:p>
              <a:pPr algn="ctr"/>
              <a:r>
                <a:rPr lang="ru-RU" sz="3600" b="1" i="1" kern="10">
                  <a:ln w="9525">
                    <a:solidFill>
                      <a:srgbClr val="9933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Bookman Old Style"/>
                </a:rPr>
                <a:t>на здоровий спосіб життя</a:t>
              </a:r>
            </a:p>
          </p:txBody>
        </p:sp>
        <p:grpSp>
          <p:nvGrpSpPr>
            <p:cNvPr id="31748" name="Group 5"/>
            <p:cNvGrpSpPr>
              <a:grpSpLocks/>
            </p:cNvGrpSpPr>
            <p:nvPr/>
          </p:nvGrpSpPr>
          <p:grpSpPr bwMode="auto">
            <a:xfrm>
              <a:off x="1391" y="4091"/>
              <a:ext cx="2880" cy="2160"/>
              <a:chOff x="1211" y="4091"/>
              <a:chExt cx="2880" cy="2160"/>
            </a:xfrm>
          </p:grpSpPr>
          <p:sp>
            <p:nvSpPr>
              <p:cNvPr id="31762" name="AutoShape 6" descr="Пергамент"/>
              <p:cNvSpPr>
                <a:spLocks noChangeArrowheads="1"/>
              </p:cNvSpPr>
              <p:nvPr/>
            </p:nvSpPr>
            <p:spPr bwMode="auto">
              <a:xfrm>
                <a:off x="1211" y="4091"/>
                <a:ext cx="2880" cy="2160"/>
              </a:xfrm>
              <a:prstGeom prst="downArrowCallout">
                <a:avLst>
                  <a:gd name="adj1" fmla="val 33333"/>
                  <a:gd name="adj2" fmla="val 33333"/>
                  <a:gd name="adj3" fmla="val 16667"/>
                  <a:gd name="adj4" fmla="val 66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3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520" y="4220"/>
                <a:ext cx="234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на рівні 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фізичного 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здоров'я</a:t>
                </a:r>
              </a:p>
            </p:txBody>
          </p:sp>
        </p:grpSp>
        <p:grpSp>
          <p:nvGrpSpPr>
            <p:cNvPr id="31749" name="Group 8"/>
            <p:cNvGrpSpPr>
              <a:grpSpLocks/>
            </p:cNvGrpSpPr>
            <p:nvPr/>
          </p:nvGrpSpPr>
          <p:grpSpPr bwMode="auto">
            <a:xfrm>
              <a:off x="5171" y="4091"/>
              <a:ext cx="2880" cy="2160"/>
              <a:chOff x="4520" y="4080"/>
              <a:chExt cx="2880" cy="2160"/>
            </a:xfrm>
          </p:grpSpPr>
          <p:sp>
            <p:nvSpPr>
              <p:cNvPr id="31760" name="AutoShape 9" descr="Пергамент"/>
              <p:cNvSpPr>
                <a:spLocks noChangeArrowheads="1"/>
              </p:cNvSpPr>
              <p:nvPr/>
            </p:nvSpPr>
            <p:spPr bwMode="auto">
              <a:xfrm>
                <a:off x="4520" y="4080"/>
                <a:ext cx="2880" cy="2160"/>
              </a:xfrm>
              <a:prstGeom prst="downArrowCallout">
                <a:avLst>
                  <a:gd name="adj1" fmla="val 33333"/>
                  <a:gd name="adj2" fmla="val 33333"/>
                  <a:gd name="adj3" fmla="val 16667"/>
                  <a:gd name="adj4" fmla="val 66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61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29" y="4209"/>
                <a:ext cx="234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на рівні </a:t>
                </a:r>
              </a:p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психічного</a:t>
                </a:r>
              </a:p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здоров'я</a:t>
                </a:r>
              </a:p>
            </p:txBody>
          </p:sp>
        </p:grpSp>
        <p:grpSp>
          <p:nvGrpSpPr>
            <p:cNvPr id="31750" name="Group 11"/>
            <p:cNvGrpSpPr>
              <a:grpSpLocks/>
            </p:cNvGrpSpPr>
            <p:nvPr/>
          </p:nvGrpSpPr>
          <p:grpSpPr bwMode="auto">
            <a:xfrm>
              <a:off x="8951" y="4091"/>
              <a:ext cx="2880" cy="2160"/>
              <a:chOff x="7880" y="4040"/>
              <a:chExt cx="2880" cy="2160"/>
            </a:xfrm>
          </p:grpSpPr>
          <p:sp>
            <p:nvSpPr>
              <p:cNvPr id="31758" name="AutoShape 12" descr="Пергамент"/>
              <p:cNvSpPr>
                <a:spLocks noChangeArrowheads="1"/>
              </p:cNvSpPr>
              <p:nvPr/>
            </p:nvSpPr>
            <p:spPr bwMode="auto">
              <a:xfrm>
                <a:off x="7880" y="4040"/>
                <a:ext cx="2880" cy="2160"/>
              </a:xfrm>
              <a:prstGeom prst="downArrowCallout">
                <a:avLst>
                  <a:gd name="adj1" fmla="val 33333"/>
                  <a:gd name="adj2" fmla="val 33333"/>
                  <a:gd name="adj3" fmla="val 16667"/>
                  <a:gd name="adj4" fmla="val 66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59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8189" y="4169"/>
                <a:ext cx="234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на рівні </a:t>
                </a:r>
              </a:p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духовного </a:t>
                </a:r>
              </a:p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здоров'я</a:t>
                </a:r>
              </a:p>
            </p:txBody>
          </p:sp>
        </p:grpSp>
        <p:grpSp>
          <p:nvGrpSpPr>
            <p:cNvPr id="31751" name="Group 14"/>
            <p:cNvGrpSpPr>
              <a:grpSpLocks/>
            </p:cNvGrpSpPr>
            <p:nvPr/>
          </p:nvGrpSpPr>
          <p:grpSpPr bwMode="auto">
            <a:xfrm>
              <a:off x="12480" y="4040"/>
              <a:ext cx="2880" cy="2160"/>
              <a:chOff x="12480" y="4040"/>
              <a:chExt cx="2880" cy="2160"/>
            </a:xfrm>
          </p:grpSpPr>
          <p:sp>
            <p:nvSpPr>
              <p:cNvPr id="31756" name="AutoShape 15" descr="Пергамент"/>
              <p:cNvSpPr>
                <a:spLocks noChangeArrowheads="1"/>
              </p:cNvSpPr>
              <p:nvPr/>
            </p:nvSpPr>
            <p:spPr bwMode="auto">
              <a:xfrm>
                <a:off x="12480" y="4040"/>
                <a:ext cx="2880" cy="2160"/>
              </a:xfrm>
              <a:prstGeom prst="downArrowCallout">
                <a:avLst>
                  <a:gd name="adj1" fmla="val 33333"/>
                  <a:gd name="adj2" fmla="val 33333"/>
                  <a:gd name="adj3" fmla="val 16667"/>
                  <a:gd name="adj4" fmla="val 66667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757" name="WordArt 16"/>
              <p:cNvSpPr>
                <a:spLocks noChangeArrowheads="1" noChangeShapeType="1" noTextEdit="1"/>
              </p:cNvSpPr>
              <p:nvPr/>
            </p:nvSpPr>
            <p:spPr bwMode="auto">
              <a:xfrm>
                <a:off x="12789" y="4169"/>
                <a:ext cx="2340" cy="10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на рівні </a:t>
                </a:r>
              </a:p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соціального </a:t>
                </a:r>
              </a:p>
              <a:p>
                <a:pPr algn="ctr"/>
                <a:r>
                  <a:rPr lang="ru-RU" sz="3600" b="1" kern="10">
                    <a:ln w="1905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 Antiqua"/>
                  </a:rPr>
                  <a:t>здоров'я</a:t>
                </a:r>
              </a:p>
            </p:txBody>
          </p:sp>
        </p:grpSp>
        <p:sp>
          <p:nvSpPr>
            <p:cNvPr id="31752" name="AutoShape 17" descr="60%"/>
            <p:cNvSpPr>
              <a:spLocks noChangeArrowheads="1"/>
            </p:cNvSpPr>
            <p:nvPr/>
          </p:nvSpPr>
          <p:spPr bwMode="auto">
            <a:xfrm>
              <a:off x="851" y="6431"/>
              <a:ext cx="3420" cy="4500"/>
            </a:xfrm>
            <a:prstGeom prst="roundRect">
              <a:avLst>
                <a:gd name="adj" fmla="val 16667"/>
              </a:avLst>
            </a:prstGeom>
            <a:pattFill prst="pct60">
              <a:fgClr>
                <a:srgbClr val="FFFF00"/>
              </a:fgClr>
              <a:bgClr>
                <a:srgbClr val="FFFFFF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Прагнення до фізичної вдосконаленості, ставлення до власного здоров’я як до найвищої соціальної цінності, фізична розвиненість, загальна фізична працездатність, загартованість організму, дотримання раціонального режиму дня, виконання вимог особистої гігієни, правильне харчування</a:t>
              </a:r>
              <a:endParaRPr lang="uk-UA">
                <a:cs typeface="Arial" charset="0"/>
              </a:endParaRPr>
            </a:p>
          </p:txBody>
        </p:sp>
        <p:sp>
          <p:nvSpPr>
            <p:cNvPr id="31753" name="AutoShape 18" descr="60%"/>
            <p:cNvSpPr>
              <a:spLocks noChangeArrowheads="1"/>
            </p:cNvSpPr>
            <p:nvPr/>
          </p:nvSpPr>
          <p:spPr bwMode="auto">
            <a:xfrm>
              <a:off x="4811" y="6431"/>
              <a:ext cx="3240" cy="4260"/>
            </a:xfrm>
            <a:prstGeom prst="roundRect">
              <a:avLst>
                <a:gd name="adj" fmla="val 16667"/>
              </a:avLst>
            </a:prstGeom>
            <a:pattFill prst="pct60">
              <a:fgClr>
                <a:srgbClr val="FFFF00"/>
              </a:fgClr>
              <a:bgClr>
                <a:srgbClr val="FFFFFF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Відповідність пізнавальної діяльності календарному віку, розвиненість довільних психічних процесів, наявність саморегуляції, адекватна самооцінка, відсутність шкідливих звичок</a:t>
              </a:r>
              <a:endParaRPr lang="uk-UA">
                <a:cs typeface="Arial" charset="0"/>
              </a:endParaRPr>
            </a:p>
          </p:txBody>
        </p:sp>
        <p:sp>
          <p:nvSpPr>
            <p:cNvPr id="31754" name="AutoShape 19" descr="60%"/>
            <p:cNvSpPr>
              <a:spLocks noChangeArrowheads="1"/>
            </p:cNvSpPr>
            <p:nvPr/>
          </p:nvSpPr>
          <p:spPr bwMode="auto">
            <a:xfrm>
              <a:off x="8771" y="6431"/>
              <a:ext cx="3240" cy="3900"/>
            </a:xfrm>
            <a:prstGeom prst="roundRect">
              <a:avLst>
                <a:gd name="adj" fmla="val 16667"/>
              </a:avLst>
            </a:prstGeom>
            <a:pattFill prst="pct60">
              <a:fgClr>
                <a:srgbClr val="FFFF00"/>
              </a:fgClr>
              <a:bgClr>
                <a:srgbClr val="FFFFFF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Узгодженість загальнолюдських та національних морально-духовних цінностей, наявність позитивного ідеалу, працелюбність, відчуття прекрасного у житті, у природі, мистецтві</a:t>
              </a:r>
              <a:endParaRPr lang="uk-UA">
                <a:cs typeface="Arial" charset="0"/>
              </a:endParaRPr>
            </a:p>
          </p:txBody>
        </p:sp>
        <p:sp>
          <p:nvSpPr>
            <p:cNvPr id="31755" name="AutoShape 20" descr="60%"/>
            <p:cNvSpPr>
              <a:spLocks noChangeArrowheads="1"/>
            </p:cNvSpPr>
            <p:nvPr/>
          </p:nvSpPr>
          <p:spPr bwMode="auto">
            <a:xfrm>
              <a:off x="12514" y="6420"/>
              <a:ext cx="3240" cy="4389"/>
            </a:xfrm>
            <a:prstGeom prst="roundRect">
              <a:avLst>
                <a:gd name="adj" fmla="val 16667"/>
              </a:avLst>
            </a:prstGeom>
            <a:pattFill prst="pct60">
              <a:fgClr>
                <a:srgbClr val="FFFF00"/>
              </a:fgClr>
              <a:bgClr>
                <a:srgbClr val="FFFFFF"/>
              </a:bgClr>
            </a:pattFill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Сформована громадянська відповідальність за наслідки нездорового способу життя, соціально орієнтована комунікативність, доброзичливість у ставленні до людини, здатність до саморегуляції, самовиховання</a:t>
              </a:r>
              <a:endParaRPr lang="uk-UA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187450" y="765175"/>
            <a:ext cx="79565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4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 </a:t>
            </a:r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превентивного виховання полягає в</a:t>
            </a:r>
          </a:p>
          <a:p>
            <a:pPr algn="ctr"/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досягненні сталої</a:t>
            </a:r>
          </a:p>
          <a:p>
            <a:pPr algn="ctr"/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відповідальної поведінки,</a:t>
            </a:r>
          </a:p>
          <a:p>
            <a:pPr algn="ctr"/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сформованості  імунітету </a:t>
            </a:r>
          </a:p>
          <a:p>
            <a:pPr algn="ctr"/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негативних впливів </a:t>
            </a:r>
          </a:p>
          <a:p>
            <a:pPr algn="ctr"/>
            <a:r>
              <a:rPr lang="uk-UA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соціального оточення</a:t>
            </a:r>
            <a:endParaRPr lang="uk-UA" sz="4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2"/>
          <p:cNvGrpSpPr>
            <a:grpSpLocks/>
          </p:cNvGrpSpPr>
          <p:nvPr/>
        </p:nvGrpSpPr>
        <p:grpSpPr bwMode="auto">
          <a:xfrm>
            <a:off x="0" y="0"/>
            <a:ext cx="8964613" cy="6524625"/>
            <a:chOff x="372" y="491"/>
            <a:chExt cx="16047" cy="10380"/>
          </a:xfrm>
        </p:grpSpPr>
        <p:grpSp>
          <p:nvGrpSpPr>
            <p:cNvPr id="32770" name="Group 3"/>
            <p:cNvGrpSpPr>
              <a:grpSpLocks/>
            </p:cNvGrpSpPr>
            <p:nvPr/>
          </p:nvGrpSpPr>
          <p:grpSpPr bwMode="auto">
            <a:xfrm>
              <a:off x="1031" y="491"/>
              <a:ext cx="14580" cy="1800"/>
              <a:chOff x="1031" y="491"/>
              <a:chExt cx="14580" cy="1800"/>
            </a:xfrm>
          </p:grpSpPr>
          <p:sp>
            <p:nvSpPr>
              <p:cNvPr id="32780" name="AutoShape 4"/>
              <p:cNvSpPr>
                <a:spLocks noChangeArrowheads="1"/>
              </p:cNvSpPr>
              <p:nvPr/>
            </p:nvSpPr>
            <p:spPr bwMode="auto">
              <a:xfrm>
                <a:off x="1031" y="491"/>
                <a:ext cx="14580" cy="1800"/>
              </a:xfrm>
              <a:prstGeom prst="flowChartAlternateProcess">
                <a:avLst/>
              </a:prstGeom>
              <a:gradFill rotWithShape="1">
                <a:gsLst>
                  <a:gs pos="0">
                    <a:srgbClr val="CC99FF"/>
                  </a:gs>
                  <a:gs pos="50000">
                    <a:srgbClr val="FFFF00"/>
                  </a:gs>
                  <a:gs pos="100000">
                    <a:srgbClr val="CC99FF"/>
                  </a:gs>
                </a:gsLst>
                <a:lin ang="5400000" scaled="1"/>
              </a:gradFill>
              <a:ln w="38100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2781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99" y="707"/>
                <a:ext cx="12859" cy="1363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Palatino Linotype"/>
                  </a:rPr>
                  <a:t>Принципи здоров'язберігаючих </a:t>
                </a:r>
              </a:p>
              <a:p>
                <a:pPr algn="ctr"/>
                <a:r>
                  <a:rPr lang="ru-RU" sz="3600" b="1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Palatino Linotype"/>
                  </a:rPr>
                  <a:t>освітніх технологій</a:t>
                </a:r>
              </a:p>
            </p:txBody>
          </p:sp>
        </p:grpSp>
        <p:sp>
          <p:nvSpPr>
            <p:cNvPr id="32771" name="AutoShape 6" descr="75%"/>
            <p:cNvSpPr>
              <a:spLocks noChangeArrowheads="1"/>
            </p:cNvSpPr>
            <p:nvPr/>
          </p:nvSpPr>
          <p:spPr bwMode="auto">
            <a:xfrm>
              <a:off x="372" y="2494"/>
              <a:ext cx="4411" cy="252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Комплексність </a:t>
              </a:r>
              <a:endParaRPr lang="uk-UA" sz="11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(реалізація здоров’язберігаючих освітніх технологій у поєднанні з діяльністю інших суб’єктів профілактичної роботи)</a:t>
              </a:r>
              <a:endParaRPr lang="uk-UA">
                <a:cs typeface="Arial" charset="0"/>
              </a:endParaRPr>
            </a:p>
          </p:txBody>
        </p:sp>
        <p:sp>
          <p:nvSpPr>
            <p:cNvPr id="32772" name="AutoShape 7" descr="75%"/>
            <p:cNvSpPr>
              <a:spLocks noChangeArrowheads="1"/>
            </p:cNvSpPr>
            <p:nvPr/>
          </p:nvSpPr>
          <p:spPr bwMode="auto">
            <a:xfrm>
              <a:off x="9283" y="2623"/>
              <a:ext cx="6840" cy="180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Науковість </a:t>
              </a:r>
            </a:p>
            <a:p>
              <a:pPr algn="just">
                <a:spcAft>
                  <a:spcPts val="1000"/>
                </a:spcAft>
              </a:pPr>
              <a:r>
                <a:rPr lang="uk-UA" sz="1400" b="1">
                  <a:latin typeface="Calibri" pitchFamily="34" charset="0"/>
                  <a:cs typeface="Arial" charset="0"/>
                </a:rPr>
                <a:t>(</a:t>
              </a: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аналіз ситуацій, доцільність вибору форм, методів, прийомів реалізації програм фахівцями відповідних галузей знань)</a:t>
              </a:r>
              <a:endParaRPr lang="uk-UA">
                <a:cs typeface="Arial" charset="0"/>
              </a:endParaRPr>
            </a:p>
          </p:txBody>
        </p:sp>
        <p:sp>
          <p:nvSpPr>
            <p:cNvPr id="32773" name="AutoShape 8" descr="75%"/>
            <p:cNvSpPr>
              <a:spLocks noChangeArrowheads="1"/>
            </p:cNvSpPr>
            <p:nvPr/>
          </p:nvSpPr>
          <p:spPr bwMode="auto">
            <a:xfrm>
              <a:off x="4940" y="2571"/>
              <a:ext cx="4140" cy="306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Системність </a:t>
              </a:r>
            </a:p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</a:t>
              </a: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узгодженість, послідовний взаємозв’язок всіх рівнів профілактичної діяльності та погодження відомчих програм з програмами</a:t>
              </a: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інших суб’єктів цієї діяльності</a:t>
              </a: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)</a:t>
              </a:r>
              <a:endParaRPr lang="uk-UA">
                <a:cs typeface="Arial" charset="0"/>
              </a:endParaRPr>
            </a:p>
          </p:txBody>
        </p:sp>
        <p:sp>
          <p:nvSpPr>
            <p:cNvPr id="32774" name="AutoShape 9" descr="75%"/>
            <p:cNvSpPr>
              <a:spLocks noChangeArrowheads="1"/>
            </p:cNvSpPr>
            <p:nvPr/>
          </p:nvSpPr>
          <p:spPr bwMode="auto">
            <a:xfrm>
              <a:off x="381" y="7476"/>
              <a:ext cx="8460" cy="126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Інтегрованість</a:t>
              </a:r>
              <a:endParaRPr lang="uk-UA" sz="14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(зближення і поглиблення взаємодії вітчизняних і зарубіжних програм)</a:t>
              </a:r>
              <a:endParaRPr lang="uk-UA">
                <a:cs typeface="Arial" charset="0"/>
              </a:endParaRPr>
            </a:p>
          </p:txBody>
        </p:sp>
        <p:sp>
          <p:nvSpPr>
            <p:cNvPr id="32775" name="AutoShape 10" descr="75%"/>
            <p:cNvSpPr>
              <a:spLocks noChangeArrowheads="1"/>
            </p:cNvSpPr>
            <p:nvPr/>
          </p:nvSpPr>
          <p:spPr bwMode="auto">
            <a:xfrm>
              <a:off x="9142" y="8891"/>
              <a:ext cx="7020" cy="198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Мобільність </a:t>
              </a:r>
              <a:endParaRPr lang="uk-UA" sz="14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(дає можливість оперативно модифікувати завдання, форми і методи здоров’язберігаючих технологій залежно від умов і змінювати сфери впливу)</a:t>
              </a:r>
              <a:endParaRPr lang="uk-UA">
                <a:cs typeface="Arial" charset="0"/>
              </a:endParaRPr>
            </a:p>
          </p:txBody>
        </p:sp>
        <p:sp>
          <p:nvSpPr>
            <p:cNvPr id="32776" name="AutoShape 11" descr="75%"/>
            <p:cNvSpPr>
              <a:spLocks noChangeArrowheads="1"/>
            </p:cNvSpPr>
            <p:nvPr/>
          </p:nvSpPr>
          <p:spPr bwMode="auto">
            <a:xfrm>
              <a:off x="9322" y="4601"/>
              <a:ext cx="6840" cy="144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Наступність </a:t>
              </a:r>
              <a:endParaRPr lang="uk-UA" sz="14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(розгортання здоров’язберігаючих програм з використанням набутого досвіду)</a:t>
              </a:r>
              <a:endParaRPr lang="uk-UA">
                <a:cs typeface="Arial" charset="0"/>
              </a:endParaRPr>
            </a:p>
          </p:txBody>
        </p:sp>
        <p:sp>
          <p:nvSpPr>
            <p:cNvPr id="32777" name="AutoShape 12" descr="75%"/>
            <p:cNvSpPr>
              <a:spLocks noChangeArrowheads="1"/>
            </p:cNvSpPr>
            <p:nvPr/>
          </p:nvSpPr>
          <p:spPr bwMode="auto">
            <a:xfrm>
              <a:off x="589" y="5831"/>
              <a:ext cx="8280" cy="144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Реалістичність</a:t>
              </a:r>
              <a:endParaRPr lang="uk-UA" sz="14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(оптимізація форм і методів, спрямованих на розвиток адаптаційних якостей цільових груп)</a:t>
              </a:r>
              <a:endParaRPr lang="uk-UA">
                <a:cs typeface="Arial" charset="0"/>
              </a:endParaRPr>
            </a:p>
          </p:txBody>
        </p:sp>
        <p:sp>
          <p:nvSpPr>
            <p:cNvPr id="32778" name="AutoShape 13" descr="75%"/>
            <p:cNvSpPr>
              <a:spLocks noChangeArrowheads="1"/>
            </p:cNvSpPr>
            <p:nvPr/>
          </p:nvSpPr>
          <p:spPr bwMode="auto">
            <a:xfrm>
              <a:off x="9039" y="6164"/>
              <a:ext cx="7380" cy="2520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Етичність </a:t>
              </a:r>
              <a:endParaRPr lang="uk-UA" sz="14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ctr">
                <a:spcAft>
                  <a:spcPts val="1000"/>
                </a:spcAft>
              </a:pP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(забезпечує моральні основи здоров’язберігаючої діяльності, відображає її гуманний характер, опору на позитивний потенціал особистості, збереження конфіденційності, повага дідо інших дійових умов взаємодії з цільовими групами</a:t>
              </a: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uk-UA" sz="11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)</a:t>
              </a:r>
              <a:endParaRPr lang="uk-UA">
                <a:cs typeface="Arial" charset="0"/>
              </a:endParaRPr>
            </a:p>
          </p:txBody>
        </p:sp>
        <p:sp>
          <p:nvSpPr>
            <p:cNvPr id="32779" name="AutoShape 14" descr="75%"/>
            <p:cNvSpPr>
              <a:spLocks noChangeArrowheads="1"/>
            </p:cNvSpPr>
            <p:nvPr/>
          </p:nvSpPr>
          <p:spPr bwMode="auto">
            <a:xfrm>
              <a:off x="677" y="8890"/>
              <a:ext cx="8280" cy="1681"/>
            </a:xfrm>
            <a:prstGeom prst="roundRect">
              <a:avLst>
                <a:gd name="adj" fmla="val 16667"/>
              </a:avLst>
            </a:prstGeom>
            <a:pattFill prst="pct75">
              <a:fgClr>
                <a:srgbClr val="CCFFFF"/>
              </a:fgClr>
              <a:bgClr>
                <a:srgbClr val="CC99FF"/>
              </a:bgClr>
            </a:patt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uk-UA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rPr>
                <a:t>Конкретність</a:t>
              </a:r>
              <a:endParaRPr lang="uk-UA" sz="1400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  <a:p>
              <a:pPr algn="just">
                <a:spcAft>
                  <a:spcPts val="1000"/>
                </a:spcAft>
              </a:pPr>
              <a:r>
                <a:rPr lang="uk-UA" sz="1400" b="1">
                  <a:solidFill>
                    <a:srgbClr val="000080"/>
                  </a:solidFill>
                  <a:latin typeface="Calibri" pitchFamily="34" charset="0"/>
                  <a:cs typeface="Arial" charset="0"/>
                </a:rPr>
                <a:t>(включення до здоров’язберігаючих програм чітко сформульованих заходів, строків виконання, визначення відповідальних за їх реалізацію)</a:t>
              </a:r>
              <a:endParaRPr lang="uk-UA"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8893175" cy="6597650"/>
            <a:chOff x="387" y="387"/>
            <a:chExt cx="14748" cy="11590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8328" y="2616"/>
              <a:ext cx="6807" cy="9361"/>
              <a:chOff x="6955" y="2398"/>
              <a:chExt cx="7996" cy="10346"/>
            </a:xfrm>
          </p:grpSpPr>
          <p:sp>
            <p:nvSpPr>
              <p:cNvPr id="33804" name="AutoShape 4" descr="75%"/>
              <p:cNvSpPr>
                <a:spLocks noChangeArrowheads="1"/>
              </p:cNvSpPr>
              <p:nvPr/>
            </p:nvSpPr>
            <p:spPr bwMode="auto">
              <a:xfrm>
                <a:off x="6955" y="2398"/>
                <a:ext cx="7996" cy="10346"/>
              </a:xfrm>
              <a:prstGeom prst="verticalScroll">
                <a:avLst>
                  <a:gd name="adj" fmla="val 8157"/>
                </a:avLst>
              </a:prstGeom>
              <a:pattFill prst="pct75">
                <a:fgClr>
                  <a:srgbClr val="FFFF00"/>
                </a:fgClr>
                <a:bgClr>
                  <a:srgbClr val="FF99CC"/>
                </a:bgClr>
              </a:patt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1"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Години спілкування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Сюжетно-рольові ігри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Ігри-заняття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Усні журнали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Творчі роботи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Інформаційні повідомлення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Тренінги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Уроки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Диспути, дебати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Психологічні практикуми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Презентація та обговорення книг, фільмів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Ранки, тематичні дискотеки, вікторини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Захист проектів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Зустрічі з психологом, лікарями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Круглі столи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Змагання</a:t>
                </a:r>
                <a:endParaRPr lang="uk-UA" sz="1400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Бесіди</a:t>
                </a: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Рухливі ігри на свіжому повітрі</a:t>
                </a: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Мандрівки</a:t>
                </a: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Фізкультхвилинки, руханки</a:t>
                </a:r>
                <a:endParaRPr lang="uk-UA" sz="1400" b="1">
                  <a:solidFill>
                    <a:srgbClr val="80000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Мозкові штурми</a:t>
                </a:r>
              </a:p>
              <a:p>
                <a:pPr>
                  <a:buClr>
                    <a:srgbClr val="800000"/>
                  </a:buClr>
                  <a:buFont typeface="Wingdings" pitchFamily="2" charset="2"/>
                  <a:buChar char="û"/>
                </a:pPr>
                <a:r>
                  <a:rPr lang="uk-UA" sz="1400" b="1">
                    <a:solidFill>
                      <a:srgbClr val="800000"/>
                    </a:solidFill>
                    <a:latin typeface="Calibri" pitchFamily="34" charset="0"/>
                    <a:cs typeface="Arial" charset="0"/>
                  </a:rPr>
                  <a:t>Книжкові виставки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3805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9900" y="2398"/>
                <a:ext cx="2640" cy="54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28575">
                      <a:noFill/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prstShdw prst="shdw17" dist="17961" dir="13500000">
                        <a:srgbClr val="000099"/>
                      </a:prstShdw>
                    </a:effectLst>
                    <a:latin typeface="Bookman Old Style"/>
                  </a:rPr>
                  <a:t>Групові</a:t>
                </a:r>
              </a:p>
            </p:txBody>
          </p:sp>
        </p:grpSp>
        <p:grpSp>
          <p:nvGrpSpPr>
            <p:cNvPr id="33796" name="Group 6"/>
            <p:cNvGrpSpPr>
              <a:grpSpLocks/>
            </p:cNvGrpSpPr>
            <p:nvPr/>
          </p:nvGrpSpPr>
          <p:grpSpPr bwMode="auto">
            <a:xfrm>
              <a:off x="387" y="387"/>
              <a:ext cx="12960" cy="6300"/>
              <a:chOff x="851" y="1131"/>
              <a:chExt cx="12960" cy="6300"/>
            </a:xfrm>
          </p:grpSpPr>
          <p:sp>
            <p:nvSpPr>
              <p:cNvPr id="33800" name="WordArt 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91" y="1131"/>
                <a:ext cx="10620" cy="15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38100">
                      <a:solidFill>
                        <a:srgbClr val="800080"/>
                      </a:solidFill>
                      <a:round/>
                      <a:headEnd/>
                      <a:tailEnd/>
                    </a:ln>
                    <a:solidFill>
                      <a:srgbClr val="FFFF00"/>
                    </a:solidFill>
                    <a:latin typeface="Bookman Old Style"/>
                  </a:rPr>
                  <a:t>Форми роботи</a:t>
                </a:r>
              </a:p>
            </p:txBody>
          </p:sp>
          <p:grpSp>
            <p:nvGrpSpPr>
              <p:cNvPr id="33801" name="Group 8"/>
              <p:cNvGrpSpPr>
                <a:grpSpLocks/>
              </p:cNvGrpSpPr>
              <p:nvPr/>
            </p:nvGrpSpPr>
            <p:grpSpPr bwMode="auto">
              <a:xfrm>
                <a:off x="851" y="3111"/>
                <a:ext cx="6117" cy="4320"/>
                <a:chOff x="943" y="2900"/>
                <a:chExt cx="6117" cy="2631"/>
              </a:xfrm>
            </p:grpSpPr>
            <p:sp>
              <p:nvSpPr>
                <p:cNvPr id="33802" name="AutoShape 9" descr="75%"/>
                <p:cNvSpPr>
                  <a:spLocks noChangeArrowheads="1"/>
                </p:cNvSpPr>
                <p:nvPr/>
              </p:nvSpPr>
              <p:spPr bwMode="auto">
                <a:xfrm>
                  <a:off x="943" y="2900"/>
                  <a:ext cx="6117" cy="2631"/>
                </a:xfrm>
                <a:prstGeom prst="verticalScroll">
                  <a:avLst>
                    <a:gd name="adj" fmla="val 19690"/>
                  </a:avLst>
                </a:prstGeom>
                <a:pattFill prst="pct75">
                  <a:fgClr>
                    <a:srgbClr val="FFFF00"/>
                  </a:fgClr>
                  <a:bgClr>
                    <a:srgbClr val="FF99CC"/>
                  </a:bgClr>
                </a:pattFill>
                <a:ln w="285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lvl="1"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Конкурси</a:t>
                  </a:r>
                </a:p>
                <a:p>
                  <a:pPr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Виставки</a:t>
                  </a:r>
                </a:p>
                <a:p>
                  <a:pPr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Конференції</a:t>
                  </a:r>
                </a:p>
                <a:p>
                  <a:pPr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Лекції </a:t>
                  </a:r>
                </a:p>
                <a:p>
                  <a:pPr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Тижні, місячники</a:t>
                  </a:r>
                  <a:endParaRPr lang="uk-UA" sz="1600" b="1">
                    <a:solidFill>
                      <a:srgbClr val="800080"/>
                    </a:solidFill>
                    <a:latin typeface="Times New Roman" pitchFamily="18" charset="0"/>
                    <a:cs typeface="Arial" charset="0"/>
                  </a:endParaRPr>
                </a:p>
                <a:p>
                  <a:pPr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Дні здоров</a:t>
                  </a:r>
                  <a:r>
                    <a:rPr lang="en-US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’</a:t>
                  </a: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я</a:t>
                  </a:r>
                  <a:endParaRPr lang="uk-UA" sz="1600" b="1">
                    <a:solidFill>
                      <a:srgbClr val="800080"/>
                    </a:solidFill>
                    <a:latin typeface="Times New Roman" pitchFamily="18" charset="0"/>
                    <a:cs typeface="Arial" charset="0"/>
                  </a:endParaRPr>
                </a:p>
                <a:p>
                  <a:pPr>
                    <a:buClr>
                      <a:srgbClr val="800080"/>
                    </a:buClr>
                    <a:buFont typeface="Wingdings" pitchFamily="2" charset="2"/>
                    <a:buChar char="û"/>
                  </a:pPr>
                  <a:r>
                    <a:rPr lang="uk-UA" sz="1600" b="1">
                      <a:solidFill>
                        <a:srgbClr val="800080"/>
                      </a:solidFill>
                      <a:latin typeface="Calibri" pitchFamily="34" charset="0"/>
                      <a:cs typeface="Arial" charset="0"/>
                    </a:rPr>
                    <a:t>Походи</a:t>
                  </a:r>
                  <a:endParaRPr lang="uk-UA">
                    <a:cs typeface="Arial" charset="0"/>
                  </a:endParaRPr>
                </a:p>
              </p:txBody>
            </p:sp>
            <p:sp>
              <p:nvSpPr>
                <p:cNvPr id="33803" name="WordArt 1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89" y="2984"/>
                  <a:ext cx="2640" cy="31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3600" b="1" i="1" kern="10">
                      <a:ln w="28575">
                        <a:noFill/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effectLst>
                        <a:prstShdw prst="shdw17" dist="17961" dir="13500000">
                          <a:srgbClr val="000099"/>
                        </a:prstShdw>
                      </a:effectLst>
                      <a:latin typeface="Bookman Old Style"/>
                    </a:rPr>
                    <a:t>Масові</a:t>
                  </a:r>
                </a:p>
              </p:txBody>
            </p:sp>
          </p:grpSp>
        </p:grpSp>
        <p:grpSp>
          <p:nvGrpSpPr>
            <p:cNvPr id="33797" name="Group 11"/>
            <p:cNvGrpSpPr>
              <a:grpSpLocks/>
            </p:cNvGrpSpPr>
            <p:nvPr/>
          </p:nvGrpSpPr>
          <p:grpSpPr bwMode="auto">
            <a:xfrm>
              <a:off x="685" y="7407"/>
              <a:ext cx="7046" cy="4444"/>
              <a:chOff x="789" y="1080"/>
              <a:chExt cx="7046" cy="3710"/>
            </a:xfrm>
          </p:grpSpPr>
          <p:sp>
            <p:nvSpPr>
              <p:cNvPr id="33798" name="AutoShape 12" descr="75%"/>
              <p:cNvSpPr>
                <a:spLocks noChangeArrowheads="1"/>
              </p:cNvSpPr>
              <p:nvPr/>
            </p:nvSpPr>
            <p:spPr bwMode="auto">
              <a:xfrm>
                <a:off x="789" y="1260"/>
                <a:ext cx="7046" cy="3530"/>
              </a:xfrm>
              <a:prstGeom prst="horizontalScroll">
                <a:avLst>
                  <a:gd name="adj" fmla="val 12500"/>
                </a:avLst>
              </a:prstGeom>
              <a:pattFill prst="pct75">
                <a:fgClr>
                  <a:srgbClr val="FFFF00"/>
                </a:fgClr>
                <a:bgClr>
                  <a:srgbClr val="FF99CC"/>
                </a:bgClr>
              </a:patt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lvl="1"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Відверті розмови</a:t>
                </a:r>
                <a:endParaRPr lang="uk-UA" sz="1600">
                  <a:solidFill>
                    <a:srgbClr val="80008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Консультації</a:t>
                </a:r>
                <a:endParaRPr lang="uk-UA" sz="1600">
                  <a:solidFill>
                    <a:srgbClr val="80008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Анкетування</a:t>
                </a:r>
                <a:endParaRPr lang="uk-UA" sz="1600">
                  <a:solidFill>
                    <a:srgbClr val="80008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Тестування</a:t>
                </a:r>
                <a:endParaRPr lang="uk-UA" sz="1600">
                  <a:solidFill>
                    <a:srgbClr val="80008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Діагностування</a:t>
                </a:r>
                <a:endParaRPr lang="uk-UA" sz="1600">
                  <a:solidFill>
                    <a:srgbClr val="80008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Бесіди</a:t>
                </a:r>
                <a:endParaRPr lang="uk-UA" sz="1600">
                  <a:solidFill>
                    <a:srgbClr val="800080"/>
                  </a:solidFill>
                  <a:latin typeface="Times New Roman" pitchFamily="18" charset="0"/>
                  <a:cs typeface="Arial" charset="0"/>
                </a:endParaRPr>
              </a:p>
              <a:p>
                <a:pPr>
                  <a:buClr>
                    <a:srgbClr val="800080"/>
                  </a:buClr>
                  <a:buFont typeface="Wingdings" pitchFamily="2" charset="2"/>
                  <a:buChar char="û"/>
                </a:pPr>
                <a:r>
                  <a:rPr lang="uk-UA" sz="16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Захист проектів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3799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71" y="1080"/>
                <a:ext cx="4200" cy="54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28575">
                      <a:noFill/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prstShdw prst="shdw17" dist="17961" dir="13500000">
                        <a:srgbClr val="000099"/>
                      </a:prstShdw>
                    </a:effectLst>
                    <a:latin typeface="Bookman Old Style"/>
                  </a:rPr>
                  <a:t>Індивідуальні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179388" y="188913"/>
            <a:ext cx="8964612" cy="6448425"/>
            <a:chOff x="403" y="250"/>
            <a:chExt cx="15973" cy="11327"/>
          </a:xfrm>
        </p:grpSpPr>
        <p:grpSp>
          <p:nvGrpSpPr>
            <p:cNvPr id="34819" name="Group 3"/>
            <p:cNvGrpSpPr>
              <a:grpSpLocks/>
            </p:cNvGrpSpPr>
            <p:nvPr/>
          </p:nvGrpSpPr>
          <p:grpSpPr bwMode="auto">
            <a:xfrm>
              <a:off x="11822" y="1391"/>
              <a:ext cx="4554" cy="7500"/>
              <a:chOff x="11822" y="1391"/>
              <a:chExt cx="4554" cy="7500"/>
            </a:xfrm>
          </p:grpSpPr>
          <p:sp>
            <p:nvSpPr>
              <p:cNvPr id="34888" name="AutoShape 4"/>
              <p:cNvSpPr>
                <a:spLocks noChangeArrowheads="1"/>
              </p:cNvSpPr>
              <p:nvPr/>
            </p:nvSpPr>
            <p:spPr bwMode="auto">
              <a:xfrm>
                <a:off x="12362" y="1391"/>
                <a:ext cx="3708" cy="971"/>
              </a:xfrm>
              <a:prstGeom prst="foldedCorner">
                <a:avLst>
                  <a:gd name="adj" fmla="val 12500"/>
                </a:avLst>
              </a:prstGeom>
              <a:solidFill>
                <a:srgbClr val="FFFF00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Комплексний моніторинг стану здоров</a:t>
                </a:r>
                <a:r>
                  <a:rPr lang="en-US" sz="9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’</a:t>
                </a:r>
                <a:r>
                  <a:rPr lang="uk-UA" sz="9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я учнів</a:t>
                </a:r>
                <a:endParaRPr lang="uk-UA" sz="900">
                  <a:cs typeface="Arial" charset="0"/>
                </a:endParaRPr>
              </a:p>
            </p:txBody>
          </p:sp>
          <p:sp>
            <p:nvSpPr>
              <p:cNvPr id="34889" name="Rectangle 5"/>
              <p:cNvSpPr>
                <a:spLocks noChangeArrowheads="1"/>
              </p:cNvSpPr>
              <p:nvPr/>
            </p:nvSpPr>
            <p:spPr bwMode="auto">
              <a:xfrm>
                <a:off x="12400" y="3014"/>
                <a:ext cx="3709" cy="1058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200" b="1">
                    <a:latin typeface="Calibri" pitchFamily="34" charset="0"/>
                    <a:cs typeface="Arial" charset="0"/>
                  </a:rPr>
                  <a:t>Динамічний нагляд за станом здоров’я дітей</a:t>
                </a:r>
                <a:endParaRPr lang="uk-UA" sz="1200">
                  <a:cs typeface="Arial" charset="0"/>
                </a:endParaRPr>
              </a:p>
            </p:txBody>
          </p:sp>
          <p:sp>
            <p:nvSpPr>
              <p:cNvPr id="34890" name="Rectangle 6"/>
              <p:cNvSpPr>
                <a:spLocks noChangeArrowheads="1"/>
              </p:cNvSpPr>
              <p:nvPr/>
            </p:nvSpPr>
            <p:spPr bwMode="auto">
              <a:xfrm>
                <a:off x="11822" y="4533"/>
                <a:ext cx="2260" cy="1177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2857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latin typeface="Calibri" pitchFamily="34" charset="0"/>
                    <a:cs typeface="Arial" charset="0"/>
                  </a:rPr>
                  <a:t>Психологічне обстеження</a:t>
                </a:r>
                <a:endParaRPr lang="uk-UA" sz="1000">
                  <a:cs typeface="Arial" charset="0"/>
                </a:endParaRPr>
              </a:p>
            </p:txBody>
          </p:sp>
          <p:sp>
            <p:nvSpPr>
              <p:cNvPr id="34891" name="Rectangle 7"/>
              <p:cNvSpPr>
                <a:spLocks noChangeArrowheads="1"/>
              </p:cNvSpPr>
              <p:nvPr/>
            </p:nvSpPr>
            <p:spPr bwMode="auto">
              <a:xfrm>
                <a:off x="14403" y="4520"/>
                <a:ext cx="1973" cy="1187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2857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Медичне обстеження</a:t>
                </a:r>
                <a:endParaRPr lang="uk-UA" sz="1000">
                  <a:cs typeface="Arial" charset="0"/>
                </a:endParaRPr>
              </a:p>
            </p:txBody>
          </p:sp>
          <p:sp>
            <p:nvSpPr>
              <p:cNvPr id="34892" name="Rectangle 8"/>
              <p:cNvSpPr>
                <a:spLocks noChangeArrowheads="1"/>
              </p:cNvSpPr>
              <p:nvPr/>
            </p:nvSpPr>
            <p:spPr bwMode="auto">
              <a:xfrm>
                <a:off x="12519" y="6220"/>
                <a:ext cx="3708" cy="710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2857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200" b="1">
                    <a:latin typeface="Calibri" pitchFamily="34" charset="0"/>
                    <a:cs typeface="Arial" charset="0"/>
                  </a:rPr>
                  <a:t>Соціальне обстеження</a:t>
                </a:r>
                <a:endParaRPr lang="uk-UA" sz="1200">
                  <a:cs typeface="Arial" charset="0"/>
                </a:endParaRPr>
              </a:p>
            </p:txBody>
          </p:sp>
          <p:sp>
            <p:nvSpPr>
              <p:cNvPr id="34893" name="Rectangle 9"/>
              <p:cNvSpPr>
                <a:spLocks noChangeArrowheads="1"/>
              </p:cNvSpPr>
              <p:nvPr/>
            </p:nvSpPr>
            <p:spPr bwMode="auto">
              <a:xfrm>
                <a:off x="12490" y="7322"/>
                <a:ext cx="3709" cy="1569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28575">
                <a:solidFill>
                  <a:srgbClr val="FF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latin typeface="Calibri" pitchFamily="34" charset="0"/>
                    <a:cs typeface="Arial" charset="0"/>
                  </a:rPr>
                  <a:t>Діагностично - прогностична робота з дітьми пільгових категорій</a:t>
                </a:r>
                <a:endParaRPr lang="uk-UA" sz="1000">
                  <a:cs typeface="Arial" charset="0"/>
                </a:endParaRPr>
              </a:p>
            </p:txBody>
          </p:sp>
          <p:sp>
            <p:nvSpPr>
              <p:cNvPr id="34894" name="Line 10"/>
              <p:cNvSpPr>
                <a:spLocks noChangeShapeType="1"/>
              </p:cNvSpPr>
              <p:nvPr/>
            </p:nvSpPr>
            <p:spPr bwMode="auto">
              <a:xfrm>
                <a:off x="14256" y="2418"/>
                <a:ext cx="0" cy="58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5" name="Line 11"/>
              <p:cNvSpPr>
                <a:spLocks noChangeShapeType="1"/>
              </p:cNvSpPr>
              <p:nvPr/>
            </p:nvSpPr>
            <p:spPr bwMode="auto">
              <a:xfrm>
                <a:off x="14256" y="4183"/>
                <a:ext cx="0" cy="196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6" name="Line 12"/>
              <p:cNvSpPr>
                <a:spLocks noChangeShapeType="1"/>
              </p:cNvSpPr>
              <p:nvPr/>
            </p:nvSpPr>
            <p:spPr bwMode="auto">
              <a:xfrm flipH="1">
                <a:off x="13029" y="4183"/>
                <a:ext cx="1227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7" name="Line 13"/>
              <p:cNvSpPr>
                <a:spLocks noChangeShapeType="1"/>
              </p:cNvSpPr>
              <p:nvPr/>
            </p:nvSpPr>
            <p:spPr bwMode="auto">
              <a:xfrm>
                <a:off x="14256" y="4183"/>
                <a:ext cx="1069" cy="29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98" name="Line 14"/>
              <p:cNvSpPr>
                <a:spLocks noChangeShapeType="1"/>
              </p:cNvSpPr>
              <p:nvPr/>
            </p:nvSpPr>
            <p:spPr bwMode="auto">
              <a:xfrm>
                <a:off x="14256" y="6930"/>
                <a:ext cx="0" cy="3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20" name="Group 15"/>
            <p:cNvGrpSpPr>
              <a:grpSpLocks/>
            </p:cNvGrpSpPr>
            <p:nvPr/>
          </p:nvGrpSpPr>
          <p:grpSpPr bwMode="auto">
            <a:xfrm>
              <a:off x="1998" y="250"/>
              <a:ext cx="13167" cy="1080"/>
              <a:chOff x="1991" y="813"/>
              <a:chExt cx="13167" cy="1080"/>
            </a:xfrm>
          </p:grpSpPr>
          <p:sp>
            <p:nvSpPr>
              <p:cNvPr id="34886" name="AutoShape 16" descr="Пергамент"/>
              <p:cNvSpPr>
                <a:spLocks noChangeArrowheads="1"/>
              </p:cNvSpPr>
              <p:nvPr/>
            </p:nvSpPr>
            <p:spPr bwMode="auto">
              <a:xfrm>
                <a:off x="1991" y="813"/>
                <a:ext cx="13167" cy="1080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4887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707" y="1028"/>
                <a:ext cx="9400" cy="629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prstShdw prst="shdw17" dist="17961" dir="13500000">
                        <a:srgbClr val="990000"/>
                      </a:prstShdw>
                    </a:effectLst>
                    <a:latin typeface="Bookman Old Style"/>
                  </a:rPr>
                  <a:t>Концептуальна модель</a:t>
                </a:r>
              </a:p>
            </p:txBody>
          </p:sp>
        </p:grpSp>
        <p:grpSp>
          <p:nvGrpSpPr>
            <p:cNvPr id="34821" name="Group 18"/>
            <p:cNvGrpSpPr>
              <a:grpSpLocks/>
            </p:cNvGrpSpPr>
            <p:nvPr/>
          </p:nvGrpSpPr>
          <p:grpSpPr bwMode="auto">
            <a:xfrm>
              <a:off x="403" y="1408"/>
              <a:ext cx="5286" cy="10169"/>
              <a:chOff x="600" y="747"/>
              <a:chExt cx="5286" cy="10169"/>
            </a:xfrm>
          </p:grpSpPr>
          <p:sp>
            <p:nvSpPr>
              <p:cNvPr id="34844" name="Line 19"/>
              <p:cNvSpPr>
                <a:spLocks noChangeShapeType="1"/>
              </p:cNvSpPr>
              <p:nvPr/>
            </p:nvSpPr>
            <p:spPr bwMode="auto">
              <a:xfrm flipH="1">
                <a:off x="4499" y="9762"/>
                <a:ext cx="14" cy="26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5" name="Line 20"/>
              <p:cNvSpPr>
                <a:spLocks noChangeShapeType="1"/>
              </p:cNvSpPr>
              <p:nvPr/>
            </p:nvSpPr>
            <p:spPr bwMode="auto">
              <a:xfrm flipH="1">
                <a:off x="3226" y="9851"/>
                <a:ext cx="19" cy="7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6" name="Line 21"/>
              <p:cNvSpPr>
                <a:spLocks noChangeShapeType="1"/>
              </p:cNvSpPr>
              <p:nvPr/>
            </p:nvSpPr>
            <p:spPr bwMode="auto">
              <a:xfrm flipH="1">
                <a:off x="1920" y="9671"/>
                <a:ext cx="14" cy="26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7" name="Line 22"/>
              <p:cNvSpPr>
                <a:spLocks noChangeShapeType="1"/>
              </p:cNvSpPr>
              <p:nvPr/>
            </p:nvSpPr>
            <p:spPr bwMode="auto">
              <a:xfrm flipH="1" flipV="1">
                <a:off x="600" y="1569"/>
                <a:ext cx="692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8" name="Line 23"/>
              <p:cNvSpPr>
                <a:spLocks noChangeShapeType="1"/>
              </p:cNvSpPr>
              <p:nvPr/>
            </p:nvSpPr>
            <p:spPr bwMode="auto">
              <a:xfrm>
                <a:off x="4593" y="6071"/>
                <a:ext cx="9" cy="168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9" name="Line 24"/>
              <p:cNvSpPr>
                <a:spLocks noChangeShapeType="1"/>
              </p:cNvSpPr>
              <p:nvPr/>
            </p:nvSpPr>
            <p:spPr bwMode="auto">
              <a:xfrm>
                <a:off x="1971" y="6071"/>
                <a:ext cx="4" cy="188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0" name="Line 25"/>
              <p:cNvSpPr>
                <a:spLocks noChangeShapeType="1"/>
              </p:cNvSpPr>
              <p:nvPr/>
            </p:nvSpPr>
            <p:spPr bwMode="auto">
              <a:xfrm>
                <a:off x="3416" y="1031"/>
                <a:ext cx="4" cy="32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1" name="Line 26"/>
              <p:cNvSpPr>
                <a:spLocks noChangeShapeType="1"/>
              </p:cNvSpPr>
              <p:nvPr/>
            </p:nvSpPr>
            <p:spPr bwMode="auto">
              <a:xfrm>
                <a:off x="3503" y="1751"/>
                <a:ext cx="5" cy="36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2" name="Line 27"/>
              <p:cNvSpPr>
                <a:spLocks noChangeShapeType="1"/>
              </p:cNvSpPr>
              <p:nvPr/>
            </p:nvSpPr>
            <p:spPr bwMode="auto">
              <a:xfrm flipH="1">
                <a:off x="4753" y="1751"/>
                <a:ext cx="15" cy="26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3" name="Line 28"/>
              <p:cNvSpPr>
                <a:spLocks noChangeShapeType="1"/>
              </p:cNvSpPr>
              <p:nvPr/>
            </p:nvSpPr>
            <p:spPr bwMode="auto">
              <a:xfrm flipH="1">
                <a:off x="2201" y="1751"/>
                <a:ext cx="20" cy="274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4" name="AutoShape 29"/>
              <p:cNvSpPr>
                <a:spLocks noChangeArrowheads="1"/>
              </p:cNvSpPr>
              <p:nvPr/>
            </p:nvSpPr>
            <p:spPr bwMode="auto">
              <a:xfrm>
                <a:off x="1243" y="1391"/>
                <a:ext cx="4496" cy="471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100" b="1">
                    <a:solidFill>
                      <a:srgbClr val="FF00FF"/>
                    </a:solidFill>
                    <a:latin typeface="Calibri" pitchFamily="34" charset="0"/>
                    <a:cs typeface="Arial" charset="0"/>
                  </a:rPr>
                  <a:t>КТС: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55" name="AutoShape 30"/>
              <p:cNvSpPr>
                <a:spLocks noChangeArrowheads="1"/>
              </p:cNvSpPr>
              <p:nvPr/>
            </p:nvSpPr>
            <p:spPr bwMode="auto">
              <a:xfrm>
                <a:off x="1264" y="747"/>
                <a:ext cx="4477" cy="418"/>
              </a:xfrm>
              <a:prstGeom prst="foldedCorner">
                <a:avLst>
                  <a:gd name="adj" fmla="val 12500"/>
                </a:avLst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1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Соціально важливі справи: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56" name="Rectangle 31"/>
              <p:cNvSpPr>
                <a:spLocks noChangeArrowheads="1"/>
              </p:cNvSpPr>
              <p:nvPr/>
            </p:nvSpPr>
            <p:spPr bwMode="auto">
              <a:xfrm>
                <a:off x="1121" y="5089"/>
                <a:ext cx="4765" cy="40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Місячник здорового способу життя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57" name="Rectangle 32"/>
              <p:cNvSpPr>
                <a:spLocks noChangeArrowheads="1"/>
              </p:cNvSpPr>
              <p:nvPr/>
            </p:nvSpPr>
            <p:spPr bwMode="auto">
              <a:xfrm>
                <a:off x="1199" y="1931"/>
                <a:ext cx="2109" cy="398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Тиждень спорту</a:t>
                </a:r>
              </a:p>
              <a:p>
                <a:endParaRPr lang="uk-UA" sz="800">
                  <a:cs typeface="Arial" charset="0"/>
                </a:endParaRPr>
              </a:p>
            </p:txBody>
          </p:sp>
          <p:sp>
            <p:nvSpPr>
              <p:cNvPr id="34858" name="Rectangle 33"/>
              <p:cNvSpPr>
                <a:spLocks noChangeArrowheads="1"/>
              </p:cNvSpPr>
              <p:nvPr/>
            </p:nvSpPr>
            <p:spPr bwMode="auto">
              <a:xfrm>
                <a:off x="3774" y="1980"/>
                <a:ext cx="2041" cy="416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Тиждень ОБЖ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59" name="Rectangle 34"/>
              <p:cNvSpPr>
                <a:spLocks noChangeArrowheads="1"/>
              </p:cNvSpPr>
              <p:nvPr/>
            </p:nvSpPr>
            <p:spPr bwMode="auto">
              <a:xfrm>
                <a:off x="1190" y="2471"/>
                <a:ext cx="2130" cy="36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Тиждень біології</a:t>
                </a:r>
                <a:endParaRPr lang="uk-UA" sz="800">
                  <a:cs typeface="Arial" charset="0"/>
                </a:endParaRPr>
              </a:p>
            </p:txBody>
          </p:sp>
          <p:sp>
            <p:nvSpPr>
              <p:cNvPr id="34860" name="Rectangle 35"/>
              <p:cNvSpPr>
                <a:spLocks noChangeArrowheads="1"/>
              </p:cNvSpPr>
              <p:nvPr/>
            </p:nvSpPr>
            <p:spPr bwMode="auto">
              <a:xfrm>
                <a:off x="1146" y="3380"/>
                <a:ext cx="2150" cy="623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Тиждень правознавства</a:t>
                </a:r>
                <a:endParaRPr lang="uk-UA" sz="900">
                  <a:cs typeface="Arial" charset="0"/>
                </a:endParaRPr>
              </a:p>
            </p:txBody>
          </p:sp>
          <p:sp>
            <p:nvSpPr>
              <p:cNvPr id="34861" name="Rectangle 36"/>
              <p:cNvSpPr>
                <a:spLocks noChangeArrowheads="1"/>
              </p:cNvSpPr>
              <p:nvPr/>
            </p:nvSpPr>
            <p:spPr bwMode="auto">
              <a:xfrm>
                <a:off x="3754" y="3551"/>
                <a:ext cx="2047" cy="636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Тематичні класні години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4862" name="Rectangle 37"/>
              <p:cNvSpPr>
                <a:spLocks noChangeArrowheads="1"/>
              </p:cNvSpPr>
              <p:nvPr/>
            </p:nvSpPr>
            <p:spPr bwMode="auto">
              <a:xfrm>
                <a:off x="3822" y="2471"/>
                <a:ext cx="2005" cy="40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Відкриті КТС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63" name="Rectangle 38"/>
              <p:cNvSpPr>
                <a:spLocks noChangeArrowheads="1"/>
              </p:cNvSpPr>
              <p:nvPr/>
            </p:nvSpPr>
            <p:spPr bwMode="auto">
              <a:xfrm>
                <a:off x="1172" y="4120"/>
                <a:ext cx="2125" cy="856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Туринський фестиваль „Робінзонада”</a:t>
                </a:r>
              </a:p>
              <a:p>
                <a:endParaRPr lang="uk-UA" sz="800">
                  <a:cs typeface="Arial" charset="0"/>
                </a:endParaRPr>
              </a:p>
            </p:txBody>
          </p:sp>
          <p:sp>
            <p:nvSpPr>
              <p:cNvPr id="34864" name="Rectangle 39"/>
              <p:cNvSpPr>
                <a:spLocks noChangeArrowheads="1"/>
              </p:cNvSpPr>
              <p:nvPr/>
            </p:nvSpPr>
            <p:spPr bwMode="auto">
              <a:xfrm>
                <a:off x="3800" y="3011"/>
                <a:ext cx="2027" cy="432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День здоров’я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4865" name="Rectangle 40"/>
              <p:cNvSpPr>
                <a:spLocks noChangeArrowheads="1"/>
              </p:cNvSpPr>
              <p:nvPr/>
            </p:nvSpPr>
            <p:spPr bwMode="auto">
              <a:xfrm>
                <a:off x="1169" y="2920"/>
                <a:ext cx="2157" cy="394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Екскурсії, походи</a:t>
                </a:r>
                <a:endParaRPr lang="uk-UA" sz="800">
                  <a:cs typeface="Arial" charset="0"/>
                </a:endParaRPr>
              </a:p>
            </p:txBody>
          </p:sp>
          <p:sp>
            <p:nvSpPr>
              <p:cNvPr id="34866" name="Rectangle 41"/>
              <p:cNvSpPr>
                <a:spLocks noChangeArrowheads="1"/>
              </p:cNvSpPr>
              <p:nvPr/>
            </p:nvSpPr>
            <p:spPr bwMode="auto">
              <a:xfrm>
                <a:off x="3765" y="4271"/>
                <a:ext cx="2085" cy="645"/>
              </a:xfrm>
              <a:prstGeom prst="rect">
                <a:avLst/>
              </a:prstGeom>
              <a:gradFill rotWithShape="1">
                <a:gsLst>
                  <a:gs pos="0">
                    <a:srgbClr val="CCFFFF"/>
                  </a:gs>
                  <a:gs pos="100000">
                    <a:srgbClr val="D4FFFF"/>
                  </a:gs>
                </a:gsLst>
                <a:lin ang="540000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Оздоровлення дітей улітку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67" name="AutoShape 42"/>
              <p:cNvSpPr>
                <a:spLocks noChangeArrowheads="1"/>
              </p:cNvSpPr>
              <p:nvPr/>
            </p:nvSpPr>
            <p:spPr bwMode="auto">
              <a:xfrm>
                <a:off x="1108" y="6021"/>
                <a:ext cx="4659" cy="427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100" b="1">
                    <a:solidFill>
                      <a:srgbClr val="FF00FF"/>
                    </a:solidFill>
                    <a:latin typeface="Calibri" pitchFamily="34" charset="0"/>
                    <a:cs typeface="Arial" charset="0"/>
                  </a:rPr>
                  <a:t>Загальношкільні акції та конкурси</a:t>
                </a:r>
              </a:p>
              <a:p>
                <a:pPr algn="ctr">
                  <a:spcAft>
                    <a:spcPts val="1000"/>
                  </a:spcAft>
                </a:pPr>
                <a:endParaRPr lang="uk-UA" sz="1100" b="1">
                  <a:solidFill>
                    <a:srgbClr val="FF00FF"/>
                  </a:solidFill>
                  <a:latin typeface="Calibri" pitchFamily="34" charset="0"/>
                  <a:cs typeface="Arial" charset="0"/>
                </a:endParaRP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68" name="AutoShape 43"/>
              <p:cNvSpPr>
                <a:spLocks noChangeArrowheads="1"/>
              </p:cNvSpPr>
              <p:nvPr/>
            </p:nvSpPr>
            <p:spPr bwMode="auto">
              <a:xfrm>
                <a:off x="993" y="8380"/>
                <a:ext cx="4618" cy="789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FF00FF"/>
                    </a:solidFill>
                    <a:latin typeface="Calibri" pitchFamily="34" charset="0"/>
                    <a:cs typeface="Arial" charset="0"/>
                  </a:rPr>
                  <a:t>Цикл бесід з попередження дитячого травматизму та нещасних випадків</a:t>
                </a:r>
              </a:p>
              <a:p>
                <a:pPr algn="ctr">
                  <a:spcAft>
                    <a:spcPts val="1000"/>
                  </a:spcAft>
                </a:pPr>
                <a:endParaRPr lang="uk-UA" sz="800" b="1">
                  <a:solidFill>
                    <a:srgbClr val="FF00FF"/>
                  </a:solidFill>
                  <a:latin typeface="Calibri" pitchFamily="34" charset="0"/>
                  <a:cs typeface="Arial" charset="0"/>
                </a:endParaRP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69" name="AutoShape 44"/>
              <p:cNvSpPr>
                <a:spLocks noChangeArrowheads="1"/>
              </p:cNvSpPr>
              <p:nvPr/>
            </p:nvSpPr>
            <p:spPr bwMode="auto">
              <a:xfrm>
                <a:off x="960" y="6739"/>
                <a:ext cx="2349" cy="462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«Анти СНІД»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4870" name="AutoShape 45"/>
              <p:cNvSpPr>
                <a:spLocks noChangeArrowheads="1"/>
              </p:cNvSpPr>
              <p:nvPr/>
            </p:nvSpPr>
            <p:spPr bwMode="auto">
              <a:xfrm>
                <a:off x="3514" y="6527"/>
                <a:ext cx="2340" cy="487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«Антинаркотик»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4871" name="AutoShape 46"/>
              <p:cNvSpPr>
                <a:spLocks noChangeArrowheads="1"/>
              </p:cNvSpPr>
              <p:nvPr/>
            </p:nvSpPr>
            <p:spPr bwMode="auto">
              <a:xfrm>
                <a:off x="3372" y="7611"/>
                <a:ext cx="2495" cy="711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«Твоє життя – твій вибір»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4872" name="AutoShape 47"/>
              <p:cNvSpPr>
                <a:spLocks noChangeArrowheads="1"/>
              </p:cNvSpPr>
              <p:nvPr/>
            </p:nvSpPr>
            <p:spPr bwMode="auto">
              <a:xfrm>
                <a:off x="946" y="7268"/>
                <a:ext cx="2408" cy="485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«Ні – великій біді»</a:t>
                </a:r>
                <a:endParaRPr lang="uk-UA" sz="800">
                  <a:cs typeface="Arial" charset="0"/>
                </a:endParaRPr>
              </a:p>
            </p:txBody>
          </p:sp>
          <p:sp>
            <p:nvSpPr>
              <p:cNvPr id="34873" name="AutoShape 48"/>
              <p:cNvSpPr>
                <a:spLocks noChangeArrowheads="1"/>
              </p:cNvSpPr>
              <p:nvPr/>
            </p:nvSpPr>
            <p:spPr bwMode="auto">
              <a:xfrm>
                <a:off x="911" y="7870"/>
                <a:ext cx="2413" cy="437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just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«</a:t>
                </a:r>
                <a:r>
                  <a:rPr lang="uk-UA" sz="8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Життя без паління»</a:t>
                </a:r>
                <a:endParaRPr lang="uk-UA" sz="800">
                  <a:cs typeface="Arial" charset="0"/>
                </a:endParaRPr>
              </a:p>
            </p:txBody>
          </p:sp>
          <p:sp>
            <p:nvSpPr>
              <p:cNvPr id="34874" name="AutoShape 49"/>
              <p:cNvSpPr>
                <a:spLocks noChangeArrowheads="1"/>
              </p:cNvSpPr>
              <p:nvPr/>
            </p:nvSpPr>
            <p:spPr bwMode="auto">
              <a:xfrm>
                <a:off x="3511" y="7071"/>
                <a:ext cx="2370" cy="476"/>
              </a:xfrm>
              <a:prstGeom prst="octagon">
                <a:avLst>
                  <a:gd name="adj" fmla="val 29287"/>
                </a:avLst>
              </a:prstGeom>
              <a:solidFill>
                <a:srgbClr val="FFFF99"/>
              </a:solidFill>
              <a:ln w="28575">
                <a:solidFill>
                  <a:srgbClr val="33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«Світ без тютюну»</a:t>
                </a:r>
                <a:endParaRPr lang="uk-UA" sz="900">
                  <a:cs typeface="Arial" charset="0"/>
                </a:endParaRPr>
              </a:p>
            </p:txBody>
          </p:sp>
          <p:sp>
            <p:nvSpPr>
              <p:cNvPr id="34875" name="AutoShape 50"/>
              <p:cNvSpPr>
                <a:spLocks noChangeArrowheads="1"/>
              </p:cNvSpPr>
              <p:nvPr/>
            </p:nvSpPr>
            <p:spPr bwMode="auto">
              <a:xfrm>
                <a:off x="938" y="9302"/>
                <a:ext cx="4666" cy="538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FF00FF"/>
                    </a:solidFill>
                    <a:latin typeface="Calibri" pitchFamily="34" charset="0"/>
                    <a:cs typeface="Arial" charset="0"/>
                  </a:rPr>
                  <a:t>Співпраця з позашкільними установами:</a:t>
                </a:r>
              </a:p>
              <a:p>
                <a:pPr algn="ctr">
                  <a:spcAft>
                    <a:spcPts val="1000"/>
                  </a:spcAft>
                </a:pPr>
                <a:endParaRPr lang="uk-UA" sz="800" b="1">
                  <a:solidFill>
                    <a:srgbClr val="FF00FF"/>
                  </a:solidFill>
                  <a:latin typeface="Calibri" pitchFamily="34" charset="0"/>
                  <a:cs typeface="Arial" charset="0"/>
                </a:endParaRP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76" name="Line 51"/>
              <p:cNvSpPr>
                <a:spLocks noChangeShapeType="1"/>
              </p:cNvSpPr>
              <p:nvPr/>
            </p:nvSpPr>
            <p:spPr bwMode="auto">
              <a:xfrm flipH="1" flipV="1">
                <a:off x="615" y="1009"/>
                <a:ext cx="635" cy="2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7" name="Line 52"/>
              <p:cNvSpPr>
                <a:spLocks noChangeShapeType="1"/>
              </p:cNvSpPr>
              <p:nvPr/>
            </p:nvSpPr>
            <p:spPr bwMode="auto">
              <a:xfrm flipH="1" flipV="1">
                <a:off x="600" y="6229"/>
                <a:ext cx="521" cy="2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8" name="Line 53"/>
              <p:cNvSpPr>
                <a:spLocks noChangeShapeType="1"/>
              </p:cNvSpPr>
              <p:nvPr/>
            </p:nvSpPr>
            <p:spPr bwMode="auto">
              <a:xfrm flipH="1" flipV="1">
                <a:off x="600" y="8749"/>
                <a:ext cx="407" cy="2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9" name="Line 54"/>
              <p:cNvSpPr>
                <a:spLocks noChangeShapeType="1"/>
              </p:cNvSpPr>
              <p:nvPr/>
            </p:nvSpPr>
            <p:spPr bwMode="auto">
              <a:xfrm flipH="1">
                <a:off x="614" y="9502"/>
                <a:ext cx="336" cy="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0" name="Line 55"/>
              <p:cNvSpPr>
                <a:spLocks noChangeShapeType="1"/>
              </p:cNvSpPr>
              <p:nvPr/>
            </p:nvSpPr>
            <p:spPr bwMode="auto">
              <a:xfrm>
                <a:off x="623" y="1031"/>
                <a:ext cx="0" cy="84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1" name="Rectangle 56"/>
              <p:cNvSpPr>
                <a:spLocks noChangeArrowheads="1"/>
              </p:cNvSpPr>
              <p:nvPr/>
            </p:nvSpPr>
            <p:spPr bwMode="auto">
              <a:xfrm>
                <a:off x="989" y="9971"/>
                <a:ext cx="2010" cy="398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ССМ</a:t>
                </a:r>
                <a:endParaRPr lang="uk-UA" sz="11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endParaRP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82" name="Rectangle 57"/>
              <p:cNvSpPr>
                <a:spLocks noChangeArrowheads="1"/>
              </p:cNvSpPr>
              <p:nvPr/>
            </p:nvSpPr>
            <p:spPr bwMode="auto">
              <a:xfrm>
                <a:off x="3451" y="9962"/>
                <a:ext cx="2010" cy="398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Лікарі, ЦРЛ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83" name="Rectangle 58"/>
              <p:cNvSpPr>
                <a:spLocks noChangeArrowheads="1"/>
              </p:cNvSpPr>
              <p:nvPr/>
            </p:nvSpPr>
            <p:spPr bwMode="auto">
              <a:xfrm>
                <a:off x="1017" y="10460"/>
                <a:ext cx="4476" cy="456"/>
              </a:xfrm>
              <a:prstGeom prst="rect">
                <a:avLst/>
              </a:prstGeom>
              <a:solidFill>
                <a:srgbClr val="FFCC99"/>
              </a:solidFill>
              <a:ln w="28575">
                <a:solidFill>
                  <a:srgbClr val="800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FF"/>
                    </a:solidFill>
                    <a:latin typeface="Calibri" pitchFamily="34" charset="0"/>
                    <a:cs typeface="Arial" charset="0"/>
                  </a:rPr>
                  <a:t>Працівників правоохоронних органів</a:t>
                </a:r>
                <a:endParaRPr lang="uk-UA" sz="900">
                  <a:cs typeface="Arial" charset="0"/>
                </a:endParaRPr>
              </a:p>
            </p:txBody>
          </p:sp>
          <p:sp>
            <p:nvSpPr>
              <p:cNvPr id="34884" name="Line 59"/>
              <p:cNvSpPr>
                <a:spLocks noChangeShapeType="1"/>
              </p:cNvSpPr>
              <p:nvPr/>
            </p:nvSpPr>
            <p:spPr bwMode="auto">
              <a:xfrm flipH="1" flipV="1">
                <a:off x="623" y="5711"/>
                <a:ext cx="521" cy="2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5" name="AutoShape 60"/>
              <p:cNvSpPr>
                <a:spLocks noChangeArrowheads="1"/>
              </p:cNvSpPr>
              <p:nvPr/>
            </p:nvSpPr>
            <p:spPr bwMode="auto">
              <a:xfrm>
                <a:off x="1113" y="5535"/>
                <a:ext cx="4659" cy="427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100" b="1">
                    <a:solidFill>
                      <a:srgbClr val="FF00FF"/>
                    </a:solidFill>
                    <a:latin typeface="Calibri" pitchFamily="34" charset="0"/>
                    <a:cs typeface="Arial" charset="0"/>
                  </a:rPr>
                  <a:t>Спортивно-оздоровча робота</a:t>
                </a:r>
                <a:endParaRPr lang="uk-UA" sz="1100" b="1">
                  <a:solidFill>
                    <a:srgbClr val="FF00FF"/>
                  </a:solidFill>
                  <a:latin typeface="Times New Roman" pitchFamily="18" charset="0"/>
                  <a:cs typeface="Arial" charset="0"/>
                </a:endParaRPr>
              </a:p>
              <a:p>
                <a:endParaRPr lang="uk-UA">
                  <a:cs typeface="Arial" charset="0"/>
                </a:endParaRPr>
              </a:p>
            </p:txBody>
          </p:sp>
        </p:grpSp>
        <p:grpSp>
          <p:nvGrpSpPr>
            <p:cNvPr id="34822" name="Group 61"/>
            <p:cNvGrpSpPr>
              <a:grpSpLocks/>
            </p:cNvGrpSpPr>
            <p:nvPr/>
          </p:nvGrpSpPr>
          <p:grpSpPr bwMode="auto">
            <a:xfrm>
              <a:off x="6114" y="1449"/>
              <a:ext cx="5599" cy="9709"/>
              <a:chOff x="2786" y="500"/>
              <a:chExt cx="5599" cy="9709"/>
            </a:xfrm>
          </p:grpSpPr>
          <p:sp>
            <p:nvSpPr>
              <p:cNvPr id="34823" name="Line 62"/>
              <p:cNvSpPr>
                <a:spLocks noChangeShapeType="1"/>
              </p:cNvSpPr>
              <p:nvPr/>
            </p:nvSpPr>
            <p:spPr bwMode="auto">
              <a:xfrm flipV="1">
                <a:off x="2826" y="946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4" name="Line 63"/>
              <p:cNvSpPr>
                <a:spLocks noChangeShapeType="1"/>
              </p:cNvSpPr>
              <p:nvPr/>
            </p:nvSpPr>
            <p:spPr bwMode="auto">
              <a:xfrm flipV="1">
                <a:off x="2860" y="830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5" name="Line 64"/>
              <p:cNvSpPr>
                <a:spLocks noChangeShapeType="1"/>
              </p:cNvSpPr>
              <p:nvPr/>
            </p:nvSpPr>
            <p:spPr bwMode="auto">
              <a:xfrm flipV="1">
                <a:off x="2806" y="754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6" name="Line 65"/>
              <p:cNvSpPr>
                <a:spLocks noChangeShapeType="1"/>
              </p:cNvSpPr>
              <p:nvPr/>
            </p:nvSpPr>
            <p:spPr bwMode="auto">
              <a:xfrm flipV="1">
                <a:off x="2806" y="692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7" name="Line 66"/>
              <p:cNvSpPr>
                <a:spLocks noChangeShapeType="1"/>
              </p:cNvSpPr>
              <p:nvPr/>
            </p:nvSpPr>
            <p:spPr bwMode="auto">
              <a:xfrm flipV="1">
                <a:off x="2786" y="6071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8" name="Line 67"/>
              <p:cNvSpPr>
                <a:spLocks noChangeShapeType="1"/>
              </p:cNvSpPr>
              <p:nvPr/>
            </p:nvSpPr>
            <p:spPr bwMode="auto">
              <a:xfrm flipV="1">
                <a:off x="2786" y="496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29" name="Line 68"/>
              <p:cNvSpPr>
                <a:spLocks noChangeShapeType="1"/>
              </p:cNvSpPr>
              <p:nvPr/>
            </p:nvSpPr>
            <p:spPr bwMode="auto">
              <a:xfrm flipV="1">
                <a:off x="2843" y="382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0" name="Line 69"/>
              <p:cNvSpPr>
                <a:spLocks noChangeShapeType="1"/>
              </p:cNvSpPr>
              <p:nvPr/>
            </p:nvSpPr>
            <p:spPr bwMode="auto">
              <a:xfrm flipV="1">
                <a:off x="2786" y="264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1" name="Line 70"/>
              <p:cNvSpPr>
                <a:spLocks noChangeShapeType="1"/>
              </p:cNvSpPr>
              <p:nvPr/>
            </p:nvSpPr>
            <p:spPr bwMode="auto">
              <a:xfrm flipV="1">
                <a:off x="2786" y="174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32" name="AutoShape 71"/>
              <p:cNvSpPr>
                <a:spLocks noChangeArrowheads="1"/>
              </p:cNvSpPr>
              <p:nvPr/>
            </p:nvSpPr>
            <p:spPr bwMode="auto">
              <a:xfrm>
                <a:off x="3207" y="500"/>
                <a:ext cx="5053" cy="807"/>
              </a:xfrm>
              <a:prstGeom prst="foldedCorner">
                <a:avLst>
                  <a:gd name="adj" fmla="val 12500"/>
                </a:avLst>
              </a:prstGeom>
              <a:solidFill>
                <a:srgbClr val="FFFF99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800080"/>
                    </a:solidFill>
                    <a:latin typeface="Calibri" pitchFamily="34" charset="0"/>
                    <a:cs typeface="Arial" charset="0"/>
                  </a:rPr>
                  <a:t>Цільові програми та заходи з пропаганди здорового способу  життя:</a:t>
                </a:r>
              </a:p>
              <a:p>
                <a:endParaRPr lang="uk-UA" sz="800">
                  <a:cs typeface="Arial" charset="0"/>
                </a:endParaRPr>
              </a:p>
            </p:txBody>
          </p:sp>
          <p:sp>
            <p:nvSpPr>
              <p:cNvPr id="34833" name="AutoShape 72"/>
              <p:cNvSpPr>
                <a:spLocks noChangeArrowheads="1"/>
              </p:cNvSpPr>
              <p:nvPr/>
            </p:nvSpPr>
            <p:spPr bwMode="auto">
              <a:xfrm>
                <a:off x="3150" y="1456"/>
                <a:ext cx="5111" cy="762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Цільова творча програма формування здорового способу життя</a:t>
                </a:r>
              </a:p>
              <a:p>
                <a:endParaRPr lang="uk-UA" sz="900">
                  <a:cs typeface="Arial" charset="0"/>
                </a:endParaRPr>
              </a:p>
            </p:txBody>
          </p:sp>
          <p:sp>
            <p:nvSpPr>
              <p:cNvPr id="34834" name="AutoShape 73"/>
              <p:cNvSpPr>
                <a:spLocks noChangeArrowheads="1"/>
              </p:cNvSpPr>
              <p:nvPr/>
            </p:nvSpPr>
            <p:spPr bwMode="auto">
              <a:xfrm>
                <a:off x="3109" y="2220"/>
                <a:ext cx="5149" cy="104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Програма у сфері боротьби з незаконним обігом наркотичних засобів, психотропних речовин і прекурсорів на 2010-2015 рр.</a:t>
                </a:r>
              </a:p>
              <a:p>
                <a:endParaRPr lang="uk-UA" sz="900">
                  <a:cs typeface="Arial" charset="0"/>
                </a:endParaRPr>
              </a:p>
            </p:txBody>
          </p:sp>
          <p:sp>
            <p:nvSpPr>
              <p:cNvPr id="34835" name="AutoShape 74"/>
              <p:cNvSpPr>
                <a:spLocks noChangeArrowheads="1"/>
              </p:cNvSpPr>
              <p:nvPr/>
            </p:nvSpPr>
            <p:spPr bwMode="auto">
              <a:xfrm>
                <a:off x="3131" y="3391"/>
                <a:ext cx="5128" cy="99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Комплексна програма формування навичок здорового способу життя у дітей та підлітків на 2010 – 2015 рр.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36" name="AutoShape 75"/>
              <p:cNvSpPr>
                <a:spLocks noChangeArrowheads="1"/>
              </p:cNvSpPr>
              <p:nvPr/>
            </p:nvSpPr>
            <p:spPr bwMode="auto">
              <a:xfrm>
                <a:off x="3081" y="4512"/>
                <a:ext cx="5202" cy="1019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Заходи з проведення антинікотинової інформаційно-освітньої та профілактичної роботи серед дітей та учнівської молоді</a:t>
                </a:r>
              </a:p>
              <a:p>
                <a:endParaRPr lang="uk-UA" sz="800">
                  <a:cs typeface="Arial" charset="0"/>
                </a:endParaRPr>
              </a:p>
            </p:txBody>
          </p:sp>
          <p:sp>
            <p:nvSpPr>
              <p:cNvPr id="34837" name="AutoShape 76"/>
              <p:cNvSpPr>
                <a:spLocks noChangeArrowheads="1"/>
              </p:cNvSpPr>
              <p:nvPr/>
            </p:nvSpPr>
            <p:spPr bwMode="auto">
              <a:xfrm>
                <a:off x="3077" y="5633"/>
                <a:ext cx="5278" cy="998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Заходи з профілактики та запобігання поширенню ВІЛ-інфекції / СНІДу на період 2010-2015 рр.</a:t>
                </a:r>
              </a:p>
              <a:p>
                <a:endParaRPr lang="uk-UA" sz="900">
                  <a:cs typeface="Arial" charset="0"/>
                </a:endParaRPr>
              </a:p>
            </p:txBody>
          </p:sp>
          <p:sp>
            <p:nvSpPr>
              <p:cNvPr id="34838" name="AutoShape 77"/>
              <p:cNvSpPr>
                <a:spLocks noChangeArrowheads="1"/>
              </p:cNvSpPr>
              <p:nvPr/>
            </p:nvSpPr>
            <p:spPr bwMode="auto">
              <a:xfrm>
                <a:off x="3107" y="6735"/>
                <a:ext cx="5270" cy="464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Заходи до Всеукраїнського дня здоров’я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39" name="AutoShape 78"/>
              <p:cNvSpPr>
                <a:spLocks noChangeArrowheads="1"/>
              </p:cNvSpPr>
              <p:nvPr/>
            </p:nvSpPr>
            <p:spPr bwMode="auto">
              <a:xfrm>
                <a:off x="3098" y="7346"/>
                <a:ext cx="5234" cy="549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8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Заходи до Всесвітнього дня боротьби зі СНІДом</a:t>
                </a:r>
              </a:p>
              <a:p>
                <a:endParaRPr lang="uk-UA" sz="800">
                  <a:cs typeface="Arial" charset="0"/>
                </a:endParaRPr>
              </a:p>
            </p:txBody>
          </p:sp>
          <p:sp>
            <p:nvSpPr>
              <p:cNvPr id="34840" name="AutoShape 79"/>
              <p:cNvSpPr>
                <a:spLocks noChangeArrowheads="1"/>
              </p:cNvSpPr>
              <p:nvPr/>
            </p:nvSpPr>
            <p:spPr bwMode="auto">
              <a:xfrm>
                <a:off x="3091" y="8017"/>
                <a:ext cx="5294" cy="775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1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Заходи із заборони тютюнопаління в приміщеннях і на території школи</a:t>
                </a:r>
              </a:p>
              <a:p>
                <a:endParaRPr lang="uk-UA">
                  <a:cs typeface="Arial" charset="0"/>
                </a:endParaRPr>
              </a:p>
            </p:txBody>
          </p:sp>
          <p:sp>
            <p:nvSpPr>
              <p:cNvPr id="34841" name="AutoShape 80"/>
              <p:cNvSpPr>
                <a:spLocks noChangeArrowheads="1"/>
              </p:cNvSpPr>
              <p:nvPr/>
            </p:nvSpPr>
            <p:spPr bwMode="auto">
              <a:xfrm>
                <a:off x="3037" y="8928"/>
                <a:ext cx="5329" cy="1281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900" b="1">
                    <a:solidFill>
                      <a:srgbClr val="000000"/>
                    </a:solidFill>
                    <a:latin typeface="Calibri" pitchFamily="34" charset="0"/>
                    <a:cs typeface="Arial" charset="0"/>
                  </a:rPr>
                  <a:t>Профілактичні заходи з попередження травматизму та загибелі дітей на пожежах, виховання в учнівської молоді навичок обережного поводження з вогнем</a:t>
                </a:r>
              </a:p>
              <a:p>
                <a:endParaRPr lang="uk-UA" sz="900">
                  <a:cs typeface="Arial" charset="0"/>
                </a:endParaRPr>
              </a:p>
            </p:txBody>
          </p:sp>
          <p:sp>
            <p:nvSpPr>
              <p:cNvPr id="34842" name="Line 81"/>
              <p:cNvSpPr>
                <a:spLocks noChangeShapeType="1"/>
              </p:cNvSpPr>
              <p:nvPr/>
            </p:nvSpPr>
            <p:spPr bwMode="auto">
              <a:xfrm flipH="1">
                <a:off x="2794" y="820"/>
                <a:ext cx="26" cy="868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43" name="Line 82"/>
              <p:cNvSpPr>
                <a:spLocks noChangeShapeType="1"/>
              </p:cNvSpPr>
              <p:nvPr/>
            </p:nvSpPr>
            <p:spPr bwMode="auto">
              <a:xfrm flipV="1">
                <a:off x="2812" y="829"/>
                <a:ext cx="436" cy="1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/>
          </p:cNvGrpSpPr>
          <p:nvPr/>
        </p:nvGrpSpPr>
        <p:grpSpPr bwMode="auto">
          <a:xfrm>
            <a:off x="179388" y="260350"/>
            <a:ext cx="8783637" cy="5929313"/>
            <a:chOff x="1031" y="491"/>
            <a:chExt cx="15300" cy="9731"/>
          </a:xfrm>
        </p:grpSpPr>
        <p:sp>
          <p:nvSpPr>
            <p:cNvPr id="35842" name="Line 3"/>
            <p:cNvSpPr>
              <a:spLocks noChangeShapeType="1"/>
            </p:cNvSpPr>
            <p:nvPr/>
          </p:nvSpPr>
          <p:spPr bwMode="auto">
            <a:xfrm>
              <a:off x="15249" y="7649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3" name="Line 4"/>
            <p:cNvSpPr>
              <a:spLocks noChangeShapeType="1"/>
            </p:cNvSpPr>
            <p:nvPr/>
          </p:nvSpPr>
          <p:spPr bwMode="auto">
            <a:xfrm>
              <a:off x="15149" y="5769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4" name="Line 5"/>
            <p:cNvSpPr>
              <a:spLocks noChangeShapeType="1"/>
            </p:cNvSpPr>
            <p:nvPr/>
          </p:nvSpPr>
          <p:spPr bwMode="auto">
            <a:xfrm>
              <a:off x="12911" y="5878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5" name="Line 6"/>
            <p:cNvSpPr>
              <a:spLocks noChangeShapeType="1"/>
            </p:cNvSpPr>
            <p:nvPr/>
          </p:nvSpPr>
          <p:spPr bwMode="auto">
            <a:xfrm flipH="1">
              <a:off x="7096" y="5967"/>
              <a:ext cx="291" cy="8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6" name="Line 7"/>
            <p:cNvSpPr>
              <a:spLocks noChangeShapeType="1"/>
            </p:cNvSpPr>
            <p:nvPr/>
          </p:nvSpPr>
          <p:spPr bwMode="auto">
            <a:xfrm>
              <a:off x="5738" y="5698"/>
              <a:ext cx="251" cy="115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7" name="Line 8"/>
            <p:cNvSpPr>
              <a:spLocks noChangeShapeType="1"/>
            </p:cNvSpPr>
            <p:nvPr/>
          </p:nvSpPr>
          <p:spPr bwMode="auto">
            <a:xfrm>
              <a:off x="9671" y="3911"/>
              <a:ext cx="629" cy="290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8" name="Line 9"/>
            <p:cNvSpPr>
              <a:spLocks noChangeShapeType="1"/>
            </p:cNvSpPr>
            <p:nvPr/>
          </p:nvSpPr>
          <p:spPr bwMode="auto">
            <a:xfrm>
              <a:off x="9420" y="3860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49" name="Line 10"/>
            <p:cNvSpPr>
              <a:spLocks noChangeShapeType="1"/>
            </p:cNvSpPr>
            <p:nvPr/>
          </p:nvSpPr>
          <p:spPr bwMode="auto">
            <a:xfrm>
              <a:off x="15100" y="3720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0" name="Line 11"/>
            <p:cNvSpPr>
              <a:spLocks noChangeShapeType="1"/>
            </p:cNvSpPr>
            <p:nvPr/>
          </p:nvSpPr>
          <p:spPr bwMode="auto">
            <a:xfrm>
              <a:off x="12960" y="3780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Line 12"/>
            <p:cNvSpPr>
              <a:spLocks noChangeShapeType="1"/>
            </p:cNvSpPr>
            <p:nvPr/>
          </p:nvSpPr>
          <p:spPr bwMode="auto">
            <a:xfrm>
              <a:off x="2651" y="2651"/>
              <a:ext cx="11689" cy="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751" y="491"/>
              <a:ext cx="13320" cy="69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b="1" kern="10">
                  <a:ln w="9525">
                    <a:solidFill>
                      <a:srgbClr val="008000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latin typeface="Bookman Old Style"/>
                </a:rPr>
                <a:t> Шляхи реалізації</a:t>
              </a:r>
            </a:p>
          </p:txBody>
        </p:sp>
        <p:grpSp>
          <p:nvGrpSpPr>
            <p:cNvPr id="35853" name="Group 14"/>
            <p:cNvGrpSpPr>
              <a:grpSpLocks/>
            </p:cNvGrpSpPr>
            <p:nvPr/>
          </p:nvGrpSpPr>
          <p:grpSpPr bwMode="auto">
            <a:xfrm>
              <a:off x="1031" y="1571"/>
              <a:ext cx="15300" cy="8651"/>
              <a:chOff x="1031" y="1560"/>
              <a:chExt cx="15300" cy="8651"/>
            </a:xfrm>
          </p:grpSpPr>
          <p:grpSp>
            <p:nvGrpSpPr>
              <p:cNvPr id="35860" name="Group 15"/>
              <p:cNvGrpSpPr>
                <a:grpSpLocks/>
              </p:cNvGrpSpPr>
              <p:nvPr/>
            </p:nvGrpSpPr>
            <p:grpSpPr bwMode="auto">
              <a:xfrm>
                <a:off x="1093" y="1560"/>
                <a:ext cx="14698" cy="2369"/>
                <a:chOff x="1093" y="1560"/>
                <a:chExt cx="14698" cy="2369"/>
              </a:xfrm>
            </p:grpSpPr>
            <p:sp>
              <p:nvSpPr>
                <p:cNvPr id="35875" name="Rectangle 16"/>
                <p:cNvSpPr>
                  <a:spLocks noChangeArrowheads="1"/>
                </p:cNvSpPr>
                <p:nvPr/>
              </p:nvSpPr>
              <p:spPr bwMode="auto">
                <a:xfrm>
                  <a:off x="1093" y="1571"/>
                  <a:ext cx="1558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CC99FF"/>
                    </a:gs>
                    <a:gs pos="50000">
                      <a:srgbClr val="FFFFFF"/>
                    </a:gs>
                    <a:gs pos="100000">
                      <a:srgbClr val="CC99FF"/>
                    </a:gs>
                  </a:gsLst>
                  <a:lin ang="5400000" scaled="1"/>
                </a:gradFill>
                <a:ln w="38100">
                  <a:solidFill>
                    <a:srgbClr val="800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uk-UA" sz="900" b="1">
                    <a:latin typeface="Calibri" pitchFamily="34" charset="0"/>
                    <a:cs typeface="Arial" charset="0"/>
                  </a:endParaRPr>
                </a:p>
                <a:p>
                  <a:pPr algn="ctr"/>
                  <a:r>
                    <a:rPr lang="uk-UA" sz="900" b="1">
                      <a:latin typeface="Calibri" pitchFamily="34" charset="0"/>
                      <a:cs typeface="Arial" charset="0"/>
                    </a:rPr>
                    <a:t>Учителі – предметники, класоводи</a:t>
                  </a:r>
                  <a:endParaRPr lang="uk-UA" sz="900">
                    <a:cs typeface="Arial" charset="0"/>
                  </a:endParaRPr>
                </a:p>
              </p:txBody>
            </p:sp>
            <p:sp>
              <p:nvSpPr>
                <p:cNvPr id="35876" name="Rectangle 17" descr="Пергамент"/>
                <p:cNvSpPr>
                  <a:spLocks noChangeArrowheads="1"/>
                </p:cNvSpPr>
                <p:nvPr/>
              </p:nvSpPr>
              <p:spPr bwMode="auto">
                <a:xfrm>
                  <a:off x="2962" y="1580"/>
                  <a:ext cx="1620" cy="2340"/>
                </a:xfrm>
                <a:prstGeom prst="rect">
                  <a:avLst/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3810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000" b="1">
                    <a:latin typeface="Calibri" pitchFamily="34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Учителі  фізичної культури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7" name="Rectangle 18"/>
                <p:cNvSpPr>
                  <a:spLocks noChangeArrowheads="1"/>
                </p:cNvSpPr>
                <p:nvPr/>
              </p:nvSpPr>
              <p:spPr bwMode="auto">
                <a:xfrm>
                  <a:off x="4873" y="1571"/>
                  <a:ext cx="1620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FF"/>
                    </a:gs>
                    <a:gs pos="50000">
                      <a:srgbClr val="FFFF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 w="381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100" b="1">
                    <a:latin typeface="Times New Roman" pitchFamily="18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200" b="1">
                      <a:latin typeface="Calibri" pitchFamily="34" charset="0"/>
                      <a:cs typeface="Arial" charset="0"/>
                    </a:rPr>
                    <a:t>Учитель ЗВ</a:t>
                  </a:r>
                  <a:r>
                    <a:rPr lang="uk-UA" sz="1400" b="1">
                      <a:latin typeface="Calibri" pitchFamily="34" charset="0"/>
                      <a:cs typeface="Arial" charset="0"/>
                    </a:rPr>
                    <a:t> </a:t>
                  </a:r>
                  <a:endParaRPr lang="uk-UA">
                    <a:cs typeface="Arial" charset="0"/>
                  </a:endParaRPr>
                </a:p>
              </p:txBody>
            </p:sp>
            <p:sp>
              <p:nvSpPr>
                <p:cNvPr id="35878" name="Rectangle 19"/>
                <p:cNvSpPr>
                  <a:spLocks noChangeArrowheads="1"/>
                </p:cNvSpPr>
                <p:nvPr/>
              </p:nvSpPr>
              <p:spPr bwMode="auto">
                <a:xfrm>
                  <a:off x="6742" y="1580"/>
                  <a:ext cx="1620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CCFF"/>
                    </a:gs>
                    <a:gs pos="50000">
                      <a:srgbClr val="FFFFFF"/>
                    </a:gs>
                    <a:gs pos="100000">
                      <a:srgbClr val="00CCFF"/>
                    </a:gs>
                  </a:gsLst>
                  <a:lin ang="0" scaled="1"/>
                </a:gradFill>
                <a:ln w="38100">
                  <a:solidFill>
                    <a:srgbClr val="3366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800" b="1">
                    <a:latin typeface="Times New Roman" pitchFamily="18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Учитель </a:t>
                  </a: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 біології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9" name="Rectangle 20"/>
                <p:cNvSpPr>
                  <a:spLocks noChangeArrowheads="1"/>
                </p:cNvSpPr>
                <p:nvPr/>
              </p:nvSpPr>
              <p:spPr bwMode="auto">
                <a:xfrm>
                  <a:off x="8662" y="1580"/>
                  <a:ext cx="1620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00"/>
                    </a:gs>
                    <a:gs pos="50000">
                      <a:srgbClr val="FFFF99"/>
                    </a:gs>
                    <a:gs pos="100000">
                      <a:srgbClr val="FF0000"/>
                    </a:gs>
                  </a:gsLst>
                  <a:lin ang="0" scaled="1"/>
                </a:gradFill>
                <a:ln w="38100">
                  <a:solidFill>
                    <a:srgbClr val="FF99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900" b="1">
                    <a:latin typeface="Times New Roman" pitchFamily="18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Класні керівники</a:t>
                  </a:r>
                  <a:r>
                    <a:rPr lang="uk-UA" sz="1400" b="1">
                      <a:latin typeface="Calibri" pitchFamily="34" charset="0"/>
                      <a:cs typeface="Arial" charset="0"/>
                    </a:rPr>
                    <a:t> </a:t>
                  </a:r>
                  <a:endParaRPr lang="uk-UA">
                    <a:cs typeface="Arial" charset="0"/>
                  </a:endParaRPr>
                </a:p>
              </p:txBody>
            </p:sp>
            <p:sp>
              <p:nvSpPr>
                <p:cNvPr id="35880" name="Rectangle 21"/>
                <p:cNvSpPr>
                  <a:spLocks noChangeArrowheads="1"/>
                </p:cNvSpPr>
                <p:nvPr/>
              </p:nvSpPr>
              <p:spPr bwMode="auto">
                <a:xfrm>
                  <a:off x="10522" y="1560"/>
                  <a:ext cx="1620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00"/>
                    </a:gs>
                    <a:gs pos="50000">
                      <a:srgbClr val="FFFF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800" b="1">
                    <a:latin typeface="Times New Roman" pitchFamily="18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900" b="1">
                      <a:latin typeface="Calibri" pitchFamily="34" charset="0"/>
                      <a:cs typeface="Arial" charset="0"/>
                    </a:rPr>
                    <a:t>Педагог-організатор</a:t>
                  </a:r>
                  <a:endParaRPr lang="uk-UA" sz="900">
                    <a:cs typeface="Arial" charset="0"/>
                  </a:endParaRPr>
                </a:p>
              </p:txBody>
            </p:sp>
            <p:sp>
              <p:nvSpPr>
                <p:cNvPr id="35881" name="Rectangle 22"/>
                <p:cNvSpPr>
                  <a:spLocks noChangeArrowheads="1"/>
                </p:cNvSpPr>
                <p:nvPr/>
              </p:nvSpPr>
              <p:spPr bwMode="auto">
                <a:xfrm>
                  <a:off x="12431" y="1589"/>
                  <a:ext cx="1620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50000">
                      <a:srgbClr val="FFFF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ln w="28575">
                  <a:solidFill>
                    <a:srgbClr val="FF00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400" b="1">
                    <a:latin typeface="Times New Roman" pitchFamily="18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Шкільний психолог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82" name="Rectangle 23"/>
                <p:cNvSpPr>
                  <a:spLocks noChangeArrowheads="1"/>
                </p:cNvSpPr>
                <p:nvPr/>
              </p:nvSpPr>
              <p:spPr bwMode="auto">
                <a:xfrm>
                  <a:off x="14351" y="1569"/>
                  <a:ext cx="1440" cy="234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9966"/>
                    </a:gs>
                    <a:gs pos="50000">
                      <a:srgbClr val="FFFFFF"/>
                    </a:gs>
                    <a:gs pos="100000">
                      <a:srgbClr val="339966"/>
                    </a:gs>
                  </a:gsLst>
                  <a:lin ang="5400000" scaled="1"/>
                </a:gradFill>
                <a:ln w="28575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400" b="1">
                    <a:latin typeface="Times New Roman" pitchFamily="18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Медична сестра</a:t>
                  </a:r>
                  <a:endParaRPr lang="uk-UA" sz="1000">
                    <a:cs typeface="Arial" charset="0"/>
                  </a:endParaRPr>
                </a:p>
              </p:txBody>
            </p:sp>
          </p:grpSp>
          <p:grpSp>
            <p:nvGrpSpPr>
              <p:cNvPr id="35861" name="Group 24"/>
              <p:cNvGrpSpPr>
                <a:grpSpLocks/>
              </p:cNvGrpSpPr>
              <p:nvPr/>
            </p:nvGrpSpPr>
            <p:grpSpPr bwMode="auto">
              <a:xfrm>
                <a:off x="1031" y="4271"/>
                <a:ext cx="15129" cy="1800"/>
                <a:chOff x="1031" y="4271"/>
                <a:chExt cx="15129" cy="1800"/>
              </a:xfrm>
            </p:grpSpPr>
            <p:sp>
              <p:nvSpPr>
                <p:cNvPr id="35868" name="AutoShape 25"/>
                <p:cNvSpPr>
                  <a:spLocks noChangeArrowheads="1"/>
                </p:cNvSpPr>
                <p:nvPr/>
              </p:nvSpPr>
              <p:spPr bwMode="auto">
                <a:xfrm>
                  <a:off x="1031" y="4451"/>
                  <a:ext cx="1620" cy="162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CC99FF"/>
                    </a:gs>
                    <a:gs pos="50000">
                      <a:srgbClr val="FFFFFF"/>
                    </a:gs>
                    <a:gs pos="100000">
                      <a:srgbClr val="CC99FF"/>
                    </a:gs>
                  </a:gsLst>
                  <a:lin ang="5400000" scaled="1"/>
                </a:gradFill>
                <a:ln w="381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uk-UA" sz="1000" b="1">
                      <a:latin typeface="Calibri" pitchFamily="34" charset="0"/>
                      <a:cs typeface="Arial" charset="0"/>
                    </a:rPr>
                    <a:t>Фізкульт</a:t>
                  </a:r>
                </a:p>
                <a:p>
                  <a:pPr algn="ctr"/>
                  <a:r>
                    <a:rPr lang="uk-UA" sz="1000" b="1">
                      <a:latin typeface="Calibri" pitchFamily="34" charset="0"/>
                      <a:cs typeface="Arial" charset="0"/>
                    </a:rPr>
                    <a:t>хвилинки на уроках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69" name="AutoShape 26" descr="Пергамент"/>
                <p:cNvSpPr>
                  <a:spLocks noChangeArrowheads="1"/>
                </p:cNvSpPr>
                <p:nvPr/>
              </p:nvSpPr>
              <p:spPr bwMode="auto">
                <a:xfrm>
                  <a:off x="2831" y="4451"/>
                  <a:ext cx="1620" cy="1620"/>
                </a:xfrm>
                <a:prstGeom prst="roundRect">
                  <a:avLst>
                    <a:gd name="adj" fmla="val 16667"/>
                  </a:avLst>
                </a:prstGeom>
                <a:blipFill dpi="0" rotWithShape="1">
                  <a:blip r:embed="rId2"/>
                  <a:srcRect/>
                  <a:tile tx="0" ty="0" sx="100000" sy="100000" flip="none" algn="tl"/>
                </a:blipFill>
                <a:ln w="3810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Уроки фізичної культури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0" name="AutoShape 27"/>
                <p:cNvSpPr>
                  <a:spLocks noChangeArrowheads="1"/>
                </p:cNvSpPr>
                <p:nvPr/>
              </p:nvSpPr>
              <p:spPr bwMode="auto">
                <a:xfrm>
                  <a:off x="4811" y="4451"/>
                  <a:ext cx="1620" cy="162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FFFF"/>
                    </a:gs>
                    <a:gs pos="50000">
                      <a:srgbClr val="FFFFFF"/>
                    </a:gs>
                    <a:gs pos="100000">
                      <a:srgbClr val="00FFFF"/>
                    </a:gs>
                  </a:gsLst>
                  <a:lin ang="5400000" scaled="1"/>
                </a:gradFill>
                <a:ln w="3810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000" b="1">
                    <a:latin typeface="Calibri" pitchFamily="34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Уроки  ЗВ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1" name="AutoShape 28"/>
                <p:cNvSpPr>
                  <a:spLocks noChangeArrowheads="1"/>
                </p:cNvSpPr>
                <p:nvPr/>
              </p:nvSpPr>
              <p:spPr bwMode="auto">
                <a:xfrm>
                  <a:off x="6791" y="4451"/>
                  <a:ext cx="1620" cy="162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00CCFF"/>
                    </a:gs>
                    <a:gs pos="50000">
                      <a:srgbClr val="FFFFFF"/>
                    </a:gs>
                    <a:gs pos="100000">
                      <a:srgbClr val="00CCFF"/>
                    </a:gs>
                  </a:gsLst>
                  <a:lin ang="0" scaled="1"/>
                </a:gradFill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000" b="1">
                    <a:latin typeface="Calibri" pitchFamily="34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Уроки біології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2" name="AutoShape 29"/>
                <p:cNvSpPr>
                  <a:spLocks noChangeArrowheads="1"/>
                </p:cNvSpPr>
                <p:nvPr/>
              </p:nvSpPr>
              <p:spPr bwMode="auto">
                <a:xfrm>
                  <a:off x="8549" y="4420"/>
                  <a:ext cx="1740" cy="162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0000"/>
                    </a:gs>
                    <a:gs pos="50000">
                      <a:srgbClr val="FFFF99"/>
                    </a:gs>
                    <a:gs pos="100000">
                      <a:srgbClr val="FF0000"/>
                    </a:gs>
                  </a:gsLst>
                  <a:lin ang="0" scaled="1"/>
                </a:gradFill>
                <a:ln w="381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000" b="1">
                    <a:latin typeface="Calibri" pitchFamily="34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Робота з батьками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3" name="AutoShape 30"/>
                <p:cNvSpPr>
                  <a:spLocks noChangeArrowheads="1"/>
                </p:cNvSpPr>
                <p:nvPr/>
              </p:nvSpPr>
              <p:spPr bwMode="auto">
                <a:xfrm>
                  <a:off x="11756" y="4329"/>
                  <a:ext cx="2302" cy="162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FF00FF"/>
                    </a:gs>
                    <a:gs pos="50000">
                      <a:srgbClr val="FFFFFF"/>
                    </a:gs>
                    <a:gs pos="100000">
                      <a:srgbClr val="FF00FF"/>
                    </a:gs>
                  </a:gsLst>
                  <a:lin ang="5400000" scaled="1"/>
                </a:gradFill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000" b="1">
                    <a:latin typeface="Calibri" pitchFamily="34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Психологічний моніторинг</a:t>
                  </a:r>
                  <a:endParaRPr lang="uk-UA" sz="1000">
                    <a:cs typeface="Arial" charset="0"/>
                  </a:endParaRPr>
                </a:p>
              </p:txBody>
            </p:sp>
            <p:sp>
              <p:nvSpPr>
                <p:cNvPr id="35874" name="AutoShape 31"/>
                <p:cNvSpPr>
                  <a:spLocks noChangeArrowheads="1"/>
                </p:cNvSpPr>
                <p:nvPr/>
              </p:nvSpPr>
              <p:spPr bwMode="auto">
                <a:xfrm>
                  <a:off x="14180" y="4271"/>
                  <a:ext cx="1980" cy="162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rgbClr val="339966"/>
                    </a:gs>
                    <a:gs pos="50000">
                      <a:srgbClr val="FFFFFF"/>
                    </a:gs>
                    <a:gs pos="100000">
                      <a:srgbClr val="339966"/>
                    </a:gs>
                  </a:gsLst>
                  <a:lin ang="5400000" scaled="1"/>
                </a:gradFill>
                <a:ln w="28575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Aft>
                      <a:spcPts val="1000"/>
                    </a:spcAft>
                  </a:pPr>
                  <a:endParaRPr lang="uk-UA" sz="1000" b="1">
                    <a:latin typeface="Calibri" pitchFamily="34" charset="0"/>
                    <a:cs typeface="Arial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uk-UA" sz="1000" b="1">
                      <a:latin typeface="Calibri" pitchFamily="34" charset="0"/>
                      <a:cs typeface="Arial" charset="0"/>
                    </a:rPr>
                    <a:t>Моніторинг стану здоров</a:t>
                  </a:r>
                  <a:r>
                    <a:rPr lang="en-US" sz="1000" b="1">
                      <a:latin typeface="Calibri" pitchFamily="34" charset="0"/>
                      <a:cs typeface="Arial" charset="0"/>
                    </a:rPr>
                    <a:t>’</a:t>
                  </a:r>
                  <a:r>
                    <a:rPr lang="uk-UA" sz="1000" b="1">
                      <a:latin typeface="Calibri" pitchFamily="34" charset="0"/>
                      <a:cs typeface="Arial" charset="0"/>
                    </a:rPr>
                    <a:t>я</a:t>
                  </a:r>
                  <a:endParaRPr lang="uk-UA" sz="1000">
                    <a:cs typeface="Arial" charset="0"/>
                  </a:endParaRPr>
                </a:p>
              </p:txBody>
            </p:sp>
          </p:grpSp>
          <p:sp>
            <p:nvSpPr>
              <p:cNvPr id="35862" name="AutoShape 32"/>
              <p:cNvSpPr>
                <a:spLocks noChangeArrowheads="1"/>
              </p:cNvSpPr>
              <p:nvPr/>
            </p:nvSpPr>
            <p:spPr bwMode="auto">
              <a:xfrm>
                <a:off x="1164" y="6744"/>
                <a:ext cx="1818" cy="162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99FF"/>
                  </a:gs>
                  <a:gs pos="50000">
                    <a:srgbClr val="FFFFFF"/>
                  </a:gs>
                  <a:gs pos="100000">
                    <a:srgbClr val="CC99FF"/>
                  </a:gs>
                </a:gsLst>
                <a:lin ang="5400000" scaled="1"/>
              </a:gradFill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latin typeface="Calibri" pitchFamily="34" charset="0"/>
                    <a:cs typeface="Arial" charset="0"/>
                  </a:rPr>
                  <a:t>Уроки основ здоров</a:t>
                </a:r>
                <a:r>
                  <a:rPr lang="en-US" sz="1000" b="1">
                    <a:latin typeface="Calibri" pitchFamily="34" charset="0"/>
                    <a:cs typeface="Arial" charset="0"/>
                  </a:rPr>
                  <a:t>’</a:t>
                </a:r>
                <a:r>
                  <a:rPr lang="uk-UA" sz="1000" b="1">
                    <a:latin typeface="Calibri" pitchFamily="34" charset="0"/>
                    <a:cs typeface="Arial" charset="0"/>
                  </a:rPr>
                  <a:t>я</a:t>
                </a:r>
                <a:endParaRPr lang="uk-UA" sz="1000">
                  <a:cs typeface="Arial" charset="0"/>
                </a:endParaRPr>
              </a:p>
            </p:txBody>
          </p:sp>
          <p:sp>
            <p:nvSpPr>
              <p:cNvPr id="35863" name="Oval 33" descr="Голубая тисненая бумага"/>
              <p:cNvSpPr>
                <a:spLocks noChangeArrowheads="1"/>
              </p:cNvSpPr>
              <p:nvPr/>
            </p:nvSpPr>
            <p:spPr bwMode="auto">
              <a:xfrm>
                <a:off x="4631" y="6791"/>
                <a:ext cx="4140" cy="1800"/>
              </a:xfrm>
              <a:prstGeom prst="ellipse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200" b="1">
                    <a:latin typeface="Calibri" pitchFamily="34" charset="0"/>
                    <a:cs typeface="Arial" charset="0"/>
                  </a:rPr>
                  <a:t>Позакласна</a:t>
                </a:r>
              </a:p>
              <a:p>
                <a:pPr algn="ctr">
                  <a:spcAft>
                    <a:spcPts val="1000"/>
                  </a:spcAft>
                </a:pPr>
                <a:r>
                  <a:rPr lang="uk-UA" sz="1200" b="1">
                    <a:latin typeface="Calibri" pitchFamily="34" charset="0"/>
                    <a:cs typeface="Arial" charset="0"/>
                  </a:rPr>
                  <a:t> робота</a:t>
                </a:r>
                <a:endParaRPr lang="uk-UA" sz="1200">
                  <a:cs typeface="Arial" charset="0"/>
                </a:endParaRPr>
              </a:p>
            </p:txBody>
          </p:sp>
          <p:sp>
            <p:nvSpPr>
              <p:cNvPr id="35864" name="Oval 34" descr="Розовая тисненая бумага"/>
              <p:cNvSpPr>
                <a:spLocks noChangeArrowheads="1"/>
              </p:cNvSpPr>
              <p:nvPr/>
            </p:nvSpPr>
            <p:spPr bwMode="auto">
              <a:xfrm>
                <a:off x="8771" y="6791"/>
                <a:ext cx="3240" cy="3420"/>
              </a:xfrm>
              <a:prstGeom prst="ellipse">
                <a:avLst/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100" b="1">
                    <a:latin typeface="Calibri" pitchFamily="34" charset="0"/>
                    <a:cs typeface="Arial" charset="0"/>
                  </a:rPr>
                  <a:t>Реалізація напрямку виховання «Формування здорового способу життя, превентивне виховання</a:t>
                </a:r>
                <a:r>
                  <a:rPr lang="uk-UA" sz="1300" b="1">
                    <a:latin typeface="Calibri" pitchFamily="34" charset="0"/>
                    <a:cs typeface="Arial" charset="0"/>
                  </a:rPr>
                  <a:t>»</a:t>
                </a:r>
                <a:endParaRPr lang="uk-UA">
                  <a:cs typeface="Arial" charset="0"/>
                </a:endParaRPr>
              </a:p>
            </p:txBody>
          </p:sp>
          <p:sp>
            <p:nvSpPr>
              <p:cNvPr id="35865" name="AutoShape 35"/>
              <p:cNvSpPr>
                <a:spLocks noChangeArrowheads="1"/>
              </p:cNvSpPr>
              <p:nvPr/>
            </p:nvSpPr>
            <p:spPr bwMode="auto">
              <a:xfrm>
                <a:off x="12011" y="6431"/>
                <a:ext cx="2160" cy="162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latin typeface="Calibri" pitchFamily="34" charset="0"/>
                    <a:cs typeface="Arial" charset="0"/>
                  </a:rPr>
                  <a:t>Тренінги, анкетування, тестування</a:t>
                </a:r>
                <a:endParaRPr lang="uk-UA" sz="1000">
                  <a:cs typeface="Arial" charset="0"/>
                </a:endParaRPr>
              </a:p>
            </p:txBody>
          </p:sp>
          <p:sp>
            <p:nvSpPr>
              <p:cNvPr id="35866" name="AutoShape 36"/>
              <p:cNvSpPr>
                <a:spLocks noChangeArrowheads="1"/>
              </p:cNvSpPr>
              <p:nvPr/>
            </p:nvSpPr>
            <p:spPr bwMode="auto">
              <a:xfrm>
                <a:off x="14300" y="6340"/>
                <a:ext cx="2009" cy="162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9966"/>
                  </a:gs>
                  <a:gs pos="50000">
                    <a:srgbClr val="FFFFFF"/>
                  </a:gs>
                  <a:gs pos="100000">
                    <a:srgbClr val="339966"/>
                  </a:gs>
                </a:gsLst>
                <a:lin ang="5400000" scaled="1"/>
              </a:gradFill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latin typeface="Calibri" pitchFamily="34" charset="0"/>
                    <a:cs typeface="Arial" charset="0"/>
                  </a:rPr>
                  <a:t>Санітарно-освітні бесіди</a:t>
                </a:r>
                <a:endParaRPr lang="uk-UA" sz="1000">
                  <a:cs typeface="Arial" charset="0"/>
                </a:endParaRPr>
              </a:p>
            </p:txBody>
          </p:sp>
          <p:sp>
            <p:nvSpPr>
              <p:cNvPr id="35867" name="AutoShape 37"/>
              <p:cNvSpPr>
                <a:spLocks noChangeArrowheads="1"/>
              </p:cNvSpPr>
              <p:nvPr/>
            </p:nvSpPr>
            <p:spPr bwMode="auto">
              <a:xfrm>
                <a:off x="14171" y="8231"/>
                <a:ext cx="2160" cy="162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339966"/>
                  </a:gs>
                  <a:gs pos="50000">
                    <a:srgbClr val="FFFFFF"/>
                  </a:gs>
                  <a:gs pos="100000">
                    <a:srgbClr val="339966"/>
                  </a:gs>
                </a:gsLst>
                <a:lin ang="5400000" scaled="1"/>
              </a:gradFill>
              <a:ln w="28575">
                <a:solidFill>
                  <a:srgbClr val="3399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</a:pPr>
                <a:endParaRPr lang="uk-UA" sz="1000" b="1">
                  <a:latin typeface="Calibri" pitchFamily="34" charset="0"/>
                  <a:cs typeface="Arial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uk-UA" sz="1000" b="1">
                    <a:latin typeface="Calibri" pitchFamily="34" charset="0"/>
                    <a:cs typeface="Arial" charset="0"/>
                  </a:rPr>
                  <a:t>Випуск санбюлетенів</a:t>
                </a:r>
                <a:endParaRPr lang="uk-UA" sz="1000">
                  <a:cs typeface="Arial" charset="0"/>
                </a:endParaRPr>
              </a:p>
            </p:txBody>
          </p:sp>
        </p:grpSp>
        <p:sp>
          <p:nvSpPr>
            <p:cNvPr id="35854" name="Line 38"/>
            <p:cNvSpPr>
              <a:spLocks noChangeShapeType="1"/>
            </p:cNvSpPr>
            <p:nvPr/>
          </p:nvSpPr>
          <p:spPr bwMode="auto">
            <a:xfrm>
              <a:off x="1751" y="3911"/>
              <a:ext cx="0" cy="5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Line 39"/>
            <p:cNvSpPr>
              <a:spLocks noChangeShapeType="1"/>
            </p:cNvSpPr>
            <p:nvPr/>
          </p:nvSpPr>
          <p:spPr bwMode="auto">
            <a:xfrm flipH="1">
              <a:off x="1784" y="6046"/>
              <a:ext cx="11" cy="7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6" name="Line 40"/>
            <p:cNvSpPr>
              <a:spLocks noChangeShapeType="1"/>
            </p:cNvSpPr>
            <p:nvPr/>
          </p:nvSpPr>
          <p:spPr bwMode="auto">
            <a:xfrm>
              <a:off x="3551" y="3911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7" name="Line 41"/>
            <p:cNvSpPr>
              <a:spLocks noChangeShapeType="1"/>
            </p:cNvSpPr>
            <p:nvPr/>
          </p:nvSpPr>
          <p:spPr bwMode="auto">
            <a:xfrm>
              <a:off x="5560" y="3900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Line 42"/>
            <p:cNvSpPr>
              <a:spLocks noChangeShapeType="1"/>
            </p:cNvSpPr>
            <p:nvPr/>
          </p:nvSpPr>
          <p:spPr bwMode="auto">
            <a:xfrm>
              <a:off x="7460" y="3940"/>
              <a:ext cx="9" cy="5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9" name="Line 43"/>
            <p:cNvSpPr>
              <a:spLocks noChangeShapeType="1"/>
            </p:cNvSpPr>
            <p:nvPr/>
          </p:nvSpPr>
          <p:spPr bwMode="auto">
            <a:xfrm flipH="1">
              <a:off x="10638" y="3889"/>
              <a:ext cx="711" cy="28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Restart\AppData\Local\Temp\Rar$DI96.784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 rot="-1036690">
            <a:off x="1643063" y="2308225"/>
            <a:ext cx="6842125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 Фотосвітлини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oundRect">
            <a:avLst>
              <a:gd name="adj" fmla="val 21667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anchor="b" anchorCtr="1"/>
          <a:lstStyle/>
          <a:p>
            <a:pPr algn="ctr"/>
            <a:r>
              <a:rPr lang="uk-UA" sz="4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Акція </a:t>
            </a:r>
            <a:br>
              <a:rPr lang="uk-UA" sz="4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“Обміняй цигарку на цукерку”</a:t>
            </a:r>
            <a:endParaRPr lang="ru-RU" sz="4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Изображение 013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l="4782" r="1793" b="1526"/>
          <a:stretch>
            <a:fillRect/>
          </a:stretch>
        </p:blipFill>
        <p:spPr bwMode="auto">
          <a:xfrm>
            <a:off x="323850" y="1484313"/>
            <a:ext cx="4465638" cy="307340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</p:pic>
      <p:pic>
        <p:nvPicPr>
          <p:cNvPr id="6" name="Picture 4" descr="Изображение 014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3151"/>
          <a:stretch>
            <a:fillRect/>
          </a:stretch>
        </p:blipFill>
        <p:spPr bwMode="auto">
          <a:xfrm>
            <a:off x="4859338" y="2205038"/>
            <a:ext cx="4079875" cy="27781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</p:pic>
      <p:pic>
        <p:nvPicPr>
          <p:cNvPr id="7" name="Picture 5" descr="Изображение 015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 l="4660"/>
          <a:stretch>
            <a:fillRect/>
          </a:stretch>
        </p:blipFill>
        <p:spPr bwMode="auto">
          <a:xfrm>
            <a:off x="2051050" y="3860800"/>
            <a:ext cx="3984625" cy="2684463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650" y="333375"/>
            <a:ext cx="7561263" cy="1139825"/>
          </a:xfrm>
          <a:prstGeom prst="roundRect">
            <a:avLst>
              <a:gd name="adj" fmla="val 21667"/>
            </a:avLst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anchor="b" anchorCtr="1"/>
          <a:lstStyle/>
          <a:p>
            <a:r>
              <a:rPr lang="uk-UA" sz="3800" b="1" u="sng">
                <a:solidFill>
                  <a:srgbClr val="FFFF00"/>
                </a:solidFill>
                <a:latin typeface="Times New Roman" pitchFamily="18" charset="0"/>
              </a:rPr>
              <a:t>“Поховання” шкідливих звичок</a:t>
            </a:r>
            <a:endParaRPr lang="ru-RU" sz="3800" b="1" u="sng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5" name="Picture 3" descr="Изображение 016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l="15013" t="7103" b="19087"/>
          <a:stretch>
            <a:fillRect/>
          </a:stretch>
        </p:blipFill>
        <p:spPr bwMode="auto">
          <a:xfrm>
            <a:off x="755650" y="1844675"/>
            <a:ext cx="7059613" cy="4213225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92600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5331">
            <a:off x="611188" y="620713"/>
            <a:ext cx="3975100" cy="2959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9939" name="Picture 3" descr="P9260080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 rot="383980">
            <a:off x="5148263" y="3213100"/>
            <a:ext cx="3152775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 rot="-799710">
            <a:off x="1403350" y="4149725"/>
            <a:ext cx="333375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8" dist="17961" dir="135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Зустріч з</a:t>
            </a:r>
          </a:p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8" dist="17961" dir="135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представниками</a:t>
            </a:r>
          </a:p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8" dist="17961" dir="135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юстиції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табір 2 017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12122"/>
          <a:stretch>
            <a:fillRect/>
          </a:stretch>
        </p:blipFill>
        <p:spPr bwMode="auto">
          <a:xfrm>
            <a:off x="611188" y="404813"/>
            <a:ext cx="4127500" cy="29114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5" name="Picture 5" descr="табір 2 009"/>
          <p:cNvPicPr>
            <a:picLocks noChangeAspect="1" noChangeArrowheads="1"/>
          </p:cNvPicPr>
          <p:nvPr/>
        </p:nvPicPr>
        <p:blipFill>
          <a:blip r:embed="rId3">
            <a:lum bright="6000" contrast="12000"/>
          </a:blip>
          <a:srcRect b="10611"/>
          <a:stretch>
            <a:fillRect/>
          </a:stretch>
        </p:blipFill>
        <p:spPr bwMode="auto">
          <a:xfrm>
            <a:off x="5076825" y="1196975"/>
            <a:ext cx="3825875" cy="2733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6" name="Picture 6" descr="табір 2 041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 b="10452"/>
          <a:stretch>
            <a:fillRect/>
          </a:stretch>
        </p:blipFill>
        <p:spPr bwMode="auto">
          <a:xfrm>
            <a:off x="971550" y="3644900"/>
            <a:ext cx="3779838" cy="2708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 rot="798345">
            <a:off x="5867400" y="4652963"/>
            <a:ext cx="230505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8" dist="17961" dir="135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Вулична ігротека</a:t>
            </a:r>
          </a:p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8" dist="17961" dir="13500000">
                    <a:srgbClr val="FFFF00">
                      <a:gamma/>
                      <a:shade val="60000"/>
                      <a:invGamma/>
                    </a:srgbClr>
                  </a:prstShdw>
                </a:effectLst>
                <a:latin typeface="Bookman Old Style"/>
              </a:rPr>
              <a:t>"Здорова молодь"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Рац"/>
          <p:cNvPicPr>
            <a:picLocks noChangeAspect="1" noChangeArrowheads="1"/>
          </p:cNvPicPr>
          <p:nvPr/>
        </p:nvPicPr>
        <p:blipFill>
          <a:blip r:embed="rId2"/>
          <a:srcRect b="11172"/>
          <a:stretch>
            <a:fillRect/>
          </a:stretch>
        </p:blipFill>
        <p:spPr bwMode="auto">
          <a:xfrm rot="-408261">
            <a:off x="827088" y="476250"/>
            <a:ext cx="3700462" cy="261937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0" name="Picture 6" descr="Рац"/>
          <p:cNvPicPr>
            <a:picLocks noChangeAspect="1" noChangeArrowheads="1"/>
          </p:cNvPicPr>
          <p:nvPr/>
        </p:nvPicPr>
        <p:blipFill>
          <a:blip r:embed="rId3"/>
          <a:srcRect b="11591"/>
          <a:stretch>
            <a:fillRect/>
          </a:stretch>
        </p:blipFill>
        <p:spPr bwMode="auto">
          <a:xfrm rot="229269">
            <a:off x="5148263" y="1125538"/>
            <a:ext cx="3417887" cy="240665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11" name="Picture 7" descr="Рац"/>
          <p:cNvPicPr>
            <a:picLocks noChangeAspect="1" noChangeArrowheads="1"/>
          </p:cNvPicPr>
          <p:nvPr/>
        </p:nvPicPr>
        <p:blipFill>
          <a:blip r:embed="rId4"/>
          <a:srcRect b="15816"/>
          <a:stretch>
            <a:fillRect/>
          </a:stretch>
        </p:blipFill>
        <p:spPr bwMode="auto">
          <a:xfrm rot="-938537">
            <a:off x="1042988" y="3789363"/>
            <a:ext cx="2900362" cy="1951037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4932363" y="4076700"/>
            <a:ext cx="324008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Спортивно-розважальна </a:t>
            </a:r>
          </a:p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програма</a:t>
            </a:r>
          </a:p>
          <a:p>
            <a:pPr algn="ctr"/>
            <a:r>
              <a:rPr lang="ru-RU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Bookman Old Style"/>
              </a:rPr>
              <a:t>"В здоровому тілі - здоровий дух"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250825" y="333375"/>
            <a:ext cx="8693150" cy="6048375"/>
            <a:chOff x="152" y="607"/>
            <a:chExt cx="5151" cy="3091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 flipV="1">
              <a:off x="2971" y="1933"/>
              <a:ext cx="907" cy="140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 flipV="1">
              <a:off x="3003" y="908"/>
              <a:ext cx="444" cy="26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1646" y="2079"/>
              <a:ext cx="771" cy="1361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 flipV="1">
              <a:off x="1475" y="1416"/>
              <a:ext cx="545" cy="6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1020" y="1979"/>
              <a:ext cx="1087" cy="725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237" y="2962"/>
              <a:ext cx="2050" cy="7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481" y="1527"/>
              <a:ext cx="1822" cy="8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155" y="607"/>
              <a:ext cx="2118" cy="6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3353" y="2851"/>
              <a:ext cx="1750" cy="8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1791" y="1071"/>
              <a:ext cx="1498" cy="99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>
              <a:off x="152" y="1968"/>
              <a:ext cx="1835" cy="77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152" y="1012"/>
              <a:ext cx="1361" cy="6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66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 flipV="1">
              <a:off x="3198" y="1842"/>
              <a:ext cx="205" cy="2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dist="107763" dir="18900000" algn="ctr" rotWithShape="0">
                <a:srgbClr val="FFFF00">
                  <a:alpha val="5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63" name="WordArt 19"/>
          <p:cNvSpPr>
            <a:spLocks noChangeArrowheads="1" noChangeShapeType="1" noTextEdit="1"/>
          </p:cNvSpPr>
          <p:nvPr/>
        </p:nvSpPr>
        <p:spPr bwMode="auto">
          <a:xfrm>
            <a:off x="3419475" y="1773238"/>
            <a:ext cx="1893888" cy="774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001933"/>
                </a:solidFill>
                <a:effectLst>
                  <a:prstShdw prst="shdw17" dist="17961" dir="2700000">
                    <a:srgbClr val="001F3D"/>
                  </a:prstShdw>
                </a:effectLst>
                <a:latin typeface="Times New Roman"/>
                <a:cs typeface="Times New Roman"/>
              </a:rPr>
              <a:t>завдання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508625" y="620713"/>
            <a:ext cx="32527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Створення соціально-психологічних умов,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спрямованих на позитивні зміни у знаннях,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у ставленні до здорового способу життя,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соціальних явищ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795963" y="2420938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Створення організаційних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умов для активної просвітницької роботи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 з попередження негативних явищ у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 молодіжному середовищі через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надання повноважень самим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підліткам</a:t>
            </a:r>
          </a:p>
        </p:txBody>
      </p:sp>
      <p:sp>
        <p:nvSpPr>
          <p:cNvPr id="15366" name="Прямоугольник 32"/>
          <p:cNvSpPr>
            <a:spLocks noChangeArrowheads="1"/>
          </p:cNvSpPr>
          <p:nvPr/>
        </p:nvSpPr>
        <p:spPr bwMode="auto">
          <a:xfrm>
            <a:off x="5940425" y="5013325"/>
            <a:ext cx="2519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Підвищення соціальної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компетентності молоді у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питаннях превенції;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формування усвідомлення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 наслідків будь-яких порушень правопорядку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9750" y="5118100"/>
            <a:ext cx="316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Налагодження системи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профілактичної роботи;</a:t>
            </a:r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200" b="1">
                <a:latin typeface="Times New Roman" pitchFamily="18" charset="0"/>
                <a:cs typeface="Times New Roman" pitchFamily="18" charset="0"/>
              </a:rPr>
              <a:t>активізація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 роботи рада профілактики; формування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здорового способу життя у дітей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Шкільного віку;  </a:t>
            </a:r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використання </a:t>
            </a:r>
          </a:p>
          <a:p>
            <a:pPr algn="ctr"/>
            <a:r>
              <a:rPr lang="uk-UA" sz="1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здоров’язберігаючих технології</a:t>
            </a:r>
            <a:endParaRPr lang="uk-UA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179388" y="3141663"/>
            <a:ext cx="313372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Розширення і поглиблення 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правових знань, формування у свідомості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неповнолітніх переконань та вироблення 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практичних умінь і навичок їх застосування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(індивідуальна робота з учнями, схильними до 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правопорушень; дітьми з неблагополучних сімей; 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напівсиротами, сиротами, дітьми з обмеженими </a:t>
            </a:r>
          </a:p>
          <a:p>
            <a:pPr algn="ctr"/>
            <a:r>
              <a:rPr lang="uk-UA" sz="1000" b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можливостями</a:t>
            </a:r>
            <a:endParaRPr lang="uk-UA" sz="1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9" name="Прямоугольник 35"/>
          <p:cNvSpPr>
            <a:spLocks noChangeArrowheads="1"/>
          </p:cNvSpPr>
          <p:nvPr/>
        </p:nvSpPr>
        <p:spPr bwMode="auto">
          <a:xfrm>
            <a:off x="468313" y="1196975"/>
            <a:ext cx="201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Активізація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роботи Центру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профілактики та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 попередження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правопорушень серед </a:t>
            </a:r>
          </a:p>
          <a:p>
            <a:pPr algn="ctr"/>
            <a:r>
              <a:rPr lang="uk-UA" sz="1200" b="1">
                <a:latin typeface="Times New Roman" pitchFamily="18" charset="0"/>
                <a:cs typeface="Times New Roman" pitchFamily="18" charset="0"/>
              </a:rPr>
              <a:t>неповнолітніх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Restart\AppData\Local\Temp\Rar$DI96.784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2"/>
          <p:cNvSpPr>
            <a:spLocks noChangeArrowheads="1" noChangeShapeType="1" noTextEdit="1"/>
          </p:cNvSpPr>
          <p:nvPr/>
        </p:nvSpPr>
        <p:spPr bwMode="auto">
          <a:xfrm rot="614195">
            <a:off x="1763713" y="2349500"/>
            <a:ext cx="6842125" cy="2171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Дякуємо </a:t>
            </a:r>
          </a:p>
          <a:p>
            <a:pPr algn="ctr"/>
            <a:r>
              <a:rPr lang="ru-RU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Bookman Old Style"/>
              </a:rPr>
              <a:t>за увагу!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323850" y="333375"/>
            <a:ext cx="8424863" cy="6119813"/>
            <a:chOff x="405" y="8040"/>
            <a:chExt cx="10502" cy="3516"/>
          </a:xfrm>
        </p:grpSpPr>
        <p:sp>
          <p:nvSpPr>
            <p:cNvPr id="16387" name="Line 3"/>
            <p:cNvSpPr>
              <a:spLocks noChangeShapeType="1"/>
            </p:cNvSpPr>
            <p:nvPr/>
          </p:nvSpPr>
          <p:spPr bwMode="auto">
            <a:xfrm>
              <a:off x="5841" y="8514"/>
              <a:ext cx="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88" name="_s1050"/>
            <p:cNvSpPr>
              <a:spLocks noChangeArrowheads="1"/>
            </p:cNvSpPr>
            <p:nvPr/>
          </p:nvSpPr>
          <p:spPr bwMode="auto">
            <a:xfrm>
              <a:off x="780" y="8865"/>
              <a:ext cx="2726" cy="44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uk-UA" sz="2800" b="1">
                  <a:solidFill>
                    <a:srgbClr val="009900"/>
                  </a:solidFill>
                  <a:latin typeface="Monotype Corsiva" pitchFamily="66" charset="0"/>
                  <a:cs typeface="Arial" charset="0"/>
                </a:rPr>
                <a:t>Учні</a:t>
              </a:r>
              <a:endParaRPr lang="uk-UA" sz="2800">
                <a:cs typeface="Arial" charset="0"/>
              </a:endParaRPr>
            </a:p>
          </p:txBody>
        </p:sp>
        <p:sp>
          <p:nvSpPr>
            <p:cNvPr id="16389" name="_s1066"/>
            <p:cNvSpPr>
              <a:spLocks noChangeArrowheads="1"/>
            </p:cNvSpPr>
            <p:nvPr/>
          </p:nvSpPr>
          <p:spPr bwMode="auto">
            <a:xfrm>
              <a:off x="4628" y="8850"/>
              <a:ext cx="2726" cy="44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uk-UA" sz="2800" b="1">
                  <a:solidFill>
                    <a:srgbClr val="009900"/>
                  </a:solidFill>
                  <a:latin typeface="Monotype Corsiva" pitchFamily="66" charset="0"/>
                  <a:cs typeface="Arial" charset="0"/>
                </a:rPr>
                <a:t>Батьки</a:t>
              </a:r>
              <a:endParaRPr lang="uk-UA" sz="2800">
                <a:cs typeface="Arial" charset="0"/>
              </a:endParaRPr>
            </a:p>
          </p:txBody>
        </p:sp>
        <p:sp>
          <p:nvSpPr>
            <p:cNvPr id="16390" name="_s1082"/>
            <p:cNvSpPr>
              <a:spLocks noChangeArrowheads="1"/>
            </p:cNvSpPr>
            <p:nvPr/>
          </p:nvSpPr>
          <p:spPr bwMode="auto">
            <a:xfrm>
              <a:off x="8181" y="8874"/>
              <a:ext cx="2726" cy="445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uk-UA" sz="2800" b="1">
                  <a:solidFill>
                    <a:srgbClr val="009900"/>
                  </a:solidFill>
                  <a:latin typeface="Monotype Corsiva" pitchFamily="66" charset="0"/>
                  <a:cs typeface="Arial" charset="0"/>
                </a:rPr>
                <a:t>Вчителі</a:t>
              </a:r>
              <a:endParaRPr lang="uk-UA" sz="2800">
                <a:cs typeface="Arial" charset="0"/>
              </a:endParaRPr>
            </a:p>
          </p:txBody>
        </p:sp>
        <p:sp>
          <p:nvSpPr>
            <p:cNvPr id="16391" name="_s1098"/>
            <p:cNvSpPr>
              <a:spLocks noChangeArrowheads="1"/>
            </p:cNvSpPr>
            <p:nvPr/>
          </p:nvSpPr>
          <p:spPr bwMode="auto">
            <a:xfrm>
              <a:off x="405" y="9465"/>
              <a:ext cx="3240" cy="209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>
                  <a:latin typeface="Times New Roman" pitchFamily="18" charset="0"/>
                  <a:cs typeface="Arial" charset="0"/>
                </a:rPr>
                <a:t>Сприяти оволодінню конкретними знаннями та навичками;</a:t>
              </a:r>
            </a:p>
            <a:p>
              <a:pPr algn="ctr"/>
              <a:r>
                <a:rPr lang="uk-UA">
                  <a:latin typeface="Times New Roman" pitchFamily="18" charset="0"/>
                  <a:cs typeface="Arial" charset="0"/>
                </a:rPr>
                <a:t>Розвивати навички і вміння необхідні для утвердження здорового способу життя;</a:t>
              </a:r>
            </a:p>
            <a:p>
              <a:pPr algn="ctr"/>
              <a:r>
                <a:rPr lang="uk-UA">
                  <a:latin typeface="Times New Roman" pitchFamily="18" charset="0"/>
                  <a:cs typeface="Arial" charset="0"/>
                </a:rPr>
                <a:t>Навчити приймати усвідомлене рішення та приймати вільний вибір</a:t>
              </a:r>
              <a:endParaRPr lang="uk-UA">
                <a:cs typeface="Arial" charset="0"/>
              </a:endParaRPr>
            </a:p>
          </p:txBody>
        </p:sp>
        <p:sp>
          <p:nvSpPr>
            <p:cNvPr id="16392" name="_s1114"/>
            <p:cNvSpPr>
              <a:spLocks noChangeArrowheads="1"/>
            </p:cNvSpPr>
            <p:nvPr/>
          </p:nvSpPr>
          <p:spPr bwMode="auto">
            <a:xfrm>
              <a:off x="4185" y="9465"/>
              <a:ext cx="3240" cy="206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400">
                  <a:latin typeface="Times New Roman" pitchFamily="18" charset="0"/>
                  <a:cs typeface="Times New Roman" pitchFamily="18" charset="0"/>
                </a:rPr>
                <a:t>Сприяти створенню стосунків довіри та взаєморозуміння в системі «Учитель – учень -батьки»;</a:t>
              </a:r>
            </a:p>
            <a:p>
              <a:pPr algn="ctr"/>
              <a:r>
                <a:rPr lang="uk-UA" sz="1400">
                  <a:latin typeface="Times New Roman" pitchFamily="18" charset="0"/>
                  <a:cs typeface="Times New Roman" pitchFamily="18" charset="0"/>
                </a:rPr>
                <a:t>Консультування та навчання з питань превентивного виховання підростаючого покоління;</a:t>
              </a:r>
            </a:p>
            <a:p>
              <a:pPr algn="ctr"/>
              <a:r>
                <a:rPr lang="uk-UA" sz="1400">
                  <a:latin typeface="Times New Roman" pitchFamily="18" charset="0"/>
                  <a:cs typeface="Times New Roman" pitchFamily="18" charset="0"/>
                </a:rPr>
                <a:t>Формувати практичні навички направлені на підвищення якості міжособистісного спілкування в родині з метою презентації негативних явищ у суспільстві</a:t>
              </a:r>
            </a:p>
            <a:p>
              <a:pPr algn="ctr"/>
              <a:endParaRPr lang="uk-UA">
                <a:cs typeface="Arial" charset="0"/>
              </a:endParaRPr>
            </a:p>
          </p:txBody>
        </p:sp>
        <p:sp>
          <p:nvSpPr>
            <p:cNvPr id="16393" name="_s1130"/>
            <p:cNvSpPr>
              <a:spLocks noChangeArrowheads="1"/>
            </p:cNvSpPr>
            <p:nvPr/>
          </p:nvSpPr>
          <p:spPr bwMode="auto">
            <a:xfrm>
              <a:off x="7785" y="9465"/>
              <a:ext cx="3024" cy="2061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Консультування та навчання з питань превентивного виховання підростаючого покоління;</a:t>
              </a:r>
            </a:p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Накопичення набутого педагогічного досвіду з питань превентивного виховання;</a:t>
              </a:r>
            </a:p>
            <a:p>
              <a:pPr algn="ctr"/>
              <a:r>
                <a:rPr lang="uk-UA" sz="1600">
                  <a:latin typeface="Times New Roman" pitchFamily="18" charset="0"/>
                  <a:cs typeface="Times New Roman" pitchFamily="18" charset="0"/>
                </a:rPr>
                <a:t>Сприяння поширенню досвіду дослідно-експериментальної роботи через  публікації.</a:t>
              </a:r>
            </a:p>
            <a:p>
              <a:pPr algn="ctr"/>
              <a:endParaRPr lang="uk-UA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394" name="_s1034"/>
            <p:cNvSpPr>
              <a:spLocks noChangeArrowheads="1"/>
            </p:cNvSpPr>
            <p:nvPr/>
          </p:nvSpPr>
          <p:spPr bwMode="auto">
            <a:xfrm>
              <a:off x="4770" y="8040"/>
              <a:ext cx="2160" cy="540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Aft>
                  <a:spcPts val="1000"/>
                </a:spcAft>
              </a:pPr>
              <a:r>
                <a:rPr lang="uk-UA" sz="2800" b="1">
                  <a:solidFill>
                    <a:srgbClr val="FF0000"/>
                  </a:solidFill>
                  <a:latin typeface="Monotype Corsiva" pitchFamily="66" charset="0"/>
                  <a:cs typeface="Arial" charset="0"/>
                </a:rPr>
                <a:t>Цільові групи</a:t>
              </a:r>
              <a:endParaRPr lang="uk-UA" sz="2800">
                <a:cs typeface="Arial" charset="0"/>
              </a:endParaRP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3501" y="851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6921" y="8514"/>
              <a:ext cx="1260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2058" y="9300"/>
              <a:ext cx="3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5862" y="9336"/>
              <a:ext cx="3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9486" y="9303"/>
              <a:ext cx="3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oup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11"/>
          <p:cNvSpPr>
            <a:spLocks noChangeArrowheads="1" noChangeShapeType="1" noTextEdit="1"/>
          </p:cNvSpPr>
          <p:nvPr/>
        </p:nvSpPr>
        <p:spPr bwMode="auto">
          <a:xfrm>
            <a:off x="3492500" y="2565400"/>
            <a:ext cx="208756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1933"/>
                </a:solidFill>
                <a:latin typeface="Times New Roman"/>
                <a:cs typeface="Times New Roman"/>
              </a:rPr>
              <a:t>Форми </a:t>
            </a:r>
          </a:p>
          <a:p>
            <a:pPr algn="ctr"/>
            <a:r>
              <a:rPr lang="ru-RU" sz="9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1933"/>
                </a:solidFill>
                <a:latin typeface="Times New Roman"/>
                <a:cs typeface="Times New Roman"/>
              </a:rPr>
              <a:t>роботи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6"/>
          <p:cNvGrpSpPr>
            <a:grpSpLocks/>
          </p:cNvGrpSpPr>
          <p:nvPr/>
        </p:nvGrpSpPr>
        <p:grpSpPr bwMode="auto">
          <a:xfrm>
            <a:off x="250825" y="188913"/>
            <a:ext cx="8713788" cy="6408737"/>
            <a:chOff x="1314" y="127"/>
            <a:chExt cx="14040" cy="11524"/>
          </a:xfrm>
        </p:grpSpPr>
        <p:sp>
          <p:nvSpPr>
            <p:cNvPr id="18436" name="AutoShape 7"/>
            <p:cNvSpPr>
              <a:spLocks noChangeArrowheads="1"/>
            </p:cNvSpPr>
            <p:nvPr/>
          </p:nvSpPr>
          <p:spPr bwMode="auto">
            <a:xfrm rot="-2767478">
              <a:off x="9323" y="1479"/>
              <a:ext cx="3964" cy="1260"/>
            </a:xfrm>
            <a:prstGeom prst="leftArrowCallout">
              <a:avLst>
                <a:gd name="adj1" fmla="val 25000"/>
                <a:gd name="adj2" fmla="val 25000"/>
                <a:gd name="adj3" fmla="val 52434"/>
                <a:gd name="adj4" fmla="val 66667"/>
              </a:avLst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grpSp>
          <p:nvGrpSpPr>
            <p:cNvPr id="18437" name="Group 8"/>
            <p:cNvGrpSpPr>
              <a:grpSpLocks/>
            </p:cNvGrpSpPr>
            <p:nvPr/>
          </p:nvGrpSpPr>
          <p:grpSpPr bwMode="auto">
            <a:xfrm>
              <a:off x="1314" y="311"/>
              <a:ext cx="14040" cy="11340"/>
              <a:chOff x="1314" y="311"/>
              <a:chExt cx="14040" cy="11340"/>
            </a:xfrm>
          </p:grpSpPr>
          <p:sp>
            <p:nvSpPr>
              <p:cNvPr id="18438" name="AutoShape 9"/>
              <p:cNvSpPr>
                <a:spLocks noChangeArrowheads="1"/>
              </p:cNvSpPr>
              <p:nvPr/>
            </p:nvSpPr>
            <p:spPr bwMode="auto">
              <a:xfrm>
                <a:off x="5994" y="3011"/>
                <a:ext cx="4680" cy="432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2 w 21600"/>
                  <a:gd name="T25" fmla="*/ 3165 h 21600"/>
                  <a:gd name="T26" fmla="*/ 18438 w 21600"/>
                  <a:gd name="T27" fmla="*/ 18435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514" y="10800"/>
                    </a:moveTo>
                    <a:cubicBezTo>
                      <a:pt x="1514" y="15929"/>
                      <a:pt x="5671" y="20086"/>
                      <a:pt x="10800" y="20086"/>
                    </a:cubicBezTo>
                    <a:cubicBezTo>
                      <a:pt x="15929" y="20086"/>
                      <a:pt x="20086" y="15929"/>
                      <a:pt x="20086" y="10800"/>
                    </a:cubicBezTo>
                    <a:cubicBezTo>
                      <a:pt x="20086" y="5671"/>
                      <a:pt x="15929" y="1514"/>
                      <a:pt x="10800" y="1514"/>
                    </a:cubicBezTo>
                    <a:cubicBezTo>
                      <a:pt x="5671" y="1514"/>
                      <a:pt x="1514" y="5671"/>
                      <a:pt x="1514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FFFF"/>
                  </a:gs>
                  <a:gs pos="100000">
                    <a:srgbClr val="00FFFF"/>
                  </a:gs>
                </a:gsLst>
                <a:path path="rect">
                  <a:fillToRect l="50000" t="50000" r="50000" b="50000"/>
                </a:path>
              </a:gradFill>
              <a:ln w="2857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1200"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39" name="WordArt 10"/>
              <p:cNvSpPr>
                <a:spLocks noChangeArrowheads="1" noChangeShapeType="1" noTextEdit="1"/>
              </p:cNvSpPr>
              <p:nvPr/>
            </p:nvSpPr>
            <p:spPr bwMode="auto">
              <a:xfrm>
                <a:off x="6714" y="4091"/>
                <a:ext cx="3240" cy="198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Сучасні </a:t>
                </a:r>
              </a:p>
              <a:p>
                <a:pPr algn="ctr"/>
                <a:r>
                  <a:rPr lang="ru-RU" sz="3600" b="1" i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технології</a:t>
                </a:r>
              </a:p>
            </p:txBody>
          </p:sp>
          <p:sp>
            <p:nvSpPr>
              <p:cNvPr id="18440" name="AutoShape 11"/>
              <p:cNvSpPr>
                <a:spLocks noChangeArrowheads="1"/>
              </p:cNvSpPr>
              <p:nvPr/>
            </p:nvSpPr>
            <p:spPr bwMode="auto">
              <a:xfrm rot="-1668906">
                <a:off x="10314" y="283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1" name="AutoShape 12"/>
              <p:cNvSpPr>
                <a:spLocks noChangeArrowheads="1"/>
              </p:cNvSpPr>
              <p:nvPr/>
            </p:nvSpPr>
            <p:spPr bwMode="auto">
              <a:xfrm rot="485904">
                <a:off x="10674" y="481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2" name="AutoShape 13"/>
              <p:cNvSpPr>
                <a:spLocks noChangeArrowheads="1"/>
              </p:cNvSpPr>
              <p:nvPr/>
            </p:nvSpPr>
            <p:spPr bwMode="auto">
              <a:xfrm rot="1711579">
                <a:off x="9954" y="679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3" name="AutoShape 14"/>
              <p:cNvSpPr>
                <a:spLocks noChangeArrowheads="1"/>
              </p:cNvSpPr>
              <p:nvPr/>
            </p:nvSpPr>
            <p:spPr bwMode="auto">
              <a:xfrm rot="3098254">
                <a:off x="8244" y="832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4" name="AutoShape 15"/>
              <p:cNvSpPr>
                <a:spLocks noChangeArrowheads="1"/>
              </p:cNvSpPr>
              <p:nvPr/>
            </p:nvSpPr>
            <p:spPr bwMode="auto">
              <a:xfrm rot="5400000">
                <a:off x="5904" y="8861"/>
                <a:ext cx="4320" cy="1260"/>
              </a:xfrm>
              <a:prstGeom prst="leftArrowCallout">
                <a:avLst>
                  <a:gd name="adj1" fmla="val 25000"/>
                  <a:gd name="adj2" fmla="val 25000"/>
                  <a:gd name="adj3" fmla="val 57143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5" name="AutoShape 16"/>
              <p:cNvSpPr>
                <a:spLocks noChangeArrowheads="1"/>
              </p:cNvSpPr>
              <p:nvPr/>
            </p:nvSpPr>
            <p:spPr bwMode="auto">
              <a:xfrm rot="-8902128">
                <a:off x="2214" y="193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 rot="10800000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6" name="AutoShape 17"/>
              <p:cNvSpPr>
                <a:spLocks noChangeArrowheads="1"/>
              </p:cNvSpPr>
              <p:nvPr/>
            </p:nvSpPr>
            <p:spPr bwMode="auto">
              <a:xfrm rot="10800000">
                <a:off x="1314" y="391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7" name="AutoShape 18"/>
              <p:cNvSpPr>
                <a:spLocks noChangeArrowheads="1"/>
              </p:cNvSpPr>
              <p:nvPr/>
            </p:nvSpPr>
            <p:spPr bwMode="auto">
              <a:xfrm rot="9202556">
                <a:off x="1674" y="607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8" name="AutoShape 19"/>
              <p:cNvSpPr>
                <a:spLocks noChangeArrowheads="1"/>
              </p:cNvSpPr>
              <p:nvPr/>
            </p:nvSpPr>
            <p:spPr bwMode="auto">
              <a:xfrm rot="8153294">
                <a:off x="3114" y="8051"/>
                <a:ext cx="4680" cy="1260"/>
              </a:xfrm>
              <a:prstGeom prst="leftArrowCallout">
                <a:avLst>
                  <a:gd name="adj1" fmla="val 25000"/>
                  <a:gd name="adj2" fmla="val 25000"/>
                  <a:gd name="adj3" fmla="val 61905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49" name="AutoShape 20"/>
              <p:cNvSpPr>
                <a:spLocks noChangeArrowheads="1"/>
              </p:cNvSpPr>
              <p:nvPr/>
            </p:nvSpPr>
            <p:spPr bwMode="auto">
              <a:xfrm rot="-5533748">
                <a:off x="6894" y="1031"/>
                <a:ext cx="2700" cy="1260"/>
              </a:xfrm>
              <a:prstGeom prst="leftArrowCallout">
                <a:avLst>
                  <a:gd name="adj1" fmla="val 25000"/>
                  <a:gd name="adj2" fmla="val 25000"/>
                  <a:gd name="adj3" fmla="val 35714"/>
                  <a:gd name="adj4" fmla="val 66667"/>
                </a:avLst>
              </a:prstGeom>
              <a:solidFill>
                <a:srgbClr val="FFFFFF"/>
              </a:soli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8450" name="WordArt 21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6771" y="9786"/>
                <a:ext cx="252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"Акваріум"</a:t>
                </a:r>
              </a:p>
            </p:txBody>
          </p:sp>
          <p:sp>
            <p:nvSpPr>
              <p:cNvPr id="18451" name="WordArt 22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86" y="3969"/>
                <a:ext cx="2708" cy="102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Робота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в малих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групах</a:t>
                </a:r>
              </a:p>
            </p:txBody>
          </p:sp>
          <p:sp>
            <p:nvSpPr>
              <p:cNvPr id="18452" name="WordArt 23"/>
              <p:cNvSpPr>
                <a:spLocks noChangeArrowheads="1" noChangeShapeType="1" noTextEdit="1"/>
              </p:cNvSpPr>
              <p:nvPr/>
            </p:nvSpPr>
            <p:spPr bwMode="auto">
              <a:xfrm rot="-1578791">
                <a:off x="2034" y="6611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Робота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в парах</a:t>
                </a:r>
              </a:p>
            </p:txBody>
          </p:sp>
          <p:sp>
            <p:nvSpPr>
              <p:cNvPr id="18453" name="WordArt 24"/>
              <p:cNvSpPr>
                <a:spLocks noChangeArrowheads="1" noChangeShapeType="1" noTextEdit="1"/>
              </p:cNvSpPr>
              <p:nvPr/>
            </p:nvSpPr>
            <p:spPr bwMode="auto">
              <a:xfrm rot="-2628007">
                <a:off x="3654" y="8771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"Мозковий 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штурм"</a:t>
                </a:r>
              </a:p>
            </p:txBody>
          </p:sp>
          <p:sp>
            <p:nvSpPr>
              <p:cNvPr id="18454" name="WordArt 25"/>
              <p:cNvSpPr>
                <a:spLocks noChangeArrowheads="1" noChangeShapeType="1" noTextEdit="1"/>
              </p:cNvSpPr>
              <p:nvPr/>
            </p:nvSpPr>
            <p:spPr bwMode="auto">
              <a:xfrm rot="-2801680">
                <a:off x="10621" y="1150"/>
                <a:ext cx="2205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Дебати</a:t>
                </a:r>
              </a:p>
            </p:txBody>
          </p:sp>
          <p:sp>
            <p:nvSpPr>
              <p:cNvPr id="18455" name="WordArt 26"/>
              <p:cNvSpPr>
                <a:spLocks noChangeArrowheads="1" noChangeShapeType="1" noTextEdit="1"/>
              </p:cNvSpPr>
              <p:nvPr/>
            </p:nvSpPr>
            <p:spPr bwMode="auto">
              <a:xfrm rot="3156611">
                <a:off x="9561" y="9156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"Мікрофон"</a:t>
                </a:r>
              </a:p>
            </p:txBody>
          </p:sp>
          <p:sp>
            <p:nvSpPr>
              <p:cNvPr id="18456" name="WordArt 27"/>
              <p:cNvSpPr>
                <a:spLocks noChangeArrowheads="1" noChangeShapeType="1" noTextEdit="1"/>
              </p:cNvSpPr>
              <p:nvPr/>
            </p:nvSpPr>
            <p:spPr bwMode="auto">
              <a:xfrm rot="1677767">
                <a:off x="11566" y="7421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"Ажурна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пилка"</a:t>
                </a:r>
              </a:p>
            </p:txBody>
          </p:sp>
          <p:sp>
            <p:nvSpPr>
              <p:cNvPr id="18457" name="WordArt 28"/>
              <p:cNvSpPr>
                <a:spLocks noChangeArrowheads="1" noChangeShapeType="1" noTextEdit="1"/>
              </p:cNvSpPr>
              <p:nvPr/>
            </p:nvSpPr>
            <p:spPr bwMode="auto">
              <a:xfrm rot="454285">
                <a:off x="12294" y="5171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Аналіз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ситуації</a:t>
                </a:r>
              </a:p>
            </p:txBody>
          </p:sp>
          <p:sp>
            <p:nvSpPr>
              <p:cNvPr id="18458" name="WordArt 29"/>
              <p:cNvSpPr>
                <a:spLocks noChangeArrowheads="1" noChangeShapeType="1" noTextEdit="1"/>
              </p:cNvSpPr>
              <p:nvPr/>
            </p:nvSpPr>
            <p:spPr bwMode="auto">
              <a:xfrm rot="-1735784">
                <a:off x="11934" y="2709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"Коло</a:t>
                </a:r>
              </a:p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ідей"</a:t>
                </a:r>
              </a:p>
            </p:txBody>
          </p:sp>
          <p:sp>
            <p:nvSpPr>
              <p:cNvPr id="18459" name="WordArt 30"/>
              <p:cNvSpPr>
                <a:spLocks noChangeArrowheads="1" noChangeShapeType="1" noTextEdit="1"/>
              </p:cNvSpPr>
              <p:nvPr/>
            </p:nvSpPr>
            <p:spPr bwMode="auto">
              <a:xfrm rot="1906069">
                <a:off x="2566" y="1751"/>
                <a:ext cx="2708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Тренінги</a:t>
                </a:r>
              </a:p>
            </p:txBody>
          </p:sp>
          <p:sp>
            <p:nvSpPr>
              <p:cNvPr id="18460" name="WordArt 31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7495" y="790"/>
                <a:ext cx="1440" cy="84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latin typeface="Bookman Old Style"/>
                  </a:rPr>
                  <a:t>Тощо</a:t>
                </a:r>
              </a:p>
            </p:txBody>
          </p:sp>
        </p:grpSp>
      </p:grpSp>
      <p:sp>
        <p:nvSpPr>
          <p:cNvPr id="30" name="WordArt 10"/>
          <p:cNvSpPr>
            <a:spLocks noChangeArrowheads="1" noChangeShapeType="1" noTextEdit="1"/>
          </p:cNvSpPr>
          <p:nvPr/>
        </p:nvSpPr>
        <p:spPr bwMode="auto">
          <a:xfrm>
            <a:off x="3635896" y="2492896"/>
            <a:ext cx="1944216" cy="792088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Bookman Old Style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Сучасні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Bookman Old Sty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Restart\AppData\Local\Temp\Rar$DI15.376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7561262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200" b="1" i="1">
                <a:latin typeface="Times New Roman" pitchFamily="18" charset="0"/>
                <a:cs typeface="Times New Roman" pitchFamily="18" charset="0"/>
              </a:rPr>
              <a:t>Впровадження інноваційних підходів правового  та превентивного виховання ґрунтуються на засадах гуманізації і демократизації життєдіяльності учнівського колективу. Їх суть складають концепція та цільова творча програма превентивного виховання, реалізація яких проходить через діяльність учнівського самоврядування, клубів за інтересами, гуртків тощо </a:t>
            </a:r>
            <a:endParaRPr lang="uk-UA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Restart\AppData\Local\Temp\Rar$DI15.376\0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26988"/>
            <a:ext cx="91408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WordArt 5"/>
          <p:cNvSpPr>
            <a:spLocks noChangeArrowheads="1" noChangeShapeType="1" noTextEdit="1"/>
          </p:cNvSpPr>
          <p:nvPr/>
        </p:nvSpPr>
        <p:spPr bwMode="auto">
          <a:xfrm>
            <a:off x="1533525" y="1870075"/>
            <a:ext cx="7215188" cy="273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42"/>
              </a:avLst>
            </a:prstTxWarp>
          </a:bodyPr>
          <a:lstStyle/>
          <a:p>
            <a:pPr algn="ctr"/>
            <a:r>
              <a:rPr lang="ru-RU" sz="28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Bookman Old Style"/>
              </a:rPr>
              <a:t>Практична</a:t>
            </a:r>
          </a:p>
          <a:p>
            <a:pPr algn="ctr"/>
            <a:r>
              <a:rPr lang="ru-RU" sz="28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Bookman Old Style"/>
              </a:rPr>
              <a:t>реалізація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50825" y="333375"/>
            <a:ext cx="8726488" cy="5829300"/>
            <a:chOff x="1287" y="2007"/>
            <a:chExt cx="14025" cy="9180"/>
          </a:xfrm>
        </p:grpSpPr>
        <p:sp>
          <p:nvSpPr>
            <p:cNvPr id="21507" name="AutoShape 3" descr="Диагональный кирпич"/>
            <p:cNvSpPr>
              <a:spLocks noChangeArrowheads="1"/>
            </p:cNvSpPr>
            <p:nvPr/>
          </p:nvSpPr>
          <p:spPr bwMode="auto">
            <a:xfrm>
              <a:off x="1848" y="4890"/>
              <a:ext cx="1496" cy="897"/>
            </a:xfrm>
            <a:prstGeom prst="roundRect">
              <a:avLst>
                <a:gd name="adj" fmla="val 16667"/>
              </a:avLst>
            </a:prstGeom>
            <a:pattFill prst="diagBrick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 b="1" u="sng">
                  <a:solidFill>
                    <a:srgbClr val="FF0000"/>
                  </a:solidFill>
                  <a:latin typeface="Arial Black" pitchFamily="34" charset="0"/>
                </a:rPr>
                <a:t>“Обов</a:t>
              </a:r>
              <a:r>
                <a:rPr lang="en-US" sz="1200" b="1" u="sng">
                  <a:solidFill>
                    <a:srgbClr val="FF0000"/>
                  </a:solidFill>
                  <a:latin typeface="Arial Black" pitchFamily="34" charset="0"/>
                </a:rPr>
                <a:t>’</a:t>
              </a:r>
              <a:r>
                <a:rPr lang="uk-UA" sz="1200" b="1" u="sng">
                  <a:solidFill>
                    <a:srgbClr val="FF0000"/>
                  </a:solidFill>
                  <a:latin typeface="Arial Black" pitchFamily="34" charset="0"/>
                </a:rPr>
                <a:t>я-зок</a:t>
              </a:r>
              <a:r>
                <a:rPr lang="uk-UA" sz="1200" b="1" u="sng">
                  <a:solidFill>
                    <a:srgbClr val="FF0000"/>
                  </a:solidFill>
                  <a:latin typeface="Times New Roman" pitchFamily="18" charset="0"/>
                </a:rPr>
                <a:t>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08" name="AutoShape 4" descr="Штриховой вертикальный"/>
            <p:cNvSpPr>
              <a:spLocks noChangeArrowheads="1"/>
            </p:cNvSpPr>
            <p:nvPr/>
          </p:nvSpPr>
          <p:spPr bwMode="auto">
            <a:xfrm>
              <a:off x="6710" y="4707"/>
              <a:ext cx="1496" cy="900"/>
            </a:xfrm>
            <a:prstGeom prst="octagon">
              <a:avLst>
                <a:gd name="adj" fmla="val 29287"/>
              </a:avLst>
            </a:prstGeom>
            <a:pattFill prst="dashVert">
              <a:fgClr>
                <a:srgbClr val="00FF00"/>
              </a:fgClr>
              <a:bgClr>
                <a:srgbClr val="FFFFFF"/>
              </a:bgClr>
            </a:patt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 b="1" u="sng">
                  <a:solidFill>
                    <a:srgbClr val="FF0000"/>
                  </a:solidFill>
                  <a:latin typeface="Arial Black" pitchFamily="34" charset="0"/>
                </a:rPr>
                <a:t>Старшо-класниця”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09" name="Oval 5" descr="Алмазная решетка (точечная)"/>
            <p:cNvSpPr>
              <a:spLocks noChangeArrowheads="1"/>
            </p:cNvSpPr>
            <p:nvPr/>
          </p:nvSpPr>
          <p:spPr bwMode="auto">
            <a:xfrm>
              <a:off x="3419" y="4707"/>
              <a:ext cx="1608" cy="900"/>
            </a:xfrm>
            <a:prstGeom prst="ellipse">
              <a:avLst/>
            </a:prstGeom>
            <a:pattFill prst="dotDmnd">
              <a:fgClr>
                <a:srgbClr val="FF00FF"/>
              </a:fgClr>
              <a:bgClr>
                <a:srgbClr val="FFFFFF"/>
              </a:bgClr>
            </a:patt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r>
                <a:rPr lang="ru-RU" sz="800" b="1" u="sng">
                  <a:solidFill>
                    <a:srgbClr val="FF0000"/>
                  </a:solidFill>
                  <a:latin typeface="Arial Black" pitchFamily="34" charset="0"/>
                </a:rPr>
                <a:t>“Дозвіл -</a:t>
              </a:r>
              <a:endParaRPr lang="ru-RU" sz="800" b="1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ctr">
                <a:spcAft>
                  <a:spcPts val="600"/>
                </a:spcAft>
              </a:pPr>
              <a:r>
                <a:rPr lang="ru-RU" sz="800" b="1" u="sng">
                  <a:solidFill>
                    <a:srgbClr val="FF0000"/>
                  </a:solidFill>
                  <a:latin typeface="Arial Black" pitchFamily="34" charset="0"/>
                </a:rPr>
                <a:t>ля”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10" name="AutoShape 6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4707"/>
              <a:ext cx="1496" cy="540"/>
            </a:xfrm>
            <a:prstGeom prst="flowChartTerminator">
              <a:avLst/>
            </a:prstGeom>
            <a:pattFill prst="openDmnd">
              <a:fgClr>
                <a:srgbClr val="FF99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ru-RU" sz="800" b="1" i="1" u="sng">
                  <a:solidFill>
                    <a:srgbClr val="FF0000"/>
                  </a:solidFill>
                  <a:latin typeface="Arial Black" pitchFamily="34" charset="0"/>
                </a:rPr>
                <a:t>“Глобус”</a:t>
              </a:r>
              <a:endParaRPr lang="ru-RU" sz="1400" b="1" i="1" u="sng">
                <a:solidFill>
                  <a:srgbClr val="FF0000"/>
                </a:solidFill>
                <a:latin typeface="Arial Black" pitchFamily="34" charset="0"/>
              </a:endParaRPr>
            </a:p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11" name="AutoShape 7" descr="Уголки"/>
            <p:cNvSpPr>
              <a:spLocks noChangeArrowheads="1"/>
            </p:cNvSpPr>
            <p:nvPr/>
          </p:nvSpPr>
          <p:spPr bwMode="auto">
            <a:xfrm>
              <a:off x="8206" y="4707"/>
              <a:ext cx="1309" cy="900"/>
            </a:xfrm>
            <a:custGeom>
              <a:avLst/>
              <a:gdLst>
                <a:gd name="T0" fmla="*/ 40 w 21600"/>
                <a:gd name="T1" fmla="*/ 4 h 21600"/>
                <a:gd name="T2" fmla="*/ 11 w 21600"/>
                <a:gd name="T3" fmla="*/ 19 h 21600"/>
                <a:gd name="T4" fmla="*/ 40 w 21600"/>
                <a:gd name="T5" fmla="*/ 37 h 21600"/>
                <a:gd name="T6" fmla="*/ 69 w 21600"/>
                <a:gd name="T7" fmla="*/ 1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80 h 21600"/>
                <a:gd name="T14" fmla="*/ 16551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pattFill prst="divot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 b="1" u="sng">
                  <a:solidFill>
                    <a:srgbClr val="FF0000"/>
                  </a:solidFill>
                  <a:latin typeface="Arial Black" pitchFamily="34" charset="0"/>
                </a:rPr>
                <a:t>“Пома-гай”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12" name="AutoShape 8" descr="Диагональный кирпич"/>
            <p:cNvSpPr>
              <a:spLocks noChangeArrowheads="1"/>
            </p:cNvSpPr>
            <p:nvPr/>
          </p:nvSpPr>
          <p:spPr bwMode="auto">
            <a:xfrm>
              <a:off x="1848" y="5967"/>
              <a:ext cx="1496" cy="720"/>
            </a:xfrm>
            <a:prstGeom prst="roundRect">
              <a:avLst>
                <a:gd name="adj" fmla="val 16667"/>
              </a:avLst>
            </a:prstGeom>
            <a:pattFill prst="diagBrick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600"/>
                </a:spcAft>
              </a:pPr>
              <a:r>
                <a:rPr lang="ru-RU" sz="1100">
                  <a:solidFill>
                    <a:srgbClr val="0000FF"/>
                  </a:solidFill>
                  <a:latin typeface="Times New Roman" pitchFamily="18" charset="0"/>
                </a:rPr>
                <a:t>“Закон і підліток”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13" name="AutoShape 9" descr="Диагональный кирпич"/>
            <p:cNvSpPr>
              <a:spLocks noChangeArrowheads="1"/>
            </p:cNvSpPr>
            <p:nvPr/>
          </p:nvSpPr>
          <p:spPr bwMode="auto">
            <a:xfrm>
              <a:off x="1848" y="7044"/>
              <a:ext cx="1496" cy="900"/>
            </a:xfrm>
            <a:prstGeom prst="roundRect">
              <a:avLst>
                <a:gd name="adj" fmla="val 16667"/>
              </a:avLst>
            </a:prstGeom>
            <a:pattFill prst="diagBrick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r>
                <a:rPr lang="ru-RU" sz="1200">
                  <a:solidFill>
                    <a:srgbClr val="0000FF"/>
                  </a:solidFill>
                  <a:latin typeface="Times New Roman" pitchFamily="18" charset="0"/>
                </a:rPr>
                <a:t>Школа підлітків- лідерів</a:t>
              </a:r>
              <a:endParaRPr lang="ru-RU">
                <a:latin typeface="Calibri" pitchFamily="34" charset="0"/>
              </a:endParaRPr>
            </a:p>
          </p:txBody>
        </p:sp>
        <p:grpSp>
          <p:nvGrpSpPr>
            <p:cNvPr id="21514" name="Group 10"/>
            <p:cNvGrpSpPr>
              <a:grpSpLocks/>
            </p:cNvGrpSpPr>
            <p:nvPr/>
          </p:nvGrpSpPr>
          <p:grpSpPr bwMode="auto">
            <a:xfrm>
              <a:off x="2159" y="2007"/>
              <a:ext cx="12342" cy="1980"/>
              <a:chOff x="1100" y="2007"/>
              <a:chExt cx="12342" cy="1980"/>
            </a:xfrm>
          </p:grpSpPr>
          <p:sp>
            <p:nvSpPr>
              <p:cNvPr id="95" name="Rectangle 11"/>
              <p:cNvSpPr>
                <a:spLocks noChangeArrowheads="1"/>
              </p:cNvSpPr>
              <p:nvPr/>
            </p:nvSpPr>
            <p:spPr bwMode="auto">
              <a:xfrm>
                <a:off x="1101" y="2007"/>
                <a:ext cx="2243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b="1" i="1">
                    <a:solidFill>
                      <a:srgbClr val="0000FF"/>
                    </a:solidFill>
                    <a:latin typeface="Times New Roman" pitchFamily="18" charset="0"/>
                  </a:rPr>
                  <a:t>Педрада</a:t>
                </a:r>
                <a:endParaRPr lang="ru-RU">
                  <a:latin typeface="+mn-lt"/>
                </a:endParaRPr>
              </a:p>
            </p:txBody>
          </p:sp>
          <p:sp>
            <p:nvSpPr>
              <p:cNvPr id="96" name="Rectangle 12"/>
              <p:cNvSpPr>
                <a:spLocks noChangeArrowheads="1"/>
              </p:cNvSpPr>
              <p:nvPr/>
            </p:nvSpPr>
            <p:spPr bwMode="auto">
              <a:xfrm>
                <a:off x="7459" y="2007"/>
                <a:ext cx="2431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b="1">
                    <a:solidFill>
                      <a:srgbClr val="0000FF"/>
                    </a:solidFill>
                    <a:latin typeface="Times New Roman" pitchFamily="18" charset="0"/>
                  </a:rPr>
                  <a:t>Рада координаторів</a:t>
                </a:r>
                <a:endParaRPr lang="ru-RU">
                  <a:latin typeface="+mn-lt"/>
                </a:endParaRPr>
              </a:p>
            </p:txBody>
          </p:sp>
          <p:sp>
            <p:nvSpPr>
              <p:cNvPr id="97" name="Rectangle 13"/>
              <p:cNvSpPr>
                <a:spLocks noChangeArrowheads="1"/>
              </p:cNvSpPr>
              <p:nvPr/>
            </p:nvSpPr>
            <p:spPr bwMode="auto">
              <a:xfrm>
                <a:off x="11010" y="2007"/>
                <a:ext cx="2431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600"/>
                  </a:spcAft>
                  <a:defRPr/>
                </a:pPr>
                <a:r>
                  <a:rPr lang="ru-RU" sz="1200" b="1">
                    <a:solidFill>
                      <a:srgbClr val="0000FF"/>
                    </a:solidFill>
                    <a:latin typeface="Times New Roman" pitchFamily="18" charset="0"/>
                  </a:rPr>
                  <a:t>Батьківський комітет</a:t>
                </a:r>
                <a:endParaRPr lang="ru-RU">
                  <a:latin typeface="+mn-lt"/>
                </a:endParaRPr>
              </a:p>
            </p:txBody>
          </p:sp>
          <p:sp>
            <p:nvSpPr>
              <p:cNvPr id="98" name="Rectangle 14"/>
              <p:cNvSpPr>
                <a:spLocks noChangeArrowheads="1"/>
              </p:cNvSpPr>
              <p:nvPr/>
            </p:nvSpPr>
            <p:spPr bwMode="auto">
              <a:xfrm>
                <a:off x="4280" y="2007"/>
                <a:ext cx="2431" cy="72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200" b="1">
                    <a:solidFill>
                      <a:srgbClr val="0000FF"/>
                    </a:solidFill>
                    <a:latin typeface="Times New Roman" pitchFamily="18" charset="0"/>
                  </a:rPr>
                  <a:t>Учнівський комітет</a:t>
                </a:r>
                <a:endParaRPr lang="ru-RU">
                  <a:latin typeface="+mn-lt"/>
                </a:endParaRPr>
              </a:p>
            </p:txBody>
          </p:sp>
          <p:sp>
            <p:nvSpPr>
              <p:cNvPr id="99" name="Line 15"/>
              <p:cNvSpPr>
                <a:spLocks noChangeShapeType="1"/>
              </p:cNvSpPr>
              <p:nvPr/>
            </p:nvSpPr>
            <p:spPr bwMode="auto">
              <a:xfrm>
                <a:off x="3343" y="2367"/>
                <a:ext cx="936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  <p:sp>
            <p:nvSpPr>
              <p:cNvPr id="100" name="Line 16"/>
              <p:cNvSpPr>
                <a:spLocks noChangeShapeType="1"/>
              </p:cNvSpPr>
              <p:nvPr/>
            </p:nvSpPr>
            <p:spPr bwMode="auto">
              <a:xfrm>
                <a:off x="6711" y="2367"/>
                <a:ext cx="748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  <p:sp>
            <p:nvSpPr>
              <p:cNvPr id="101" name="Line 17"/>
              <p:cNvSpPr>
                <a:spLocks noChangeShapeType="1"/>
              </p:cNvSpPr>
              <p:nvPr/>
            </p:nvSpPr>
            <p:spPr bwMode="auto">
              <a:xfrm>
                <a:off x="9890" y="2367"/>
                <a:ext cx="112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  <p:sp>
            <p:nvSpPr>
              <p:cNvPr id="102" name="AutoShape 18"/>
              <p:cNvSpPr>
                <a:spLocks noChangeArrowheads="1"/>
              </p:cNvSpPr>
              <p:nvPr/>
            </p:nvSpPr>
            <p:spPr bwMode="auto">
              <a:xfrm>
                <a:off x="5219" y="3087"/>
                <a:ext cx="3552" cy="900"/>
              </a:xfrm>
              <a:prstGeom prst="ellipseRibbon2">
                <a:avLst>
                  <a:gd name="adj1" fmla="val 25000"/>
                  <a:gd name="adj2" fmla="val 50000"/>
                  <a:gd name="adj3" fmla="val 12500"/>
                </a:avLst>
              </a:prstGeom>
              <a:solidFill>
                <a:srgbClr val="FFFFFF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400" b="1" i="1">
                    <a:solidFill>
                      <a:srgbClr val="008000"/>
                    </a:solidFill>
                    <a:latin typeface="Times New Roman" pitchFamily="18" charset="0"/>
                  </a:rPr>
                  <a:t>КЛУБИ</a:t>
                </a:r>
                <a:endParaRPr lang="ru-RU">
                  <a:latin typeface="+mn-lt"/>
                </a:endParaRPr>
              </a:p>
            </p:txBody>
          </p:sp>
          <p:sp>
            <p:nvSpPr>
              <p:cNvPr id="103" name="Line 19"/>
              <p:cNvSpPr>
                <a:spLocks noChangeShapeType="1"/>
              </p:cNvSpPr>
              <p:nvPr/>
            </p:nvSpPr>
            <p:spPr bwMode="auto">
              <a:xfrm>
                <a:off x="2409" y="2727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  <p:sp>
            <p:nvSpPr>
              <p:cNvPr id="104" name="Line 20"/>
              <p:cNvSpPr>
                <a:spLocks noChangeShapeType="1"/>
              </p:cNvSpPr>
              <p:nvPr/>
            </p:nvSpPr>
            <p:spPr bwMode="auto">
              <a:xfrm flipH="1">
                <a:off x="8392" y="2727"/>
                <a:ext cx="3927" cy="9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  <p:sp>
            <p:nvSpPr>
              <p:cNvPr id="105" name="Line 21"/>
              <p:cNvSpPr>
                <a:spLocks noChangeShapeType="1"/>
              </p:cNvSpPr>
              <p:nvPr/>
            </p:nvSpPr>
            <p:spPr bwMode="auto">
              <a:xfrm>
                <a:off x="2409" y="3087"/>
                <a:ext cx="3179" cy="54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  <p:sp>
            <p:nvSpPr>
              <p:cNvPr id="106" name="Line 22"/>
              <p:cNvSpPr>
                <a:spLocks noChangeShapeType="1"/>
              </p:cNvSpPr>
              <p:nvPr/>
            </p:nvSpPr>
            <p:spPr bwMode="auto">
              <a:xfrm>
                <a:off x="4841" y="2727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18221404" algn="ctr" rotWithShape="0">
                  <a:srgbClr val="00CCFF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</a:endParaRPr>
              </a:p>
            </p:txBody>
          </p:sp>
        </p:grpSp>
        <p:sp>
          <p:nvSpPr>
            <p:cNvPr id="21515" name="Line 23"/>
            <p:cNvSpPr>
              <a:spLocks noChangeShapeType="1"/>
            </p:cNvSpPr>
            <p:nvPr/>
          </p:nvSpPr>
          <p:spPr bwMode="auto">
            <a:xfrm>
              <a:off x="1287" y="5247"/>
              <a:ext cx="5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6" name="Line 24"/>
            <p:cNvSpPr>
              <a:spLocks noChangeShapeType="1"/>
            </p:cNvSpPr>
            <p:nvPr/>
          </p:nvSpPr>
          <p:spPr bwMode="auto">
            <a:xfrm>
              <a:off x="1287" y="5247"/>
              <a:ext cx="0" cy="55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7" name="AutoShape 25" descr="Диагональный кирпич"/>
            <p:cNvSpPr>
              <a:spLocks noChangeArrowheads="1"/>
            </p:cNvSpPr>
            <p:nvPr/>
          </p:nvSpPr>
          <p:spPr bwMode="auto">
            <a:xfrm>
              <a:off x="1848" y="8307"/>
              <a:ext cx="1496" cy="900"/>
            </a:xfrm>
            <a:prstGeom prst="roundRect">
              <a:avLst>
                <a:gd name="adj" fmla="val 16667"/>
              </a:avLst>
            </a:prstGeom>
            <a:pattFill prst="diagBrick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solidFill>
                    <a:srgbClr val="0000FF"/>
                  </a:solidFill>
                  <a:latin typeface="Times New Roman" pitchFamily="18" charset="0"/>
                </a:rPr>
                <a:t>Лекторій “Створи себе сам”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18" name="AutoShape 26" descr="Диагональный кирпич"/>
            <p:cNvSpPr>
              <a:spLocks noChangeArrowheads="1"/>
            </p:cNvSpPr>
            <p:nvPr/>
          </p:nvSpPr>
          <p:spPr bwMode="auto">
            <a:xfrm>
              <a:off x="1848" y="9387"/>
              <a:ext cx="1496" cy="900"/>
            </a:xfrm>
            <a:prstGeom prst="roundRect">
              <a:avLst>
                <a:gd name="adj" fmla="val 16667"/>
              </a:avLst>
            </a:prstGeom>
            <a:pattFill prst="diagBrick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200">
                  <a:solidFill>
                    <a:srgbClr val="0000FF"/>
                  </a:solidFill>
                  <a:latin typeface="Times New Roman" pitchFamily="18" charset="0"/>
                </a:rPr>
                <a:t>Закони нашої</a:t>
              </a:r>
              <a:r>
                <a:rPr lang="uk-UA" sz="11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uk-UA" sz="1200">
                  <a:solidFill>
                    <a:srgbClr val="0000FF"/>
                  </a:solidFill>
                  <a:latin typeface="Times New Roman" pitchFamily="18" charset="0"/>
                </a:rPr>
                <a:t>держави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19" name="AutoShape 27" descr="Диагональный кирпич"/>
            <p:cNvSpPr>
              <a:spLocks noChangeArrowheads="1"/>
            </p:cNvSpPr>
            <p:nvPr/>
          </p:nvSpPr>
          <p:spPr bwMode="auto">
            <a:xfrm>
              <a:off x="1848" y="10647"/>
              <a:ext cx="1496" cy="540"/>
            </a:xfrm>
            <a:prstGeom prst="roundRect">
              <a:avLst>
                <a:gd name="adj" fmla="val 16667"/>
              </a:avLst>
            </a:prstGeom>
            <a:pattFill prst="diagBrick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100">
                  <a:solidFill>
                    <a:srgbClr val="0000FF"/>
                  </a:solidFill>
                  <a:latin typeface="Times New Roman" pitchFamily="18" charset="0"/>
                </a:rPr>
                <a:t>Загін ЮДМ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20" name="Line 28"/>
            <p:cNvSpPr>
              <a:spLocks noChangeShapeType="1"/>
            </p:cNvSpPr>
            <p:nvPr/>
          </p:nvSpPr>
          <p:spPr bwMode="auto">
            <a:xfrm>
              <a:off x="1287" y="10827"/>
              <a:ext cx="5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1" name="Line 29"/>
            <p:cNvSpPr>
              <a:spLocks noChangeShapeType="1"/>
            </p:cNvSpPr>
            <p:nvPr/>
          </p:nvSpPr>
          <p:spPr bwMode="auto">
            <a:xfrm>
              <a:off x="1287" y="9747"/>
              <a:ext cx="5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2" name="Line 30"/>
            <p:cNvSpPr>
              <a:spLocks noChangeShapeType="1"/>
            </p:cNvSpPr>
            <p:nvPr/>
          </p:nvSpPr>
          <p:spPr bwMode="auto">
            <a:xfrm>
              <a:off x="1287" y="8667"/>
              <a:ext cx="5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3" name="Line 31"/>
            <p:cNvSpPr>
              <a:spLocks noChangeShapeType="1"/>
            </p:cNvSpPr>
            <p:nvPr/>
          </p:nvSpPr>
          <p:spPr bwMode="auto">
            <a:xfrm>
              <a:off x="1287" y="7407"/>
              <a:ext cx="5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4" name="Line 32"/>
            <p:cNvSpPr>
              <a:spLocks noChangeShapeType="1"/>
            </p:cNvSpPr>
            <p:nvPr/>
          </p:nvSpPr>
          <p:spPr bwMode="auto">
            <a:xfrm>
              <a:off x="1287" y="6327"/>
              <a:ext cx="561" cy="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AutoShape 33" descr="Алмазная решетка (точечная)"/>
            <p:cNvSpPr>
              <a:spLocks noChangeArrowheads="1"/>
            </p:cNvSpPr>
            <p:nvPr/>
          </p:nvSpPr>
          <p:spPr bwMode="auto">
            <a:xfrm>
              <a:off x="3718" y="5967"/>
              <a:ext cx="1309" cy="1080"/>
            </a:xfrm>
            <a:prstGeom prst="flowChartConnector">
              <a:avLst/>
            </a:prstGeom>
            <a:pattFill prst="dotDmnd">
              <a:fgClr>
                <a:srgbClr val="FF00FF"/>
              </a:fgClr>
              <a:bgClr>
                <a:srgbClr val="FFFFFF"/>
              </a:bgClr>
            </a:patt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Інтелек-туальних ігор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26" name="AutoShape 34" descr="Алмазная решетка (точечная)"/>
            <p:cNvSpPr>
              <a:spLocks noChangeArrowheads="1"/>
            </p:cNvSpPr>
            <p:nvPr/>
          </p:nvSpPr>
          <p:spPr bwMode="auto">
            <a:xfrm>
              <a:off x="3718" y="7407"/>
              <a:ext cx="1309" cy="1080"/>
            </a:xfrm>
            <a:prstGeom prst="flowChartConnector">
              <a:avLst/>
            </a:prstGeom>
            <a:pattFill prst="dotDmnd">
              <a:fgClr>
                <a:srgbClr val="FF00FF"/>
              </a:fgClr>
              <a:bgClr>
                <a:srgbClr val="FFFFFF"/>
              </a:bgClr>
            </a:patt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spcAft>
                  <a:spcPts val="600"/>
                </a:spcAft>
              </a:pPr>
              <a:r>
                <a:rPr lang="ru-RU" sz="800">
                  <a:solidFill>
                    <a:srgbClr val="0000FF"/>
                  </a:solidFill>
                  <a:latin typeface="Times New Roman" pitchFamily="18" charset="0"/>
                </a:rPr>
                <a:t>Розважаль-них програм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27" name="AutoShape 35" descr="Алмазная решетка (точечная)"/>
            <p:cNvSpPr>
              <a:spLocks noChangeArrowheads="1"/>
            </p:cNvSpPr>
            <p:nvPr/>
          </p:nvSpPr>
          <p:spPr bwMode="auto">
            <a:xfrm>
              <a:off x="3718" y="8847"/>
              <a:ext cx="1309" cy="900"/>
            </a:xfrm>
            <a:prstGeom prst="flowChartConnector">
              <a:avLst/>
            </a:prstGeom>
            <a:pattFill prst="dotDmnd">
              <a:fgClr>
                <a:srgbClr val="FF00FF"/>
              </a:fgClr>
              <a:bgClr>
                <a:srgbClr val="FFFFFF"/>
              </a:bgClr>
            </a:patt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Сцена -ристів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28" name="AutoShape 36" descr="5%"/>
            <p:cNvSpPr>
              <a:spLocks noChangeArrowheads="1"/>
            </p:cNvSpPr>
            <p:nvPr/>
          </p:nvSpPr>
          <p:spPr bwMode="auto">
            <a:xfrm>
              <a:off x="11198" y="4707"/>
              <a:ext cx="1683" cy="540"/>
            </a:xfrm>
            <a:prstGeom prst="plaque">
              <a:avLst>
                <a:gd name="adj" fmla="val 16667"/>
              </a:avLst>
            </a:prstGeom>
            <a:pattFill prst="pct5">
              <a:fgClr>
                <a:srgbClr val="FF0000"/>
              </a:fgClr>
              <a:bgClr>
                <a:srgbClr val="FFFFFF"/>
              </a:bgClr>
            </a:patt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1000" u="sng">
                  <a:solidFill>
                    <a:srgbClr val="FF0000"/>
                  </a:solidFill>
                  <a:latin typeface="Arial Black" pitchFamily="34" charset="0"/>
                </a:rPr>
                <a:t>“Гарт”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29" name="AutoShape 37" descr="5%"/>
            <p:cNvSpPr>
              <a:spLocks noChangeArrowheads="1"/>
            </p:cNvSpPr>
            <p:nvPr/>
          </p:nvSpPr>
          <p:spPr bwMode="auto">
            <a:xfrm>
              <a:off x="13442" y="5427"/>
              <a:ext cx="1870" cy="5400"/>
            </a:xfrm>
            <a:prstGeom prst="bevel">
              <a:avLst>
                <a:gd name="adj" fmla="val 12500"/>
              </a:avLst>
            </a:prstGeom>
            <a:pattFill prst="pct5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800">
                  <a:latin typeface="Times New Roman" pitchFamily="18" charset="0"/>
                </a:rPr>
                <a:t>■ </a:t>
              </a:r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Юний художник.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 Лялькова студія.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 У світі казки.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 Читайлик.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■.Дивосвіт.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■У світі літератури.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■Дивослово.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■Українська минувшина.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■Драматичний.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■Літ. об’єднання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“Гармонія” 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 Танцювальний ■ Хоровий.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 Ансамбль “Україночка”.</a:t>
              </a:r>
            </a:p>
            <a:p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■”Веселі нотки”.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0" name="AutoShape 38" descr="Алмазная решетка (точечная)"/>
            <p:cNvSpPr>
              <a:spLocks noChangeArrowheads="1"/>
            </p:cNvSpPr>
            <p:nvPr/>
          </p:nvSpPr>
          <p:spPr bwMode="auto">
            <a:xfrm>
              <a:off x="3718" y="10107"/>
              <a:ext cx="1309" cy="900"/>
            </a:xfrm>
            <a:prstGeom prst="flowChartConnector">
              <a:avLst/>
            </a:prstGeom>
            <a:pattFill prst="dotDmnd">
              <a:fgClr>
                <a:srgbClr val="FF00FF"/>
              </a:fgClr>
              <a:bgClr>
                <a:srgbClr val="FFFFFF"/>
              </a:bgClr>
            </a:pattFill>
            <a:ln w="190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uk-UA" sz="900">
                <a:solidFill>
                  <a:srgbClr val="0000FF"/>
                </a:solidFill>
                <a:latin typeface="Times New Roman" pitchFamily="18" charset="0"/>
              </a:endParaRPr>
            </a:p>
            <a:p>
              <a:pPr algn="ctr"/>
              <a:r>
                <a:rPr lang="uk-UA" sz="900">
                  <a:solidFill>
                    <a:srgbClr val="0000FF"/>
                  </a:solidFill>
                  <a:latin typeface="Times New Roman" pitchFamily="18" charset="0"/>
                </a:rPr>
                <a:t>КВК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1" name="AutoShape 39" descr="10%"/>
            <p:cNvSpPr>
              <a:spLocks noChangeArrowheads="1"/>
            </p:cNvSpPr>
            <p:nvPr/>
          </p:nvSpPr>
          <p:spPr bwMode="auto">
            <a:xfrm>
              <a:off x="11198" y="5427"/>
              <a:ext cx="1683" cy="360"/>
            </a:xfrm>
            <a:prstGeom prst="plaque">
              <a:avLst>
                <a:gd name="adj" fmla="val 16667"/>
              </a:avLst>
            </a:prstGeom>
            <a:pattFill prst="pct10">
              <a:fgClr>
                <a:srgbClr val="FF0000"/>
              </a:fgClr>
              <a:bgClr>
                <a:srgbClr val="FFFFFF"/>
              </a:bgClr>
            </a:patt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Футбол</a:t>
              </a:r>
            </a:p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32" name="Rectangle 40" descr="10%"/>
            <p:cNvSpPr>
              <a:spLocks noChangeArrowheads="1"/>
            </p:cNvSpPr>
            <p:nvPr/>
          </p:nvSpPr>
          <p:spPr bwMode="auto">
            <a:xfrm>
              <a:off x="5217" y="5787"/>
              <a:ext cx="1309" cy="5220"/>
            </a:xfrm>
            <a:prstGeom prst="rect">
              <a:avLst/>
            </a:prstGeom>
            <a:pattFill prst="pct10">
              <a:fgClr>
                <a:srgbClr val="00CC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●. Ріднокрай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.● Історичний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.● Юний біолог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●. Здоров’я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.● Анг. мови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.● У світі літератури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.● Математика навколо нас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Цікава математика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●. По законах фізики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.Літературний калейдоскоп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Матема-тичний калейдоскоп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Абітурієнт –2003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Математика і ми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У світі математики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Інтеграл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Юний хімік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Зроби сам</a:t>
              </a:r>
            </a:p>
            <a:p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● Афродіта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3" name="Rectangle 41" descr="10%"/>
            <p:cNvSpPr>
              <a:spLocks noChangeArrowheads="1"/>
            </p:cNvSpPr>
            <p:nvPr/>
          </p:nvSpPr>
          <p:spPr bwMode="auto">
            <a:xfrm>
              <a:off x="5217" y="4707"/>
              <a:ext cx="1309" cy="720"/>
            </a:xfrm>
            <a:prstGeom prst="rect">
              <a:avLst/>
            </a:prstGeom>
            <a:pattFill prst="pct10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1200"/>
                </a:spcBef>
                <a:spcAft>
                  <a:spcPts val="300"/>
                </a:spcAft>
              </a:pPr>
              <a:r>
                <a:rPr lang="ru-RU" sz="800" b="1" i="1" u="sng">
                  <a:solidFill>
                    <a:srgbClr val="FF0000"/>
                  </a:solidFill>
                  <a:latin typeface="Arial Black" pitchFamily="34" charset="0"/>
                </a:rPr>
                <a:t>“Інтелект”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4" name="AutoShape 42" descr="Штриховой вертикальный"/>
            <p:cNvSpPr>
              <a:spLocks noChangeArrowheads="1"/>
            </p:cNvSpPr>
            <p:nvPr/>
          </p:nvSpPr>
          <p:spPr bwMode="auto">
            <a:xfrm>
              <a:off x="6710" y="5787"/>
              <a:ext cx="1122" cy="720"/>
            </a:xfrm>
            <a:prstGeom prst="octagon">
              <a:avLst>
                <a:gd name="adj" fmla="val 29287"/>
              </a:avLst>
            </a:prstGeom>
            <a:pattFill prst="dashVert">
              <a:fgClr>
                <a:srgbClr val="00FF00"/>
              </a:fgClr>
              <a:bgClr>
                <a:srgbClr val="FFFFFF"/>
              </a:bgClr>
            </a:patt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Відео-салон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5" name="AutoShape 43" descr="Штриховой вертикальный"/>
            <p:cNvSpPr>
              <a:spLocks noChangeArrowheads="1"/>
            </p:cNvSpPr>
            <p:nvPr/>
          </p:nvSpPr>
          <p:spPr bwMode="auto">
            <a:xfrm>
              <a:off x="6710" y="6867"/>
              <a:ext cx="1122" cy="720"/>
            </a:xfrm>
            <a:prstGeom prst="octagon">
              <a:avLst>
                <a:gd name="adj" fmla="val 29287"/>
              </a:avLst>
            </a:prstGeom>
            <a:pattFill prst="dashVert">
              <a:fgClr>
                <a:srgbClr val="00FF00"/>
              </a:fgClr>
              <a:bgClr>
                <a:srgbClr val="FFFFFF"/>
              </a:bgClr>
            </a:patt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Господа-рочка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6" name="AutoShape 44" descr="Штриховой вертикальный"/>
            <p:cNvSpPr>
              <a:spLocks noChangeArrowheads="1"/>
            </p:cNvSpPr>
            <p:nvPr/>
          </p:nvSpPr>
          <p:spPr bwMode="auto">
            <a:xfrm>
              <a:off x="6710" y="7764"/>
              <a:ext cx="1122" cy="720"/>
            </a:xfrm>
            <a:prstGeom prst="octagon">
              <a:avLst>
                <a:gd name="adj" fmla="val 29287"/>
              </a:avLst>
            </a:prstGeom>
            <a:pattFill prst="dashVert">
              <a:fgClr>
                <a:srgbClr val="00FF00"/>
              </a:fgClr>
              <a:bgClr>
                <a:srgbClr val="FFFFFF"/>
              </a:bgClr>
            </a:patt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Зустріч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7" name="AutoShape 45" descr="Штриховой вертикальный"/>
            <p:cNvSpPr>
              <a:spLocks noChangeArrowheads="1"/>
            </p:cNvSpPr>
            <p:nvPr/>
          </p:nvSpPr>
          <p:spPr bwMode="auto">
            <a:xfrm>
              <a:off x="6710" y="8667"/>
              <a:ext cx="1122" cy="900"/>
            </a:xfrm>
            <a:prstGeom prst="octagon">
              <a:avLst>
                <a:gd name="adj" fmla="val 29287"/>
              </a:avLst>
            </a:prstGeom>
            <a:pattFill prst="dashVert">
              <a:fgClr>
                <a:srgbClr val="00FF00"/>
              </a:fgClr>
              <a:bgClr>
                <a:srgbClr val="FFFFFF"/>
              </a:bgClr>
            </a:patt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Пізнай себе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8" name="AutoShape 46" descr="Штриховой вертикальный"/>
            <p:cNvSpPr>
              <a:spLocks noChangeArrowheads="1"/>
            </p:cNvSpPr>
            <p:nvPr/>
          </p:nvSpPr>
          <p:spPr bwMode="auto">
            <a:xfrm>
              <a:off x="6710" y="9747"/>
              <a:ext cx="1209" cy="1080"/>
            </a:xfrm>
            <a:prstGeom prst="octagon">
              <a:avLst>
                <a:gd name="adj" fmla="val 29287"/>
              </a:avLst>
            </a:prstGeom>
            <a:pattFill prst="dashVert">
              <a:fgClr>
                <a:srgbClr val="00FF00"/>
              </a:fgClr>
              <a:bgClr>
                <a:srgbClr val="FFFFFF"/>
              </a:bgClr>
            </a:patt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Літера-турна світлиця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39" name="AutoShape 47" descr="Уголки"/>
            <p:cNvSpPr>
              <a:spLocks noChangeArrowheads="1"/>
            </p:cNvSpPr>
            <p:nvPr/>
          </p:nvSpPr>
          <p:spPr bwMode="auto">
            <a:xfrm>
              <a:off x="8019" y="5787"/>
              <a:ext cx="1309" cy="900"/>
            </a:xfrm>
            <a:custGeom>
              <a:avLst/>
              <a:gdLst>
                <a:gd name="T0" fmla="*/ 40 w 21600"/>
                <a:gd name="T1" fmla="*/ 4 h 21600"/>
                <a:gd name="T2" fmla="*/ 11 w 21600"/>
                <a:gd name="T3" fmla="*/ 19 h 21600"/>
                <a:gd name="T4" fmla="*/ 40 w 21600"/>
                <a:gd name="T5" fmla="*/ 37 h 21600"/>
                <a:gd name="T6" fmla="*/ 69 w 21600"/>
                <a:gd name="T7" fmla="*/ 1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80 h 21600"/>
                <a:gd name="T14" fmla="*/ 16551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pattFill prst="divot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Садів -ництво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0" name="AutoShape 48" descr="Уголки"/>
            <p:cNvSpPr>
              <a:spLocks noChangeArrowheads="1"/>
            </p:cNvSpPr>
            <p:nvPr/>
          </p:nvSpPr>
          <p:spPr bwMode="auto">
            <a:xfrm>
              <a:off x="8019" y="6687"/>
              <a:ext cx="1496" cy="1080"/>
            </a:xfrm>
            <a:custGeom>
              <a:avLst/>
              <a:gdLst>
                <a:gd name="T0" fmla="*/ 52 w 21600"/>
                <a:gd name="T1" fmla="*/ 5 h 21600"/>
                <a:gd name="T2" fmla="*/ 14 w 21600"/>
                <a:gd name="T3" fmla="*/ 27 h 21600"/>
                <a:gd name="T4" fmla="*/ 52 w 21600"/>
                <a:gd name="T5" fmla="*/ 54 h 21600"/>
                <a:gd name="T6" fmla="*/ 90 w 21600"/>
                <a:gd name="T7" fmla="*/ 2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9 w 21600"/>
                <a:gd name="T13" fmla="*/ 2280 h 21600"/>
                <a:gd name="T14" fmla="*/ 16561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pattFill prst="divot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Госпо-дарочка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1" name="AutoShape 49" descr="Уголки"/>
            <p:cNvSpPr>
              <a:spLocks noChangeArrowheads="1"/>
            </p:cNvSpPr>
            <p:nvPr/>
          </p:nvSpPr>
          <p:spPr bwMode="auto">
            <a:xfrm>
              <a:off x="8019" y="7764"/>
              <a:ext cx="1496" cy="1080"/>
            </a:xfrm>
            <a:custGeom>
              <a:avLst/>
              <a:gdLst>
                <a:gd name="T0" fmla="*/ 52 w 21600"/>
                <a:gd name="T1" fmla="*/ 5 h 21600"/>
                <a:gd name="T2" fmla="*/ 14 w 21600"/>
                <a:gd name="T3" fmla="*/ 27 h 21600"/>
                <a:gd name="T4" fmla="*/ 52 w 21600"/>
                <a:gd name="T5" fmla="*/ 54 h 21600"/>
                <a:gd name="T6" fmla="*/ 90 w 21600"/>
                <a:gd name="T7" fmla="*/ 2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9 w 21600"/>
                <a:gd name="T13" fmla="*/ 2280 h 21600"/>
                <a:gd name="T14" fmla="*/ 16561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pattFill prst="divot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Веселі ручки с</a:t>
              </a:r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а-моучки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2" name="AutoShape 50" descr="Уголки"/>
            <p:cNvSpPr>
              <a:spLocks noChangeArrowheads="1"/>
            </p:cNvSpPr>
            <p:nvPr/>
          </p:nvSpPr>
          <p:spPr bwMode="auto">
            <a:xfrm>
              <a:off x="8019" y="9027"/>
              <a:ext cx="1309" cy="900"/>
            </a:xfrm>
            <a:custGeom>
              <a:avLst/>
              <a:gdLst>
                <a:gd name="T0" fmla="*/ 40 w 21600"/>
                <a:gd name="T1" fmla="*/ 4 h 21600"/>
                <a:gd name="T2" fmla="*/ 11 w 21600"/>
                <a:gd name="T3" fmla="*/ 19 h 21600"/>
                <a:gd name="T4" fmla="*/ 40 w 21600"/>
                <a:gd name="T5" fmla="*/ 37 h 21600"/>
                <a:gd name="T6" fmla="*/ 69 w 21600"/>
                <a:gd name="T7" fmla="*/ 1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80 h 21600"/>
                <a:gd name="T14" fmla="*/ 16551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pattFill prst="divot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Умілі руки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3" name="AutoShape 51" descr="Уголки"/>
            <p:cNvSpPr>
              <a:spLocks noChangeArrowheads="1"/>
            </p:cNvSpPr>
            <p:nvPr/>
          </p:nvSpPr>
          <p:spPr bwMode="auto">
            <a:xfrm>
              <a:off x="8019" y="10107"/>
              <a:ext cx="1309" cy="900"/>
            </a:xfrm>
            <a:custGeom>
              <a:avLst/>
              <a:gdLst>
                <a:gd name="T0" fmla="*/ 40 w 21600"/>
                <a:gd name="T1" fmla="*/ 4 h 21600"/>
                <a:gd name="T2" fmla="*/ 11 w 21600"/>
                <a:gd name="T3" fmla="*/ 19 h 21600"/>
                <a:gd name="T4" fmla="*/ 40 w 21600"/>
                <a:gd name="T5" fmla="*/ 37 h 21600"/>
                <a:gd name="T6" fmla="*/ 69 w 21600"/>
                <a:gd name="T7" fmla="*/ 1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80 h 21600"/>
                <a:gd name="T14" fmla="*/ 16551 w 21600"/>
                <a:gd name="T15" fmla="*/ 1368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pattFill prst="divot">
              <a:fgClr>
                <a:srgbClr val="00FFFF"/>
              </a:fgClr>
              <a:bgClr>
                <a:srgbClr val="FFFFFF"/>
              </a:bgClr>
            </a:pattFill>
            <a:ln w="1905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800">
                  <a:solidFill>
                    <a:srgbClr val="0000FF"/>
                  </a:solidFill>
                  <a:latin typeface="Times New Roman" pitchFamily="18" charset="0"/>
                </a:rPr>
                <a:t>Крою і шиття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4" name="AutoShape 52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5427"/>
              <a:ext cx="1496" cy="72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r>
                <a:rPr lang="ru-RU" sz="800">
                  <a:solidFill>
                    <a:srgbClr val="0000FF"/>
                  </a:solidFill>
                  <a:latin typeface="Times New Roman" pitchFamily="18" charset="0"/>
                </a:rPr>
                <a:t>Малиновий берет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5" name="AutoShape 53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6324"/>
              <a:ext cx="1496" cy="72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600"/>
                </a:spcAft>
              </a:pPr>
              <a:r>
                <a:rPr lang="ru-RU" sz="800">
                  <a:solidFill>
                    <a:srgbClr val="0000FF"/>
                  </a:solidFill>
                  <a:latin typeface="Times New Roman" pitchFamily="18" charset="0"/>
                </a:rPr>
                <a:t>Мої перші кроки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6" name="AutoShape 54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7227"/>
              <a:ext cx="1496" cy="36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Земля-наш дім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7" name="AutoShape 55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702" y="7764"/>
              <a:ext cx="1309" cy="54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600">
                  <a:solidFill>
                    <a:srgbClr val="0000FF"/>
                  </a:solidFill>
                  <a:latin typeface="Times New Roman" pitchFamily="18" charset="0"/>
                </a:rPr>
                <a:t>Країнознавство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8" name="AutoShape 56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9027"/>
              <a:ext cx="1496" cy="36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Пам</a:t>
              </a:r>
              <a:r>
                <a:rPr lang="en-US" sz="700">
                  <a:solidFill>
                    <a:srgbClr val="0000FF"/>
                  </a:solidFill>
                  <a:latin typeface="Times New Roman" pitchFamily="18" charset="0"/>
                </a:rPr>
                <a:t>’</a:t>
              </a:r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ять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49" name="AutoShape 57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8487"/>
              <a:ext cx="1496" cy="36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Ріднокрай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50" name="AutoShape 58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9747"/>
              <a:ext cx="1496" cy="72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“</a:t>
              </a:r>
              <a:r>
                <a:rPr lang="ru-RU" sz="700">
                  <a:solidFill>
                    <a:srgbClr val="0000FF"/>
                  </a:solidFill>
                  <a:latin typeface="Times New Roman" pitchFamily="18" charset="0"/>
                </a:rPr>
                <a:t>В мире</a:t>
              </a:r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ru-RU" sz="700">
                  <a:solidFill>
                    <a:srgbClr val="0000FF"/>
                  </a:solidFill>
                  <a:latin typeface="Times New Roman" pitchFamily="18" charset="0"/>
                </a:rPr>
                <a:t>русского языка»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51" name="AutoShape 59" descr="Алмазная решетка (контур)"/>
            <p:cNvSpPr>
              <a:spLocks noChangeArrowheads="1"/>
            </p:cNvSpPr>
            <p:nvPr/>
          </p:nvSpPr>
          <p:spPr bwMode="auto">
            <a:xfrm>
              <a:off x="9515" y="10647"/>
              <a:ext cx="1309" cy="360"/>
            </a:xfrm>
            <a:prstGeom prst="flowChartTerminator">
              <a:avLst/>
            </a:prstGeom>
            <a:pattFill prst="openDmnd">
              <a:fgClr>
                <a:srgbClr val="FF66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uk-UA" sz="700">
                  <a:solidFill>
                    <a:srgbClr val="0000FF"/>
                  </a:solidFill>
                  <a:latin typeface="Times New Roman" pitchFamily="18" charset="0"/>
                </a:rPr>
                <a:t>Листування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52" name="AutoShape 60" descr="10%"/>
            <p:cNvSpPr>
              <a:spLocks noChangeArrowheads="1"/>
            </p:cNvSpPr>
            <p:nvPr/>
          </p:nvSpPr>
          <p:spPr bwMode="auto">
            <a:xfrm>
              <a:off x="13442" y="4707"/>
              <a:ext cx="1683" cy="540"/>
            </a:xfrm>
            <a:prstGeom prst="bevel">
              <a:avLst>
                <a:gd name="adj" fmla="val 12500"/>
              </a:avLst>
            </a:prstGeom>
            <a:pattFill prst="pct10">
              <a:fgClr>
                <a:srgbClr val="FFFF00"/>
              </a:fgClr>
              <a:bgClr>
                <a:srgbClr val="FFFFFF"/>
              </a:bgClr>
            </a:patt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ts val="1200"/>
                </a:spcBef>
                <a:spcAft>
                  <a:spcPts val="300"/>
                </a:spcAft>
              </a:pPr>
              <a:r>
                <a:rPr lang="ru-RU" sz="800" b="1" u="sng">
                  <a:solidFill>
                    <a:srgbClr val="FF0000"/>
                  </a:solidFill>
                  <a:latin typeface="Arial Black" pitchFamily="34" charset="0"/>
                </a:rPr>
                <a:t>“Дивосвіт”</a:t>
              </a:r>
              <a:endParaRPr lang="ru-RU">
                <a:latin typeface="Calibri" pitchFamily="34" charset="0"/>
              </a:endParaRPr>
            </a:p>
          </p:txBody>
        </p:sp>
        <p:sp>
          <p:nvSpPr>
            <p:cNvPr id="21553" name="Line 61"/>
            <p:cNvSpPr>
              <a:spLocks noChangeShapeType="1"/>
            </p:cNvSpPr>
            <p:nvPr/>
          </p:nvSpPr>
          <p:spPr bwMode="auto">
            <a:xfrm>
              <a:off x="4279" y="560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Line 62"/>
            <p:cNvSpPr>
              <a:spLocks noChangeShapeType="1"/>
            </p:cNvSpPr>
            <p:nvPr/>
          </p:nvSpPr>
          <p:spPr bwMode="auto">
            <a:xfrm>
              <a:off x="4279" y="704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Line 63"/>
            <p:cNvSpPr>
              <a:spLocks noChangeShapeType="1"/>
            </p:cNvSpPr>
            <p:nvPr/>
          </p:nvSpPr>
          <p:spPr bwMode="auto">
            <a:xfrm>
              <a:off x="4279" y="848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64"/>
            <p:cNvSpPr>
              <a:spLocks noChangeShapeType="1"/>
            </p:cNvSpPr>
            <p:nvPr/>
          </p:nvSpPr>
          <p:spPr bwMode="auto">
            <a:xfrm>
              <a:off x="4279" y="974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65"/>
            <p:cNvSpPr>
              <a:spLocks noChangeShapeType="1"/>
            </p:cNvSpPr>
            <p:nvPr/>
          </p:nvSpPr>
          <p:spPr bwMode="auto">
            <a:xfrm>
              <a:off x="5962" y="542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Line 66"/>
            <p:cNvSpPr>
              <a:spLocks noChangeShapeType="1"/>
            </p:cNvSpPr>
            <p:nvPr/>
          </p:nvSpPr>
          <p:spPr bwMode="auto">
            <a:xfrm>
              <a:off x="7271" y="5604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Line 67"/>
            <p:cNvSpPr>
              <a:spLocks noChangeShapeType="1"/>
            </p:cNvSpPr>
            <p:nvPr/>
          </p:nvSpPr>
          <p:spPr bwMode="auto">
            <a:xfrm>
              <a:off x="7271" y="650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Line 68"/>
            <p:cNvSpPr>
              <a:spLocks noChangeShapeType="1"/>
            </p:cNvSpPr>
            <p:nvPr/>
          </p:nvSpPr>
          <p:spPr bwMode="auto">
            <a:xfrm>
              <a:off x="7271" y="758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Line 69"/>
            <p:cNvSpPr>
              <a:spLocks noChangeShapeType="1"/>
            </p:cNvSpPr>
            <p:nvPr/>
          </p:nvSpPr>
          <p:spPr bwMode="auto">
            <a:xfrm>
              <a:off x="7271" y="848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70"/>
            <p:cNvSpPr>
              <a:spLocks noChangeShapeType="1"/>
            </p:cNvSpPr>
            <p:nvPr/>
          </p:nvSpPr>
          <p:spPr bwMode="auto">
            <a:xfrm>
              <a:off x="7271" y="956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3" name="Line 71"/>
            <p:cNvSpPr>
              <a:spLocks noChangeShapeType="1"/>
            </p:cNvSpPr>
            <p:nvPr/>
          </p:nvSpPr>
          <p:spPr bwMode="auto">
            <a:xfrm>
              <a:off x="8580" y="5604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72"/>
            <p:cNvSpPr>
              <a:spLocks noChangeShapeType="1"/>
            </p:cNvSpPr>
            <p:nvPr/>
          </p:nvSpPr>
          <p:spPr bwMode="auto">
            <a:xfrm>
              <a:off x="8393" y="650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Line 73"/>
            <p:cNvSpPr>
              <a:spLocks noChangeShapeType="1"/>
            </p:cNvSpPr>
            <p:nvPr/>
          </p:nvSpPr>
          <p:spPr bwMode="auto">
            <a:xfrm>
              <a:off x="8580" y="866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Line 74"/>
            <p:cNvSpPr>
              <a:spLocks noChangeShapeType="1"/>
            </p:cNvSpPr>
            <p:nvPr/>
          </p:nvSpPr>
          <p:spPr bwMode="auto">
            <a:xfrm>
              <a:off x="8393" y="974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Line 75"/>
            <p:cNvSpPr>
              <a:spLocks noChangeShapeType="1"/>
            </p:cNvSpPr>
            <p:nvPr/>
          </p:nvSpPr>
          <p:spPr bwMode="auto">
            <a:xfrm>
              <a:off x="10263" y="524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76"/>
            <p:cNvSpPr>
              <a:spLocks noChangeShapeType="1"/>
            </p:cNvSpPr>
            <p:nvPr/>
          </p:nvSpPr>
          <p:spPr bwMode="auto">
            <a:xfrm>
              <a:off x="10263" y="614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Line 77"/>
            <p:cNvSpPr>
              <a:spLocks noChangeShapeType="1"/>
            </p:cNvSpPr>
            <p:nvPr/>
          </p:nvSpPr>
          <p:spPr bwMode="auto">
            <a:xfrm>
              <a:off x="10263" y="1046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0" name="Line 78"/>
            <p:cNvSpPr>
              <a:spLocks noChangeShapeType="1"/>
            </p:cNvSpPr>
            <p:nvPr/>
          </p:nvSpPr>
          <p:spPr bwMode="auto">
            <a:xfrm>
              <a:off x="10263" y="938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1" name="Line 79"/>
            <p:cNvSpPr>
              <a:spLocks noChangeShapeType="1"/>
            </p:cNvSpPr>
            <p:nvPr/>
          </p:nvSpPr>
          <p:spPr bwMode="auto">
            <a:xfrm>
              <a:off x="10263" y="884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Line 80"/>
            <p:cNvSpPr>
              <a:spLocks noChangeShapeType="1"/>
            </p:cNvSpPr>
            <p:nvPr/>
          </p:nvSpPr>
          <p:spPr bwMode="auto">
            <a:xfrm>
              <a:off x="8393" y="7407"/>
              <a:ext cx="0" cy="36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3" name="Line 81"/>
            <p:cNvSpPr>
              <a:spLocks noChangeShapeType="1"/>
            </p:cNvSpPr>
            <p:nvPr/>
          </p:nvSpPr>
          <p:spPr bwMode="auto">
            <a:xfrm>
              <a:off x="10263" y="704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4" name="Line 82"/>
            <p:cNvSpPr>
              <a:spLocks noChangeShapeType="1"/>
            </p:cNvSpPr>
            <p:nvPr/>
          </p:nvSpPr>
          <p:spPr bwMode="auto">
            <a:xfrm>
              <a:off x="10263" y="758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5" name="Line 83"/>
            <p:cNvSpPr>
              <a:spLocks noChangeShapeType="1"/>
            </p:cNvSpPr>
            <p:nvPr/>
          </p:nvSpPr>
          <p:spPr bwMode="auto">
            <a:xfrm>
              <a:off x="10263" y="830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6" name="Line 84"/>
            <p:cNvSpPr>
              <a:spLocks noChangeShapeType="1"/>
            </p:cNvSpPr>
            <p:nvPr/>
          </p:nvSpPr>
          <p:spPr bwMode="auto">
            <a:xfrm>
              <a:off x="12133" y="5247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7" name="Line 85"/>
            <p:cNvSpPr>
              <a:spLocks noChangeShapeType="1"/>
            </p:cNvSpPr>
            <p:nvPr/>
          </p:nvSpPr>
          <p:spPr bwMode="auto">
            <a:xfrm>
              <a:off x="12133" y="5787"/>
              <a:ext cx="0" cy="1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78" name="Group 86"/>
            <p:cNvGrpSpPr>
              <a:grpSpLocks/>
            </p:cNvGrpSpPr>
            <p:nvPr/>
          </p:nvGrpSpPr>
          <p:grpSpPr bwMode="auto">
            <a:xfrm>
              <a:off x="11198" y="5967"/>
              <a:ext cx="1683" cy="5040"/>
              <a:chOff x="11198" y="5967"/>
              <a:chExt cx="1683" cy="5040"/>
            </a:xfrm>
          </p:grpSpPr>
          <p:sp>
            <p:nvSpPr>
              <p:cNvPr id="21580" name="AutoShape 87" descr="10%"/>
              <p:cNvSpPr>
                <a:spLocks noChangeArrowheads="1"/>
              </p:cNvSpPr>
              <p:nvPr/>
            </p:nvSpPr>
            <p:spPr bwMode="auto">
              <a:xfrm>
                <a:off x="11198" y="6507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800">
                    <a:solidFill>
                      <a:srgbClr val="0000FF"/>
                    </a:solidFill>
                    <a:latin typeface="Times New Roman" pitchFamily="18" charset="0"/>
                  </a:rPr>
                  <a:t>Волейбол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1" name="AutoShape 88" descr="10%"/>
              <p:cNvSpPr>
                <a:spLocks noChangeArrowheads="1"/>
              </p:cNvSpPr>
              <p:nvPr/>
            </p:nvSpPr>
            <p:spPr bwMode="auto">
              <a:xfrm>
                <a:off x="11198" y="5967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800">
                    <a:solidFill>
                      <a:srgbClr val="0000FF"/>
                    </a:solidFill>
                    <a:latin typeface="Times New Roman" pitchFamily="18" charset="0"/>
                  </a:rPr>
                  <a:t>Баскетбол</a:t>
                </a:r>
              </a:p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2" name="AutoShape 89" descr="10%"/>
              <p:cNvSpPr>
                <a:spLocks noChangeArrowheads="1"/>
              </p:cNvSpPr>
              <p:nvPr/>
            </p:nvSpPr>
            <p:spPr bwMode="auto">
              <a:xfrm>
                <a:off x="11198" y="7044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800">
                    <a:solidFill>
                      <a:srgbClr val="0000FF"/>
                    </a:solidFill>
                    <a:latin typeface="Times New Roman" pitchFamily="18" charset="0"/>
                  </a:rPr>
                  <a:t>Шахи,шахмати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3" name="AutoShape 90" descr="10%"/>
              <p:cNvSpPr>
                <a:spLocks noChangeArrowheads="1"/>
              </p:cNvSpPr>
              <p:nvPr/>
            </p:nvSpPr>
            <p:spPr bwMode="auto">
              <a:xfrm>
                <a:off x="11198" y="7587"/>
                <a:ext cx="1683" cy="54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700">
                    <a:solidFill>
                      <a:srgbClr val="0000FF"/>
                    </a:solidFill>
                    <a:latin typeface="Times New Roman" pitchFamily="18" charset="0"/>
                  </a:rPr>
                  <a:t>Ритмічна гімнастика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4" name="AutoShape 91" descr="10%"/>
              <p:cNvSpPr>
                <a:spLocks noChangeArrowheads="1"/>
              </p:cNvSpPr>
              <p:nvPr/>
            </p:nvSpPr>
            <p:spPr bwMode="auto">
              <a:xfrm>
                <a:off x="11198" y="8307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800">
                    <a:solidFill>
                      <a:srgbClr val="0000FF"/>
                    </a:solidFill>
                    <a:latin typeface="Times New Roman" pitchFamily="18" charset="0"/>
                  </a:rPr>
                  <a:t>Легка атлетика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5" name="AutoShape 92" descr="10%"/>
              <p:cNvSpPr>
                <a:spLocks noChangeArrowheads="1"/>
              </p:cNvSpPr>
              <p:nvPr/>
            </p:nvSpPr>
            <p:spPr bwMode="auto">
              <a:xfrm>
                <a:off x="11198" y="8847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700">
                    <a:solidFill>
                      <a:srgbClr val="0000FF"/>
                    </a:solidFill>
                    <a:latin typeface="Times New Roman" pitchFamily="18" charset="0"/>
                  </a:rPr>
                  <a:t>Кросова підготовка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6" name="AutoShape 93" descr="10%"/>
              <p:cNvSpPr>
                <a:spLocks noChangeArrowheads="1"/>
              </p:cNvSpPr>
              <p:nvPr/>
            </p:nvSpPr>
            <p:spPr bwMode="auto">
              <a:xfrm>
                <a:off x="11198" y="9387"/>
                <a:ext cx="1683" cy="54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ru-RU" sz="600">
                    <a:solidFill>
                      <a:srgbClr val="0000FF"/>
                    </a:solidFill>
                    <a:latin typeface="Times New Roman" pitchFamily="18" charset="0"/>
                  </a:rPr>
                  <a:t>Греко-римська боротьба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7" name="AutoShape 94" descr="10%"/>
              <p:cNvSpPr>
                <a:spLocks noChangeArrowheads="1"/>
              </p:cNvSpPr>
              <p:nvPr/>
            </p:nvSpPr>
            <p:spPr bwMode="auto">
              <a:xfrm>
                <a:off x="11198" y="10107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700">
                    <a:solidFill>
                      <a:srgbClr val="0000FF"/>
                    </a:solidFill>
                    <a:latin typeface="Times New Roman" pitchFamily="18" charset="0"/>
                  </a:rPr>
                  <a:t>Група здоров</a:t>
                </a:r>
                <a:r>
                  <a:rPr lang="en-US" sz="700">
                    <a:solidFill>
                      <a:srgbClr val="0000FF"/>
                    </a:solidFill>
                    <a:latin typeface="Times New Roman" pitchFamily="18" charset="0"/>
                  </a:rPr>
                  <a:t>’</a:t>
                </a:r>
                <a:r>
                  <a:rPr lang="uk-UA" sz="700">
                    <a:solidFill>
                      <a:srgbClr val="0000FF"/>
                    </a:solidFill>
                    <a:latin typeface="Times New Roman" pitchFamily="18" charset="0"/>
                  </a:rPr>
                  <a:t>я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8" name="AutoShape 95" descr="10%"/>
              <p:cNvSpPr>
                <a:spLocks noChangeArrowheads="1"/>
              </p:cNvSpPr>
              <p:nvPr/>
            </p:nvSpPr>
            <p:spPr bwMode="auto">
              <a:xfrm>
                <a:off x="11198" y="10647"/>
                <a:ext cx="1683" cy="360"/>
              </a:xfrm>
              <a:prstGeom prst="plaque">
                <a:avLst>
                  <a:gd name="adj" fmla="val 16667"/>
                </a:avLst>
              </a:prstGeom>
              <a:pattFill prst="pct10">
                <a:fgClr>
                  <a:srgbClr val="FF0000"/>
                </a:fgClr>
                <a:bgClr>
                  <a:srgbClr val="FFFFFF"/>
                </a:bgClr>
              </a:patt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uk-UA" sz="800">
                    <a:solidFill>
                      <a:srgbClr val="0000FF"/>
                    </a:solidFill>
                    <a:latin typeface="Times New Roman" pitchFamily="18" charset="0"/>
                  </a:rPr>
                  <a:t>Туризм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1589" name="Line 96" descr="10%"/>
              <p:cNvSpPr>
                <a:spLocks noChangeShapeType="1"/>
              </p:cNvSpPr>
              <p:nvPr/>
            </p:nvSpPr>
            <p:spPr bwMode="auto">
              <a:xfrm>
                <a:off x="12133" y="632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0" name="Line 97" descr="10%"/>
              <p:cNvSpPr>
                <a:spLocks noChangeShapeType="1"/>
              </p:cNvSpPr>
              <p:nvPr/>
            </p:nvSpPr>
            <p:spPr bwMode="auto">
              <a:xfrm>
                <a:off x="12133" y="686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1" name="Line 98" descr="10%"/>
              <p:cNvSpPr>
                <a:spLocks noChangeShapeType="1"/>
              </p:cNvSpPr>
              <p:nvPr/>
            </p:nvSpPr>
            <p:spPr bwMode="auto">
              <a:xfrm>
                <a:off x="12133" y="740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2" name="Line 99" descr="10%"/>
              <p:cNvSpPr>
                <a:spLocks noChangeShapeType="1"/>
              </p:cNvSpPr>
              <p:nvPr/>
            </p:nvSpPr>
            <p:spPr bwMode="auto">
              <a:xfrm>
                <a:off x="12133" y="812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3" name="Line 100" descr="10%"/>
              <p:cNvSpPr>
                <a:spLocks noChangeShapeType="1"/>
              </p:cNvSpPr>
              <p:nvPr/>
            </p:nvSpPr>
            <p:spPr bwMode="auto">
              <a:xfrm>
                <a:off x="12133" y="866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4" name="Line 101" descr="10%"/>
              <p:cNvSpPr>
                <a:spLocks noChangeShapeType="1"/>
              </p:cNvSpPr>
              <p:nvPr/>
            </p:nvSpPr>
            <p:spPr bwMode="auto">
              <a:xfrm>
                <a:off x="12133" y="920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5" name="Line 102" descr="10%"/>
              <p:cNvSpPr>
                <a:spLocks noChangeShapeType="1"/>
              </p:cNvSpPr>
              <p:nvPr/>
            </p:nvSpPr>
            <p:spPr bwMode="auto">
              <a:xfrm>
                <a:off x="12133" y="992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596" name="Line 103" descr="10%"/>
              <p:cNvSpPr>
                <a:spLocks noChangeShapeType="1"/>
              </p:cNvSpPr>
              <p:nvPr/>
            </p:nvSpPr>
            <p:spPr bwMode="auto">
              <a:xfrm>
                <a:off x="12133" y="10467"/>
                <a:ext cx="0" cy="1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579" name="Line 104"/>
            <p:cNvSpPr>
              <a:spLocks noChangeShapeType="1"/>
            </p:cNvSpPr>
            <p:nvPr/>
          </p:nvSpPr>
          <p:spPr bwMode="auto">
            <a:xfrm>
              <a:off x="14377" y="5247"/>
              <a:ext cx="0" cy="180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2"/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155</TotalTime>
  <Words>1274</Words>
  <Application>Microsoft Office PowerPoint</Application>
  <PresentationFormat>Экран (4:3)</PresentationFormat>
  <Paragraphs>369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Wingdings</vt:lpstr>
      <vt:lpstr>Calibri</vt:lpstr>
      <vt:lpstr>Times New Roman</vt:lpstr>
      <vt:lpstr>Bookman Old Style</vt:lpstr>
      <vt:lpstr>Monotype Corsiva</vt:lpstr>
      <vt:lpstr>Arial Black</vt:lpstr>
      <vt:lpstr>Palatino Linotype</vt:lpstr>
      <vt:lpstr>Круги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Restart</dc:creator>
  <cp:lastModifiedBy>User</cp:lastModifiedBy>
  <cp:revision>17</cp:revision>
  <dcterms:created xsi:type="dcterms:W3CDTF">2014-06-29T20:00:26Z</dcterms:created>
  <dcterms:modified xsi:type="dcterms:W3CDTF">2014-06-30T17:44:58Z</dcterms:modified>
</cp:coreProperties>
</file>