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74" r:id="rId5"/>
    <p:sldId id="275" r:id="rId6"/>
    <p:sldId id="276" r:id="rId7"/>
    <p:sldId id="261" r:id="rId8"/>
    <p:sldId id="257" r:id="rId9"/>
    <p:sldId id="269" r:id="rId10"/>
    <p:sldId id="268" r:id="rId11"/>
    <p:sldId id="271" r:id="rId12"/>
    <p:sldId id="280" r:id="rId13"/>
    <p:sldId id="281" r:id="rId14"/>
    <p:sldId id="262" r:id="rId15"/>
    <p:sldId id="278" r:id="rId16"/>
    <p:sldId id="279" r:id="rId17"/>
    <p:sldId id="285" r:id="rId18"/>
    <p:sldId id="260" r:id="rId19"/>
    <p:sldId id="259" r:id="rId20"/>
    <p:sldId id="282" r:id="rId21"/>
    <p:sldId id="283" r:id="rId22"/>
    <p:sldId id="284" r:id="rId23"/>
    <p:sldId id="263" r:id="rId24"/>
    <p:sldId id="264" r:id="rId25"/>
    <p:sldId id="265" r:id="rId26"/>
    <p:sldId id="270" r:id="rId27"/>
  </p:sldIdLst>
  <p:sldSz cx="9144000" cy="6858000" type="screen4x3"/>
  <p:notesSz cx="6888163" cy="100203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A138-4057-4EE8-BC03-461184929708}" type="datetimeFigureOut">
              <a:rPr lang="uk-UA" smtClean="0"/>
              <a:pPr/>
              <a:t>20.08.2014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F39-8474-40EA-805C-51068067C5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A138-4057-4EE8-BC03-461184929708}" type="datetimeFigureOut">
              <a:rPr lang="uk-UA" smtClean="0"/>
              <a:pPr/>
              <a:t>20.08.2014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F39-8474-40EA-805C-51068067C5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A138-4057-4EE8-BC03-461184929708}" type="datetimeFigureOut">
              <a:rPr lang="uk-UA" smtClean="0"/>
              <a:pPr/>
              <a:t>20.08.2014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F39-8474-40EA-805C-51068067C5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A138-4057-4EE8-BC03-461184929708}" type="datetimeFigureOut">
              <a:rPr lang="uk-UA" smtClean="0"/>
              <a:pPr/>
              <a:t>20.08.2014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F39-8474-40EA-805C-51068067C5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A138-4057-4EE8-BC03-461184929708}" type="datetimeFigureOut">
              <a:rPr lang="uk-UA" smtClean="0"/>
              <a:pPr/>
              <a:t>20.08.2014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F39-8474-40EA-805C-51068067C5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A138-4057-4EE8-BC03-461184929708}" type="datetimeFigureOut">
              <a:rPr lang="uk-UA" smtClean="0"/>
              <a:pPr/>
              <a:t>20.08.2014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F39-8474-40EA-805C-51068067C5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A138-4057-4EE8-BC03-461184929708}" type="datetimeFigureOut">
              <a:rPr lang="uk-UA" smtClean="0"/>
              <a:pPr/>
              <a:t>20.08.2014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F39-8474-40EA-805C-51068067C5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A138-4057-4EE8-BC03-461184929708}" type="datetimeFigureOut">
              <a:rPr lang="uk-UA" smtClean="0"/>
              <a:pPr/>
              <a:t>20.08.2014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F39-8474-40EA-805C-51068067C5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A138-4057-4EE8-BC03-461184929708}" type="datetimeFigureOut">
              <a:rPr lang="uk-UA" smtClean="0"/>
              <a:pPr/>
              <a:t>20.08.2014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F39-8474-40EA-805C-51068067C5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A138-4057-4EE8-BC03-461184929708}" type="datetimeFigureOut">
              <a:rPr lang="uk-UA" smtClean="0"/>
              <a:pPr/>
              <a:t>20.08.2014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F39-8474-40EA-805C-51068067C5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A138-4057-4EE8-BC03-461184929708}" type="datetimeFigureOut">
              <a:rPr lang="uk-UA" smtClean="0"/>
              <a:pPr/>
              <a:t>20.08.2014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F39-8474-40EA-805C-51068067C5E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1A138-4057-4EE8-BC03-461184929708}" type="datetimeFigureOut">
              <a:rPr lang="uk-UA" smtClean="0"/>
              <a:pPr/>
              <a:t>20.08.2014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C9F39-8474-40EA-805C-51068067C5E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.jpeg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3" cstate="print"/>
          <a:srcRect b="4977"/>
          <a:stretch>
            <a:fillRect/>
          </a:stretch>
        </p:blipFill>
        <p:spPr bwMode="auto">
          <a:xfrm>
            <a:off x="12160" y="0"/>
            <a:ext cx="9131840" cy="6858000"/>
          </a:xfrm>
          <a:prstGeom prst="rect">
            <a:avLst/>
          </a:prstGeom>
          <a:noFill/>
        </p:spPr>
      </p:pic>
      <p:pic>
        <p:nvPicPr>
          <p:cNvPr id="6" name="Рисунок 5" descr="P9030269.JPG"/>
          <p:cNvPicPr/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51520" y="2276872"/>
            <a:ext cx="4176464" cy="3384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187624" y="476672"/>
            <a:ext cx="7272808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Високівська</a:t>
            </a:r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гімназія</a:t>
            </a:r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- </a:t>
            </a:r>
          </a:p>
          <a:p>
            <a:pPr algn="ctr" rtl="0"/>
            <a:r>
              <a:rPr lang="ru-R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експериментальний</a:t>
            </a:r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заклад МОН </a:t>
            </a:r>
            <a:r>
              <a:rPr lang="ru-R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України</a:t>
            </a:r>
            <a:endParaRPr lang="uk-UA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4139952" y="3140968"/>
            <a:ext cx="4526657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Модель превентивної </a:t>
            </a:r>
          </a:p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освіти у</a:t>
            </a:r>
          </a:p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 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4139952" y="4077072"/>
            <a:ext cx="4680520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Школі, дружній до дитини</a:t>
            </a:r>
            <a:endParaRPr lang="uk-UA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3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2" cstate="print"/>
          <a:srcRect b="4977"/>
          <a:stretch>
            <a:fillRect/>
          </a:stretch>
        </p:blipFill>
        <p:spPr bwMode="auto">
          <a:xfrm>
            <a:off x="12160" y="0"/>
            <a:ext cx="9131840" cy="6858000"/>
          </a:xfrm>
          <a:prstGeom prst="rect">
            <a:avLst/>
          </a:prstGeom>
          <a:noFill/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907704" y="692696"/>
            <a:ext cx="5544616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Завдання проекту: 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latin typeface="Arial Black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67544" y="1340768"/>
            <a:ext cx="792088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Забезпечення якості освіти відповідно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 європейських і світових стандартів,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завдяки чому учні зможуть досягти благополуччя, розвинути свій потенціал і реалізувати власні здібності у повному обсязі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D:\Шкільні документи\Гімназія\З флешки\100OLYMP\P427023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4365104"/>
            <a:ext cx="3312368" cy="2274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4149080"/>
            <a:ext cx="2880319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1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2" cstate="print"/>
          <a:srcRect b="4977"/>
          <a:stretch>
            <a:fillRect/>
          </a:stretch>
        </p:blipFill>
        <p:spPr bwMode="auto">
          <a:xfrm>
            <a:off x="12160" y="0"/>
            <a:ext cx="9131840" cy="6858000"/>
          </a:xfrm>
          <a:prstGeom prst="rect">
            <a:avLst/>
          </a:prstGeom>
          <a:noFill/>
        </p:spPr>
      </p:pic>
      <p:pic>
        <p:nvPicPr>
          <p:cNvPr id="25602" name="Picture 2" descr="D:\С рабочего табурета\Хвотки\101MSDCF\DSC050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4077072"/>
            <a:ext cx="3400949" cy="2550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Овал 7"/>
          <p:cNvSpPr/>
          <p:nvPr/>
        </p:nvSpPr>
        <p:spPr>
          <a:xfrm>
            <a:off x="3131840" y="2060848"/>
            <a:ext cx="2592288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D:\С рабочего табурета\Хвотки\101MSDCF\DSC0372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067050" cy="2305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3275856" y="2420888"/>
            <a:ext cx="2304256" cy="92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Школа, </a:t>
            </a:r>
          </a:p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дружня до дитини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pic>
        <p:nvPicPr>
          <p:cNvPr id="10" name="Рисунок 9" descr="C:\Documents and Settings\Admin\Мои документы\Новая папка (6)\DSC0402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31632" y="0"/>
            <a:ext cx="3312368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3779912" y="6165304"/>
            <a:ext cx="1152128" cy="4046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Учні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latin typeface="Arial Black"/>
            </a:endParaRP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7164288" y="0"/>
            <a:ext cx="1691680" cy="3326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Вчителі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latin typeface="Arial Black"/>
            </a:endParaRP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475656" cy="3326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Батьки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latin typeface="Arial Black"/>
            </a:endParaRPr>
          </a:p>
        </p:txBody>
      </p:sp>
      <p:sp>
        <p:nvSpPr>
          <p:cNvPr id="16385" name="WordArt 1"/>
          <p:cNvSpPr>
            <a:spLocks noChangeArrowheads="1" noChangeShapeType="1" noTextEdit="1"/>
          </p:cNvSpPr>
          <p:nvPr/>
        </p:nvSpPr>
        <p:spPr bwMode="auto">
          <a:xfrm>
            <a:off x="3059832" y="260648"/>
            <a:ext cx="2808312" cy="50405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Співробітництво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611560" y="3212976"/>
            <a:ext cx="1296144" cy="1728192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rot="18858561">
            <a:off x="6447678" y="3644366"/>
            <a:ext cx="1637204" cy="1034797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 rot="11660181">
            <a:off x="3810526" y="735266"/>
            <a:ext cx="1637204" cy="1034797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6084168" y="5229200"/>
            <a:ext cx="2592288" cy="162880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6516216" y="5517232"/>
            <a:ext cx="1872208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/>
                <a:latin typeface="Arial Black"/>
              </a:rPr>
              <a:t>Ініціативні,</a:t>
            </a:r>
          </a:p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/>
                <a:latin typeface="Arial Black"/>
              </a:rPr>
              <a:t>самостійні,</a:t>
            </a:r>
          </a:p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/>
                <a:latin typeface="Arial Black"/>
              </a:rPr>
              <a:t>активні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251520" y="2204864"/>
            <a:ext cx="2448272" cy="792088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683568" y="2420888"/>
            <a:ext cx="13430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/>
                <a:latin typeface="Arial Black"/>
              </a:rPr>
              <a:t>Підтримка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6300192" y="2204864"/>
            <a:ext cx="2592288" cy="129614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6732240" y="2564904"/>
            <a:ext cx="1656184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/>
                <a:latin typeface="Arial Black"/>
              </a:rPr>
              <a:t>Педагогічне</a:t>
            </a:r>
          </a:p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/>
                <a:latin typeface="Arial Black"/>
              </a:rPr>
              <a:t>керівництво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</p:spTree>
  </p:cSld>
  <p:clrMapOvr>
    <a:masterClrMapping/>
  </p:clrMapOvr>
  <p:transition advTm="301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2" cstate="print"/>
          <a:srcRect b="4977"/>
          <a:stretch>
            <a:fillRect/>
          </a:stretch>
        </p:blipFill>
        <p:spPr bwMode="auto">
          <a:xfrm>
            <a:off x="0" y="0"/>
            <a:ext cx="913184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332656"/>
            <a:ext cx="8424937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Превентивне виховання - це комплексний цілеспрямований</a:t>
            </a:r>
            <a:r>
              <a:rPr kumimoji="0" lang="uk-UA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вплив на особистість у процесі її активної динамічної взаємодії із соціальними інституціями, спрямованої на фізичний, психічний, духовний, соціальний розвиток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особистості, вироблення в неї імунітету до негативних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впливів соціального оточення, профілактику і корекцію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асоціальних проявів у поведінці дітей і молоді,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їх допомогу і захист.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C:\Documents and Settings\Admin\Рабочий стол\risunok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21088"/>
            <a:ext cx="3058031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2" cstate="print"/>
          <a:srcRect b="4977"/>
          <a:stretch>
            <a:fillRect/>
          </a:stretch>
        </p:blipFill>
        <p:spPr bwMode="auto">
          <a:xfrm>
            <a:off x="0" y="0"/>
            <a:ext cx="9131840" cy="6858000"/>
          </a:xfrm>
          <a:prstGeom prst="rect">
            <a:avLst/>
          </a:prstGeom>
          <a:noFill/>
        </p:spPr>
      </p:pic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395536" y="332656"/>
            <a:ext cx="4752528" cy="18722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/>
                <a:latin typeface="Arial Black"/>
              </a:rPr>
              <a:t>Мета </a:t>
            </a:r>
          </a:p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/>
                <a:latin typeface="Arial Black"/>
              </a:rPr>
              <a:t>превентивного </a:t>
            </a:r>
          </a:p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/>
                <a:latin typeface="Arial Black"/>
              </a:rPr>
              <a:t>виховання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pic>
        <p:nvPicPr>
          <p:cNvPr id="7" name="Рисунок 6" descr="C:\Documents and Settings\Admin\Рабочий стол\de00b417c4f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0247">
            <a:off x="2843808" y="2132856"/>
            <a:ext cx="3006080" cy="293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79512" y="5373216"/>
            <a:ext cx="2257425" cy="1076325"/>
          </a:xfrm>
          <a:prstGeom prst="foldedCorner">
            <a:avLst>
              <a:gd name="adj" fmla="val 12500"/>
            </a:avLst>
          </a:prstGeom>
          <a:solidFill>
            <a:srgbClr val="B6DDE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323528" y="5661248"/>
            <a:ext cx="19716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Стала</a:t>
            </a:r>
          </a:p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 відповідальна</a:t>
            </a:r>
          </a:p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 поведінка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36C0A"/>
              </a:solidFill>
              <a:effectLst/>
              <a:latin typeface="Arial Black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2627784" y="5157192"/>
            <a:ext cx="2448272" cy="1152128"/>
          </a:xfrm>
          <a:prstGeom prst="foldedCorner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2627784" y="5229200"/>
            <a:ext cx="2437259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імунітет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 до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негативних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 </a:t>
            </a:r>
          </a:p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впливів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соціального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36C0A"/>
              </a:solidFill>
              <a:effectLst/>
              <a:latin typeface="Arial Black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оточення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36C0A"/>
              </a:solidFill>
              <a:effectLst/>
              <a:latin typeface="Arial Black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148064" y="4581128"/>
            <a:ext cx="2808312" cy="1368152"/>
          </a:xfrm>
          <a:prstGeom prst="foldedCorner">
            <a:avLst>
              <a:gd name="adj" fmla="val 1250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66" name="Picture 2" descr="C:\Documents and Settings\Admin\Рабочий стол\солнце\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7118" y="0"/>
            <a:ext cx="1900253" cy="3140968"/>
          </a:xfrm>
          <a:prstGeom prst="rect">
            <a:avLst/>
          </a:prstGeom>
          <a:noFill/>
        </p:spPr>
      </p:pic>
      <p:sp>
        <p:nvSpPr>
          <p:cNvPr id="11265" name="WordArt 1"/>
          <p:cNvSpPr>
            <a:spLocks noChangeArrowheads="1" noChangeShapeType="1" noTextEdit="1"/>
          </p:cNvSpPr>
          <p:nvPr/>
        </p:nvSpPr>
        <p:spPr bwMode="auto">
          <a:xfrm>
            <a:off x="5220072" y="4797152"/>
            <a:ext cx="2592288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7365D"/>
                </a:solidFill>
                <a:latin typeface="Arial Black"/>
              </a:rPr>
              <a:t>З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/>
                <a:latin typeface="Arial Black"/>
              </a:rPr>
              <a:t>абезпечення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/>
                <a:latin typeface="Arial Black"/>
              </a:rPr>
              <a:t>всебічного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17365D"/>
              </a:solidFill>
              <a:effectLst/>
              <a:latin typeface="Arial Black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/>
                <a:latin typeface="Arial Black"/>
              </a:rPr>
              <a:t>розвитку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/>
                <a:latin typeface="Arial Black"/>
              </a:rPr>
              <a:t>підлітків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/>
                <a:latin typeface="Arial Black"/>
              </a:rPr>
              <a:t>,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/>
                <a:latin typeface="Arial Black"/>
              </a:rPr>
              <a:t>їхнього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/>
                <a:latin typeface="Arial Black"/>
              </a:rPr>
              <a:t>особистісного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17365D"/>
              </a:solidFill>
              <a:effectLst/>
              <a:latin typeface="Arial Black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/>
                <a:latin typeface="Arial Black"/>
              </a:rPr>
              <a:t>зростання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17365D"/>
              </a:solidFill>
              <a:effectLst/>
              <a:latin typeface="Arial Black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6335688" y="3140968"/>
            <a:ext cx="2808312" cy="1368152"/>
          </a:xfrm>
          <a:prstGeom prst="foldedCorner">
            <a:avLst>
              <a:gd name="adj" fmla="val 125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6372200" y="3284984"/>
            <a:ext cx="2592288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F243E"/>
                </a:solidFill>
                <a:effectLst/>
                <a:latin typeface="Arial Black"/>
              </a:rPr>
              <a:t>Розвиток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F243E"/>
                </a:solidFill>
                <a:effectLst/>
                <a:latin typeface="Arial Black"/>
              </a:rPr>
              <a:t>,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F243E"/>
                </a:solidFill>
                <a:effectLst/>
                <a:latin typeface="Arial Black"/>
              </a:rPr>
              <a:t>стимулювання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F243E"/>
              </a:solidFill>
              <a:effectLst/>
              <a:latin typeface="Arial Black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F243E"/>
                </a:solidFill>
                <a:effectLst/>
                <a:latin typeface="Arial Black"/>
              </a:rPr>
              <a:t> та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F243E"/>
                </a:solidFill>
                <a:effectLst/>
                <a:latin typeface="Arial Black"/>
              </a:rPr>
              <a:t>реалізація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F243E"/>
                </a:solidFill>
                <a:effectLst/>
                <a:latin typeface="Arial Black"/>
              </a:rPr>
              <a:t> духовного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F243E"/>
                </a:solidFill>
                <a:effectLst/>
                <a:latin typeface="Arial Black"/>
              </a:rPr>
              <a:t>й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F243E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F243E"/>
                </a:solidFill>
                <a:effectLst/>
                <a:latin typeface="Arial Black"/>
              </a:rPr>
              <a:t>творчого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F243E"/>
              </a:solidFill>
              <a:effectLst/>
              <a:latin typeface="Arial Black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F243E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F243E"/>
                </a:solidFill>
                <a:effectLst/>
                <a:latin typeface="Arial Black"/>
              </a:rPr>
              <a:t>потенціалу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F243E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F243E"/>
                </a:solidFill>
                <a:effectLst/>
                <a:latin typeface="Arial Black"/>
              </a:rPr>
              <a:t>підлітків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F243E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3" cstate="print"/>
          <a:srcRect b="4977"/>
          <a:stretch>
            <a:fillRect/>
          </a:stretch>
        </p:blipFill>
        <p:spPr bwMode="auto">
          <a:xfrm>
            <a:off x="12160" y="0"/>
            <a:ext cx="913184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221088"/>
            <a:ext cx="2592288" cy="2088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2132856"/>
            <a:ext cx="2520280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260648"/>
            <a:ext cx="2448272" cy="170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483768" y="260648"/>
            <a:ext cx="4896544" cy="9303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Завдання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нашої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гімназії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 - </a:t>
            </a:r>
          </a:p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Школи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,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дружньої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 до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дитини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latin typeface="Arial Black"/>
            </a:endParaRPr>
          </a:p>
        </p:txBody>
      </p:sp>
      <p:pic>
        <p:nvPicPr>
          <p:cNvPr id="12" name="Рисунок 11" descr="C:\Documents and Settings\Admin\Рабочий стол\радуга\16.pn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0050754">
            <a:off x="2573701" y="290619"/>
            <a:ext cx="7029743" cy="6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627784" y="872426"/>
            <a:ext cx="62281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06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формування  правової  свідомості;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06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формування  почуттів,  що  регулюють  поведінку: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06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законності  обраної  мети;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06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правомірності  шляхів  її  реалізації;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06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справедливості;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06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активної  протидії  порушникам  законів  нашої  країни;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06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підвищення  правової  культури;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06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попередження  асоціальних  проявів  серед  учнів,  профілактика  вживання 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наркогенних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речовин;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06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профілактика дитячої  безоглядності;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06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просвітницька  робота  щодо  запобігання  протиправній  поведінці,  шкідливим  звичкам,  захворюванням  та  хворобам;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06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правильне  статеве  виховання.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2" descr="C:\Documents and Settings\Admin\Рабочий стол\солнце\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0"/>
            <a:ext cx="2099986" cy="20608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2" cstate="print"/>
          <a:srcRect b="4977"/>
          <a:stretch>
            <a:fillRect/>
          </a:stretch>
        </p:blipFill>
        <p:spPr bwMode="auto">
          <a:xfrm>
            <a:off x="12160" y="0"/>
            <a:ext cx="9131840" cy="6858000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51520" y="260648"/>
            <a:ext cx="8640960" cy="4919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/>
                <a:latin typeface="Arial Black"/>
              </a:rPr>
              <a:t>Принципи побудови системи превентивного виховання:</a:t>
            </a:r>
            <a:endParaRPr lang="uk-UA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539552" y="1340768"/>
            <a:ext cx="348615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/>
                <a:latin typeface="Arial Black"/>
              </a:rPr>
              <a:t>принцип комплексності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74706"/>
              </a:solidFill>
              <a:effectLst/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899592" y="1844824"/>
            <a:ext cx="3518867" cy="328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/>
                <a:latin typeface="Arial Black"/>
              </a:rPr>
              <a:t>принцип системності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74706"/>
              </a:solidFill>
              <a:effectLst/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475656" y="2348880"/>
            <a:ext cx="3543300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/>
                <a:latin typeface="Arial Black"/>
              </a:rPr>
              <a:t>принцип науковості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74706"/>
              </a:solidFill>
              <a:effectLst/>
              <a:latin typeface="Arial Black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2051720" y="2780928"/>
            <a:ext cx="35433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/>
                <a:latin typeface="Arial Black"/>
              </a:rPr>
              <a:t>принцип інтегрованості</a:t>
            </a:r>
            <a:endParaRPr lang="uk-UA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74706"/>
              </a:solidFill>
              <a:effectLst/>
              <a:latin typeface="Arial Black"/>
            </a:endParaRPr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2411760" y="3212976"/>
            <a:ext cx="3672408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/>
                <a:latin typeface="Arial Black"/>
              </a:rPr>
              <a:t>принцип мобільності 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74706"/>
              </a:solidFill>
              <a:effectLst/>
              <a:latin typeface="Arial Black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2987824" y="3717032"/>
            <a:ext cx="3600400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/>
                <a:latin typeface="Arial Black"/>
              </a:rPr>
              <a:t>принцип наступності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74706"/>
              </a:solidFill>
              <a:effectLst/>
              <a:latin typeface="Arial Black"/>
            </a:endParaRPr>
          </a:p>
        </p:txBody>
      </p:sp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3419872" y="4221088"/>
            <a:ext cx="3609975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/>
                <a:latin typeface="Arial Black"/>
              </a:rPr>
              <a:t>принцип конкретності</a:t>
            </a:r>
            <a:endParaRPr lang="uk-UA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74706"/>
              </a:solidFill>
              <a:effectLst/>
              <a:latin typeface="Arial Black"/>
            </a:endParaRPr>
          </a:p>
        </p:txBody>
      </p:sp>
      <p:sp>
        <p:nvSpPr>
          <p:cNvPr id="1034" name="WordArt 10"/>
          <p:cNvSpPr>
            <a:spLocks noChangeArrowheads="1" noChangeShapeType="1" noTextEdit="1"/>
          </p:cNvSpPr>
          <p:nvPr/>
        </p:nvSpPr>
        <p:spPr bwMode="auto">
          <a:xfrm>
            <a:off x="3923928" y="4653136"/>
            <a:ext cx="3744416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/>
                <a:latin typeface="Arial Black"/>
              </a:rPr>
              <a:t>принцип реалістичності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74706"/>
              </a:solidFill>
              <a:effectLst/>
              <a:latin typeface="Arial Black"/>
            </a:endParaRPr>
          </a:p>
        </p:txBody>
      </p:sp>
      <p:sp>
        <p:nvSpPr>
          <p:cNvPr id="1035" name="WordArt 11"/>
          <p:cNvSpPr>
            <a:spLocks noChangeArrowheads="1" noChangeShapeType="1" noTextEdit="1"/>
          </p:cNvSpPr>
          <p:nvPr/>
        </p:nvSpPr>
        <p:spPr bwMode="auto">
          <a:xfrm>
            <a:off x="4499992" y="5229200"/>
            <a:ext cx="3543300" cy="2720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/>
                <a:latin typeface="Arial Black"/>
              </a:rPr>
              <a:t>принцип етичності</a:t>
            </a:r>
            <a:endParaRPr lang="uk-UA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74706"/>
              </a:solidFill>
              <a:effectLst/>
              <a:latin typeface="Arial Black"/>
            </a:endParaRPr>
          </a:p>
        </p:txBody>
      </p:sp>
      <p:pic>
        <p:nvPicPr>
          <p:cNvPr id="1036" name="Picture 12" descr="C:\Documents and Settings\Admin\Рабочий стол\пп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325455"/>
            <a:ext cx="3240360" cy="2427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 descr="C:\Documents and Settings\Admin\Рабочий стол\Kompetentnisniy-pidhid-v-osvit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79271" y="908720"/>
            <a:ext cx="317639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2" cstate="print"/>
          <a:srcRect b="4977"/>
          <a:stretch>
            <a:fillRect/>
          </a:stretch>
        </p:blipFill>
        <p:spPr bwMode="auto">
          <a:xfrm>
            <a:off x="0" y="0"/>
            <a:ext cx="9131840" cy="6858000"/>
          </a:xfrm>
          <a:prstGeom prst="rect">
            <a:avLst/>
          </a:prstGeom>
          <a:noFill/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467544" y="332656"/>
            <a:ext cx="8424936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/>
                <a:latin typeface="Arial Black"/>
              </a:rPr>
              <a:t>Превентивне виховання здійснюємо на трьох рівнях:</a:t>
            </a:r>
            <a:endParaRPr lang="uk-UA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" y="1196753"/>
            <a:ext cx="3563888" cy="2880320"/>
          </a:xfrm>
          <a:prstGeom prst="hexagon">
            <a:avLst>
              <a:gd name="adj" fmla="val 30521"/>
              <a:gd name="vf" fmla="val 115470"/>
            </a:avLst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23528" y="1772816"/>
            <a:ext cx="2971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36C0A"/>
              </a:solidFill>
              <a:effectLst/>
              <a:latin typeface="Arial Black"/>
            </a:endParaRPr>
          </a:p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раннє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,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або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первинне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, </a:t>
            </a:r>
          </a:p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превентивне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виховання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 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36C0A"/>
              </a:solidFill>
              <a:effectLst/>
              <a:latin typeface="Arial Black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467544" y="2780928"/>
            <a:ext cx="2847975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(соціально-педагогічна</a:t>
            </a:r>
          </a:p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профілактика) 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36C0A"/>
              </a:solidFill>
              <a:effectLst/>
              <a:latin typeface="Arial Black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699792" y="2708920"/>
            <a:ext cx="3542159" cy="3024336"/>
          </a:xfrm>
          <a:prstGeom prst="hexagon">
            <a:avLst>
              <a:gd name="adj" fmla="val 3052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436096" y="1268760"/>
            <a:ext cx="3491880" cy="2952328"/>
          </a:xfrm>
          <a:prstGeom prst="hexagon">
            <a:avLst>
              <a:gd name="adj" fmla="val 30521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2915816" y="3501008"/>
            <a:ext cx="30384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вторинне</a:t>
            </a:r>
          </a:p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 превентивне виховання 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36C0A"/>
              </a:solidFill>
              <a:effectLst/>
              <a:latin typeface="Arial Black"/>
            </a:endParaRP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987824" y="4005064"/>
            <a:ext cx="2880320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(превентивна допомога </a:t>
            </a:r>
          </a:p>
          <a:p>
            <a:pPr algn="ctr" rtl="0"/>
            <a:r>
              <a:rPr lang="uk-UA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і корекція)</a:t>
            </a:r>
            <a:endParaRPr lang="uk-UA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36C0A"/>
              </a:solidFill>
              <a:effectLst/>
              <a:latin typeface="Arial Black"/>
            </a:endParaRP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5724128" y="2132856"/>
            <a:ext cx="2946276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третинне</a:t>
            </a:r>
          </a:p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 превентивне виховання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36C0A"/>
              </a:solidFill>
              <a:effectLst/>
              <a:latin typeface="Arial Black"/>
            </a:endParaRP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5724128" y="2636912"/>
            <a:ext cx="2921893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(адаптація, реабілітація </a:t>
            </a:r>
          </a:p>
          <a:p>
            <a:pPr algn="ctr" rtl="0"/>
            <a:r>
              <a:rPr lang="uk-UA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і ре соціалізація)</a:t>
            </a:r>
            <a:endParaRPr lang="uk-UA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36C0A"/>
              </a:solidFill>
              <a:effectLst/>
              <a:latin typeface="Arial Black"/>
            </a:endParaRPr>
          </a:p>
        </p:txBody>
      </p:sp>
      <p:pic>
        <p:nvPicPr>
          <p:cNvPr id="17" name="Рисунок 16" descr="D:\100MEDIA\IMAG100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81128"/>
            <a:ext cx="2952328" cy="2082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D:\100MEDIA\IMAG104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4509120"/>
            <a:ext cx="3009900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C:\Documents and Settings\Admin\Рабочий стол\13396672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848" y="597440"/>
            <a:ext cx="2727004" cy="2111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2" cstate="print"/>
          <a:srcRect b="4977"/>
          <a:stretch>
            <a:fillRect/>
          </a:stretch>
        </p:blipFill>
        <p:spPr bwMode="auto">
          <a:xfrm>
            <a:off x="0" y="0"/>
            <a:ext cx="9131840" cy="6858000"/>
          </a:xfrm>
          <a:prstGeom prst="rect">
            <a:avLst/>
          </a:prstGeom>
          <a:noFill/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699792" y="2348880"/>
            <a:ext cx="3528392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/>
                <a:latin typeface="Times New Roman"/>
                <a:cs typeface="Times New Roman"/>
              </a:rPr>
              <a:t>Позаурочна</a:t>
            </a:r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/>
                <a:latin typeface="Times New Roman"/>
                <a:cs typeface="Times New Roman"/>
              </a:rPr>
              <a:t>, </a:t>
            </a:r>
            <a:r>
              <a:rPr lang="ru-R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/>
                <a:latin typeface="Times New Roman"/>
                <a:cs typeface="Times New Roman"/>
              </a:rPr>
              <a:t>позакласна</a:t>
            </a:r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/>
                <a:latin typeface="Times New Roman"/>
                <a:cs typeface="Times New Roman"/>
              </a:rPr>
              <a:t> </a:t>
            </a:r>
          </a:p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/>
                <a:latin typeface="Times New Roman"/>
                <a:cs typeface="Times New Roman"/>
              </a:rPr>
              <a:t>та </a:t>
            </a:r>
            <a:r>
              <a:rPr lang="ru-R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/>
                <a:latin typeface="Times New Roman"/>
                <a:cs typeface="Times New Roman"/>
              </a:rPr>
              <a:t>позашкільна</a:t>
            </a:r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/>
                <a:latin typeface="Times New Roman"/>
                <a:cs typeface="Times New Roman"/>
              </a:rPr>
              <a:t> робота</a:t>
            </a:r>
            <a:endParaRPr lang="uk-UA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1340768"/>
            <a:ext cx="2448272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204864"/>
            <a:ext cx="2448272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3140968"/>
            <a:ext cx="2592288" cy="10801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293096"/>
            <a:ext cx="2448272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51520" y="5301208"/>
            <a:ext cx="3744416" cy="136815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1340768"/>
            <a:ext cx="2520280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4208" y="2276872"/>
            <a:ext cx="2304256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84168" y="3212976"/>
            <a:ext cx="2520280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00192" y="4293096"/>
            <a:ext cx="2520280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4932040" y="5373216"/>
            <a:ext cx="3744416" cy="129614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827584" y="1412776"/>
            <a:ext cx="2160240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Загальношкільні</a:t>
            </a:r>
          </a:p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 акції</a:t>
            </a:r>
            <a:endParaRPr lang="uk-UA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</a:gradFill>
              <a:effectLst/>
              <a:latin typeface="Monotype Corsiva"/>
            </a:endParaRPr>
          </a:p>
        </p:txBody>
      </p:sp>
      <p:sp>
        <p:nvSpPr>
          <p:cNvPr id="17" name="WordArt 4"/>
          <p:cNvSpPr>
            <a:spLocks noChangeArrowheads="1" noChangeShapeType="1" noTextEdit="1"/>
          </p:cNvSpPr>
          <p:nvPr/>
        </p:nvSpPr>
        <p:spPr bwMode="auto">
          <a:xfrm>
            <a:off x="755576" y="2420888"/>
            <a:ext cx="1080120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Рухавки</a:t>
            </a:r>
            <a:endParaRPr lang="uk-UA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</a:gradFill>
              <a:effectLst/>
              <a:latin typeface="Monotype Corsiva"/>
            </a:endParaRP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395536" y="3284984"/>
            <a:ext cx="2160240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Спортивні секції </a:t>
            </a:r>
          </a:p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та змагання</a:t>
            </a:r>
            <a:endParaRPr lang="uk-UA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</a:gradFill>
              <a:effectLst/>
              <a:latin typeface="Monotype Corsiva"/>
            </a:endParaRPr>
          </a:p>
        </p:txBody>
      </p:sp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251520" y="4365104"/>
            <a:ext cx="2232248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Конкурси </a:t>
            </a:r>
          </a:p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творчих робіт</a:t>
            </a:r>
            <a:endParaRPr lang="uk-UA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</a:gradFill>
              <a:effectLst/>
              <a:latin typeface="Monotype Corsiva"/>
            </a:endParaRPr>
          </a:p>
        </p:txBody>
      </p:sp>
      <p:sp>
        <p:nvSpPr>
          <p:cNvPr id="20" name="WordArt 12"/>
          <p:cNvSpPr>
            <a:spLocks noChangeArrowheads="1" noChangeShapeType="1" noTextEdit="1"/>
          </p:cNvSpPr>
          <p:nvPr/>
        </p:nvSpPr>
        <p:spPr bwMode="auto">
          <a:xfrm>
            <a:off x="467544" y="5373216"/>
            <a:ext cx="3384376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Реклама здорового</a:t>
            </a:r>
          </a:p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способу </a:t>
            </a:r>
            <a:r>
              <a:rPr lang="ru-R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життя</a:t>
            </a:r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 </a:t>
            </a:r>
            <a:r>
              <a:rPr lang="ru-R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засобами</a:t>
            </a:r>
            <a:endParaRPr lang="ru-RU" sz="3600" b="1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</a:gradFill>
              <a:effectLst/>
              <a:latin typeface="Monotype Corsiva"/>
            </a:endParaRPr>
          </a:p>
          <a:p>
            <a:pPr algn="ctr" rtl="0"/>
            <a:r>
              <a:rPr lang="ru-R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художньої</a:t>
            </a:r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 </a:t>
            </a:r>
            <a:r>
              <a:rPr lang="ru-R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самодіяльності</a:t>
            </a:r>
            <a:endParaRPr lang="uk-UA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</a:gradFill>
              <a:effectLst/>
              <a:latin typeface="Monotype Corsiva"/>
            </a:endParaRPr>
          </a:p>
        </p:txBody>
      </p:sp>
      <p:sp>
        <p:nvSpPr>
          <p:cNvPr id="21" name="WordArt 7"/>
          <p:cNvSpPr>
            <a:spLocks noChangeArrowheads="1" noChangeShapeType="1" noTextEdit="1"/>
          </p:cNvSpPr>
          <p:nvPr/>
        </p:nvSpPr>
        <p:spPr bwMode="auto">
          <a:xfrm>
            <a:off x="6012160" y="1484784"/>
            <a:ext cx="1800200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Дні </a:t>
            </a:r>
          </a:p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здоров'я</a:t>
            </a:r>
            <a:endParaRPr lang="uk-UA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</a:gradFill>
              <a:effectLst/>
              <a:latin typeface="Monotype Corsiva"/>
            </a:endParaRPr>
          </a:p>
        </p:txBody>
      </p:sp>
      <p:sp>
        <p:nvSpPr>
          <p:cNvPr id="22" name="WordArt 9"/>
          <p:cNvSpPr>
            <a:spLocks noChangeArrowheads="1" noChangeShapeType="1" noTextEdit="1"/>
          </p:cNvSpPr>
          <p:nvPr/>
        </p:nvSpPr>
        <p:spPr bwMode="auto">
          <a:xfrm>
            <a:off x="6516216" y="3429000"/>
            <a:ext cx="1656184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Екскурсії, </a:t>
            </a:r>
          </a:p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походи</a:t>
            </a:r>
            <a:endParaRPr lang="uk-UA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</a:gradFill>
              <a:effectLst/>
              <a:latin typeface="Monotype Corsiva"/>
            </a:endParaRPr>
          </a:p>
        </p:txBody>
      </p:sp>
      <p:sp>
        <p:nvSpPr>
          <p:cNvPr id="23" name="WordArt 8"/>
          <p:cNvSpPr>
            <a:spLocks noChangeArrowheads="1" noChangeShapeType="1" noTextEdit="1"/>
          </p:cNvSpPr>
          <p:nvPr/>
        </p:nvSpPr>
        <p:spPr bwMode="auto">
          <a:xfrm>
            <a:off x="6588224" y="2420888"/>
            <a:ext cx="2088232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Оздоровлення</a:t>
            </a:r>
          </a:p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влітку</a:t>
            </a:r>
            <a:endParaRPr lang="uk-UA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</a:gradFill>
              <a:effectLst/>
              <a:latin typeface="Monotype Corsiva"/>
            </a:endParaRPr>
          </a:p>
        </p:txBody>
      </p:sp>
      <p:sp>
        <p:nvSpPr>
          <p:cNvPr id="24" name="WordArt 10"/>
          <p:cNvSpPr>
            <a:spLocks noChangeArrowheads="1" noChangeShapeType="1" noTextEdit="1"/>
          </p:cNvSpPr>
          <p:nvPr/>
        </p:nvSpPr>
        <p:spPr bwMode="auto">
          <a:xfrm>
            <a:off x="6444208" y="4509120"/>
            <a:ext cx="2160240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Зустрічі з</a:t>
            </a:r>
          </a:p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 громадськістю</a:t>
            </a:r>
            <a:endParaRPr lang="uk-UA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</a:gradFill>
              <a:effectLst/>
              <a:latin typeface="Monotype Corsiva"/>
            </a:endParaRPr>
          </a:p>
        </p:txBody>
      </p:sp>
      <p:sp>
        <p:nvSpPr>
          <p:cNvPr id="25" name="WordArt 11"/>
          <p:cNvSpPr>
            <a:spLocks noChangeArrowheads="1" noChangeShapeType="1" noTextEdit="1"/>
          </p:cNvSpPr>
          <p:nvPr/>
        </p:nvSpPr>
        <p:spPr bwMode="auto">
          <a:xfrm>
            <a:off x="5148064" y="5445224"/>
            <a:ext cx="3384376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Формування</a:t>
            </a:r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 </a:t>
            </a:r>
            <a:r>
              <a:rPr lang="ru-R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знань</a:t>
            </a:r>
            <a:endParaRPr lang="ru-RU" sz="3600" b="1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</a:gradFill>
              <a:effectLst/>
              <a:latin typeface="Monotype Corsiva"/>
            </a:endParaRPr>
          </a:p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на </a:t>
            </a:r>
            <a:r>
              <a:rPr lang="ru-R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основі</a:t>
            </a:r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 </a:t>
            </a:r>
            <a:r>
              <a:rPr lang="ru-R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розвитку</a:t>
            </a:r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 </a:t>
            </a:r>
          </a:p>
          <a:p>
            <a:pPr algn="ctr" rtl="0"/>
            <a:r>
              <a:rPr lang="ru-R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життєвих</a:t>
            </a:r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 </a:t>
            </a:r>
            <a:r>
              <a:rPr lang="ru-R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навичок</a:t>
            </a:r>
            <a:endParaRPr lang="uk-UA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</a:gradFill>
              <a:effectLst/>
              <a:latin typeface="Monotype Corsiva"/>
            </a:endParaRPr>
          </a:p>
        </p:txBody>
      </p:sp>
      <p:pic>
        <p:nvPicPr>
          <p:cNvPr id="26" name="Picture 2" descr="D:\100OLYMP\DSC04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3140968"/>
            <a:ext cx="2760307" cy="2070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Овал 26"/>
          <p:cNvSpPr/>
          <p:nvPr/>
        </p:nvSpPr>
        <p:spPr>
          <a:xfrm>
            <a:off x="3347864" y="188640"/>
            <a:ext cx="2232248" cy="201622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WordArt 2"/>
          <p:cNvSpPr>
            <a:spLocks noChangeArrowheads="1" noChangeShapeType="1" noTextEdit="1"/>
          </p:cNvSpPr>
          <p:nvPr/>
        </p:nvSpPr>
        <p:spPr bwMode="auto">
          <a:xfrm>
            <a:off x="3563888" y="620688"/>
            <a:ext cx="180020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Форми </a:t>
            </a:r>
          </a:p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реалізації</a:t>
            </a:r>
            <a:endParaRPr lang="uk-UA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</a:gradFill>
              <a:effectLst/>
              <a:latin typeface="Monotype Corsiva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1520" y="332656"/>
            <a:ext cx="2448272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WordArt 5"/>
          <p:cNvSpPr>
            <a:spLocks noChangeArrowheads="1" noChangeShapeType="1" noTextEdit="1"/>
          </p:cNvSpPr>
          <p:nvPr/>
        </p:nvSpPr>
        <p:spPr bwMode="auto">
          <a:xfrm>
            <a:off x="683568" y="548680"/>
            <a:ext cx="12192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Уроки</a:t>
            </a:r>
            <a:endParaRPr lang="uk-UA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</a:gradFill>
              <a:effectLst/>
              <a:latin typeface="Monotype Corsiva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84168" y="332656"/>
            <a:ext cx="2520280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WordArt 3"/>
          <p:cNvSpPr>
            <a:spLocks noChangeArrowheads="1" noChangeShapeType="1" noTextEdit="1"/>
          </p:cNvSpPr>
          <p:nvPr/>
        </p:nvSpPr>
        <p:spPr bwMode="auto">
          <a:xfrm>
            <a:off x="6300192" y="548680"/>
            <a:ext cx="2016224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Робота </a:t>
            </a:r>
          </a:p>
          <a:p>
            <a:pPr algn="ctr" rtl="0"/>
            <a:r>
              <a:rPr lang="uk-UA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/>
                <a:latin typeface="Monotype Corsiva"/>
              </a:rPr>
              <a:t>з батьками</a:t>
            </a:r>
            <a:endParaRPr lang="uk-UA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</a:gradFill>
              <a:effectLst/>
              <a:latin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3" cstate="print"/>
          <a:srcRect b="4977"/>
          <a:stretch>
            <a:fillRect/>
          </a:stretch>
        </p:blipFill>
        <p:spPr bwMode="auto">
          <a:xfrm>
            <a:off x="0" y="0"/>
            <a:ext cx="9131840" cy="6858000"/>
          </a:xfrm>
          <a:prstGeom prst="rect">
            <a:avLst/>
          </a:prstGeom>
          <a:noFill/>
        </p:spPr>
      </p:pic>
      <p:pic>
        <p:nvPicPr>
          <p:cNvPr id="8" name="Рисунок 7" descr="D:\Шкільні документи\Гімназія\З флешки\наук.роб 4\P226005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0"/>
            <a:ext cx="3528392" cy="255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Шкільні документи\Гімназія\З флешки\наук.роб 4\DSC0051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936" y="4077072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dmin\Рабочий стол\вчител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5" y="332656"/>
            <a:ext cx="1237229" cy="15121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D:\С рабочего табурета\Хвотки\101MSDCF\DSC04058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36096" y="1340768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З фотоапарата\102NIKON\DSCN5940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512" y="4077072"/>
            <a:ext cx="3570139" cy="257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179512" y="2708920"/>
            <a:ext cx="5184576" cy="10054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Створена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інформаційно-теоретична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база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для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впровадження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превентивного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виховання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6804248" y="548680"/>
            <a:ext cx="933450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І етап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  <p:custDataLst>
      <p:tags r:id="rId1"/>
    </p:custDataLst>
  </p:cSld>
  <p:clrMapOvr>
    <a:masterClrMapping/>
  </p:clrMapOvr>
  <p:transition advTm="9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3" cstate="print"/>
          <a:srcRect b="4977"/>
          <a:stretch>
            <a:fillRect/>
          </a:stretch>
        </p:blipFill>
        <p:spPr bwMode="auto">
          <a:xfrm>
            <a:off x="12160" y="0"/>
            <a:ext cx="9131840" cy="6858000"/>
          </a:xfrm>
          <a:prstGeom prst="rect">
            <a:avLst/>
          </a:prstGeom>
          <a:noFill/>
        </p:spPr>
      </p:pic>
      <p:pic>
        <p:nvPicPr>
          <p:cNvPr id="12" name="Рисунок 11" descr="D:\З фотоаппарата 10,10,12\102NIKON\DSCN691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04664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100MEDIA\IMAG134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3717032"/>
            <a:ext cx="3941440" cy="267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576" y="3861048"/>
            <a:ext cx="3995936" cy="279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683568" y="1196752"/>
            <a:ext cx="3744416" cy="17281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Організація дозвілля - </a:t>
            </a:r>
          </a:p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одне  із приорітетних завдань</a:t>
            </a:r>
          </a:p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виховної роботи</a:t>
            </a:r>
            <a:endParaRPr lang="uk-UA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  <p:custDataLst>
      <p:tags r:id="rId1"/>
    </p:custDataLst>
  </p:cSld>
  <p:clrMapOvr>
    <a:masterClrMapping/>
  </p:clrMapOvr>
  <p:transition advTm="7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3" cstate="print"/>
          <a:srcRect b="4977"/>
          <a:stretch>
            <a:fillRect/>
          </a:stretch>
        </p:blipFill>
        <p:spPr bwMode="auto">
          <a:xfrm>
            <a:off x="12160" y="0"/>
            <a:ext cx="9131840" cy="6858000"/>
          </a:xfrm>
          <a:prstGeom prst="rect">
            <a:avLst/>
          </a:prstGeom>
          <a:noFill/>
        </p:spPr>
      </p:pic>
      <p:pic>
        <p:nvPicPr>
          <p:cNvPr id="9" name="Рисунок 8" descr="D:\Шкільні документи\Гімназія\З флешки\Метод роб.1\DSC01031.JPG"/>
          <p:cNvPicPr/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Шкільні документи\Гімназія\З флешки\наук.роб 4\DSC0061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548680"/>
            <a:ext cx="3489869" cy="2532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4" descr="P101099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6571">
            <a:off x="5076056" y="380777"/>
            <a:ext cx="3600400" cy="2616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Рисунок 14" descr="D:\Шкільні документи\Гімназія\З флешки\Виховна роб.2\DSC00767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8475">
            <a:off x="395536" y="4077072"/>
            <a:ext cx="360040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Рисунок 15" descr="D:\Шкільні документи\Гімназія\З флешки\100OLYMP\P4270245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10714" y="3947946"/>
            <a:ext cx="3771545" cy="2588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1403648" y="3068960"/>
            <a:ext cx="6408712" cy="10054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Гімназія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-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це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життєвий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простір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дитини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,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в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якому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вона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знаходиться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близько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70 % часу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  <p:custDataLst>
      <p:tags r:id="rId1"/>
    </p:custDataLst>
  </p:cSld>
  <p:clrMapOvr>
    <a:masterClrMapping/>
  </p:clrMapOvr>
  <p:transition advTm="72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2" cstate="print"/>
          <a:srcRect b="4977"/>
          <a:stretch>
            <a:fillRect/>
          </a:stretch>
        </p:blipFill>
        <p:spPr bwMode="auto">
          <a:xfrm>
            <a:off x="0" y="0"/>
            <a:ext cx="9131840" cy="6858000"/>
          </a:xfrm>
          <a:prstGeom prst="rect">
            <a:avLst/>
          </a:prstGeom>
          <a:noFill/>
        </p:spPr>
      </p:pic>
      <p:pic>
        <p:nvPicPr>
          <p:cNvPr id="6" name="Рисунок 5" descr="D:\101NIKON\DSCN571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84784"/>
            <a:ext cx="3384375" cy="2662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:\Шкільні документи\Гімназія\З флешки\Акція серце до серця\P514064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1340768"/>
            <a:ext cx="331236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:\З фотоаппарата 10,10,12\100NIKON\DSCN646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3608" y="3861048"/>
            <a:ext cx="3312368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:\З фотоаппарата 10,10,12\100NIKON\DSCN6464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7984" y="3861048"/>
            <a:ext cx="325489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009" name="WordArt 1"/>
          <p:cNvSpPr>
            <a:spLocks noChangeArrowheads="1" noChangeShapeType="1" noTextEdit="1"/>
          </p:cNvSpPr>
          <p:nvPr/>
        </p:nvSpPr>
        <p:spPr bwMode="auto">
          <a:xfrm>
            <a:off x="3131840" y="764704"/>
            <a:ext cx="3384376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Довіряємо, </a:t>
            </a:r>
          </a:p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мотивуємо,</a:t>
            </a:r>
          </a:p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навчаємо,</a:t>
            </a:r>
          </a:p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організовуємо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611560" y="476672"/>
            <a:ext cx="7776864" cy="1484784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uk-UA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/>
                <a:latin typeface="Arial Black"/>
              </a:rPr>
              <a:t>Загальні засади превентивного виховання</a:t>
            </a:r>
            <a:endParaRPr lang="uk-UA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pic>
        <p:nvPicPr>
          <p:cNvPr id="11" name="Рисунок 10" descr="C:\Documents and Settings\Admin\Рабочий стол\кліпарт\626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132856"/>
            <a:ext cx="18573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2" cstate="print"/>
          <a:srcRect b="4977"/>
          <a:stretch>
            <a:fillRect/>
          </a:stretch>
        </p:blipFill>
        <p:spPr bwMode="auto">
          <a:xfrm>
            <a:off x="0" y="0"/>
            <a:ext cx="9131840" cy="6858000"/>
          </a:xfrm>
          <a:prstGeom prst="rect">
            <a:avLst/>
          </a:prstGeom>
          <a:noFill/>
        </p:spPr>
      </p:pic>
      <p:pic>
        <p:nvPicPr>
          <p:cNvPr id="5" name="Рисунок 4" descr="D:\С рабочего табурета\Хвотки\101MSDCF\DSC0498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04664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С рабочего табурета\Хвотки\101MSDCF\DSC0406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284984"/>
            <a:ext cx="3888432" cy="272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З фотоапарата\102NIKON\DSCN611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3645024"/>
            <a:ext cx="4248472" cy="301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>
            <a:off x="4211960" y="980728"/>
            <a:ext cx="4104456" cy="1944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Узгодженість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та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злагодженість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</a:p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дій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дорослих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-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половина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успіху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дітей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2" cstate="print"/>
          <a:srcRect b="4977"/>
          <a:stretch>
            <a:fillRect/>
          </a:stretch>
        </p:blipFill>
        <p:spPr bwMode="auto">
          <a:xfrm>
            <a:off x="0" y="0"/>
            <a:ext cx="9131840" cy="6858000"/>
          </a:xfrm>
          <a:prstGeom prst="rect">
            <a:avLst/>
          </a:prstGeom>
          <a:noFill/>
        </p:spPr>
      </p:pic>
      <p:pic>
        <p:nvPicPr>
          <p:cNvPr id="5" name="Рисунок 4" descr="D:\Photos\160312-115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188640"/>
            <a:ext cx="346558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101NIKON\DSCN591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717032"/>
            <a:ext cx="36004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С рабочего табурета\Хвотки\101MSDCF\DSC0551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3928" y="4077072"/>
            <a:ext cx="32403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Шкільні документи\Гімназія\щоден фото\Изображение 022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908720"/>
            <a:ext cx="3600399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WordArt 1"/>
          <p:cNvSpPr>
            <a:spLocks noChangeArrowheads="1" noChangeShapeType="1" noTextEdit="1"/>
          </p:cNvSpPr>
          <p:nvPr/>
        </p:nvSpPr>
        <p:spPr bwMode="auto">
          <a:xfrm>
            <a:off x="4211960" y="2780928"/>
            <a:ext cx="4464496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Рання профорієнтація -</a:t>
            </a:r>
          </a:p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запорука успішної реалізації</a:t>
            </a:r>
          </a:p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в майбутньому</a:t>
            </a:r>
            <a:endParaRPr lang="uk-UA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3" cstate="print"/>
          <a:srcRect b="4977"/>
          <a:stretch>
            <a:fillRect/>
          </a:stretch>
        </p:blipFill>
        <p:spPr bwMode="auto">
          <a:xfrm>
            <a:off x="0" y="0"/>
            <a:ext cx="9131840" cy="6858000"/>
          </a:xfrm>
          <a:prstGeom prst="rect">
            <a:avLst/>
          </a:prstGeom>
          <a:noFill/>
        </p:spPr>
      </p:pic>
      <p:pic>
        <p:nvPicPr>
          <p:cNvPr id="5" name="Picture 2" descr="G:\DCIM\100NIKON\DSCN71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548680"/>
            <a:ext cx="3960440" cy="2746520"/>
          </a:xfrm>
          <a:prstGeom prst="rect">
            <a:avLst/>
          </a:prstGeom>
          <a:noFill/>
        </p:spPr>
      </p:pic>
      <p:pic>
        <p:nvPicPr>
          <p:cNvPr id="6" name="Рисунок 5" descr="D:\З фотоаппарата 10,10,12\102NIKON\DSCN681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476672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G:\DCIM\100NIKON\DSCN713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0" y="3717032"/>
            <a:ext cx="3816424" cy="2754306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499992" y="4149080"/>
            <a:ext cx="4392488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Створений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кабінет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"Основ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здоров'я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"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став базою для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проведення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 </a:t>
            </a:r>
          </a:p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тренінгових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 занять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latin typeface="Arial Black"/>
            </a:endParaRPr>
          </a:p>
        </p:txBody>
      </p:sp>
    </p:spTree>
    <p:custDataLst>
      <p:tags r:id="rId1"/>
    </p:custDataLst>
  </p:cSld>
  <p:clrMapOvr>
    <a:masterClrMapping/>
  </p:clrMapOvr>
  <p:transition advTm="7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2" cstate="print"/>
          <a:srcRect b="4977"/>
          <a:stretch>
            <a:fillRect/>
          </a:stretch>
        </p:blipFill>
        <p:spPr bwMode="auto">
          <a:xfrm>
            <a:off x="12160" y="0"/>
            <a:ext cx="9131840" cy="6858000"/>
          </a:xfrm>
          <a:prstGeom prst="rect">
            <a:avLst/>
          </a:prstGeom>
          <a:noFill/>
        </p:spPr>
      </p:pic>
      <p:pic>
        <p:nvPicPr>
          <p:cNvPr id="2050" name="Picture 2" descr="D:\100MEDIA\IMAG07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3960440" cy="2873624"/>
          </a:xfrm>
          <a:prstGeom prst="rect">
            <a:avLst/>
          </a:prstGeom>
          <a:noFill/>
        </p:spPr>
      </p:pic>
      <p:pic>
        <p:nvPicPr>
          <p:cNvPr id="2051" name="Picture 3" descr="D:\100MEDIA\IMAG16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260648"/>
            <a:ext cx="3744924" cy="2896631"/>
          </a:xfrm>
          <a:prstGeom prst="rect">
            <a:avLst/>
          </a:prstGeom>
          <a:noFill/>
        </p:spPr>
      </p:pic>
      <p:pic>
        <p:nvPicPr>
          <p:cNvPr id="2053" name="Picture 5" descr="D:\100MEDIA\IMAG089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429000"/>
            <a:ext cx="3960440" cy="2880320"/>
          </a:xfrm>
          <a:prstGeom prst="rect">
            <a:avLst/>
          </a:prstGeom>
          <a:noFill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427984" y="4005064"/>
            <a:ext cx="4392488" cy="16561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Заняття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 факультативу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 "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Захисти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 себе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від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 ВІЛ" </a:t>
            </a:r>
          </a:p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завжди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проходять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цікаво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 та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пізнавально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 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advTm="470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2" cstate="print"/>
          <a:srcRect b="4977"/>
          <a:stretch>
            <a:fillRect/>
          </a:stretch>
        </p:blipFill>
        <p:spPr bwMode="auto">
          <a:xfrm>
            <a:off x="0" y="0"/>
            <a:ext cx="9131840" cy="6858000"/>
          </a:xfrm>
          <a:prstGeom prst="rect">
            <a:avLst/>
          </a:prstGeom>
          <a:noFill/>
        </p:spPr>
      </p:pic>
      <p:pic>
        <p:nvPicPr>
          <p:cNvPr id="4098" name="Picture 2" descr="D:\100MEDIA\IMAG15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620688"/>
            <a:ext cx="3859629" cy="2756878"/>
          </a:xfrm>
          <a:prstGeom prst="rect">
            <a:avLst/>
          </a:prstGeom>
          <a:noFill/>
        </p:spPr>
      </p:pic>
      <p:pic>
        <p:nvPicPr>
          <p:cNvPr id="4099" name="Picture 3" descr="D:\100MEDIA\IMAG16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548680"/>
            <a:ext cx="3779912" cy="2711963"/>
          </a:xfrm>
          <a:prstGeom prst="rect">
            <a:avLst/>
          </a:prstGeom>
          <a:noFill/>
        </p:spPr>
      </p:pic>
      <p:pic>
        <p:nvPicPr>
          <p:cNvPr id="7" name="Рисунок 6" descr="D:\100MEDIA\IMAG140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573016"/>
            <a:ext cx="37444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4211960" y="3861048"/>
            <a:ext cx="4392488" cy="1944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4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Тренінгові заняття </a:t>
            </a:r>
          </a:p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з учнями початкових класів -</a:t>
            </a:r>
          </a:p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 запорука кращої соціалізації </a:t>
            </a:r>
          </a:p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в освітньому середовищі гімназії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advTm="815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2" cstate="print"/>
          <a:srcRect b="4977"/>
          <a:stretch>
            <a:fillRect/>
          </a:stretch>
        </p:blipFill>
        <p:spPr bwMode="auto">
          <a:xfrm>
            <a:off x="0" y="0"/>
            <a:ext cx="9131840" cy="6858000"/>
          </a:xfrm>
          <a:prstGeom prst="rect">
            <a:avLst/>
          </a:prstGeom>
          <a:noFill/>
        </p:spPr>
      </p:pic>
      <p:sp>
        <p:nvSpPr>
          <p:cNvPr id="7" name="WordArt 1"/>
          <p:cNvSpPr>
            <a:spLocks noChangeArrowheads="1" noChangeShapeType="1" noTextEdit="1"/>
          </p:cNvSpPr>
          <p:nvPr/>
        </p:nvSpPr>
        <p:spPr bwMode="auto">
          <a:xfrm>
            <a:off x="2555776" y="188640"/>
            <a:ext cx="4312915" cy="4583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/>
                <a:latin typeface="Arial Black"/>
              </a:rPr>
              <a:t>Результативність</a:t>
            </a:r>
            <a:endParaRPr lang="uk-UA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pic>
        <p:nvPicPr>
          <p:cNvPr id="10" name="Рисунок 9" descr="C:\Documents and Settings\Admin\Рабочий стол\кліпарт\15872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53438">
            <a:off x="7449523" y="17351"/>
            <a:ext cx="1000695" cy="24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1268760"/>
            <a:ext cx="3707904" cy="3131046"/>
          </a:xfrm>
          <a:prstGeom prst="flowChartMultidocumen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772816"/>
            <a:ext cx="37261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b="1" dirty="0" smtClean="0"/>
              <a:t>Самоорганізація учнівського колективу</a:t>
            </a:r>
          </a:p>
          <a:p>
            <a:pPr lvl="0">
              <a:buFont typeface="Arial" pitchFamily="34" charset="0"/>
              <a:buChar char="•"/>
            </a:pPr>
            <a:r>
              <a:rPr lang="uk-UA" b="1" dirty="0" smtClean="0"/>
              <a:t>Зменшення кількості учнів </a:t>
            </a:r>
          </a:p>
          <a:p>
            <a:pPr lvl="0"/>
            <a:r>
              <a:rPr lang="uk-UA" b="1" dirty="0" smtClean="0"/>
              <a:t>«групи ризику»</a:t>
            </a:r>
          </a:p>
          <a:p>
            <a:pPr lvl="0">
              <a:buFont typeface="Arial" pitchFamily="34" charset="0"/>
              <a:buChar char="•"/>
            </a:pPr>
            <a:r>
              <a:rPr lang="uk-UA" b="1" dirty="0" smtClean="0"/>
              <a:t>Покращення психологічного мікроклімату</a:t>
            </a:r>
          </a:p>
          <a:p>
            <a:pPr lvl="0">
              <a:buFont typeface="Arial" pitchFamily="34" charset="0"/>
              <a:buChar char="•"/>
            </a:pPr>
            <a:r>
              <a:rPr lang="uk-UA" b="1" dirty="0" smtClean="0"/>
              <a:t>Зменшення правопорушень</a:t>
            </a:r>
            <a:endParaRPr lang="uk-UA" b="1" dirty="0"/>
          </a:p>
        </p:txBody>
      </p:sp>
      <p:pic>
        <p:nvPicPr>
          <p:cNvPr id="13" name="Рисунок 12" descr="C:\Documents and Settings\Admin\Рабочий стол\кліпарт\0_5f135_8c02b0a8_L.jp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2232248" cy="164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419872" y="1484784"/>
            <a:ext cx="3888432" cy="3240360"/>
          </a:xfrm>
          <a:prstGeom prst="flowChartMultidocumen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5" name="Picture 5" descr="C:\Documents and Settings\Admin\Рабочий стол\бат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068960"/>
            <a:ext cx="1235262" cy="167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51920" y="2348880"/>
            <a:ext cx="34708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Зайнятість дітей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Розвиток дитини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Підготовка до дорослого життя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Профілактика негативних явищ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5341615" y="3617640"/>
            <a:ext cx="3802385" cy="3240360"/>
          </a:xfrm>
          <a:prstGeom prst="flowChartMultidocumen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" name="Рисунок 17" descr="C:\Documents and Settings\Admin\Рабочий стол\вч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5445224"/>
            <a:ext cx="1744345" cy="118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436096" y="4107314"/>
            <a:ext cx="28112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Позитивне ставлення до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навчання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Ініціативність, активність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457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2" cstate="print"/>
          <a:srcRect b="4977"/>
          <a:stretch>
            <a:fillRect/>
          </a:stretch>
        </p:blipFill>
        <p:spPr bwMode="auto">
          <a:xfrm>
            <a:off x="0" y="0"/>
            <a:ext cx="913184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3599384" y="4725144"/>
            <a:ext cx="55446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Кожен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день 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дитиною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    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починати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рад</a:t>
            </a:r>
            <a:r>
              <a:rPr kumimoji="0" lang="uk-UA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істю</a:t>
            </a: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і закінчувати миром  </a:t>
            </a:r>
            <a:b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           В.Леві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D:\З фотоапарата\100NIKON\DSCN643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717032"/>
            <a:ext cx="3888432" cy="28986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D:\101NIKON\DSCN573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332656"/>
            <a:ext cx="4139952" cy="3096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4752528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/>
                <a:latin typeface="Arial Black"/>
              </a:rPr>
              <a:t>Високівська</a:t>
            </a:r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/>
                <a:latin typeface="Arial Black"/>
              </a:rPr>
              <a:t> гімназія - </a:t>
            </a:r>
          </a:p>
          <a:p>
            <a:pPr algn="ctr" rtl="0"/>
            <a:r>
              <a:rPr lang="uk-U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Arial Black"/>
              </a:rPr>
              <a:t>Ш</a:t>
            </a:r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/>
                <a:latin typeface="Arial Black"/>
              </a:rPr>
              <a:t>кола радості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995936" y="3789040"/>
            <a:ext cx="4464496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/>
                <a:latin typeface="Arial Black"/>
              </a:rPr>
              <a:t>Наша стратегія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pic>
        <p:nvPicPr>
          <p:cNvPr id="1028" name="Picture 4" descr="C:\Documents and Settings\Admin\Рабочий стол\кліпарт\0_5f12e_58edd98d_L.jp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268760"/>
            <a:ext cx="2880320" cy="2448271"/>
          </a:xfrm>
          <a:prstGeom prst="rect">
            <a:avLst/>
          </a:prstGeom>
          <a:noFill/>
        </p:spPr>
      </p:pic>
    </p:spTree>
  </p:cSld>
  <p:clrMapOvr>
    <a:masterClrMapping/>
  </p:clrMapOvr>
  <p:transition advTm="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2" cstate="print"/>
          <a:srcRect b="4977"/>
          <a:stretch>
            <a:fillRect/>
          </a:stretch>
        </p:blipFill>
        <p:spPr bwMode="auto">
          <a:xfrm>
            <a:off x="0" y="0"/>
            <a:ext cx="9131840" cy="68580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4355976" y="764704"/>
            <a:ext cx="46085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Високівська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гімназія - це школа, в якій реалізується ідея     </a:t>
            </a:r>
            <a:r>
              <a:rPr kumimoji="0" lang="uk-UA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особистісно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зорієнтованого    виховання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D:\С рабочего табурета\Хвотки\101MSDCF\DSC0412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88640"/>
            <a:ext cx="3960440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755576" y="3645024"/>
            <a:ext cx="6552728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Діяльність дитини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kumimoji="0" lang="uk-UA" sz="3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упроводжується</a:t>
            </a:r>
            <a:endParaRPr kumimoji="0" lang="uk-UA" sz="3600" b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“ситуацією</a:t>
            </a:r>
            <a:r>
              <a:rPr kumimoji="0" lang="uk-UA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успіху”</a:t>
            </a:r>
            <a:endParaRPr kumimoji="0" lang="uk-UA" sz="3600" b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600" b="0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D:\С рабочего табурета\Хвотки\101MSDCF\DSC0520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284984"/>
            <a:ext cx="4110980" cy="30979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8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2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2" cstate="print"/>
          <a:srcRect b="4977"/>
          <a:stretch>
            <a:fillRect/>
          </a:stretch>
        </p:blipFill>
        <p:spPr bwMode="auto">
          <a:xfrm>
            <a:off x="0" y="0"/>
            <a:ext cx="9131840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179388" y="188913"/>
            <a:ext cx="8785225" cy="6480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Високівська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гімназія - це школа, в якій забезпечується єдність фізичного, духовного, морального розвитку особистості;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uk-UA" sz="2800" b="1" i="1" dirty="0" smtClean="0">
                <a:solidFill>
                  <a:srgbClr val="002060"/>
                </a:solidFill>
              </a:rPr>
              <a:t>- це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школа педагогічної підтримки і захисту дитини;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uk-UA" sz="2800" b="1" i="1" dirty="0" smtClean="0">
                <a:solidFill>
                  <a:srgbClr val="002060"/>
                </a:solidFill>
              </a:rPr>
              <a:t>- це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школа, яка допомагає орієнтуватися у системі цінностей, формувати своє життєве кредо, вчить планувати стратегію власного життя в умовах ринкової економіки.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D:\С рабочего табурета\Хвотки\101MSDCF\DSC0505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3501008"/>
            <a:ext cx="338137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С рабочего табурета\Хвотки\101MSDCF\DSC0522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688" y="3933056"/>
            <a:ext cx="3387849" cy="266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2" cstate="print"/>
          <a:srcRect b="4977"/>
          <a:stretch>
            <a:fillRect/>
          </a:stretch>
        </p:blipFill>
        <p:spPr bwMode="auto">
          <a:xfrm>
            <a:off x="0" y="0"/>
            <a:ext cx="9131840" cy="6858000"/>
          </a:xfrm>
          <a:prstGeom prst="rect">
            <a:avLst/>
          </a:prstGeom>
          <a:noFill/>
        </p:spPr>
      </p:pic>
      <p:pic>
        <p:nvPicPr>
          <p:cNvPr id="6" name="Рисунок 5" descr="D:\С рабочего табурета\Хвотки\101MSDCF\DSC0515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573016"/>
            <a:ext cx="43924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С рабочего табурета\Хвотки\101MSDCF\DSC0514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212976"/>
            <a:ext cx="397407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690662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виховуємо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носія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яка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суспільстві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приносити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йому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користь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О.Сухомовський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3" cstate="print"/>
          <a:srcRect b="4977"/>
          <a:stretch>
            <a:fillRect/>
          </a:stretch>
        </p:blipFill>
        <p:spPr bwMode="auto">
          <a:xfrm>
            <a:off x="0" y="0"/>
            <a:ext cx="9131840" cy="6858000"/>
          </a:xfrm>
          <a:prstGeom prst="rect">
            <a:avLst/>
          </a:prstGeom>
          <a:noFill/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627784" y="188640"/>
            <a:ext cx="3672408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/>
                <a:latin typeface="Arial Black"/>
              </a:rPr>
              <a:t>Наша мета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631142"/>
            <a:ext cx="820891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000" b="1" i="1" dirty="0" smtClean="0">
                <a:solidFill>
                  <a:srgbClr val="002060"/>
                </a:solidFill>
              </a:rPr>
              <a:t>  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Оновити 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навчально-виховний процес на засадах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орієнтованого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навчання,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забезпечення  постійної  відповідальної  поведінки,  сформованості імунітету  до  негативних  впливів  соціального  середовищ,упроваджуючи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освітні технології організації групової діяльності, створення ситуації успіху, проектної технології тощо.</a:t>
            </a: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kumimoji="0" lang="uk-UA" sz="2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2820282" cy="221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643314"/>
            <a:ext cx="3000396" cy="219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212976"/>
            <a:ext cx="29637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12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2" cstate="print"/>
          <a:srcRect b="4977"/>
          <a:stretch>
            <a:fillRect/>
          </a:stretch>
        </p:blipFill>
        <p:spPr bwMode="auto">
          <a:xfrm>
            <a:off x="0" y="0"/>
            <a:ext cx="913184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43608" y="620688"/>
            <a:ext cx="69665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Times New Roman" pitchFamily="18" charset="0"/>
              </a:rPr>
              <a:t> </a:t>
            </a:r>
            <a:r>
              <a:rPr lang="uk-UA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ea typeface="Times New Roman" pitchFamily="18" charset="0"/>
              </a:rPr>
              <a:t>Високівська</a:t>
            </a:r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ea typeface="Times New Roman" pitchFamily="18" charset="0"/>
              </a:rPr>
              <a:t> гімназія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Times New Roman" pitchFamily="18" charset="0"/>
              </a:rPr>
              <a:t>визначена</a:t>
            </a:r>
            <a:r>
              <a:rPr kumimoji="0" lang="uk-UA" sz="2000" b="1" i="1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Times New Roman" pitchFamily="18" charset="0"/>
              </a:rPr>
              <a:t>базовим загальноосвітнім навчальним закладом з реалізації проектів «Зміцнення потенціалу Всеукраїнської спілки вчителів і тренерів для поліпшення доступу до якісних послуг з профілактики ВІЛ/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Times New Roman" pitchFamily="18" charset="0"/>
              </a:rPr>
              <a:t>СНІДу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Times New Roman" pitchFamily="18" charset="0"/>
              </a:rPr>
              <a:t>» за підтримки Європейського Союзу та «Посилення спроможності педагогів у забезпеченні дієвої профілактики ВІЛ/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Times New Roman" pitchFamily="18" charset="0"/>
              </a:rPr>
              <a:t>СНІДу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Times New Roman" pitchFamily="18" charset="0"/>
              </a:rPr>
              <a:t>, протидії стигмі і дискримінації» від Глобального Фонду та увійшла до мережі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sz="2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«Шкіл, дружніх до дитини».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</a:endParaRPr>
          </a:p>
        </p:txBody>
      </p:sp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 rot="5400000">
            <a:off x="-2376773" y="3104965"/>
            <a:ext cx="6048674" cy="504056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uk-UA" sz="3600" i="1" kern="10" spc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2013-2014 н. р.</a:t>
            </a:r>
            <a:endParaRPr lang="uk-UA" sz="3600" i="1" kern="10" spc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E36C0A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" name="Рисунок 9" descr="C:\Documents and Settings\Admin\Рабочий стол\кліпарт\0_86ab4_dbe8f8d5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5743" y="4601369"/>
            <a:ext cx="4428257" cy="225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26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Admin\Рабочий стол\01.jpg"/>
          <p:cNvPicPr>
            <a:picLocks noChangeAspect="1" noChangeArrowheads="1"/>
          </p:cNvPicPr>
          <p:nvPr/>
        </p:nvPicPr>
        <p:blipFill>
          <a:blip r:embed="rId2" cstate="print"/>
          <a:srcRect b="4977"/>
          <a:stretch>
            <a:fillRect/>
          </a:stretch>
        </p:blipFill>
        <p:spPr bwMode="auto">
          <a:xfrm>
            <a:off x="0" y="0"/>
            <a:ext cx="9131840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268760"/>
            <a:ext cx="8229600" cy="42481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Надати достовірну і повну </a:t>
            </a:r>
            <a:r>
              <a:rPr kumimoji="0" lang="uk-UA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інформацію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 проблеми </a:t>
            </a:r>
            <a:r>
              <a:rPr kumimoji="0" lang="uk-UA" sz="26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ВІЛ/СНІДу</a:t>
            </a:r>
            <a:endParaRPr kumimoji="0" lang="uk-UA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8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Сприяти формуванню адекватних </a:t>
            </a:r>
            <a:r>
              <a:rPr kumimoji="0" lang="uk-UA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ставлень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цієї проблеми і людей, які живуть з ВІЛ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Розвивати необхідні </a:t>
            </a:r>
            <a:r>
              <a:rPr kumimoji="0" lang="uk-UA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життєві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уміння і спеціальні навички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які зменшують схильність молоді до ризикованої поведінки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Сприяти створенню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сприятливого середовища</a:t>
            </a:r>
            <a:r>
              <a:rPr kumimoji="0" lang="uk-UA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здоров’я і розвитку учнів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5" name="Picture 1" descr="D:\С рабочего табурета\Хвотки\101MSDCF\DSC042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3789040"/>
            <a:ext cx="3703840" cy="2777880"/>
          </a:xfrm>
          <a:prstGeom prst="rect">
            <a:avLst/>
          </a:prstGeom>
          <a:noFill/>
        </p:spPr>
      </p:pic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483768" y="404664"/>
            <a:ext cx="3714304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/>
              </a:rPr>
              <a:t>Мета проекту: </a:t>
            </a:r>
            <a:endParaRPr lang="uk-UA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advTm="2859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7|0.8|1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1|4.2|0.9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|1.5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3.5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0.6|0.6|0.6|0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3|2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749</Words>
  <Application>Microsoft Office PowerPoint</Application>
  <PresentationFormat>Экран (4:3)</PresentationFormat>
  <Paragraphs>187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Sony</cp:lastModifiedBy>
  <cp:revision>13</cp:revision>
  <dcterms:created xsi:type="dcterms:W3CDTF">2014-05-21T17:57:29Z</dcterms:created>
  <dcterms:modified xsi:type="dcterms:W3CDTF">2014-08-20T12:09:08Z</dcterms:modified>
</cp:coreProperties>
</file>