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65" r:id="rId3"/>
    <p:sldId id="266" r:id="rId4"/>
    <p:sldId id="267" r:id="rId5"/>
    <p:sldId id="268" r:id="rId6"/>
    <p:sldId id="269" r:id="rId7"/>
    <p:sldId id="271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58" r:id="rId16"/>
    <p:sldId id="259" r:id="rId17"/>
    <p:sldId id="287" r:id="rId18"/>
    <p:sldId id="261" r:id="rId19"/>
    <p:sldId id="281" r:id="rId20"/>
    <p:sldId id="298" r:id="rId21"/>
    <p:sldId id="262" r:id="rId22"/>
    <p:sldId id="280" r:id="rId23"/>
    <p:sldId id="278" r:id="rId24"/>
    <p:sldId id="289" r:id="rId25"/>
    <p:sldId id="291" r:id="rId26"/>
    <p:sldId id="292" r:id="rId27"/>
    <p:sldId id="283" r:id="rId28"/>
    <p:sldId id="293" r:id="rId29"/>
    <p:sldId id="294" r:id="rId30"/>
    <p:sldId id="295" r:id="rId31"/>
    <p:sldId id="297" r:id="rId3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27328D4-6190-4146-B14B-C4BADE845424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5F43842-4D62-43F1-9F60-0C3C1E7AE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97734-7D0E-480F-8322-1C221B7ED349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7D66F-E5B9-40F4-98BB-DA1566F780E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7CD759-938B-4722-9678-C0DCCDD6A084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719-D318-440F-B35A-7F83EFACBDFA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E6CB-C3B2-4046-A0C3-2297EB295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719-D318-440F-B35A-7F83EFACBDFA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E6CB-C3B2-4046-A0C3-2297EB295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719-D318-440F-B35A-7F83EFACBDFA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E6CB-C3B2-4046-A0C3-2297EB295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C1CD-8AA8-496E-ABA9-D2A8CA573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719-D318-440F-B35A-7F83EFACBDFA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E6CB-C3B2-4046-A0C3-2297EB295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719-D318-440F-B35A-7F83EFACBDFA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E6CB-C3B2-4046-A0C3-2297EB295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719-D318-440F-B35A-7F83EFACBDFA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E6CB-C3B2-4046-A0C3-2297EB295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719-D318-440F-B35A-7F83EFACBDFA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E6CB-C3B2-4046-A0C3-2297EB295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719-D318-440F-B35A-7F83EFACBDFA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E6CB-C3B2-4046-A0C3-2297EB295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719-D318-440F-B35A-7F83EFACBDFA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E6CB-C3B2-4046-A0C3-2297EB295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719-D318-440F-B35A-7F83EFACBDFA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E6CB-C3B2-4046-A0C3-2297EB295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719-D318-440F-B35A-7F83EFACBDFA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E6CB-C3B2-4046-A0C3-2297EB295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8E719-D318-440F-B35A-7F83EFACBDFA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EE6CB-C3B2-4046-A0C3-2297EB295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1040;&#1085;&#1072;&#1083;&#1099;&#1079;%20&#1087;&#1088;&#1077;&#1089;&#1090;&#1091;&#1087;&#1083;.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42;&#1086;&#1089;&#1087;&#1080;&#1090;&#1072;&#1085;&#1085;&#1086;&#1089;&#1090;&#1100;%20Word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3" y="620688"/>
            <a:ext cx="74888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МОДЕЛЬ СИСТЕМИ ПРЕВЕНТИВНОЇ ОСВІТИ І ПРЕВЕНТИВНОГО ВИХОВАННЯ</a:t>
            </a:r>
          </a:p>
          <a:p>
            <a:pPr algn="ctr"/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uk-UA" sz="4000" b="1" dirty="0" err="1" smtClean="0">
                <a:solidFill>
                  <a:schemeClr val="tx2">
                    <a:lumMod val="75000"/>
                  </a:schemeClr>
                </a:solidFill>
              </a:rPr>
              <a:t>Ладижинській</a:t>
            </a: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</a:rPr>
              <a:t> ЗОШ І-ІІІ ст. №2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58633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Педагогічна превенція (рівні):</a:t>
            </a:r>
            <a:r>
              <a:rPr lang="ru-RU" smtClean="0">
                <a:solidFill>
                  <a:srgbClr val="0000FF"/>
                </a:solidFill>
              </a:rPr>
              <a:t/>
            </a:r>
            <a:br>
              <a:rPr lang="ru-RU" smtClean="0">
                <a:solidFill>
                  <a:srgbClr val="0000FF"/>
                </a:solidFill>
              </a:rPr>
            </a:br>
            <a:endParaRPr lang="ru-RU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20688"/>
            <a:ext cx="2590800" cy="1219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Первинна профілактика</a:t>
            </a:r>
          </a:p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(рання)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620688"/>
            <a:ext cx="2514600" cy="1219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Вторинна </a:t>
            </a:r>
          </a:p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профілактика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620688"/>
            <a:ext cx="2438400" cy="1219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Третинна профілактика </a:t>
            </a:r>
          </a:p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( проти рецидивна </a:t>
            </a:r>
            <a:r>
              <a:rPr lang="uk-UA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430759" y="2825825"/>
            <a:ext cx="381000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560218" y="2792710"/>
            <a:ext cx="457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224514" y="2792710"/>
            <a:ext cx="457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67544" y="3068960"/>
            <a:ext cx="2514600" cy="1152128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</a:rPr>
              <a:t>Соціально – педагогічна профілактика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91880" y="3068960"/>
            <a:ext cx="2362200" cy="1152128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</a:rPr>
              <a:t>Превентивна допомога і корекція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3068960"/>
            <a:ext cx="2286000" cy="1152128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</a:rPr>
              <a:t>Адаптація, реабілітація, ресоціалізація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73" name="Picture 4" descr="E:\Воспитание\рисунки\гифы\8в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4724400"/>
            <a:ext cx="12573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E:\Воспитание\ВОСПЕТ работа\рисунки\учителя\ee362b4e71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81000"/>
            <a:ext cx="36909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3505200" cy="4572000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2800" b="1" u="sng" dirty="0" smtClean="0">
              <a:solidFill>
                <a:srgbClr val="00B05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2800" b="1" u="sng" dirty="0" smtClean="0">
              <a:solidFill>
                <a:srgbClr val="00B05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800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Планування </a:t>
            </a:r>
            <a:br>
              <a:rPr lang="uk-UA" sz="2800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2800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превентивного  виховання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81400" y="381000"/>
            <a:ext cx="5257800" cy="5791200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відображається в розділах річного плану роботи школи : </a:t>
            </a:r>
            <a:endParaRPr lang="ru-RU" sz="20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Виховні заходи з превентивного виховання учнів  1-11 класів;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Комплексні заходи з попередження правопорушень , безпритульності  та асоціальної поведінки учнів;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Комплексний план роботи з формування навичок здорового способу життя 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сумісної профілактичної діяльності школи і відповідних служб міста;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Комплексний та індивідуальні плани роботи з дітьми девіантної поведінки 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Комплексний план заходів роботи з батьками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(батьківський лекторій, заходи з попередження насилля в родині,) та індивідуальні плани роботи з асоціальними родинами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004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00FF"/>
                </a:solidFill>
              </a:rPr>
              <a:t>рівень загальної вихованості учнів школи;</a:t>
            </a:r>
            <a:endParaRPr lang="ru-RU" sz="2000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00FF"/>
                </a:solidFill>
              </a:rPr>
              <a:t>рівень самооцінки учнів;</a:t>
            </a:r>
            <a:endParaRPr lang="ru-RU" sz="2000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00FF"/>
                </a:solidFill>
              </a:rPr>
              <a:t>орієнтація  на здоровий спосіб життя, дотримання його норм в повсякденному житті;</a:t>
            </a:r>
            <a:endParaRPr lang="ru-RU" sz="2000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00FF"/>
                </a:solidFill>
              </a:rPr>
              <a:t>наявність (відсутність) сформованих шкідливих звичок у дітей і підлітків;</a:t>
            </a:r>
            <a:endParaRPr lang="ru-RU" sz="2000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00FF"/>
                </a:solidFill>
              </a:rPr>
              <a:t>наявність скоєних правопорушень,</a:t>
            </a:r>
            <a:r>
              <a:rPr lang="uk-UA" sz="2000" dirty="0" smtClean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uk-UA" sz="2000" dirty="0" smtClean="0">
                <a:solidFill>
                  <a:srgbClr val="0000FF"/>
                </a:solidFill>
              </a:rPr>
              <a:t>злочинів учнями школи , ступінь їх важкості;</a:t>
            </a:r>
            <a:endParaRPr lang="ru-RU" sz="2000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00FF"/>
                </a:solidFill>
              </a:rPr>
              <a:t>показник кількості учнів , що знаходяться на обліку в школі, ВКМСД, ССД;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00FF"/>
                </a:solidFill>
              </a:rPr>
              <a:t> динаміка пропусків занять учнями без поважних причин </a:t>
            </a:r>
            <a:r>
              <a:rPr lang="uk-UA" sz="2000" dirty="0">
                <a:solidFill>
                  <a:srgbClr val="0000FF"/>
                </a:solidFill>
              </a:rPr>
              <a:t>.</a:t>
            </a:r>
            <a:endParaRPr lang="ru-RU" sz="2000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ru-RU" dirty="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94264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2400" b="1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700" b="1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Показники  успішності превентивного виховання : </a:t>
            </a:r>
            <a:r>
              <a:rPr lang="ru-RU" sz="27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E:\Воспитание\ВОСПЕТ работа\рисунки\Безликие человечки\01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46482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4000" b="1" u="sng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Очікувані   виховні   досягнення :</a:t>
            </a:r>
            <a:r>
              <a:rPr lang="ru-RU" sz="4000" b="1" smtClean="0">
                <a:solidFill>
                  <a:srgbClr val="008000"/>
                </a:solidFill>
              </a:rPr>
              <a:t/>
            </a:r>
            <a:br>
              <a:rPr lang="ru-RU" sz="4000" b="1" smtClean="0">
                <a:solidFill>
                  <a:srgbClr val="008000"/>
                </a:solidFill>
              </a:rPr>
            </a:br>
            <a:endParaRPr lang="ru-RU" sz="4000" b="1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344651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b="1" u="sng" dirty="0" smtClean="0">
                <a:solidFill>
                  <a:srgbClr val="C00000"/>
                </a:solidFill>
              </a:rPr>
              <a:t>Учнів 1—4-х класів</a:t>
            </a:r>
            <a:r>
              <a:rPr lang="uk-UA" u="sng" dirty="0" smtClean="0">
                <a:solidFill>
                  <a:srgbClr val="C00000"/>
                </a:solidFill>
              </a:rPr>
              <a:t> : </a:t>
            </a:r>
            <a:endParaRPr lang="ru-RU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05000"/>
              <a:buFont typeface="Wingdings" pitchFamily="2" charset="2"/>
              <a:buChar char="Ø"/>
            </a:pPr>
            <a:r>
              <a:rPr lang="uk-UA" sz="2000" dirty="0" smtClean="0">
                <a:solidFill>
                  <a:srgbClr val="0000FF"/>
                </a:solidFill>
              </a:rPr>
              <a:t>сформованість основ духовно-морального розвитку особистості : само оцінювання , самоконтролю, знання та навички ведення здорового способу життя , усвідомлення цінності власного життя і необхідності збереження  здоров'я  з раннього дитинства  </a:t>
            </a:r>
            <a:endParaRPr lang="ru-RU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388620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uk-UA" b="1" u="sng" smtClean="0">
                <a:solidFill>
                  <a:srgbClr val="C00000"/>
                </a:solidFill>
              </a:rPr>
              <a:t>Учнів 5-7-х класів : </a:t>
            </a:r>
            <a:endParaRPr lang="ru-RU" b="1" smtClean="0">
              <a:solidFill>
                <a:srgbClr val="C00000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 2" pitchFamily="18" charset="2"/>
              <a:buNone/>
            </a:pPr>
            <a:r>
              <a:rPr lang="uk-UA" sz="2000" smtClean="0">
                <a:solidFill>
                  <a:srgbClr val="0000FF"/>
                </a:solidFill>
              </a:rPr>
              <a:t>Усвідомлення : </a:t>
            </a: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норм та правил власної поведінки та норм соціально важливих для суспільства; </a:t>
            </a:r>
            <a:endParaRPr lang="ru-RU" sz="2000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наслідків негативного впливу шкідливих звичок на здоров'я людини; </a:t>
            </a:r>
            <a:endParaRPr lang="ru-RU" sz="2000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сформованість активної життєвої позиції щодо негативних проявів у соціумі;</a:t>
            </a:r>
            <a:endParaRPr lang="ru-RU" sz="2000" smtClean="0">
              <a:solidFill>
                <a:srgbClr val="0000FF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18437" name="Picture 7" descr="E:\Воспитание\ВОСПЕТ работа\рисунки\ДЕТИ\ученики\Пара мальчик и девочка\33513e45d6d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4365104"/>
            <a:ext cx="22304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u="sng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Очікувані   виховні   досягнення :</a:t>
            </a:r>
            <a:endParaRPr lang="ru-RU" sz="360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419600" cy="4876800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8-9-х класів</a:t>
            </a:r>
            <a:r>
              <a:rPr lang="uk-UA" sz="7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5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усвідомлення наслідків негативного впливу шкідливих звичок на здоров'я людини;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 необхідності подолання стигматизації та дискримінації людей, що живуть з ВІЛ;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вміння визначати свій соціальний статус у соціальній групі, адаптуватися в різних життєвих ситуаціях та конструктивно впливати на них, регулювати власну поведінку; 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 особистістю своїх прав, свобод, обов'язків.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45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91000" cy="4953000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10-11-х класів :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сформованість життєвих компетенцій, активної та громадської позиції, необхідності дотримуватись конституційно-правових норм, своїх прав, обов'язків 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імунітету до асоціальних впливів, чітке розуміння необхідності ведення здорового способу життя;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готовності до виконання різних соціальних ролей;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наявність життєвих пріоритетів, цілей та ідеалів.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0" y="11323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Система виховної роботи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Ладижинської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загальноосвітньої школи І-ІІІ ст. № 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щодо попередження правопорушень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611560" y="1268760"/>
            <a:ext cx="7992888" cy="5184576"/>
            <a:chOff x="1134" y="567"/>
            <a:chExt cx="10220" cy="5334"/>
          </a:xfrm>
        </p:grpSpPr>
        <p:sp>
          <p:nvSpPr>
            <p:cNvPr id="4132" name="AutoShape 36"/>
            <p:cNvSpPr>
              <a:spLocks noChangeArrowheads="1"/>
            </p:cNvSpPr>
            <p:nvPr/>
          </p:nvSpPr>
          <p:spPr bwMode="auto">
            <a:xfrm>
              <a:off x="9254" y="1329"/>
              <a:ext cx="2100" cy="11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>
                    <a:alpha val="50000"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18900000" scaled="1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Рада з профілактики правопорушень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31" name="AutoShape 35"/>
            <p:cNvSpPr>
              <a:spLocks noChangeArrowheads="1"/>
            </p:cNvSpPr>
            <p:nvPr/>
          </p:nvSpPr>
          <p:spPr bwMode="auto">
            <a:xfrm>
              <a:off x="9254" y="2853"/>
              <a:ext cx="2100" cy="7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>
                    <a:alpha val="50000"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18900000" scaled="1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К М С Д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1134" y="1329"/>
              <a:ext cx="2240" cy="11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>
                    <a:alpha val="50000"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18900000" scaled="1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Загальношкільні батьківські збори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9" name="AutoShape 33"/>
            <p:cNvSpPr>
              <a:spLocks noChangeArrowheads="1"/>
            </p:cNvSpPr>
            <p:nvPr/>
          </p:nvSpPr>
          <p:spPr bwMode="auto">
            <a:xfrm>
              <a:off x="5054" y="567"/>
              <a:ext cx="2520" cy="7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>
                    <a:alpha val="50000"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18900000" scaled="1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Директор школи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8" name="AutoShape 32"/>
            <p:cNvSpPr>
              <a:spLocks noChangeArrowheads="1"/>
            </p:cNvSpPr>
            <p:nvPr/>
          </p:nvSpPr>
          <p:spPr bwMode="auto">
            <a:xfrm>
              <a:off x="6594" y="2853"/>
              <a:ext cx="2100" cy="7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>
                    <a:alpha val="50000"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18900000" scaled="1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Соціальний педагог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7" name="AutoShape 31"/>
            <p:cNvSpPr>
              <a:spLocks noChangeArrowheads="1"/>
            </p:cNvSpPr>
            <p:nvPr/>
          </p:nvSpPr>
          <p:spPr bwMode="auto">
            <a:xfrm>
              <a:off x="3934" y="2853"/>
              <a:ext cx="2100" cy="7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>
                    <a:alpha val="50000"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18900000" scaled="1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Практичний психолог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6" name="AutoShape 30"/>
            <p:cNvSpPr>
              <a:spLocks noChangeArrowheads="1"/>
            </p:cNvSpPr>
            <p:nvPr/>
          </p:nvSpPr>
          <p:spPr bwMode="auto">
            <a:xfrm>
              <a:off x="1134" y="2853"/>
              <a:ext cx="2240" cy="7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>
                    <a:alpha val="50000"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18900000" scaled="1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Вчителі, батьки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8974" y="948"/>
              <a:ext cx="0" cy="4572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>
              <a:off x="6314" y="2472"/>
              <a:ext cx="0" cy="190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>
              <a:off x="3654" y="948"/>
              <a:ext cx="0" cy="3429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2" name="AutoShape 26"/>
            <p:cNvSpPr>
              <a:spLocks noChangeArrowheads="1"/>
            </p:cNvSpPr>
            <p:nvPr/>
          </p:nvSpPr>
          <p:spPr bwMode="auto">
            <a:xfrm>
              <a:off x="1134" y="3996"/>
              <a:ext cx="2240" cy="7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>
                    <a:alpha val="50000"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18900000" scaled="1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Рада школи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1" name="AutoShape 25"/>
            <p:cNvSpPr>
              <a:spLocks noChangeArrowheads="1"/>
            </p:cNvSpPr>
            <p:nvPr/>
          </p:nvSpPr>
          <p:spPr bwMode="auto">
            <a:xfrm>
              <a:off x="1134" y="5139"/>
              <a:ext cx="2240" cy="7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>
                    <a:alpha val="50000"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18900000" scaled="1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Учні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0" name="AutoShape 24"/>
            <p:cNvSpPr>
              <a:spLocks noChangeArrowheads="1"/>
            </p:cNvSpPr>
            <p:nvPr/>
          </p:nvSpPr>
          <p:spPr bwMode="auto">
            <a:xfrm>
              <a:off x="3934" y="3996"/>
              <a:ext cx="2100" cy="7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>
                    <a:alpha val="50000"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18900000" scaled="1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Класні керівники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>
              <a:off x="3934" y="5139"/>
              <a:ext cx="2100" cy="7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>
                    <a:alpha val="50000"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18900000" scaled="1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Актив класу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8" name="AutoShape 22"/>
            <p:cNvSpPr>
              <a:spLocks noChangeArrowheads="1"/>
            </p:cNvSpPr>
            <p:nvPr/>
          </p:nvSpPr>
          <p:spPr bwMode="auto">
            <a:xfrm>
              <a:off x="6594" y="3996"/>
              <a:ext cx="2100" cy="7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>
                    <a:alpha val="50000"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18900000" scaled="1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Відділ </a:t>
              </a: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УВС ШМ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7" name="AutoShape 21"/>
            <p:cNvSpPr>
              <a:spLocks noChangeArrowheads="1"/>
            </p:cNvSpPr>
            <p:nvPr/>
          </p:nvSpPr>
          <p:spPr bwMode="auto">
            <a:xfrm>
              <a:off x="6594" y="5139"/>
              <a:ext cx="2100" cy="7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>
                    <a:alpha val="50000"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18900000" scaled="1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Учнівське врядування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9254" y="3996"/>
              <a:ext cx="2100" cy="7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>
                    <a:alpha val="50000"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18900000" scaled="1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Відділ </a:t>
              </a: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у справах дітей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5" name="AutoShape 19"/>
            <p:cNvSpPr>
              <a:spLocks noChangeArrowheads="1"/>
            </p:cNvSpPr>
            <p:nvPr/>
          </p:nvSpPr>
          <p:spPr bwMode="auto">
            <a:xfrm>
              <a:off x="9254" y="5139"/>
              <a:ext cx="2100" cy="7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>
                    <a:alpha val="50000"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18900000" scaled="1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Громадські організації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4" name="AutoShape 18"/>
            <p:cNvSpPr>
              <a:spLocks noChangeArrowheads="1"/>
            </p:cNvSpPr>
            <p:nvPr/>
          </p:nvSpPr>
          <p:spPr bwMode="auto">
            <a:xfrm>
              <a:off x="4354" y="1710"/>
              <a:ext cx="4060" cy="7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>
                    <a:alpha val="50000"/>
                  </a:srgbClr>
                </a:gs>
                <a:gs pos="100000">
                  <a:srgbClr val="3366FF">
                    <a:alpha val="50000"/>
                  </a:srgbClr>
                </a:gs>
              </a:gsLst>
              <a:lin ang="18900000" scaled="1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Заступник директора </a:t>
              </a: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з виховної роботи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7574" y="948"/>
              <a:ext cx="140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3654" y="948"/>
              <a:ext cx="140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H="1">
              <a:off x="3374" y="1710"/>
              <a:ext cx="28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 flipH="1">
              <a:off x="3374" y="3234"/>
              <a:ext cx="28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 flipH="1">
              <a:off x="3374" y="4377"/>
              <a:ext cx="28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6314" y="1329"/>
              <a:ext cx="0" cy="38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6034" y="4377"/>
              <a:ext cx="56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7574" y="3615"/>
              <a:ext cx="0" cy="3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6034" y="3234"/>
              <a:ext cx="56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8974" y="1710"/>
              <a:ext cx="28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8974" y="3234"/>
              <a:ext cx="28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8974" y="4377"/>
              <a:ext cx="28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974" y="5520"/>
              <a:ext cx="28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4914" y="4758"/>
              <a:ext cx="0" cy="3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9" name="Line 3"/>
            <p:cNvSpPr>
              <a:spLocks noChangeShapeType="1"/>
            </p:cNvSpPr>
            <p:nvPr/>
          </p:nvSpPr>
          <p:spPr bwMode="auto">
            <a:xfrm flipH="1">
              <a:off x="3374" y="5520"/>
              <a:ext cx="56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8" name="Line 2"/>
            <p:cNvSpPr>
              <a:spLocks noChangeShapeType="1"/>
            </p:cNvSpPr>
            <p:nvPr/>
          </p:nvSpPr>
          <p:spPr bwMode="auto">
            <a:xfrm flipH="1">
              <a:off x="6034" y="5520"/>
              <a:ext cx="56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0" y="4008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467544" y="836712"/>
            <a:ext cx="8352928" cy="5544529"/>
            <a:chOff x="1134" y="948"/>
            <a:chExt cx="10220" cy="5085"/>
          </a:xfrm>
        </p:grpSpPr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1134" y="2091"/>
              <a:ext cx="3500" cy="19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99FF">
                    <a:alpha val="50000"/>
                  </a:srgbClr>
                </a:gs>
                <a:gs pos="100000">
                  <a:srgbClr val="CCFFCC">
                    <a:alpha val="50000"/>
                  </a:srgbClr>
                </a:gs>
              </a:gsLst>
              <a:lin ang="5400000" scaled="1"/>
            </a:gradFill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Щоденний контроль чергового вчителя та адміністратора. Журнал відвідування учнями навчальних занять</a:t>
              </a:r>
              <a:endPara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7854" y="2091"/>
              <a:ext cx="3500" cy="19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99FF">
                    <a:alpha val="50000"/>
                  </a:srgbClr>
                </a:gs>
                <a:gs pos="100000">
                  <a:srgbClr val="CCFFCC">
                    <a:alpha val="50000"/>
                  </a:srgbClr>
                </a:gs>
              </a:gsLst>
              <a:lin ang="5400000" scaled="1"/>
            </a:gradFill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Контроль адміністрації. Систематичні звіти заступника директора з ВР на нарадах при директорові. Накази</a:t>
              </a:r>
              <a:endPara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1222" y="4382"/>
              <a:ext cx="3084" cy="165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99FF">
                    <a:alpha val="50000"/>
                  </a:srgbClr>
                </a:gs>
                <a:gs pos="100000">
                  <a:srgbClr val="CCFFCC">
                    <a:alpha val="50000"/>
                  </a:srgbClr>
                </a:gs>
              </a:gsLst>
              <a:lin ang="5400000" scaled="1"/>
            </a:gradFill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Робота з батьками щодо попередження учнями пропусків без поважних причин</a:t>
              </a:r>
              <a:endPara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4634" y="4377"/>
              <a:ext cx="3220" cy="16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99FF">
                    <a:alpha val="50000"/>
                  </a:srgbClr>
                </a:gs>
                <a:gs pos="100000">
                  <a:srgbClr val="CCFFCC">
                    <a:alpha val="50000"/>
                  </a:srgbClr>
                </a:gs>
              </a:gsLst>
              <a:lin ang="5400000" scaled="1"/>
            </a:gradFill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Щомісячний звіт класних керівників</a:t>
              </a:r>
              <a:endPara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8274" y="4377"/>
              <a:ext cx="3080" cy="15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99FF">
                    <a:alpha val="50000"/>
                  </a:srgbClr>
                </a:gs>
                <a:gs pos="100000">
                  <a:srgbClr val="CCFFCC">
                    <a:alpha val="50000"/>
                  </a:srgbClr>
                </a:gs>
              </a:gsLst>
              <a:lin ang="5400000" scaled="1"/>
            </a:gradFill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Засідання з профілактики правопорушень (щомісяця)</a:t>
              </a:r>
              <a:endPara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>
              <a:off x="1134" y="948"/>
              <a:ext cx="10220" cy="7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>
                    <a:alpha val="50000"/>
                  </a:srgbClr>
                </a:gs>
                <a:gs pos="100000">
                  <a:srgbClr val="800000">
                    <a:alpha val="50000"/>
                  </a:srgbClr>
                </a:gs>
              </a:gsLst>
              <a:lin ang="5400000" scaled="1"/>
            </a:gradFill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</a:rPr>
                <a:t>Організація контролю за станом відвідування учнями занять</a:t>
              </a:r>
              <a:endPara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6174" y="1710"/>
              <a:ext cx="0" cy="2667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4634" y="2853"/>
              <a:ext cx="322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5" name="Line 3"/>
            <p:cNvSpPr>
              <a:spLocks noChangeShapeType="1"/>
            </p:cNvSpPr>
            <p:nvPr/>
          </p:nvSpPr>
          <p:spPr bwMode="auto">
            <a:xfrm flipH="1">
              <a:off x="4214" y="2853"/>
              <a:ext cx="1960" cy="152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4" name="Line 2"/>
            <p:cNvSpPr>
              <a:spLocks noChangeShapeType="1"/>
            </p:cNvSpPr>
            <p:nvPr/>
          </p:nvSpPr>
          <p:spPr bwMode="auto">
            <a:xfrm>
              <a:off x="6174" y="2853"/>
              <a:ext cx="2100" cy="152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95536" y="476672"/>
            <a:ext cx="8137498" cy="5125634"/>
            <a:chOff x="4734" y="1539"/>
            <a:chExt cx="6537" cy="1800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9651" y="2709"/>
              <a:ext cx="1620" cy="5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600" dirty="0">
                  <a:solidFill>
                    <a:srgbClr val="800080"/>
                  </a:solidFill>
                  <a:latin typeface="Times New Roman" pitchFamily="18" charset="0"/>
                </a:rPr>
                <a:t>ВЕДЕННЯ  ЖУРНАЛУ  ЧЕРГОВОГО</a:t>
              </a:r>
            </a:p>
            <a:p>
              <a:pPr algn="ctr"/>
              <a:r>
                <a:rPr lang="uk-UA" sz="1600" dirty="0">
                  <a:solidFill>
                    <a:srgbClr val="800080"/>
                  </a:solidFill>
                  <a:latin typeface="Times New Roman" pitchFamily="18" charset="0"/>
                </a:rPr>
                <a:t>КЛАСУ</a:t>
              </a:r>
              <a:endParaRPr lang="ru-RU" sz="1600" dirty="0"/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4734" y="2709"/>
              <a:ext cx="1767" cy="63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600" dirty="0">
                  <a:solidFill>
                    <a:srgbClr val="800080"/>
                  </a:solidFill>
                  <a:latin typeface="Times New Roman" pitchFamily="18" charset="0"/>
                </a:rPr>
                <a:t>ІНДИВІДУАЛЬНА  РОБОТА З   </a:t>
              </a:r>
              <a:r>
                <a:rPr lang="uk-UA" sz="1600" dirty="0" smtClean="0">
                  <a:solidFill>
                    <a:srgbClr val="800080"/>
                  </a:solidFill>
                  <a:latin typeface="Times New Roman" pitchFamily="18" charset="0"/>
                </a:rPr>
                <a:t>ПОРУШНИКАМИ  </a:t>
              </a:r>
              <a:r>
                <a:rPr lang="uk-UA" sz="1600" dirty="0">
                  <a:solidFill>
                    <a:srgbClr val="800080"/>
                  </a:solidFill>
                  <a:latin typeface="Times New Roman" pitchFamily="18" charset="0"/>
                </a:rPr>
                <a:t>ДИСЦИПЛІНИ </a:t>
              </a:r>
              <a:endParaRPr lang="ru-RU" sz="1600" dirty="0"/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7171" y="2709"/>
              <a:ext cx="1640" cy="5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600" dirty="0">
                  <a:solidFill>
                    <a:srgbClr val="800080"/>
                  </a:solidFill>
                  <a:latin typeface="Times New Roman" pitchFamily="18" charset="0"/>
                </a:rPr>
                <a:t>ВЕДЕННЯ  ЖУРНАЛУ  ЧЕРГОВОГО  АДМІНІСТРАТОРА</a:t>
              </a:r>
            </a:p>
            <a:p>
              <a:endParaRPr lang="ru-RU" sz="1600" dirty="0"/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4881" y="2079"/>
              <a:ext cx="1620" cy="4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2000" dirty="0">
                  <a:solidFill>
                    <a:srgbClr val="800080"/>
                  </a:solidFill>
                  <a:latin typeface="Times New Roman" pitchFamily="18" charset="0"/>
                </a:rPr>
                <a:t>ЧЕРГУВАННЯ</a:t>
              </a:r>
            </a:p>
            <a:p>
              <a:pPr algn="ctr"/>
              <a:r>
                <a:rPr lang="uk-UA" sz="2000" dirty="0">
                  <a:solidFill>
                    <a:srgbClr val="800080"/>
                  </a:solidFill>
                  <a:latin typeface="Times New Roman" pitchFamily="18" charset="0"/>
                </a:rPr>
                <a:t>УЧИТЕЛІВ</a:t>
              </a:r>
              <a:endParaRPr lang="ru-RU" sz="2000" dirty="0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7221" y="1989"/>
              <a:ext cx="1530" cy="5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600" dirty="0">
                  <a:solidFill>
                    <a:srgbClr val="800080"/>
                  </a:solidFill>
                  <a:latin typeface="Times New Roman" pitchFamily="18" charset="0"/>
                </a:rPr>
                <a:t>ЧЕРГУВАННЯ  </a:t>
              </a:r>
              <a:r>
                <a:rPr lang="uk-UA" sz="1600" dirty="0" smtClean="0">
                  <a:solidFill>
                    <a:srgbClr val="800080"/>
                  </a:solidFill>
                  <a:latin typeface="Times New Roman" pitchFamily="18" charset="0"/>
                </a:rPr>
                <a:t>АДМІНІСТРАЦІЇ  </a:t>
              </a:r>
              <a:r>
                <a:rPr lang="uk-UA" sz="1600" dirty="0">
                  <a:solidFill>
                    <a:srgbClr val="800080"/>
                  </a:solidFill>
                  <a:latin typeface="Times New Roman" pitchFamily="18" charset="0"/>
                </a:rPr>
                <a:t>ПО  ШКОЛІ</a:t>
              </a:r>
              <a:endParaRPr lang="ru-RU" sz="1600" dirty="0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9651" y="1989"/>
              <a:ext cx="1620" cy="5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dirty="0">
                  <a:solidFill>
                    <a:srgbClr val="800080"/>
                  </a:solidFill>
                  <a:latin typeface="Times New Roman" pitchFamily="18" charset="0"/>
                </a:rPr>
                <a:t>ЧЕРГУВАННЯ</a:t>
              </a:r>
            </a:p>
            <a:p>
              <a:pPr algn="ctr"/>
              <a:r>
                <a:rPr lang="uk-UA" dirty="0">
                  <a:solidFill>
                    <a:srgbClr val="800080"/>
                  </a:solidFill>
                  <a:latin typeface="Times New Roman" pitchFamily="18" charset="0"/>
                </a:rPr>
                <a:t>УЧНІВ   </a:t>
              </a:r>
              <a:endParaRPr lang="uk-UA" dirty="0" smtClean="0">
                <a:solidFill>
                  <a:srgbClr val="800080"/>
                </a:solidFill>
                <a:latin typeface="Times New Roman" pitchFamily="18" charset="0"/>
              </a:endParaRPr>
            </a:p>
            <a:p>
              <a:pPr algn="ctr"/>
              <a:r>
                <a:rPr lang="uk-UA" dirty="0" smtClean="0">
                  <a:solidFill>
                    <a:srgbClr val="800080"/>
                  </a:solidFill>
                  <a:latin typeface="Times New Roman" pitchFamily="18" charset="0"/>
                </a:rPr>
                <a:t> </a:t>
              </a:r>
              <a:r>
                <a:rPr lang="uk-UA" dirty="0">
                  <a:solidFill>
                    <a:srgbClr val="800080"/>
                  </a:solidFill>
                  <a:latin typeface="Times New Roman" pitchFamily="18" charset="0"/>
                </a:rPr>
                <a:t>9-11КЛАСІВ</a:t>
              </a:r>
            </a:p>
            <a:p>
              <a:pPr algn="ctr"/>
              <a:r>
                <a:rPr lang="uk-UA" dirty="0">
                  <a:solidFill>
                    <a:srgbClr val="800080"/>
                  </a:solidFill>
                  <a:latin typeface="Times New Roman" pitchFamily="18" charset="0"/>
                </a:rPr>
                <a:t>ПО ШКОЛІ</a:t>
              </a:r>
            </a:p>
            <a:p>
              <a:endParaRPr lang="uk-UA" sz="1400" dirty="0">
                <a:latin typeface="Times New Roman" pitchFamily="18" charset="0"/>
              </a:endParaRPr>
            </a:p>
            <a:p>
              <a:endParaRPr lang="ru-RU" dirty="0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4971" y="1539"/>
              <a:ext cx="6300" cy="27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dirty="0">
                  <a:solidFill>
                    <a:srgbClr val="800080"/>
                  </a:solidFill>
                  <a:latin typeface="Times New Roman" pitchFamily="18" charset="0"/>
                </a:rPr>
                <a:t>ОРГАНІЗАЦІЯ   КОНТРОЛЮ  СТАНУ   ДИСЦИПЛІНИ  ПІД ЧАС  ПЕРЕРВ </a:t>
              </a:r>
              <a:endParaRPr lang="ru-RU" dirty="0"/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10461" y="2529"/>
              <a:ext cx="0" cy="18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>
              <a:off x="6501" y="2529"/>
              <a:ext cx="720" cy="45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5601" y="2529"/>
              <a:ext cx="0" cy="18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8031" y="2529"/>
              <a:ext cx="0" cy="18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19672" y="620689"/>
          <a:ext cx="6096000" cy="3600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Система правового виховання і освіти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196753"/>
          <a:ext cx="6096000" cy="504056"/>
        </p:xfrm>
        <a:graphic>
          <a:graphicData uri="http://schemas.openxmlformats.org/drawingml/2006/table">
            <a:tbl>
              <a:tblPr/>
              <a:tblGrid>
                <a:gridCol w="2673684"/>
                <a:gridCol w="641684"/>
                <a:gridCol w="2780632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Профілактика правопорушень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300" dirty="0">
                        <a:solidFill>
                          <a:srgbClr val="00008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 err="1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Правоосвітня</a:t>
                      </a:r>
                      <a:r>
                        <a:rPr lang="uk-UA" sz="13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 робота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75811"/>
            <a:ext cx="798128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Система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правовиховної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роботи реалізується за такою схемою: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1692072" y="908720"/>
            <a:ext cx="5856063" cy="5400629"/>
            <a:chOff x="2967" y="4831"/>
            <a:chExt cx="6897" cy="8853"/>
          </a:xfrm>
        </p:grpSpPr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>
              <a:off x="4069" y="4831"/>
              <a:ext cx="0" cy="448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>
              <a:off x="8818" y="4831"/>
              <a:ext cx="0" cy="448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3051" y="5893"/>
              <a:ext cx="0" cy="72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>
              <a:off x="4154" y="6011"/>
              <a:ext cx="0" cy="72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>
              <a:off x="5341" y="6011"/>
              <a:ext cx="0" cy="72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>
              <a:off x="9751" y="6011"/>
              <a:ext cx="0" cy="72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>
              <a:off x="8649" y="6011"/>
              <a:ext cx="0" cy="72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>
              <a:off x="7461" y="6011"/>
              <a:ext cx="0" cy="72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2967" y="9316"/>
              <a:ext cx="0" cy="54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>
              <a:off x="3136" y="9435"/>
              <a:ext cx="678" cy="47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3391" y="9435"/>
              <a:ext cx="1527" cy="59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5172" y="9316"/>
              <a:ext cx="1187" cy="59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8140" y="5893"/>
              <a:ext cx="0" cy="4013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7546" y="9435"/>
              <a:ext cx="424" cy="47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8479" y="9435"/>
              <a:ext cx="679" cy="59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9751" y="9435"/>
              <a:ext cx="0" cy="54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>
              <a:off x="8225" y="12858"/>
              <a:ext cx="0" cy="72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59" name="Line 3"/>
            <p:cNvSpPr>
              <a:spLocks noChangeShapeType="1"/>
            </p:cNvSpPr>
            <p:nvPr/>
          </p:nvSpPr>
          <p:spPr bwMode="auto">
            <a:xfrm flipH="1">
              <a:off x="6359" y="12858"/>
              <a:ext cx="1800" cy="72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58" name="Line 2"/>
            <p:cNvSpPr>
              <a:spLocks noChangeShapeType="1"/>
            </p:cNvSpPr>
            <p:nvPr/>
          </p:nvSpPr>
          <p:spPr bwMode="auto">
            <a:xfrm flipH="1">
              <a:off x="6783" y="12858"/>
              <a:ext cx="3081" cy="82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00625" algn="l"/>
              </a:tabLst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1547664" y="1988840"/>
          <a:ext cx="6264699" cy="1728192"/>
        </p:xfrm>
        <a:graphic>
          <a:graphicData uri="http://schemas.openxmlformats.org/drawingml/2006/table">
            <a:tbl>
              <a:tblPr/>
              <a:tblGrid>
                <a:gridCol w="580065"/>
                <a:gridCol w="348040"/>
                <a:gridCol w="543969"/>
                <a:gridCol w="384133"/>
                <a:gridCol w="777815"/>
                <a:gridCol w="1194403"/>
                <a:gridCol w="580065"/>
                <a:gridCol w="348040"/>
                <a:gridCol w="580065"/>
                <a:gridCol w="216207"/>
                <a:gridCol w="711897"/>
              </a:tblGrid>
              <a:tr h="172819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b="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Контроль стану відвідування учнями школи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8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Чергування учнів та вчителів на перервах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8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Облік дітей, схильних до  правопорушень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8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Проведення місячника правових знань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8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Юридичний всеобуч для батьків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8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uk-UA" sz="1100" dirty="0" smtClean="0">
                        <a:solidFill>
                          <a:srgbClr val="00008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Зустріч </a:t>
                      </a:r>
                      <a:r>
                        <a:rPr lang="uk-UA" sz="11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з працівниками правоохоронних органів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1403648" y="4149080"/>
          <a:ext cx="6336705" cy="1728192"/>
        </p:xfrm>
        <a:graphic>
          <a:graphicData uri="http://schemas.openxmlformats.org/drawingml/2006/table">
            <a:tbl>
              <a:tblPr/>
              <a:tblGrid>
                <a:gridCol w="609298"/>
                <a:gridCol w="365580"/>
                <a:gridCol w="731158"/>
                <a:gridCol w="243719"/>
                <a:gridCol w="609298"/>
                <a:gridCol w="365580"/>
                <a:gridCol w="609298"/>
                <a:gridCol w="974878"/>
                <a:gridCol w="609298"/>
                <a:gridCol w="365580"/>
                <a:gridCol w="853018"/>
              </a:tblGrid>
              <a:tr h="172819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Щоденний контроль відвідування </a:t>
                      </a:r>
                      <a:r>
                        <a:rPr lang="uk-UA" sz="1100" dirty="0" smtClean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черговими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8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Щотижневий аналіз відвідування на нараді при директорі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8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Щомісячні дисциплінарні </a:t>
                      </a:r>
                      <a:r>
                        <a:rPr lang="uk-UA" sz="14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лінійки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8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Контроль за відвідуванням та поведінкою учнів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8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 Право освітня робота класних керівників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8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Індивідуальна робота з батьками з функціонально-неспроможних сімей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600200" y="6237312"/>
          <a:ext cx="5943600" cy="432048"/>
        </p:xfrm>
        <a:graphic>
          <a:graphicData uri="http://schemas.openxmlformats.org/drawingml/2006/table">
            <a:tbl>
              <a:tblPr/>
              <a:tblGrid>
                <a:gridCol w="3314700"/>
                <a:gridCol w="914400"/>
                <a:gridCol w="1714500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Засідання педагогічної ради, наради при директорові, накази по школі на правову тематику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8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80"/>
                          </a:solidFill>
                          <a:latin typeface="Times New Roman"/>
                          <a:ea typeface="Times New Roman"/>
                        </a:rPr>
                        <a:t>Класні години на правову тематику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58" name="Line 24"/>
          <p:cNvSpPr>
            <a:spLocks noChangeShapeType="1"/>
          </p:cNvSpPr>
          <p:nvPr/>
        </p:nvSpPr>
        <p:spPr bwMode="auto">
          <a:xfrm>
            <a:off x="1691680" y="5949280"/>
            <a:ext cx="0" cy="27329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Line 24"/>
          <p:cNvSpPr>
            <a:spLocks noChangeShapeType="1"/>
          </p:cNvSpPr>
          <p:nvPr/>
        </p:nvSpPr>
        <p:spPr bwMode="auto">
          <a:xfrm>
            <a:off x="2699792" y="5877272"/>
            <a:ext cx="0" cy="27329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Line 24"/>
          <p:cNvSpPr>
            <a:spLocks noChangeShapeType="1"/>
          </p:cNvSpPr>
          <p:nvPr/>
        </p:nvSpPr>
        <p:spPr bwMode="auto">
          <a:xfrm>
            <a:off x="3563888" y="5949280"/>
            <a:ext cx="0" cy="27329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Line 24"/>
          <p:cNvSpPr>
            <a:spLocks noChangeShapeType="1"/>
          </p:cNvSpPr>
          <p:nvPr/>
        </p:nvSpPr>
        <p:spPr bwMode="auto">
          <a:xfrm>
            <a:off x="4499992" y="5949280"/>
            <a:ext cx="0" cy="27329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err="1" smtClean="0">
                <a:solidFill>
                  <a:srgbClr val="A60AAA"/>
                </a:solidFill>
                <a:latin typeface="Georgia" pitchFamily="18" charset="0"/>
              </a:rPr>
              <a:t>Спецкурси</a:t>
            </a:r>
            <a:r>
              <a:rPr lang="ru-RU" sz="2800" b="1" dirty="0" smtClean="0">
                <a:solidFill>
                  <a:srgbClr val="A60AAA"/>
                </a:solidFill>
                <a:latin typeface="Georgia" pitchFamily="18" charset="0"/>
              </a:rPr>
              <a:t> «</a:t>
            </a:r>
            <a:r>
              <a:rPr lang="ru-RU" sz="2800" b="1" dirty="0" err="1" smtClean="0">
                <a:solidFill>
                  <a:srgbClr val="A60AAA"/>
                </a:solidFill>
                <a:latin typeface="Georgia" pitchFamily="18" charset="0"/>
              </a:rPr>
              <a:t>Рівний-рівному</a:t>
            </a:r>
            <a:r>
              <a:rPr lang="ru-RU" sz="2800" b="1" dirty="0" smtClean="0">
                <a:solidFill>
                  <a:srgbClr val="A60AAA"/>
                </a:solidFill>
                <a:latin typeface="Georgia" pitchFamily="18" charset="0"/>
              </a:rPr>
              <a:t>», </a:t>
            </a:r>
            <a:br>
              <a:rPr lang="ru-RU" sz="2800" b="1" dirty="0" smtClean="0">
                <a:solidFill>
                  <a:srgbClr val="A60AAA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A60AAA"/>
                </a:solidFill>
                <a:latin typeface="Georgia" pitchFamily="18" charset="0"/>
              </a:rPr>
              <a:t>«</a:t>
            </a:r>
            <a:r>
              <a:rPr lang="ru-RU" sz="2800" b="1" dirty="0" err="1" smtClean="0">
                <a:solidFill>
                  <a:srgbClr val="A60AAA"/>
                </a:solidFill>
                <a:latin typeface="Georgia" pitchFamily="18" charset="0"/>
              </a:rPr>
              <a:t>Етика</a:t>
            </a:r>
            <a:r>
              <a:rPr lang="ru-RU" sz="2800" b="1" dirty="0" smtClean="0">
                <a:solidFill>
                  <a:srgbClr val="A60AAA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A60AAA"/>
                </a:solidFill>
                <a:latin typeface="Georgia" pitchFamily="18" charset="0"/>
              </a:rPr>
              <a:t>і</a:t>
            </a:r>
            <a:r>
              <a:rPr lang="ru-RU" sz="2800" b="1" dirty="0" smtClean="0">
                <a:solidFill>
                  <a:srgbClr val="A60AAA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A60AAA"/>
                </a:solidFill>
                <a:latin typeface="Georgia" pitchFamily="18" charset="0"/>
              </a:rPr>
              <a:t>психологія</a:t>
            </a:r>
            <a:r>
              <a:rPr lang="ru-RU" sz="2800" b="1" dirty="0" smtClean="0">
                <a:solidFill>
                  <a:srgbClr val="A60AAA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A60AAA"/>
                </a:solidFill>
                <a:latin typeface="Georgia" pitchFamily="18" charset="0"/>
              </a:rPr>
              <a:t>сімейного</a:t>
            </a:r>
            <a:r>
              <a:rPr lang="ru-RU" sz="2800" b="1" dirty="0" smtClean="0">
                <a:solidFill>
                  <a:srgbClr val="A60AAA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A60AAA"/>
                </a:solidFill>
                <a:latin typeface="Georgia" pitchFamily="18" charset="0"/>
              </a:rPr>
              <a:t>життя</a:t>
            </a:r>
            <a:r>
              <a:rPr lang="ru-RU" sz="2800" b="1" dirty="0" smtClean="0">
                <a:solidFill>
                  <a:srgbClr val="A60AAA"/>
                </a:solidFill>
                <a:latin typeface="Georgia" pitchFamily="18" charset="0"/>
              </a:rPr>
              <a:t>»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611188" y="1547813"/>
            <a:ext cx="4411662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008000"/>
                </a:solidFill>
                <a:latin typeface="Georgia" pitchFamily="18" charset="0"/>
              </a:rPr>
              <a:t>Спецкурс </a:t>
            </a:r>
          </a:p>
          <a:p>
            <a:pPr algn="ctr"/>
            <a:r>
              <a:rPr lang="uk-UA" b="1">
                <a:solidFill>
                  <a:srgbClr val="008000"/>
                </a:solidFill>
                <a:latin typeface="Georgia" pitchFamily="18" charset="0"/>
              </a:rPr>
              <a:t>«Етика та психологія </a:t>
            </a:r>
          </a:p>
          <a:p>
            <a:pPr algn="ctr"/>
            <a:r>
              <a:rPr lang="uk-UA" b="1">
                <a:solidFill>
                  <a:srgbClr val="008000"/>
                </a:solidFill>
                <a:latin typeface="Georgia" pitchFamily="18" charset="0"/>
              </a:rPr>
              <a:t>сімейного життя» </a:t>
            </a:r>
          </a:p>
          <a:p>
            <a:r>
              <a:rPr lang="uk-UA">
                <a:latin typeface="Georgia" pitchFamily="18" charset="0"/>
              </a:rPr>
              <a:t>Програма курсу </a:t>
            </a:r>
          </a:p>
          <a:p>
            <a:r>
              <a:rPr lang="uk-UA">
                <a:latin typeface="Georgia" pitchFamily="18" charset="0"/>
              </a:rPr>
              <a:t>включає вивчення п'яти розділів: </a:t>
            </a:r>
          </a:p>
          <a:p>
            <a:r>
              <a:rPr lang="uk-UA">
                <a:latin typeface="Georgia" pitchFamily="18" charset="0"/>
              </a:rPr>
              <a:t>«Особистість», </a:t>
            </a:r>
          </a:p>
          <a:p>
            <a:r>
              <a:rPr lang="uk-UA">
                <a:latin typeface="Georgia" pitchFamily="18" charset="0"/>
              </a:rPr>
              <a:t>«Особливості між особистісних стосунків», </a:t>
            </a:r>
          </a:p>
          <a:p>
            <a:r>
              <a:rPr lang="uk-UA">
                <a:latin typeface="Georgia" pitchFamily="18" charset="0"/>
              </a:rPr>
              <a:t>«Основи сімейних відносин», «Сексологічні основи сімейного життя», </a:t>
            </a:r>
          </a:p>
          <a:p>
            <a:r>
              <a:rPr lang="uk-UA">
                <a:latin typeface="Georgia" pitchFamily="18" charset="0"/>
              </a:rPr>
              <a:t>«Сім'я та діти». </a:t>
            </a:r>
          </a:p>
          <a:p>
            <a:r>
              <a:rPr lang="uk-UA">
                <a:latin typeface="Georgia" pitchFamily="18" charset="0"/>
              </a:rPr>
              <a:t>Юнаки та дівчата не лише</a:t>
            </a:r>
          </a:p>
          <a:p>
            <a:r>
              <a:rPr lang="uk-UA">
                <a:latin typeface="Georgia" pitchFamily="18" charset="0"/>
              </a:rPr>
              <a:t> отримують знання вищезгаданих </a:t>
            </a:r>
          </a:p>
          <a:p>
            <a:r>
              <a:rPr lang="uk-UA">
                <a:latin typeface="Georgia" pitchFamily="18" charset="0"/>
              </a:rPr>
              <a:t>тем, а й опановують навички </a:t>
            </a:r>
          </a:p>
          <a:p>
            <a:r>
              <a:rPr lang="uk-UA">
                <a:latin typeface="Georgia" pitchFamily="18" charset="0"/>
              </a:rPr>
              <a:t>самоаналізу й мотивів поведінки </a:t>
            </a:r>
          </a:p>
          <a:p>
            <a:r>
              <a:rPr lang="uk-UA">
                <a:latin typeface="Georgia" pitchFamily="18" charset="0"/>
              </a:rPr>
              <a:t>оточуючих, уміння робити вибір і </a:t>
            </a:r>
          </a:p>
          <a:p>
            <a:r>
              <a:rPr lang="uk-UA">
                <a:latin typeface="Georgia" pitchFamily="18" charset="0"/>
              </a:rPr>
              <a:t>брати на себе відповідальність.</a:t>
            </a:r>
            <a:r>
              <a:rPr lang="uk-UA"/>
              <a:t> </a:t>
            </a:r>
            <a:endParaRPr lang="ru-RU"/>
          </a:p>
          <a:p>
            <a:endParaRPr lang="ru-RU"/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5272088" y="1581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5076825" y="1547813"/>
            <a:ext cx="3887788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8000"/>
                </a:solidFill>
                <a:latin typeface="Georgia" pitchFamily="18" charset="0"/>
              </a:rPr>
              <a:t>Спецкурс </a:t>
            </a:r>
          </a:p>
          <a:p>
            <a:pPr algn="ctr"/>
            <a:r>
              <a:rPr lang="ru-RU" b="1">
                <a:solidFill>
                  <a:srgbClr val="008000"/>
                </a:solidFill>
                <a:latin typeface="Georgia" pitchFamily="18" charset="0"/>
              </a:rPr>
              <a:t>«Рівний-рівному»</a:t>
            </a:r>
            <a:r>
              <a:rPr lang="ru-RU"/>
              <a:t> </a:t>
            </a:r>
          </a:p>
          <a:p>
            <a:r>
              <a:rPr lang="uk-UA">
                <a:latin typeface="Georgia" pitchFamily="18" charset="0"/>
              </a:rPr>
              <a:t>Заняття проводяться </a:t>
            </a:r>
          </a:p>
          <a:p>
            <a:r>
              <a:rPr lang="uk-UA">
                <a:latin typeface="Georgia" pitchFamily="18" charset="0"/>
              </a:rPr>
              <a:t>в тренінговій формі, </a:t>
            </a:r>
          </a:p>
          <a:p>
            <a:r>
              <a:rPr lang="uk-UA">
                <a:latin typeface="Georgia" pitchFamily="18" charset="0"/>
              </a:rPr>
              <a:t>налаштовуючи підлітків</a:t>
            </a:r>
          </a:p>
          <a:p>
            <a:r>
              <a:rPr lang="uk-UA">
                <a:latin typeface="Georgia" pitchFamily="18" charset="0"/>
              </a:rPr>
              <a:t> на відкрите спілкування </a:t>
            </a:r>
          </a:p>
          <a:p>
            <a:r>
              <a:rPr lang="uk-UA">
                <a:latin typeface="Georgia" pitchFamily="18" charset="0"/>
              </a:rPr>
              <a:t>на самі різносторонні та близькі їм теми:</a:t>
            </a:r>
          </a:p>
          <a:p>
            <a:r>
              <a:rPr lang="uk-UA">
                <a:latin typeface="Georgia" pitchFamily="18" charset="0"/>
              </a:rPr>
              <a:t>відносини між статтями, здоровий спосіб життя. </a:t>
            </a:r>
          </a:p>
          <a:p>
            <a:r>
              <a:rPr lang="uk-UA">
                <a:latin typeface="Georgia" pitchFamily="18" charset="0"/>
              </a:rPr>
              <a:t>Необхідні знання з </a:t>
            </a:r>
          </a:p>
          <a:p>
            <a:r>
              <a:rPr lang="uk-UA">
                <a:latin typeface="Georgia" pitchFamily="18" charset="0"/>
              </a:rPr>
              <a:t>таких тем як венеричні захворювання, СНІД, </a:t>
            </a:r>
          </a:p>
          <a:p>
            <a:r>
              <a:rPr lang="uk-UA">
                <a:latin typeface="Georgia" pitchFamily="18" charset="0"/>
              </a:rPr>
              <a:t>вплив наркотичних речовин </a:t>
            </a:r>
          </a:p>
          <a:p>
            <a:r>
              <a:rPr lang="uk-UA">
                <a:latin typeface="Georgia" pitchFamily="18" charset="0"/>
              </a:rPr>
              <a:t>даються в невимушеній формі, </a:t>
            </a:r>
          </a:p>
          <a:p>
            <a:r>
              <a:rPr lang="uk-UA">
                <a:latin typeface="Georgia" pitchFamily="18" charset="0"/>
              </a:rPr>
              <a:t>в довірливій бесіді.</a:t>
            </a:r>
            <a:endParaRPr lang="ru-RU">
              <a:latin typeface="Georgia" pitchFamily="18" charset="0"/>
            </a:endParaRPr>
          </a:p>
          <a:p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/>
      <p:bldP spid="177159" grpId="0"/>
      <p:bldP spid="1771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990600" y="1219200"/>
            <a:ext cx="7543800" cy="4648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FF"/>
                </a:solidFill>
              </a:rPr>
              <a:t>                    Держава</a:t>
            </a:r>
            <a:r>
              <a:rPr lang="uk-UA" smtClean="0">
                <a:solidFill>
                  <a:srgbClr val="0000FF"/>
                </a:solidFill>
              </a:rPr>
              <a:t>, виховні інститути , здійснюють профілактику негативних проявів поведінки дітей та учнівської молоді , допомагають їм виробити імунітет до негативних впливів соціального середовища.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00FF"/>
                </a:solidFill>
              </a:rPr>
              <a:t>    </a:t>
            </a:r>
            <a:r>
              <a:rPr lang="uk-UA" sz="2400" smtClean="0">
                <a:solidFill>
                  <a:srgbClr val="0000FF"/>
                </a:solidFill>
              </a:rPr>
              <a:t>( “ Основні орієнтири виховання ”</a:t>
            </a:r>
            <a:r>
              <a:rPr lang="uk-UA" sz="2400" smtClean="0"/>
              <a:t> )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7171" name="Picture 3" descr="Стенд Герб и флаг Украин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048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7148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60AAA"/>
                </a:solidFill>
                <a:latin typeface="Georgia" pitchFamily="18" charset="0"/>
              </a:rPr>
              <a:t>Спецкурс «</a:t>
            </a:r>
            <a:r>
              <a:rPr lang="ru-RU" sz="2800" b="1" dirty="0" err="1" smtClean="0">
                <a:solidFill>
                  <a:srgbClr val="A60AAA"/>
                </a:solidFill>
                <a:latin typeface="Georgia" pitchFamily="18" charset="0"/>
              </a:rPr>
              <a:t>Захисти</a:t>
            </a:r>
            <a:r>
              <a:rPr lang="ru-RU" sz="2800" b="1" dirty="0" smtClean="0">
                <a:solidFill>
                  <a:srgbClr val="A60AAA"/>
                </a:solidFill>
                <a:latin typeface="Georgia" pitchFamily="18" charset="0"/>
              </a:rPr>
              <a:t> себе </a:t>
            </a:r>
            <a:r>
              <a:rPr lang="ru-RU" sz="2800" b="1" dirty="0" err="1" smtClean="0">
                <a:solidFill>
                  <a:srgbClr val="A60AAA"/>
                </a:solidFill>
                <a:latin typeface="Georgia" pitchFamily="18" charset="0"/>
              </a:rPr>
              <a:t>від</a:t>
            </a:r>
            <a:r>
              <a:rPr lang="ru-RU" sz="2800" b="1" dirty="0" smtClean="0">
                <a:solidFill>
                  <a:srgbClr val="A60AAA"/>
                </a:solidFill>
                <a:latin typeface="Georgia" pitchFamily="18" charset="0"/>
              </a:rPr>
              <a:t> ВІЛ»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214422"/>
            <a:ext cx="83582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Програма складається зі вступу і п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яти</a:t>
            </a:r>
            <a:r>
              <a:rPr lang="uk-UA" sz="2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модулів.</a:t>
            </a:r>
            <a:r>
              <a:rPr lang="uk-U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Вступ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ознайомлює з вимогами та викликами сучасного світу, переконує 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необхідності брати особисту відповідальність за власне життя і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здоров'я. </a:t>
            </a:r>
          </a:p>
          <a:p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Модуль 1.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Базова інформація про ВІЛ/СНІД/ІПСШ.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Модуль 2.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Рівноправні стосунки: «НІ» алкоголю й наркотикам.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Модуль 3.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Відповідальна поведінка: відстрочення початку статевого життя.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Модуль 4.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Відповідальна поведінка: «НІ» насиллю й незахищеним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контактам.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Модуль 5.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Протидія дискримінації. Підтримка людей, які живуть з ВІЛ. 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Метою курсу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є підвищення рівня індивідуальної захищеності молоді від ВІЛ-інфікування, а також формування толерантного ставлення до людей, які живуть з ВІЛ.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611560" y="260648"/>
            <a:ext cx="2851150" cy="2419350"/>
            <a:chOff x="680" y="1061"/>
            <a:chExt cx="4489" cy="3810"/>
          </a:xfrm>
        </p:grpSpPr>
        <p:pic>
          <p:nvPicPr>
            <p:cNvPr id="20483" name="Рисунок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80" y="1061"/>
              <a:ext cx="4489" cy="3376"/>
            </a:xfrm>
            <a:prstGeom prst="rect">
              <a:avLst/>
            </a:prstGeom>
            <a:noFill/>
          </p:spPr>
        </p:pic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680" y="4490"/>
              <a:ext cx="4480" cy="3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1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imes New Roman" pitchFamily="18" charset="0"/>
                </a:rPr>
                <a:t>Змагання з футболу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485" name="Рисунок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260648"/>
            <a:ext cx="2808312" cy="2153912"/>
          </a:xfrm>
          <a:prstGeom prst="rect">
            <a:avLst/>
          </a:prstGeom>
          <a:noFill/>
        </p:spPr>
      </p:pic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467544" y="2996952"/>
            <a:ext cx="2520280" cy="2088232"/>
            <a:chOff x="680" y="5252"/>
            <a:chExt cx="3500" cy="3219"/>
          </a:xfrm>
        </p:grpSpPr>
        <p:pic>
          <p:nvPicPr>
            <p:cNvPr id="20487" name="Рисунок 13" descr="101_025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80" y="5252"/>
              <a:ext cx="3475" cy="2829"/>
            </a:xfrm>
            <a:prstGeom prst="rect">
              <a:avLst/>
            </a:prstGeom>
            <a:noFill/>
          </p:spPr>
        </p:pic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680" y="8090"/>
              <a:ext cx="3500" cy="3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1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imes New Roman" pitchFamily="18" charset="0"/>
                </a:rPr>
                <a:t>Конкурс малюнків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489" name="Рисунок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2708920"/>
            <a:ext cx="2571517" cy="2078532"/>
          </a:xfrm>
          <a:prstGeom prst="rect">
            <a:avLst/>
          </a:prstGeom>
          <a:noFill/>
        </p:spPr>
      </p:pic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3000364" y="4643446"/>
            <a:ext cx="3368986" cy="2214554"/>
            <a:chOff x="680" y="8681"/>
            <a:chExt cx="4273" cy="3048"/>
          </a:xfrm>
        </p:grpSpPr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680" y="11348"/>
              <a:ext cx="4200" cy="3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1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imes New Roman" pitchFamily="18" charset="0"/>
                </a:rPr>
                <a:t>Агітбригада «Дивосвіт»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492" name="Рисунок 35" descr="101_1369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80" y="8681"/>
              <a:ext cx="4273" cy="2700"/>
            </a:xfrm>
            <a:prstGeom prst="rect">
              <a:avLst/>
            </a:prstGeom>
            <a:noFill/>
          </p:spPr>
        </p:pic>
      </p:grp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3419872" y="2348880"/>
            <a:ext cx="2381250" cy="1849437"/>
          </a:xfrm>
          <a:prstGeom prst="ellipse">
            <a:avLst/>
          </a:prstGeom>
          <a:solidFill>
            <a:srgbClr val="D97BF3"/>
          </a:solidFill>
          <a:ln w="12700">
            <a:solidFill>
              <a:srgbClr val="FF0000"/>
            </a:solidFill>
            <a:round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latin typeface="Times New Roman" pitchFamily="18" charset="0"/>
              </a:rPr>
              <a:t>Формування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latin typeface="Times New Roman" pitchFamily="18" charset="0"/>
              </a:rPr>
              <a:t>здорового способу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9FF33"/>
                </a:solidFill>
                <a:effectLst/>
                <a:latin typeface="Times New Roman" pitchFamily="18" charset="0"/>
              </a:rPr>
              <a:t>життя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PC0800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43438" cy="3482887"/>
          </a:xfrm>
          <a:prstGeom prst="flowChartAlternateProcess">
            <a:avLst/>
          </a:prstGeom>
          <a:noFill/>
        </p:spPr>
      </p:pic>
      <p:pic>
        <p:nvPicPr>
          <p:cNvPr id="2051" name="Picture 3" descr="C:\Documents and Settings\Admin\Рабочий стол\PC0800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267946"/>
            <a:ext cx="4786314" cy="3590054"/>
          </a:xfrm>
          <a:prstGeom prst="flowChartAlternateProcess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4143380"/>
            <a:ext cx="2911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“16 днів проти </a:t>
            </a:r>
            <a:r>
              <a:rPr lang="uk-UA" sz="3600" b="1" i="1" dirty="0" err="1" smtClean="0">
                <a:solidFill>
                  <a:srgbClr val="0070C0"/>
                </a:solidFill>
              </a:rPr>
              <a:t>насильства”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PC0600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54076" cy="3428999"/>
          </a:xfrm>
          <a:prstGeom prst="flowChartAlternateProcess">
            <a:avLst/>
          </a:prstGeom>
          <a:noFill/>
        </p:spPr>
      </p:pic>
      <p:pic>
        <p:nvPicPr>
          <p:cNvPr id="3075" name="Picture 3" descr="C:\Documents and Settings\Admin\Рабочий стол\PC0600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0"/>
            <a:ext cx="2928958" cy="3903849"/>
          </a:xfrm>
          <a:prstGeom prst="flowChartAlternateProcess">
            <a:avLst/>
          </a:prstGeom>
          <a:noFill/>
        </p:spPr>
      </p:pic>
      <p:pic>
        <p:nvPicPr>
          <p:cNvPr id="3076" name="Picture 4" descr="C:\Documents and Settings\Admin\Рабочий стол\PC0600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97617"/>
            <a:ext cx="4643438" cy="3360383"/>
          </a:xfrm>
          <a:prstGeom prst="flowChartAlternateProcess">
            <a:avLst/>
          </a:prstGeom>
          <a:noFill/>
        </p:spPr>
      </p:pic>
      <p:pic>
        <p:nvPicPr>
          <p:cNvPr id="3077" name="Picture 5" descr="C:\Documents and Settings\Admin\Рабочий стол\PC0600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10" y="3951550"/>
            <a:ext cx="3929090" cy="2906450"/>
          </a:xfrm>
          <a:prstGeom prst="flowChartAlternateProcess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3429000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Виставка плакатів “СНІД здолаємо </a:t>
            </a:r>
            <a:r>
              <a:rPr lang="uk-UA" sz="3200" b="1" dirty="0" err="1" smtClean="0"/>
              <a:t>разом”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429000"/>
            <a:ext cx="4524216" cy="315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332656"/>
            <a:ext cx="31432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Тренінги</a:t>
            </a:r>
            <a:r>
              <a:rPr lang="en-US" sz="4000" b="1" dirty="0" smtClean="0"/>
              <a:t> </a:t>
            </a:r>
            <a:endParaRPr lang="uk-UA" sz="4000" b="1" dirty="0" smtClean="0"/>
          </a:p>
          <a:p>
            <a:pPr algn="ctr"/>
            <a:endParaRPr lang="uk-UA" sz="4000" b="1" dirty="0" smtClean="0"/>
          </a:p>
          <a:p>
            <a:pPr algn="ctr"/>
            <a:r>
              <a:rPr lang="uk-UA" sz="4000" b="1" i="1" dirty="0" err="1" smtClean="0">
                <a:solidFill>
                  <a:srgbClr val="FF0000"/>
                </a:solidFill>
              </a:rPr>
              <a:t>“Добром</a:t>
            </a:r>
            <a:r>
              <a:rPr lang="uk-UA" sz="4000" b="1" i="1" dirty="0" smtClean="0">
                <a:solidFill>
                  <a:srgbClr val="FF0000"/>
                </a:solidFill>
              </a:rPr>
              <a:t> врятуємо </a:t>
            </a:r>
            <a:r>
              <a:rPr lang="uk-UA" sz="4000" b="1" i="1" dirty="0" err="1" smtClean="0">
                <a:solidFill>
                  <a:srgbClr val="FF0000"/>
                </a:solidFill>
              </a:rPr>
              <a:t>світ”</a:t>
            </a:r>
            <a:r>
              <a:rPr lang="uk-UA" sz="4000" b="1" i="1" dirty="0" smtClean="0">
                <a:solidFill>
                  <a:srgbClr val="FF0000"/>
                </a:solidFill>
              </a:rPr>
              <a:t>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4643446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err="1" smtClean="0">
                <a:solidFill>
                  <a:srgbClr val="FF0000"/>
                </a:solidFill>
              </a:rPr>
              <a:t>“Виховуємо</a:t>
            </a:r>
            <a:r>
              <a:rPr lang="uk-UA" sz="3600" b="1" i="1" dirty="0" smtClean="0">
                <a:solidFill>
                  <a:srgbClr val="FF0000"/>
                </a:solidFill>
              </a:rPr>
              <a:t> в собі </a:t>
            </a:r>
            <a:r>
              <a:rPr lang="uk-UA" sz="3600" b="1" i="1" dirty="0" err="1" smtClean="0">
                <a:solidFill>
                  <a:srgbClr val="FF0000"/>
                </a:solidFill>
              </a:rPr>
              <a:t>людину”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0245" y="571480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321446"/>
            <a:ext cx="3929091" cy="294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57166"/>
            <a:ext cx="3500462" cy="30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5" y="3918877"/>
            <a:ext cx="3643338" cy="273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992688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596" y="328612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Акція </a:t>
            </a:r>
            <a:r>
              <a:rPr lang="uk-UA" sz="4000" b="1" dirty="0" err="1" smtClean="0"/>
              <a:t>“Поспішаймо</a:t>
            </a:r>
            <a:r>
              <a:rPr lang="uk-UA" sz="4000" b="1" dirty="0" smtClean="0"/>
              <a:t> робити </a:t>
            </a:r>
            <a:r>
              <a:rPr lang="uk-UA" sz="4000" b="1" dirty="0" err="1" smtClean="0"/>
              <a:t>добро”</a:t>
            </a:r>
            <a:endParaRPr lang="ru-RU" sz="4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2195513" y="188913"/>
            <a:ext cx="4462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 i="1">
                <a:latin typeface="Georgia" pitchFamily="18" charset="0"/>
              </a:rPr>
              <a:t>Р о б і н з о н а д а</a:t>
            </a:r>
            <a:endParaRPr lang="ru-RU" sz="3600" b="1" i="1">
              <a:latin typeface="Georgia" pitchFamily="18" charset="0"/>
            </a:endParaRPr>
          </a:p>
        </p:txBody>
      </p:sp>
      <p:pic>
        <p:nvPicPr>
          <p:cNvPr id="162821" name="Picture 5" descr="DSC006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2781300"/>
            <a:ext cx="5903912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6" descr="DSC006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196975"/>
            <a:ext cx="38163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8" descr="DSC0059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933825"/>
            <a:ext cx="22320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5" name="Picture 9" descr="DSC0057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052513"/>
            <a:ext cx="38782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P5220306 коррекц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628775"/>
            <a:ext cx="3236912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3" name="Picture 5" descr="DSC006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3429000"/>
            <a:ext cx="5392737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4" name="Picture 6" descr="DSC0038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404813"/>
            <a:ext cx="45259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0" y="404813"/>
            <a:ext cx="4264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1">
                <a:latin typeface="Georgia" pitchFamily="18" charset="0"/>
              </a:rPr>
              <a:t>Для старших класів робінзонада </a:t>
            </a:r>
          </a:p>
          <a:p>
            <a:pPr algn="ctr"/>
            <a:r>
              <a:rPr lang="uk-UA" b="1">
                <a:latin typeface="Georgia" pitchFamily="18" charset="0"/>
              </a:rPr>
              <a:t>проводиться восени, </a:t>
            </a:r>
          </a:p>
          <a:p>
            <a:pPr algn="ctr"/>
            <a:r>
              <a:rPr lang="uk-UA" b="1">
                <a:latin typeface="Georgia" pitchFamily="18" charset="0"/>
              </a:rPr>
              <a:t>для середньої ланки весною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214422"/>
            <a:ext cx="3574797" cy="276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4143380"/>
            <a:ext cx="333374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4143380"/>
            <a:ext cx="3387087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1214422"/>
            <a:ext cx="3690931" cy="276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142852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На гостину до друзів: </a:t>
            </a:r>
            <a:r>
              <a:rPr lang="uk-UA" sz="3200" b="1" dirty="0" err="1" smtClean="0">
                <a:solidFill>
                  <a:srgbClr val="0070C0"/>
                </a:solidFill>
              </a:rPr>
              <a:t>с.Кисляк</a:t>
            </a:r>
            <a:r>
              <a:rPr lang="uk-UA" sz="3200" b="1" dirty="0" smtClean="0">
                <a:solidFill>
                  <a:srgbClr val="0070C0"/>
                </a:solidFill>
              </a:rPr>
              <a:t>, спеціалізована школа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000504"/>
            <a:ext cx="3286148" cy="2643206"/>
          </a:xfrm>
          <a:prstGeom prst="flowChartAlternateProcess">
            <a:avLst/>
          </a:prstGeom>
          <a:noFill/>
        </p:spPr>
      </p:pic>
      <p:pic>
        <p:nvPicPr>
          <p:cNvPr id="4" name="Picture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4357694"/>
            <a:ext cx="2928958" cy="2239088"/>
          </a:xfrm>
          <a:prstGeom prst="flowChartAlternateProcess">
            <a:avLst/>
          </a:prstGeom>
          <a:noFill/>
        </p:spPr>
      </p:pic>
      <p:pic>
        <p:nvPicPr>
          <p:cNvPr id="5" name="Рисунок 55" descr="PB180728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285728"/>
            <a:ext cx="3286148" cy="2570058"/>
          </a:xfrm>
          <a:prstGeom prst="flowChartAlternateProcess">
            <a:avLst/>
          </a:prstGeom>
          <a:noFill/>
        </p:spPr>
      </p:pic>
      <p:pic>
        <p:nvPicPr>
          <p:cNvPr id="6" name="Picture 4" descr="D:\день учителя\новий рік 2012\PC0305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57166"/>
            <a:ext cx="3200561" cy="2400634"/>
          </a:xfrm>
          <a:prstGeom prst="flowChartAlternateProcess">
            <a:avLst/>
          </a:prstGeom>
          <a:noFill/>
        </p:spPr>
      </p:pic>
      <p:pic>
        <p:nvPicPr>
          <p:cNvPr id="2051" name="Picture 3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2786058"/>
            <a:ext cx="2857519" cy="2104248"/>
          </a:xfrm>
          <a:prstGeom prst="flowChartAlternateProcess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43306" y="500042"/>
            <a:ext cx="1928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Робота відділу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</a:rPr>
              <a:t>“Милосердя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 Шкільного Містечка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91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40768"/>
            <a:ext cx="7239000" cy="4104456"/>
          </a:xfrm>
        </p:spPr>
        <p:txBody>
          <a:bodyPr>
            <a:normAutofit lnSpcReduction="10000"/>
          </a:bodyPr>
          <a:lstStyle/>
          <a:p>
            <a:pPr marL="265176" indent="-265176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1400" dirty="0" smtClean="0">
              <a:solidFill>
                <a:srgbClr val="66FF33"/>
              </a:solidFill>
              <a:uFill>
                <a:solidFill>
                  <a:srgbClr val="FF0000"/>
                </a:solidFill>
              </a:uFill>
              <a:latin typeface="Monotype Corsiva" pitchFamily="66" charset="0"/>
            </a:endParaRPr>
          </a:p>
          <a:p>
            <a:pPr marL="265176" indent="-265176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 цілісна система підготовчих, профілактичних дій педагогічного колективу з метою запобігання формуванню негативних звичок, рис характеру та проявам асоціальної поведінки підлітків, а також організація належного догляду за їх діяльністю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solidFill>
                  <a:srgbClr val="00B050"/>
                </a:solidFill>
                <a:uFill>
                  <a:solidFill>
                    <a:srgbClr val="FFFF00"/>
                  </a:solidFill>
                </a:uFill>
                <a:latin typeface="Monotype Corsiva" pitchFamily="66" charset="0"/>
              </a:rPr>
              <a:t>Превентивне виховання - 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785926"/>
            <a:ext cx="3651107" cy="2513271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4429132"/>
            <a:ext cx="2786082" cy="2269062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714488"/>
            <a:ext cx="3786214" cy="255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50004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>
                <a:solidFill>
                  <a:srgbClr val="00B050"/>
                </a:solidFill>
                <a:latin typeface="Bookman Old Style" pitchFamily="18" charset="0"/>
              </a:rPr>
              <a:t>“Посвята</a:t>
            </a:r>
            <a:r>
              <a:rPr lang="uk-UA" sz="3600" b="1" dirty="0" smtClean="0">
                <a:solidFill>
                  <a:srgbClr val="00B050"/>
                </a:solidFill>
                <a:latin typeface="Bookman Old Style" pitchFamily="18" charset="0"/>
              </a:rPr>
              <a:t> в </a:t>
            </a:r>
            <a:r>
              <a:rPr lang="uk-UA" sz="3600" b="1" dirty="0" err="1" smtClean="0">
                <a:solidFill>
                  <a:srgbClr val="00B050"/>
                </a:solidFill>
                <a:latin typeface="Bookman Old Style" pitchFamily="18" charset="0"/>
              </a:rPr>
              <a:t>Добродії”</a:t>
            </a:r>
            <a:r>
              <a:rPr lang="uk-UA" sz="3600" b="1" dirty="0" smtClean="0">
                <a:solidFill>
                  <a:srgbClr val="00B050"/>
                </a:solidFill>
                <a:latin typeface="Bookman Old Style" pitchFamily="18" charset="0"/>
              </a:rPr>
              <a:t> в класі з інклюзивним навчанням </a:t>
            </a:r>
            <a:endParaRPr lang="ru-RU" sz="36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179388" y="174625"/>
            <a:ext cx="8785225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uk-UA" sz="900" b="1">
              <a:latin typeface="Georgia" pitchFamily="18" charset="0"/>
            </a:endParaRPr>
          </a:p>
          <a:p>
            <a:pPr marL="342900" indent="-342900" algn="ctr"/>
            <a:r>
              <a:rPr lang="uk-UA" sz="2000" b="1">
                <a:solidFill>
                  <a:srgbClr val="A60AAA"/>
                </a:solidFill>
                <a:latin typeface="Georgia" pitchFamily="18" charset="0"/>
              </a:rPr>
              <a:t>Очікувані результати:</a:t>
            </a:r>
            <a:endParaRPr lang="uk-UA" sz="800" b="1">
              <a:solidFill>
                <a:srgbClr val="A60AAA"/>
              </a:solidFill>
              <a:latin typeface="Georgia" pitchFamily="18" charset="0"/>
            </a:endParaRPr>
          </a:p>
          <a:p>
            <a:pPr marL="342900" indent="-342900" algn="ctr"/>
            <a:endParaRPr lang="uk-UA" sz="1000">
              <a:solidFill>
                <a:srgbClr val="A60AAA"/>
              </a:solidFill>
              <a:latin typeface="Georgia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uk-UA" sz="2000">
                <a:solidFill>
                  <a:schemeClr val="hlink"/>
                </a:solidFill>
                <a:latin typeface="Georgia" pitchFamily="18" charset="0"/>
              </a:rPr>
              <a:t>        </a:t>
            </a:r>
            <a:r>
              <a:rPr lang="uk-UA">
                <a:solidFill>
                  <a:schemeClr val="hlink"/>
                </a:solidFill>
                <a:latin typeface="Georgia" pitchFamily="18" charset="0"/>
              </a:rPr>
              <a:t>Результатом сформованості здорового  способу життя </a:t>
            </a:r>
          </a:p>
          <a:p>
            <a:pPr marL="342900" indent="-342900"/>
            <a:r>
              <a:rPr lang="uk-UA">
                <a:solidFill>
                  <a:schemeClr val="hlink"/>
                </a:solidFill>
                <a:latin typeface="Georgia" pitchFamily="18" charset="0"/>
              </a:rPr>
              <a:t>стан забезпечення культури здоров’я як інтегративної якості </a:t>
            </a:r>
          </a:p>
          <a:p>
            <a:pPr marL="342900" indent="-342900"/>
            <a:r>
              <a:rPr lang="uk-UA">
                <a:solidFill>
                  <a:schemeClr val="hlink"/>
                </a:solidFill>
                <a:latin typeface="Georgia" pitchFamily="18" charset="0"/>
              </a:rPr>
              <a:t>особистості і показника вихованості, забезпечені повним </a:t>
            </a:r>
          </a:p>
          <a:p>
            <a:pPr marL="342900" indent="-342900"/>
            <a:r>
              <a:rPr lang="uk-UA">
                <a:solidFill>
                  <a:schemeClr val="hlink"/>
                </a:solidFill>
                <a:latin typeface="Georgia" pitchFamily="18" charset="0"/>
              </a:rPr>
              <a:t>рівнем знань, умінь і навичок щодо формування, відтворення, </a:t>
            </a:r>
          </a:p>
          <a:p>
            <a:pPr marL="342900" indent="-342900"/>
            <a:r>
              <a:rPr lang="uk-UA">
                <a:solidFill>
                  <a:schemeClr val="hlink"/>
                </a:solidFill>
                <a:latin typeface="Georgia" pitchFamily="18" charset="0"/>
              </a:rPr>
              <a:t>зміцнення здоров’я та досягнення високого рівня культури поведінки стосовно власного здоров’я оточуючих.</a:t>
            </a:r>
            <a:endParaRPr lang="uk-UA" sz="900">
              <a:solidFill>
                <a:schemeClr val="hlink"/>
              </a:solidFill>
              <a:latin typeface="Georgia" pitchFamily="18" charset="0"/>
            </a:endParaRPr>
          </a:p>
          <a:p>
            <a:pPr marL="342900" indent="-342900"/>
            <a:endParaRPr lang="uk-UA" sz="900">
              <a:solidFill>
                <a:schemeClr val="hlink"/>
              </a:solidFill>
              <a:latin typeface="Georgia" pitchFamily="18" charset="0"/>
            </a:endParaRPr>
          </a:p>
          <a:p>
            <a:pPr marL="342900" indent="-342900">
              <a:buFontTx/>
              <a:buAutoNum type="arabicPeriod" startAt="2"/>
            </a:pPr>
            <a:r>
              <a:rPr lang="uk-UA">
                <a:solidFill>
                  <a:schemeClr val="hlink"/>
                </a:solidFill>
                <a:latin typeface="Georgia" pitchFamily="18" charset="0"/>
              </a:rPr>
              <a:t>       Формування здорового способу життя учнів і батьків, </a:t>
            </a:r>
          </a:p>
          <a:p>
            <a:pPr marL="342900" indent="-342900"/>
            <a:r>
              <a:rPr lang="uk-UA">
                <a:solidFill>
                  <a:schemeClr val="hlink"/>
                </a:solidFill>
                <a:latin typeface="Georgia" pitchFamily="18" charset="0"/>
              </a:rPr>
              <a:t>популяризація оздоровчих систем, підготовка дітей до здорового сімейного життя.</a:t>
            </a:r>
          </a:p>
          <a:p>
            <a:pPr marL="342900" indent="-342900"/>
            <a:endParaRPr lang="uk-UA" sz="900">
              <a:solidFill>
                <a:schemeClr val="hlink"/>
              </a:solidFill>
              <a:latin typeface="Georgia" pitchFamily="18" charset="0"/>
            </a:endParaRPr>
          </a:p>
          <a:p>
            <a:pPr marL="342900" indent="-342900">
              <a:buFontTx/>
              <a:buAutoNum type="arabicPeriod" startAt="3"/>
            </a:pPr>
            <a:r>
              <a:rPr lang="uk-UA">
                <a:solidFill>
                  <a:schemeClr val="hlink"/>
                </a:solidFill>
                <a:latin typeface="Georgia" pitchFamily="18" charset="0"/>
              </a:rPr>
              <a:t>      Розробка і впровадження інноваційних технологій з метою підвищення якості знань і досягнень учнів відповідно до розробленої програми.</a:t>
            </a:r>
          </a:p>
          <a:p>
            <a:pPr marL="342900" indent="-342900"/>
            <a:endParaRPr lang="uk-UA" sz="900">
              <a:solidFill>
                <a:schemeClr val="hlink"/>
              </a:solidFill>
              <a:latin typeface="Georgia" pitchFamily="18" charset="0"/>
            </a:endParaRPr>
          </a:p>
          <a:p>
            <a:pPr marL="342900" indent="-342900">
              <a:buFontTx/>
              <a:buAutoNum type="arabicPeriod" startAt="4"/>
            </a:pPr>
            <a:r>
              <a:rPr lang="uk-UA">
                <a:solidFill>
                  <a:schemeClr val="hlink"/>
                </a:solidFill>
                <a:latin typeface="Georgia" pitchFamily="18" charset="0"/>
              </a:rPr>
              <a:t>     Створення сприятливого психологічного клімату в школах, вироблення наукового підходу до організації кожного заходу, уроку, а саме: продуманий розподіл навчального навантаження, створення умов для самореалізації учня, психологічне підґрунтя, естетичне оформлення, створення відповідних санітарно-гігієнічних умов, вчасне емоційне розвантаження.</a:t>
            </a:r>
          </a:p>
          <a:p>
            <a:pPr marL="342900" indent="-342900"/>
            <a:endParaRPr lang="uk-UA" sz="900">
              <a:solidFill>
                <a:schemeClr val="hlink"/>
              </a:solidFill>
              <a:latin typeface="Georgia" pitchFamily="18" charset="0"/>
            </a:endParaRPr>
          </a:p>
          <a:p>
            <a:pPr marL="342900" indent="-342900">
              <a:buFontTx/>
              <a:buAutoNum type="arabicPeriod" startAt="5"/>
            </a:pPr>
            <a:r>
              <a:rPr lang="uk-UA">
                <a:solidFill>
                  <a:schemeClr val="hlink"/>
                </a:solidFill>
                <a:latin typeface="Georgia" pitchFamily="18" charset="0"/>
              </a:rPr>
              <a:t>      Підготовка до життя здорової людини, здатної до творчої самореалізації у демократичному суспільстві.</a:t>
            </a:r>
          </a:p>
          <a:p>
            <a:pPr marL="342900" indent="-342900"/>
            <a:endParaRPr lang="uk-UA" sz="900">
              <a:solidFill>
                <a:schemeClr val="hlink"/>
              </a:solidFill>
              <a:latin typeface="Georgia" pitchFamily="18" charset="0"/>
            </a:endParaRPr>
          </a:p>
          <a:p>
            <a:pPr marL="342900" indent="-342900">
              <a:buFontTx/>
              <a:buAutoNum type="arabicPeriod" startAt="6"/>
            </a:pPr>
            <a:r>
              <a:rPr lang="uk-UA">
                <a:solidFill>
                  <a:schemeClr val="hlink"/>
                </a:solidFill>
                <a:latin typeface="Georgia" pitchFamily="18" charset="0"/>
              </a:rPr>
              <a:t>      Поліпшення санітарно-гігієнічних умов перебування дітей.</a:t>
            </a:r>
            <a:endParaRPr lang="ru-RU">
              <a:solidFill>
                <a:schemeClr val="hlink"/>
              </a:solidFill>
              <a:latin typeface="Georgia" pitchFamily="18" charset="0"/>
            </a:endParaRPr>
          </a:p>
        </p:txBody>
      </p:sp>
      <p:pic>
        <p:nvPicPr>
          <p:cNvPr id="60419" name="Picture 5" descr="people126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620713"/>
            <a:ext cx="142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574088" cy="1828800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4400" u="sng" dirty="0" smtClean="0">
                <a:solidFill>
                  <a:srgbClr val="0099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Сутність :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>
              <a:solidFill>
                <a:srgbClr val="66FF33"/>
              </a:solidFill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 2"/>
              <a:buNone/>
              <a:defRPr/>
            </a:pPr>
            <a:r>
              <a:rPr lang="uk-UA" sz="4800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uk-UA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комплексний цілеспрямований вплив на особистість у процесі її активної динамічної взаємодії із соціальними інституціями, спрямованої на фізичний, психічний, духовний,соціальний розвиток особистості; вироблення в неї імунітету до негативних впливів соціального оточення , профілактику, корекцію і подолання асоціальних проявів у поведінці дітей та молоді , а саме </a:t>
            </a:r>
            <a:r>
              <a:rPr lang="uk-UA" sz="9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 2"/>
              <a:buNone/>
              <a:defRPr/>
            </a:pPr>
            <a:endParaRPr lang="ru-RU" sz="32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правопорушень (схильність до агресії , крадіжок, брехні та інших вад, що можуть призвести до кримінальних дій);</a:t>
            </a:r>
            <a:endParaRPr lang="ru-RU" sz="9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поганих звичок (алкоголізму , наркоманії,  тютюнопаління , токсикоманії, то що );</a:t>
            </a:r>
            <a:endParaRPr lang="ru-RU" sz="9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статевих порушень  та їх наслідків ( статевої розпусти , венеричних захворювань, ВІЛ, СНІД , проституції , то що) ;</a:t>
            </a:r>
            <a:endParaRPr lang="ru-RU" sz="9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егоцентризму та екологічної брутальності (позитивне ставлення до всього, що оточує, свідомість, підвищення культури споживання , загальноприйнятні норми людської моралі, то що).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 2" pitchFamily="18" charset="2"/>
              <a:buNone/>
              <a:defRPr/>
            </a:pPr>
            <a:endParaRPr lang="ru-RU" sz="9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ru-RU" sz="4800" dirty="0" smtClean="0"/>
          </a:p>
        </p:txBody>
      </p:sp>
      <p:pic>
        <p:nvPicPr>
          <p:cNvPr id="9219" name="Picture 4" descr="E:\Воспитание\ВОСПЕТ работа\рисунки\ЗАКОН\FAQma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5029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802688" cy="2971800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uk-UA" sz="2400" dirty="0" smtClean="0"/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8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створення умов для формування позитивних якостей особистостей;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8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забезпечення соціально-психологічної діяльності;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8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надання комплексної психолого-педагогічної та медико-соціальної допомоги неповнолітнім;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8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забезпечення адекватної соціальної реабілітації неповнолітніх, які вчинили протиправні дії або зловживають психоактивними речовинами;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8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сприяння виробленню інтегрованих міждисциплінарних 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r>
              <a:rPr lang="uk-UA" sz="8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підходів, об'єднанню зусиль різних суб'єктів превентивної 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r>
              <a:rPr lang="uk-UA" sz="8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роботи</a:t>
            </a:r>
            <a:endParaRPr lang="ru-RU" sz="8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4315"/>
            <a:ext cx="8715377" cy="1157285"/>
          </a:xfrm>
        </p:spPr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2800" b="1" u="sng" dirty="0" smtClean="0">
                <a:solidFill>
                  <a:srgbClr val="008000"/>
                </a:solidFill>
              </a:rPr>
              <a:t>Завдання</a:t>
            </a:r>
            <a:br>
              <a:rPr lang="uk-UA" sz="2800" b="1" u="sng" dirty="0" smtClean="0">
                <a:solidFill>
                  <a:srgbClr val="008000"/>
                </a:solidFill>
              </a:rPr>
            </a:br>
            <a:r>
              <a:rPr lang="uk-UA" sz="2800" b="1" u="sng" dirty="0" smtClean="0">
                <a:solidFill>
                  <a:srgbClr val="008000"/>
                </a:solidFill>
              </a:rPr>
              <a:t>превентивного виховання  учнів </a:t>
            </a:r>
            <a:br>
              <a:rPr lang="uk-UA" sz="2800" b="1" u="sng" dirty="0" smtClean="0">
                <a:solidFill>
                  <a:srgbClr val="008000"/>
                </a:solidFill>
              </a:rPr>
            </a:br>
            <a:r>
              <a:rPr lang="uk-UA" sz="2800" b="1" u="sng" dirty="0" err="1" smtClean="0">
                <a:solidFill>
                  <a:srgbClr val="008000"/>
                </a:solidFill>
              </a:rPr>
              <a:t>Ладижинської</a:t>
            </a:r>
            <a:r>
              <a:rPr lang="uk-UA" sz="2800" b="1" u="sng" dirty="0" smtClean="0">
                <a:solidFill>
                  <a:srgbClr val="008000"/>
                </a:solidFill>
              </a:rPr>
              <a:t> загальноосвітньої школи І-ІІІ ст. №2</a:t>
            </a:r>
            <a:endParaRPr lang="ru-RU" sz="2800" b="1" u="sng" dirty="0" smtClean="0">
              <a:solidFill>
                <a:srgbClr val="008000"/>
              </a:solidFill>
            </a:endParaRPr>
          </a:p>
        </p:txBody>
      </p:sp>
      <p:pic>
        <p:nvPicPr>
          <p:cNvPr id="10244" name="Picture 4" descr="E:\Воспитание\ВОСПЕТ работа\рисунки\учителя\166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86200"/>
            <a:ext cx="12573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u="sng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Мета </a:t>
            </a:r>
            <a:r>
              <a:rPr lang="uk-UA" sz="4000" b="1" u="sng" dirty="0" smtClean="0">
                <a:solidFill>
                  <a:srgbClr val="008000"/>
                </a:solidFill>
              </a:rPr>
              <a:t>:</a:t>
            </a:r>
            <a:endParaRPr lang="ru-RU" sz="4000" dirty="0">
              <a:solidFill>
                <a:srgbClr val="008000"/>
              </a:solidFill>
            </a:endParaRPr>
          </a:p>
        </p:txBody>
      </p:sp>
      <p:pic>
        <p:nvPicPr>
          <p:cNvPr id="11270" name="Picture 5" descr="E:\Воспитание\рисунки\Чувачки\bw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5486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E:\Воспитание\рисунки\Чувачки\j753_114633563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38600" y="4953000"/>
            <a:ext cx="1038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E:\Воспитание\ВОСПЕТ работа\рисунки\ДЕТИ\ученики\В мантии выпускниа\0_91aa4_db32c83b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4293096"/>
            <a:ext cx="14144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133600" y="5867400"/>
            <a:ext cx="990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486400" y="5410200"/>
            <a:ext cx="990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572032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Сформувати  позитивні якості особистості :  правової свідомості , уявлень, переконань, що склалися в суспільстві, почуттів, що регулюють поведінку, активної протидії порушникам законів ; </a:t>
            </a:r>
          </a:p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None/>
              <a:defRPr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підвищити правову культуру всіх учасників  НВП; </a:t>
            </a:r>
          </a:p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None/>
              <a:defRPr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сформувати навичку здорового способу життя; </a:t>
            </a:r>
          </a:p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None/>
              <a:defRPr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втілювати профілактику вживання наркотичних , алкогольних і психотропних речовин;</a:t>
            </a:r>
          </a:p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None/>
              <a:defRPr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надавати комплексну психолого-педагогічної допомогу неповнолітнім;</a:t>
            </a:r>
          </a:p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None/>
              <a:defRPr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забезпечити адекватну соціальну реабілітацію неповнолітніх, </a:t>
            </a:r>
          </a:p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None/>
              <a:defRPr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які вчинили протиправні дії , або зловживають </a:t>
            </a:r>
          </a:p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None/>
              <a:defRPr/>
            </a:pP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психоактивними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речовинами</a:t>
            </a:r>
            <a:r>
              <a:rPr lang="uk-UA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Діагностично</a:t>
            </a: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прогностична функція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Корекційно - реабілітаційна функція  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Освітньо - консультативна функція 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Iнтeгрaтивно - просвітницька функція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Регулятивна функція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Пізнавальна функція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Охоронна функція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Комунікативна функція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Профілактична функція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1400" smtClean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3048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uk-UA" sz="36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Функції превентивного виховання :</a:t>
            </a:r>
            <a:endParaRPr lang="uk-UA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00FF"/>
                </a:solidFill>
              </a:rPr>
              <a:t>Правова  освіта неповнолітніх; 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00FF"/>
                </a:solidFill>
              </a:rPr>
              <a:t>Формування здорового способу життя; 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00FF"/>
                </a:solidFill>
              </a:rPr>
              <a:t>Моральне  здоров</a:t>
            </a:r>
            <a:r>
              <a:rPr lang="en-US" dirty="0" smtClean="0">
                <a:solidFill>
                  <a:srgbClr val="0000FF"/>
                </a:solidFill>
              </a:rPr>
              <a:t>’</a:t>
            </a:r>
            <a:r>
              <a:rPr lang="uk-UA" dirty="0" smtClean="0">
                <a:solidFill>
                  <a:srgbClr val="0000FF"/>
                </a:solidFill>
              </a:rPr>
              <a:t>я;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00FF"/>
                </a:solidFill>
              </a:rPr>
              <a:t>Профілактика асоціальних проявів в поведінці учнів;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00FF"/>
                </a:solidFill>
              </a:rPr>
              <a:t>Соціальна реабілітація неповнолітніх;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</a:pPr>
            <a:r>
              <a:rPr lang="uk-UA" dirty="0" smtClean="0">
                <a:solidFill>
                  <a:srgbClr val="0000FF"/>
                </a:solidFill>
              </a:rPr>
              <a:t>Комплексна </a:t>
            </a:r>
            <a:r>
              <a:rPr lang="uk-UA" dirty="0" err="1" smtClean="0">
                <a:solidFill>
                  <a:srgbClr val="0000FF"/>
                </a:solidFill>
              </a:rPr>
              <a:t>психолого</a:t>
            </a:r>
            <a:r>
              <a:rPr lang="uk-UA" dirty="0" smtClean="0">
                <a:solidFill>
                  <a:srgbClr val="0000FF"/>
                </a:solidFill>
              </a:rPr>
              <a:t> - педагогічна і соціальна допомога неповнолітнім.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Напрямки </a:t>
            </a:r>
            <a:br>
              <a:rPr lang="uk-UA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превентивного виховання </a:t>
            </a:r>
            <a:r>
              <a:rPr lang="uk-UA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u="sng" smtClean="0">
                <a:solidFill>
                  <a:srgbClr val="008000"/>
                </a:solidFill>
              </a:rPr>
              <a:t>Принципи превентивного  виховання</a:t>
            </a:r>
            <a:endParaRPr lang="ru-RU" sz="3600" b="1" u="sng" smtClean="0">
              <a:solidFill>
                <a:srgbClr val="008000"/>
              </a:solidFill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304800" y="990600"/>
            <a:ext cx="3581400" cy="3962400"/>
          </a:xfrm>
          <a:prstGeom prst="flowChartMultidocument">
            <a:avLst/>
          </a:prstGeom>
          <a:gradFill>
            <a:gsLst>
              <a:gs pos="0">
                <a:schemeClr val="tx1"/>
              </a:gs>
              <a:gs pos="50000">
                <a:srgbClr val="66FF33"/>
              </a:gs>
              <a:gs pos="100000">
                <a:schemeClr val="tx1"/>
              </a:gs>
            </a:gsLst>
            <a:lin ang="162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Принципи 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превентивного виховання : </a:t>
            </a:r>
          </a:p>
        </p:txBody>
      </p:sp>
      <p:sp>
        <p:nvSpPr>
          <p:cNvPr id="29702" name="Rectangle 6" descr="Крупная сетка"/>
          <p:cNvSpPr>
            <a:spLocks noChangeArrowheads="1"/>
          </p:cNvSpPr>
          <p:nvPr/>
        </p:nvSpPr>
        <p:spPr bwMode="auto">
          <a:xfrm>
            <a:off x="4495800" y="9906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комплексності,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системності, </a:t>
            </a:r>
          </a:p>
        </p:txBody>
      </p:sp>
      <p:sp>
        <p:nvSpPr>
          <p:cNvPr id="29703" name="Rectangle 7" descr="Крупная сетка"/>
          <p:cNvSpPr>
            <a:spLocks noChangeArrowheads="1"/>
          </p:cNvSpPr>
          <p:nvPr/>
        </p:nvSpPr>
        <p:spPr bwMode="auto">
          <a:xfrm>
            <a:off x="4500563" y="1700213"/>
            <a:ext cx="3119437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науковості, </a:t>
            </a:r>
          </a:p>
        </p:txBody>
      </p:sp>
      <p:sp>
        <p:nvSpPr>
          <p:cNvPr id="29704" name="Rectangle 8" descr="Крупная сетка"/>
          <p:cNvSpPr>
            <a:spLocks noChangeArrowheads="1"/>
          </p:cNvSpPr>
          <p:nvPr/>
        </p:nvSpPr>
        <p:spPr bwMode="auto">
          <a:xfrm>
            <a:off x="4495800" y="23622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інтегрованості,</a:t>
            </a:r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9705" name="Rectangle 9" descr="Крупная сетка"/>
          <p:cNvSpPr>
            <a:spLocks noChangeArrowheads="1"/>
          </p:cNvSpPr>
          <p:nvPr/>
        </p:nvSpPr>
        <p:spPr bwMode="auto">
          <a:xfrm>
            <a:off x="4495800" y="30480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наступності, </a:t>
            </a:r>
          </a:p>
        </p:txBody>
      </p:sp>
      <p:sp>
        <p:nvSpPr>
          <p:cNvPr id="29706" name="Rectangle 10" descr="Крупная сетка"/>
          <p:cNvSpPr>
            <a:spLocks noChangeArrowheads="1"/>
          </p:cNvSpPr>
          <p:nvPr/>
        </p:nvSpPr>
        <p:spPr bwMode="auto">
          <a:xfrm>
            <a:off x="4495800" y="37338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конкретності,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реалістичності </a:t>
            </a:r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9707" name="Rectangle 11" descr="Крупная сетка"/>
          <p:cNvSpPr>
            <a:spLocks noChangeArrowheads="1"/>
          </p:cNvSpPr>
          <p:nvPr/>
        </p:nvSpPr>
        <p:spPr bwMode="auto">
          <a:xfrm>
            <a:off x="4495800" y="44196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демократизму , </a:t>
            </a:r>
          </a:p>
        </p:txBody>
      </p:sp>
      <p:sp>
        <p:nvSpPr>
          <p:cNvPr id="29708" name="Rectangle 12" descr="Крупная сетка"/>
          <p:cNvSpPr>
            <a:spLocks noChangeArrowheads="1"/>
          </p:cNvSpPr>
          <p:nvPr/>
        </p:nvSpPr>
        <p:spPr bwMode="auto">
          <a:xfrm>
            <a:off x="4495800" y="51054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мобільності, </a:t>
            </a:r>
          </a:p>
        </p:txBody>
      </p:sp>
      <p:cxnSp>
        <p:nvCxnSpPr>
          <p:cNvPr id="29712" name="AutoShape 16"/>
          <p:cNvCxnSpPr>
            <a:cxnSpLocks noChangeShapeType="1"/>
            <a:stCxn id="29701" idx="3"/>
            <a:endCxn id="29702" idx="1"/>
          </p:cNvCxnSpPr>
          <p:nvPr/>
        </p:nvCxnSpPr>
        <p:spPr bwMode="auto">
          <a:xfrm flipV="1">
            <a:off x="3886200" y="1295400"/>
            <a:ext cx="609600" cy="1676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3" name="AutoShape 17"/>
          <p:cNvCxnSpPr>
            <a:cxnSpLocks noChangeShapeType="1"/>
            <a:stCxn id="29701" idx="3"/>
            <a:endCxn id="29703" idx="1"/>
          </p:cNvCxnSpPr>
          <p:nvPr/>
        </p:nvCxnSpPr>
        <p:spPr bwMode="auto">
          <a:xfrm flipV="1">
            <a:off x="3886200" y="2005013"/>
            <a:ext cx="614363" cy="9667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4" name="AutoShape 18"/>
          <p:cNvCxnSpPr>
            <a:cxnSpLocks noChangeShapeType="1"/>
            <a:stCxn id="29701" idx="3"/>
            <a:endCxn id="29704" idx="1"/>
          </p:cNvCxnSpPr>
          <p:nvPr/>
        </p:nvCxnSpPr>
        <p:spPr bwMode="auto">
          <a:xfrm flipV="1">
            <a:off x="3886200" y="2667000"/>
            <a:ext cx="609600" cy="304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5" name="AutoShape 19"/>
          <p:cNvCxnSpPr>
            <a:cxnSpLocks noChangeShapeType="1"/>
            <a:stCxn id="29701" idx="3"/>
            <a:endCxn id="29705" idx="1"/>
          </p:cNvCxnSpPr>
          <p:nvPr/>
        </p:nvCxnSpPr>
        <p:spPr bwMode="auto">
          <a:xfrm>
            <a:off x="3886200" y="2971800"/>
            <a:ext cx="609600" cy="381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6" name="AutoShape 20"/>
          <p:cNvCxnSpPr>
            <a:cxnSpLocks noChangeShapeType="1"/>
            <a:stCxn id="29701" idx="3"/>
            <a:endCxn id="29706" idx="1"/>
          </p:cNvCxnSpPr>
          <p:nvPr/>
        </p:nvCxnSpPr>
        <p:spPr bwMode="auto">
          <a:xfrm>
            <a:off x="3886200" y="2971800"/>
            <a:ext cx="609600" cy="1066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7" name="AutoShape 21"/>
          <p:cNvCxnSpPr>
            <a:cxnSpLocks noChangeShapeType="1"/>
            <a:stCxn id="29701" idx="3"/>
            <a:endCxn id="29707" idx="1"/>
          </p:cNvCxnSpPr>
          <p:nvPr/>
        </p:nvCxnSpPr>
        <p:spPr bwMode="auto">
          <a:xfrm>
            <a:off x="3886200" y="2971800"/>
            <a:ext cx="609600" cy="1752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8" name="AutoShape 22"/>
          <p:cNvCxnSpPr>
            <a:cxnSpLocks noChangeShapeType="1"/>
            <a:stCxn id="29701" idx="3"/>
            <a:endCxn id="29708" idx="1"/>
          </p:cNvCxnSpPr>
          <p:nvPr/>
        </p:nvCxnSpPr>
        <p:spPr bwMode="auto">
          <a:xfrm>
            <a:off x="3886200" y="2971800"/>
            <a:ext cx="609600" cy="2438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sp>
        <p:nvSpPr>
          <p:cNvPr id="29719" name="Rectangle 23" descr="Крупная сетка"/>
          <p:cNvSpPr>
            <a:spLocks noChangeArrowheads="1"/>
          </p:cNvSpPr>
          <p:nvPr/>
        </p:nvSpPr>
        <p:spPr bwMode="auto">
          <a:xfrm>
            <a:off x="4495800" y="57912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законності</a:t>
            </a:r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9720" name="AutoShape 24"/>
          <p:cNvCxnSpPr>
            <a:cxnSpLocks noChangeShapeType="1"/>
            <a:stCxn id="29701" idx="3"/>
            <a:endCxn id="29719" idx="1"/>
          </p:cNvCxnSpPr>
          <p:nvPr/>
        </p:nvCxnSpPr>
        <p:spPr bwMode="auto">
          <a:xfrm>
            <a:off x="3886200" y="2971800"/>
            <a:ext cx="609600" cy="3124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pic>
        <p:nvPicPr>
          <p:cNvPr id="12308" name="Picture 3" descr="E:\Воспитание\рисунки\Смешные дни\HOMEWORK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1910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" descr="E:\Воспитание\рисунки\Чувачки\j1493_114025577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54102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  <p:bldP spid="29702" grpId="0" animBg="1" autoUpdateAnimBg="0"/>
      <p:bldP spid="29703" grpId="0" animBg="1" autoUpdateAnimBg="0"/>
      <p:bldP spid="29704" grpId="0" animBg="1" autoUpdateAnimBg="0"/>
      <p:bldP spid="29705" grpId="0" animBg="1" autoUpdateAnimBg="0"/>
      <p:bldP spid="29706" grpId="0" animBg="1" autoUpdateAnimBg="0"/>
      <p:bldP spid="29707" grpId="0" animBg="1" autoUpdateAnimBg="0"/>
      <p:bldP spid="29708" grpId="0" animBg="1" autoUpdateAnimBg="0"/>
      <p:bldP spid="29719" grpId="0" animBg="1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1560</Words>
  <Application>Microsoft Office PowerPoint</Application>
  <PresentationFormat>Экран (4:3)</PresentationFormat>
  <Paragraphs>265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Превентивне виховання - </vt:lpstr>
      <vt:lpstr>Слайд 4</vt:lpstr>
      <vt:lpstr>Завдання превентивного виховання  учнів  Ладижинської загальноосвітньої школи І-ІІІ ст. №2</vt:lpstr>
      <vt:lpstr>Мета :</vt:lpstr>
      <vt:lpstr>Слайд 7</vt:lpstr>
      <vt:lpstr> Напрямки  превентивного виховання :  </vt:lpstr>
      <vt:lpstr>Принципи превентивного  виховання</vt:lpstr>
      <vt:lpstr>      Педагогічна превенція (рівні): </vt:lpstr>
      <vt:lpstr>Слайд 11</vt:lpstr>
      <vt:lpstr>   Показники  успішності превентивного виховання :  </vt:lpstr>
      <vt:lpstr>Очікувані   виховні   досягнення : </vt:lpstr>
      <vt:lpstr>Очікувані   виховні   досягнення :</vt:lpstr>
      <vt:lpstr>Слайд 15</vt:lpstr>
      <vt:lpstr>Слайд 16</vt:lpstr>
      <vt:lpstr>Слайд 17</vt:lpstr>
      <vt:lpstr>Слайд 18</vt:lpstr>
      <vt:lpstr>Спецкурси «Рівний-рівному»,  «Етика і психологія сімейного життя»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Sony</cp:lastModifiedBy>
  <cp:revision>17</cp:revision>
  <dcterms:created xsi:type="dcterms:W3CDTF">2014-06-20T09:53:26Z</dcterms:created>
  <dcterms:modified xsi:type="dcterms:W3CDTF">2014-08-28T13:56:16Z</dcterms:modified>
</cp:coreProperties>
</file>