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0" r:id="rId7"/>
    <p:sldId id="272" r:id="rId8"/>
    <p:sldId id="279" r:id="rId9"/>
    <p:sldId id="273" r:id="rId10"/>
    <p:sldId id="280" r:id="rId11"/>
    <p:sldId id="274" r:id="rId12"/>
    <p:sldId id="275" r:id="rId13"/>
    <p:sldId id="276" r:id="rId14"/>
    <p:sldId id="281" r:id="rId15"/>
    <p:sldId id="267" r:id="rId16"/>
    <p:sldId id="268" r:id="rId17"/>
    <p:sldId id="265" r:id="rId18"/>
    <p:sldId id="264" r:id="rId19"/>
    <p:sldId id="262" r:id="rId20"/>
    <p:sldId id="263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D2AA-4CD6-4458-AE66-0CD13CEA0112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B421-F110-4FA0-A038-7DDEF0D5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B421-F110-4FA0-A038-7DDEF0D54F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B421-F110-4FA0-A038-7DDEF0D54FB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34AB-C14A-4DB4-86F8-CE32FC39EF49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6B9B-A97E-42DC-A7F7-51DE880A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C483-AE57-4544-AFBA-AB580AED6E24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47A2-5365-40F4-9072-4CAE77FDB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2FBC-7984-4F6D-9F1A-AD113DAA1F70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6171-6D1C-4444-8331-E4CD3ED1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8519-0525-46C7-851C-E8095CF51122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2889-F701-488F-B267-70F4548F1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E673-510B-455F-A38A-77063809040A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F765-9396-420D-AA2F-C64CB244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A921-16ED-4F73-8A0E-A7534E0B872E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587A-C76B-481F-9886-FA0BDF9B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4765-E594-4F13-9DB2-2B1C5396689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A171-537D-493E-B8E5-E45AA924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F28D-5777-4EF3-BB1D-E52F91632A8B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7460-B75F-4CF6-9C81-399BD212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61AF-7E5E-48F1-8442-6DD4CE3B040F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9DA3-E195-4087-AC73-ED7AB9FC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7930-9ABB-4EFD-A5ED-56E9500439B0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6E39-F449-4636-8314-13228FF75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CA2A-F5A6-4444-8680-2D31821CB506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8CBB-3F59-4069-B7A1-64696160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E5FAB9-6C44-4315-9106-8277FF5F35CA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EA288-3901-4462-B4A1-AE12FC11A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30721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499992" y="5733256"/>
            <a:ext cx="5112568" cy="112474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Заступник з навчально-виховної роботи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Кучеренко О.І.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24" name="Рисунок 4" descr="гер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215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15"/>
          <p:cNvSpPr>
            <a:spLocks noChangeArrowheads="1"/>
          </p:cNvSpPr>
          <p:nvPr/>
        </p:nvSpPr>
        <p:spPr bwMode="auto">
          <a:xfrm>
            <a:off x="642938" y="3140968"/>
            <a:ext cx="87535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Calibri" pitchFamily="34" charset="0"/>
              </a:rPr>
              <a:t>Превентивна </a:t>
            </a:r>
            <a:r>
              <a:rPr lang="uk-UA" sz="3600" b="1" i="1" dirty="0" smtClean="0">
                <a:latin typeface="Calibri" pitchFamily="34" charset="0"/>
              </a:rPr>
              <a:t>освіта - </a:t>
            </a:r>
            <a:r>
              <a:rPr lang="uk-UA" sz="3600" b="1" i="1" dirty="0">
                <a:latin typeface="Calibri" pitchFamily="34" charset="0"/>
              </a:rPr>
              <a:t>шлях до</a:t>
            </a:r>
          </a:p>
          <a:p>
            <a:pPr algn="ctr"/>
            <a:r>
              <a:rPr lang="uk-UA" sz="3600" b="1" i="1" dirty="0">
                <a:latin typeface="Calibri" pitchFamily="34" charset="0"/>
              </a:rPr>
              <a:t>становлення </a:t>
            </a:r>
            <a:r>
              <a:rPr lang="uk-UA" sz="3600" b="1" i="1" dirty="0" smtClean="0">
                <a:latin typeface="Calibri" pitchFamily="34" charset="0"/>
              </a:rPr>
              <a:t>відповідальної </a:t>
            </a:r>
            <a:r>
              <a:rPr lang="uk-UA" sz="3600" b="1" i="1" dirty="0">
                <a:latin typeface="Calibri" pitchFamily="34" charset="0"/>
              </a:rPr>
              <a:t>особистості  </a:t>
            </a:r>
          </a:p>
          <a:p>
            <a:pPr algn="ctr"/>
            <a:endParaRPr lang="ru-RU" sz="3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r>
              <a:rPr lang="uk-UA" sz="1400" b="1" dirty="0"/>
              <a:t>ДІАГНОСТИЧНА</a:t>
            </a:r>
            <a:endParaRPr lang="ru-RU" sz="14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515938" y="1055688"/>
            <a:ext cx="107902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0"/>
            <a:ext cx="914501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1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Криворізький </a:t>
            </a:r>
            <a:r>
              <a:rPr kumimoji="0" lang="uk-U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навчально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виховний комплекс № 35 </a:t>
            </a:r>
            <a:r>
              <a:rPr kumimoji="0" lang="uk-UA" sz="1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“Загальноосвітня</a:t>
            </a:r>
            <a:r>
              <a:rPr kumimoji="0" lang="uk-UA" sz="1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школа І-ІІІ ступенів – багатопрофільний ліцей </a:t>
            </a:r>
            <a:r>
              <a:rPr kumimoji="0" lang="uk-UA" sz="1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“Імпульс”</a:t>
            </a: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1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  РОБОТИ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ПСИХОЛОГІЧНОЇ СЛУЖБИ КНВК №35 </a:t>
            </a:r>
            <a:r>
              <a:rPr kumimoji="0" lang="uk-UA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“Імпульс”</a:t>
            </a: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 ДІТЬМИ, ЯКІ ЗАЗНАЛИ НАСИЛЬСТВА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(ПРАКТИЧНИЙ ПСИХОЛОГ ШУШАРІНА С.В.)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21509244" flipV="1">
            <a:off x="2520950" y="1204783"/>
            <a:ext cx="5686425" cy="135731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9770" tIns="49885" rIns="99770" bIns="49885" anchor="ctr"/>
          <a:lstStyle/>
          <a:p>
            <a:pPr algn="ctr" defTabSz="996950"/>
            <a:r>
              <a:rPr lang="uk-UA" dirty="0">
                <a:solidFill>
                  <a:srgbClr val="FF3300"/>
                </a:solidFill>
              </a:rPr>
              <a:t>ВИДИ   РОБОТИ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H="1">
            <a:off x="1584325" y="1890713"/>
            <a:ext cx="7921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3024188" y="2393950"/>
            <a:ext cx="50641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5256213" y="25384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911975" y="2465388"/>
            <a:ext cx="4333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8353425" y="210661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7700" y="2465388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 dirty="0"/>
              <a:t>КОНСУЛЬТАЦІЙНА</a:t>
            </a:r>
            <a:endParaRPr lang="ru-RU" sz="1400" b="1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016125" y="3114675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 dirty="0"/>
              <a:t>ПРОСВІТНИЦЬКА</a:t>
            </a:r>
            <a:endParaRPr lang="ru-RU" sz="1400" b="1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769100" y="33305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 dirty="0"/>
              <a:t>КОРЕКЦІЙНА</a:t>
            </a:r>
            <a:endParaRPr lang="ru-RU" sz="1400" b="1" dirty="0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8135938" y="2898775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>
              <a:spcBef>
                <a:spcPct val="50000"/>
              </a:spcBef>
            </a:pPr>
            <a:r>
              <a:rPr lang="uk-UA" sz="1400" b="1" dirty="0"/>
              <a:t>РОЗВИВАЛЬНА</a:t>
            </a:r>
            <a:endParaRPr lang="ru-RU" sz="1400" b="1" dirty="0"/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 rot="21509244" flipV="1">
            <a:off x="2378075" y="3830638"/>
            <a:ext cx="5686425" cy="129857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9770" tIns="49885" rIns="99770" bIns="49885" anchor="ctr"/>
          <a:lstStyle/>
          <a:p>
            <a:pPr algn="ctr" defTabSz="996950"/>
            <a:r>
              <a:rPr lang="uk-UA">
                <a:solidFill>
                  <a:srgbClr val="FF3300"/>
                </a:solidFill>
              </a:rPr>
              <a:t>МЕТОДИ   РОБОТИ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>
            <a:off x="1584325" y="4554538"/>
            <a:ext cx="7921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H="1">
            <a:off x="2016125" y="469900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H="1">
            <a:off x="3240088" y="498633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4176713" y="491490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111750" y="4986338"/>
            <a:ext cx="730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6408738" y="5057775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7056438" y="49149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7777163" y="4699000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360363" y="4914900"/>
            <a:ext cx="1433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 dirty="0">
                <a:solidFill>
                  <a:srgbClr val="FF3300"/>
                </a:solidFill>
              </a:rPr>
              <a:t>СПІВПРАЦЯ</a:t>
            </a:r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1295400" y="53467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ДОВІРА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2376488" y="5418138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ПЕРЕКОНАННЯ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7127875" y="5418138"/>
            <a:ext cx="105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ДІАЛОГ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4608513" y="55626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САМОКОНТРОЛЬ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5903913" y="5922963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ЗАХОПЛЕННЯ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240088" y="592296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СВОБОДА</a:t>
            </a:r>
            <a:r>
              <a:rPr lang="uk-UA" sz="1400" b="1"/>
              <a:t> </a:t>
            </a:r>
            <a:r>
              <a:rPr lang="uk-UA" sz="1400" b="1">
                <a:solidFill>
                  <a:srgbClr val="FF3300"/>
                </a:solidFill>
              </a:rPr>
              <a:t>ВИБОРУ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7632700" y="5130800"/>
            <a:ext cx="225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96950"/>
            <a:r>
              <a:rPr lang="uk-UA" sz="1400" b="1">
                <a:solidFill>
                  <a:srgbClr val="FF3300"/>
                </a:solidFill>
              </a:rPr>
              <a:t>ОСОБИСТИЙ ПРИКЛАД</a:t>
            </a:r>
            <a:endParaRPr lang="ru-RU" sz="1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180528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4042792" cy="1080120"/>
          </a:xfrm>
        </p:spPr>
        <p:txBody>
          <a:bodyPr/>
          <a:lstStyle/>
          <a:p>
            <a:r>
              <a:rPr lang="uk-UA" sz="3200" dirty="0" smtClean="0">
                <a:latin typeface="Cambria" pitchFamily="18" charset="0"/>
              </a:rPr>
              <a:t>Форми і методи профілактичної освіти</a:t>
            </a:r>
            <a:endParaRPr lang="ru-RU" sz="3200" dirty="0" smtClean="0">
              <a:latin typeface="Cambria" pitchFamily="18" charset="0"/>
            </a:endParaRPr>
          </a:p>
        </p:txBody>
      </p:sp>
      <p:sp>
        <p:nvSpPr>
          <p:cNvPr id="21507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5162252"/>
          </a:xfrm>
        </p:spPr>
        <p:txBody>
          <a:bodyPr/>
          <a:lstStyle/>
          <a:p>
            <a:r>
              <a:rPr lang="uk-UA" sz="2800" b="1" i="1" u="sng" dirty="0" smtClean="0"/>
              <a:t>На рівні духовного  здоров</a:t>
            </a:r>
            <a:r>
              <a:rPr lang="en-US" sz="2800" b="1" i="1" u="sng" dirty="0" smtClean="0"/>
              <a:t>’</a:t>
            </a:r>
            <a:r>
              <a:rPr lang="uk-UA" sz="2800" b="1" i="1" u="sng" dirty="0" smtClean="0"/>
              <a:t>я: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/>
              <a:t> Виховний проект </a:t>
            </a:r>
            <a:r>
              <a:rPr lang="uk-UA" sz="2400" b="1" dirty="0" err="1" smtClean="0"/>
              <a:t>“Батьківський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день”</a:t>
            </a:r>
            <a:endParaRPr lang="uk-UA" sz="2400" b="1" dirty="0" smtClean="0"/>
          </a:p>
          <a:p>
            <a:pPr>
              <a:buFont typeface="Wingdings" pitchFamily="2" charset="2"/>
              <a:buChar char="§"/>
            </a:pPr>
            <a:r>
              <a:rPr lang="uk-UA" sz="2400" b="1" dirty="0" smtClean="0"/>
              <a:t>Викладання курсу </a:t>
            </a:r>
            <a:r>
              <a:rPr lang="uk-UA" sz="2400" b="1" dirty="0" err="1" smtClean="0"/>
              <a:t>“Етика”</a:t>
            </a:r>
            <a:endParaRPr lang="uk-UA" sz="2400" b="1" dirty="0" smtClean="0"/>
          </a:p>
          <a:p>
            <a:pPr>
              <a:buFont typeface="Wingdings" pitchFamily="2" charset="2"/>
              <a:buChar char="§"/>
            </a:pPr>
            <a:r>
              <a:rPr lang="uk-UA" sz="2400" b="1" dirty="0" smtClean="0"/>
              <a:t>Благодійні акції </a:t>
            </a:r>
            <a:r>
              <a:rPr lang="uk-UA" sz="2400" b="1" dirty="0" err="1" smtClean="0"/>
              <a:t>“Час</a:t>
            </a:r>
            <a:r>
              <a:rPr lang="uk-UA" sz="2400" b="1" dirty="0" smtClean="0"/>
              <a:t> творити </a:t>
            </a:r>
            <a:r>
              <a:rPr lang="uk-UA" sz="2400" b="1" dirty="0" err="1" smtClean="0"/>
              <a:t>добро”</a:t>
            </a:r>
            <a:endParaRPr lang="uk-UA" sz="2400" b="1" dirty="0" smtClean="0"/>
          </a:p>
          <a:p>
            <a:pPr>
              <a:buFont typeface="Wingdings" pitchFamily="2" charset="2"/>
              <a:buChar char="§"/>
            </a:pPr>
            <a:r>
              <a:rPr lang="uk-UA" sz="2400" b="1" dirty="0" smtClean="0"/>
              <a:t>Реалізація комплексних програм </a:t>
            </a:r>
            <a:r>
              <a:rPr lang="uk-UA" sz="2400" b="1" dirty="0" err="1" smtClean="0"/>
              <a:t>“За</a:t>
            </a:r>
            <a:r>
              <a:rPr lang="uk-UA" sz="2400" b="1" dirty="0" smtClean="0"/>
              <a:t> здоровий спосіб </a:t>
            </a:r>
            <a:r>
              <a:rPr lang="uk-UA" sz="2400" b="1" dirty="0" err="1" smtClean="0"/>
              <a:t>життя”</a:t>
            </a:r>
            <a:r>
              <a:rPr lang="uk-UA" sz="2400" b="1" dirty="0" smtClean="0"/>
              <a:t> і </a:t>
            </a:r>
            <a:r>
              <a:rPr lang="uk-UA" sz="2400" b="1" dirty="0" err="1" smtClean="0"/>
              <a:t>“Ні</a:t>
            </a:r>
            <a:r>
              <a:rPr lang="uk-UA" sz="2400" b="1" dirty="0" smtClean="0"/>
              <a:t> - </a:t>
            </a:r>
            <a:r>
              <a:rPr lang="uk-UA" sz="2400" b="1" dirty="0" err="1" smtClean="0"/>
              <a:t>проблемам”</a:t>
            </a:r>
            <a:endParaRPr lang="en-US" sz="2400" b="1" dirty="0" smtClean="0"/>
          </a:p>
        </p:txBody>
      </p:sp>
      <p:pic>
        <p:nvPicPr>
          <p:cNvPr id="41985" name="Picture 1" descr="C:\OLD\Фотографії\2012-2013\Батьківський день 2013\Фото\3-а\DSC08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3662991" cy="274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OLD\Фотографії\2012-2013\Батьківський день 2013\Фото\3-а\DSC08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40324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OLD\Фотографії\2012-2013\Батьківський день 2013\Фото\5-г\Фото 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44824"/>
            <a:ext cx="3475955" cy="273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>
          <a:xfrm>
            <a:off x="179512" y="-243408"/>
            <a:ext cx="4032448" cy="1656184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</a:rPr>
              <a:t>Форми і методи профілактичної освіти</a:t>
            </a:r>
            <a:endParaRPr lang="ru-RU" sz="2800" dirty="0" smtClean="0"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u="sng" dirty="0" smtClean="0"/>
              <a:t>На рівні соціального  здоров</a:t>
            </a:r>
            <a:r>
              <a:rPr lang="en-US" sz="2400" b="1" i="1" u="sng" dirty="0" smtClean="0"/>
              <a:t>’</a:t>
            </a:r>
            <a:r>
              <a:rPr lang="uk-UA" sz="2400" b="1" i="1" u="sng" dirty="0" smtClean="0"/>
              <a:t>я: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 Трудові десанти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Рейди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Виступ агітбригади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Тематичні вечори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Ділова гра </a:t>
            </a:r>
            <a:r>
              <a:rPr lang="uk-UA" sz="2000" b="1" dirty="0" err="1" smtClean="0"/>
              <a:t>“За</a:t>
            </a:r>
            <a:r>
              <a:rPr lang="uk-UA" sz="2000" b="1" dirty="0" smtClean="0"/>
              <a:t> і </a:t>
            </a:r>
            <a:r>
              <a:rPr lang="uk-UA" sz="2000" b="1" dirty="0" err="1" smtClean="0"/>
              <a:t>проти”</a:t>
            </a:r>
            <a:endParaRPr lang="uk-UA" sz="20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Психолого-педагогічні семінари для педагогів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Педагогічні ради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Гра </a:t>
            </a:r>
            <a:r>
              <a:rPr lang="uk-UA" sz="2000" b="1" dirty="0" err="1" smtClean="0"/>
              <a:t>–подорож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“Здоровим</a:t>
            </a:r>
            <a:r>
              <a:rPr lang="uk-UA" sz="2000" b="1" dirty="0" smtClean="0"/>
              <a:t> бути </a:t>
            </a:r>
            <a:r>
              <a:rPr lang="uk-UA" sz="2000" b="1" dirty="0" err="1" smtClean="0"/>
              <a:t>модно”</a:t>
            </a:r>
            <a:endParaRPr lang="uk-UA" sz="20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Лекція </a:t>
            </a:r>
            <a:r>
              <a:rPr lang="uk-UA" sz="2000" b="1" dirty="0" err="1" smtClean="0"/>
              <a:t>“Здоровим</a:t>
            </a:r>
            <a:r>
              <a:rPr lang="uk-UA" sz="2000" b="1" dirty="0" smtClean="0"/>
              <a:t> бути </a:t>
            </a:r>
            <a:r>
              <a:rPr lang="uk-UA" sz="2000" b="1" dirty="0" err="1" smtClean="0"/>
              <a:t>модно”</a:t>
            </a:r>
            <a:endParaRPr lang="en-US" sz="2000" b="1" dirty="0" smtClean="0"/>
          </a:p>
        </p:txBody>
      </p:sp>
      <p:pic>
        <p:nvPicPr>
          <p:cNvPr id="39937" name="Picture 1" descr="C:\OLD\Фотографії\2012-2013\Батьківський день 2013\Фото\Баланенко конференція 10-А\DSC_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306547" cy="2882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C:\OLD\Фотографії\2012-2013\Батьківський день 2013\Фото\9-б\image~2276;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20480" cy="3024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pic>
        <p:nvPicPr>
          <p:cNvPr id="38913" name="Picture 1" descr="C:\OLD\Фотографії\2013-2014\Батьківський день 2014\Фото\5д\_DSC1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4082466" cy="272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12776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</a:rPr>
              <a:t>Форми і методи профілактичної освіти</a:t>
            </a:r>
            <a:endParaRPr lang="ru-RU" sz="2800" dirty="0" smtClean="0"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u="sng" dirty="0" smtClean="0"/>
              <a:t>На рівні правового виховання</a:t>
            </a:r>
            <a:r>
              <a:rPr lang="uk-UA" sz="2800" b="1" i="1" dirty="0" smtClean="0"/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 Профілактика правопорушень та захворювання на СНІД,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Контроль відвідування уроків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Чергування на перервах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Облік дітей, схильних до правопорушень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Проведення місячника правових знань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Юридичний всеобуч для батьків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/>
              <a:t>Зустріч з працівниками правових органів, медиками, психологами з центру реабілітації для </a:t>
            </a:r>
            <a:r>
              <a:rPr lang="uk-UA" sz="2000" b="1" dirty="0" err="1" smtClean="0"/>
              <a:t>ВІЛінфікованих</a:t>
            </a:r>
            <a:endParaRPr lang="en-US" sz="2000" b="1" dirty="0" smtClean="0"/>
          </a:p>
        </p:txBody>
      </p:sp>
      <p:pic>
        <p:nvPicPr>
          <p:cNvPr id="38914" name="Picture 2" descr="C:\OLD\Фотографії\2012-2013\Батьківський день 2013\Фото\4-а\DSC06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39684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Сайт- прокуратура, суд\Фото\IMG_09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3456384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c6_2169599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" y="15240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2" descr="C:\Users\User\Desktop\0_c6_21695995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3188" y="0"/>
            <a:ext cx="9247188" cy="6858000"/>
          </a:xfr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252536" y="0"/>
            <a:ext cx="9576569" cy="7640936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Cambria" pitchFamily="18" charset="0"/>
              </a:rPr>
              <a:t>Діяльність навчального закладу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5" name="Рисунок 4" descr="C:\OLD\Фотографії\2013-2014\Урок правової грамотності\IMG_1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60040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OLD\Фотографії\2013-2014\Визитка травень\_DSC7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67240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:\OLD\Фотографії\2013-2014\Визитка травень\_DSC73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4067944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OLD\Фотографії\2013-2014\Визитка травень\_DSC55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5305"/>
            <a:ext cx="3600400" cy="26326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C:\OLD\Фотографії\2013-2014\Визитка травень\_DSC72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852936"/>
            <a:ext cx="309634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latin typeface="Cambria" pitchFamily="18" charset="0"/>
              </a:rPr>
              <a:t>Забезпечення дружньої заохочувальної сприятливої атмосфери</a:t>
            </a:r>
            <a:endParaRPr lang="ru-RU" sz="3600" b="1" dirty="0" smtClean="0">
              <a:latin typeface="Cambria" pitchFamily="18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0" y="1692275"/>
          <a:ext cx="9163050" cy="4165600"/>
        </p:xfrm>
        <a:graphic>
          <a:graphicData uri="http://schemas.openxmlformats.org/presentationml/2006/ole">
            <p:oleObj spid="_x0000_s12289" name="Диаграмма" r:id="rId3" imgW="5743480" imgH="261924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Cambria" pitchFamily="18" charset="0"/>
              </a:rPr>
              <a:t>Забезпечення та дотримання належних санітарно-гігієнічних умов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-188913" y="1785938"/>
          <a:ext cx="9332913" cy="4214812"/>
        </p:xfrm>
        <a:graphic>
          <a:graphicData uri="http://schemas.openxmlformats.org/presentationml/2006/ole">
            <p:oleObj spid="_x0000_s11265" name="Диаграмма" r:id="rId3" imgW="6181892" imgH="28005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Cambria" pitchFamily="18" charset="0"/>
              </a:rPr>
              <a:t>Відсутність фізичного покарання та насильства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-106363" y="1928813"/>
          <a:ext cx="9086851" cy="3643312"/>
        </p:xfrm>
        <a:graphic>
          <a:graphicData uri="http://schemas.openxmlformats.org/presentationml/2006/ole">
            <p:oleObj spid="_x0000_s14337" name="Диаграмма" r:id="rId3" imgW="6038993" imgH="242905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Cambria" pitchFamily="18" charset="0"/>
              </a:rPr>
              <a:t>Недопущення знущання, домагання та дискримінації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-504825" y="1785938"/>
          <a:ext cx="9245600" cy="3929062"/>
        </p:xfrm>
        <a:graphic>
          <a:graphicData uri="http://schemas.openxmlformats.org/presentationml/2006/ole">
            <p:oleObj spid="_x0000_s15361" name="Диаграмма" r:id="rId3" imgW="6010251" imgH="256235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180528" y="-27384"/>
            <a:ext cx="10224641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Cambria" pitchFamily="18" charset="0"/>
              </a:rPr>
              <a:t>   Оцінка розвитку творчих видів діяльності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-798513" y="1714500"/>
          <a:ext cx="9942513" cy="4071938"/>
        </p:xfrm>
        <a:graphic>
          <a:graphicData uri="http://schemas.openxmlformats.org/presentationml/2006/ole">
            <p:oleObj spid="_x0000_s17409" name="Диаграмма" r:id="rId3" imgW="6143434" imgH="252415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Превентивне  виховання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867328" cy="5373216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600" i="1" dirty="0" smtClean="0">
                <a:latin typeface="Cambria" pitchFamily="18" charset="0"/>
              </a:rPr>
              <a:t>Це  система  підготовчих  та  профілактичних  дій  педагога,  спрямованих  на  запобігання  формуванню  в  учнів  негативних  звичок,  рис  характеру,  проявам  асоціальної  поведінки  підлітків  та  організацію  належного  догляду  за  діяльністю  школярів.  Це  організований  освітньою  установою  комплекс  систематичного  і  цілеспрямованого  впливу  на  свідомість,  почуття  і  волю  учнів  з  метою  попередження  антигромадської  поведінки.  Сутність  її  полягає  у  розвитку  почуття  соціальної  відповідальності  підлітків  за  свою  поведінку,  що  сприяє  глибокому  усвідомленню  не  лише  своїх  прав,  а  й  </a:t>
            </a:r>
            <a:r>
              <a:rPr lang="uk-UA" sz="4600" i="1" dirty="0" err="1" smtClean="0">
                <a:latin typeface="Cambria" pitchFamily="18" charset="0"/>
              </a:rPr>
              <a:t>обов</a:t>
            </a:r>
            <a:r>
              <a:rPr lang="ru-RU" sz="4600" i="1" dirty="0" smtClean="0">
                <a:latin typeface="Cambria" pitchFamily="18" charset="0"/>
              </a:rPr>
              <a:t>’</a:t>
            </a:r>
            <a:r>
              <a:rPr lang="uk-UA" sz="4600" i="1" dirty="0" err="1" smtClean="0">
                <a:latin typeface="Cambria" pitchFamily="18" charset="0"/>
              </a:rPr>
              <a:t>язків</a:t>
            </a:r>
            <a:r>
              <a:rPr lang="uk-UA" sz="4600" i="1" dirty="0" smtClean="0">
                <a:latin typeface="Cambria" pitchFamily="18" charset="0"/>
              </a:rPr>
              <a:t>.  </a:t>
            </a:r>
            <a:endParaRPr lang="ru-RU" sz="4600" i="1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uk-UA" sz="3600" b="1" dirty="0" smtClean="0">
                <a:latin typeface="Cambria" pitchFamily="18" charset="0"/>
              </a:rPr>
              <a:t>Узгодження виховних впливів школи і сім</a:t>
            </a:r>
            <a:r>
              <a:rPr lang="en-US" sz="3600" b="1" dirty="0" smtClean="0">
                <a:latin typeface="Cambria" pitchFamily="18" charset="0"/>
              </a:rPr>
              <a:t>’</a:t>
            </a:r>
            <a:r>
              <a:rPr lang="uk-UA" sz="3600" b="1" dirty="0" smtClean="0">
                <a:latin typeface="Cambria" pitchFamily="18" charset="0"/>
              </a:rPr>
              <a:t>ї шляхом залучення сім</a:t>
            </a:r>
            <a:r>
              <a:rPr lang="en-US" sz="3600" b="1" dirty="0" smtClean="0">
                <a:latin typeface="Cambria" pitchFamily="18" charset="0"/>
              </a:rPr>
              <a:t>’</a:t>
            </a:r>
            <a:r>
              <a:rPr lang="uk-UA" sz="3600" b="1" dirty="0" smtClean="0">
                <a:latin typeface="Cambria" pitchFamily="18" charset="0"/>
              </a:rPr>
              <a:t>ї </a:t>
            </a:r>
            <a:endParaRPr lang="ru-RU" sz="3600" b="1" dirty="0" smtClean="0">
              <a:latin typeface="Cambria" pitchFamily="18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254000" y="1714500"/>
          <a:ext cx="8890000" cy="3857625"/>
        </p:xfrm>
        <a:graphic>
          <a:graphicData uri="http://schemas.openxmlformats.org/presentationml/2006/ole">
            <p:oleObj spid="_x0000_s16385" name="Диаграмма" r:id="rId3" imgW="6038993" imgH="26290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Cambria" pitchFamily="18" charset="0"/>
              </a:rPr>
              <a:t>        </a:t>
            </a:r>
            <a:r>
              <a:rPr lang="uk-UA" sz="3600" b="1" dirty="0" smtClean="0">
                <a:latin typeface="Cambria" pitchFamily="18" charset="0"/>
              </a:rPr>
              <a:t>Сприяння рівним можливостям             учнів щодо участі у прийнятті рішень</a:t>
            </a:r>
            <a:endParaRPr lang="ru-RU" sz="3600" b="1" dirty="0" smtClean="0">
              <a:latin typeface="Cambria" pitchFamily="18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-641350" y="1928813"/>
          <a:ext cx="9785350" cy="3714750"/>
        </p:xfrm>
        <a:graphic>
          <a:graphicData uri="http://schemas.openxmlformats.org/presentationml/2006/ole">
            <p:oleObj spid="_x0000_s10241" name="Диаграмма" r:id="rId4" imgW="6153150" imgH="23433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latin typeface="Cambria" pitchFamily="18" charset="0"/>
              </a:rPr>
              <a:t>Якісна превентивна освіта</a:t>
            </a:r>
            <a:endParaRPr lang="ru-RU" sz="3600" b="1" dirty="0" smtClean="0">
              <a:latin typeface="Cambria" pitchFamily="18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-214313" y="1500188"/>
          <a:ext cx="9212263" cy="4143375"/>
        </p:xfrm>
        <a:graphic>
          <a:graphicData uri="http://schemas.openxmlformats.org/presentationml/2006/ole">
            <p:oleObj spid="_x0000_s9217" name="Диаграмма" r:id="rId3" imgW="6143434" imgH="277164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   Очікувані   виховні   досягнення :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4876800"/>
          </a:xfrm>
        </p:spPr>
        <p:txBody>
          <a:bodyPr rtlCol="0">
            <a:normAutofit fontScale="25000" lnSpcReduction="20000"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4953000"/>
          </a:xfrm>
        </p:spPr>
        <p:txBody>
          <a:bodyPr rtlCol="0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latin typeface="Cambria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Cambria" pitchFamily="18" charset="0"/>
              </a:rPr>
              <a:t>Закони України про сфери протидії ВІЛ/СНІД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9011344" cy="5085184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latin typeface="Cambria" pitchFamily="18" charset="0"/>
              </a:rPr>
              <a:t>Закон України від 12.12.1991 № 1972-ХII «Про протидію поширенню хвороб, зумовлених вірусом імунодефіциту людини (ВІЛ), та правовий і соціальний захист людей, які живуть з ВІЛ» (Закон про СНІД)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latin typeface="Cambria" pitchFamily="18" charset="0"/>
              </a:rPr>
              <a:t>Закон України від 19.02.2009 № 1026-VI «Про затвердження Загальнодержавної програми забезпечення профілактики ВІЛ-інфекції, лікування, догляду та підтримки ВІЛ-інфікованих і хворих на СНІД на 2009-2013 роки» </a:t>
            </a:r>
            <a:endParaRPr lang="ru-RU" i="1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Cambria" pitchFamily="18" charset="0"/>
              </a:rPr>
              <a:t>Накази Міністерства освіти, молоді та спорту України у сфері протидії ВІЛ/СНІД</a:t>
            </a:r>
            <a:endParaRPr lang="ru-RU" sz="3200" dirty="0" smtClean="0">
              <a:latin typeface="Cambria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9155360" cy="50131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i="1" dirty="0" smtClean="0">
                <a:latin typeface="Cambria" pitchFamily="18" charset="0"/>
              </a:rPr>
              <a:t>Наказ МОН України від 01.06.2009 №457 «Про затвердження плану заходів Міністерства освіти і науки України з виконання Загальнодержавної програми забезпечення профілактики ВІЛ-інфекції, лікування, догляду та підтримки ВІЛ-інфікованих і хворих на СНІД на 2009-2013 роки» </a:t>
            </a:r>
          </a:p>
          <a:p>
            <a:pPr>
              <a:lnSpc>
                <a:spcPct val="80000"/>
              </a:lnSpc>
            </a:pPr>
            <a:r>
              <a:rPr lang="uk-UA" sz="2800" i="1" dirty="0" smtClean="0">
                <a:latin typeface="Cambria" pitchFamily="18" charset="0"/>
              </a:rPr>
              <a:t>Наказ МОН України від 07.07.2009 №833 «Про виконання Загальнодержавної програми забезпечення профілактики ВІЛ-інфекції, лікування, догляду та підтримки ВІЛ-інфікованих і хворих на СНІД щодо підготовки педагогічних працівників та охоплення навчанням учнівської молоді за програмами розвитку життєвих навичок» </a:t>
            </a:r>
            <a:endParaRPr lang="ru-RU" sz="2800" i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Мета: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err="1" smtClean="0">
                <a:latin typeface="Cambria" pitchFamily="18" charset="0"/>
              </a:rPr>
              <a:t>Сформувати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позити</a:t>
            </a:r>
            <a:r>
              <a:rPr lang="uk-UA" i="1" dirty="0" err="1" smtClean="0">
                <a:latin typeface="Cambria" pitchFamily="18" charset="0"/>
              </a:rPr>
              <a:t>вні</a:t>
            </a:r>
            <a:r>
              <a:rPr lang="uk-UA" i="1" dirty="0" smtClean="0">
                <a:latin typeface="Cambria" pitchFamily="18" charset="0"/>
              </a:rPr>
              <a:t> якості особистості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i="1" dirty="0" smtClean="0">
                <a:latin typeface="Cambria" pitchFamily="18" charset="0"/>
              </a:rPr>
              <a:t>Підвищити правову культуру всіх учасників НВП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i="1" dirty="0" smtClean="0">
                <a:latin typeface="Cambria" pitchFamily="18" charset="0"/>
              </a:rPr>
              <a:t>Сформувати навички здорового способу життя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i="1" dirty="0" smtClean="0">
                <a:latin typeface="Cambria" pitchFamily="18" charset="0"/>
              </a:rPr>
              <a:t>Втілювати профілактику вживання наркотичних, алкогольних і психотропних речовин, профілактика ВІЛ інфекції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i="1" dirty="0" smtClean="0">
                <a:latin typeface="Cambria" pitchFamily="18" charset="0"/>
              </a:rPr>
              <a:t>Надання комплексної психолого-педагогічної допомоги</a:t>
            </a:r>
            <a:endParaRPr lang="ru-RU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Cambria" pitchFamily="18" charset="0"/>
              </a:rPr>
              <a:t>Завдання :</a:t>
            </a:r>
            <a:endParaRPr lang="ru-RU" b="1" dirty="0" smtClean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867328" cy="518457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latin typeface="Cambria" pitchFamily="18" charset="0"/>
              </a:rPr>
              <a:t>Створення умов для формування позитивних якостей особистостей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latin typeface="Cambria" pitchFamily="18" charset="0"/>
              </a:rPr>
              <a:t>Забезпечення соціально-психологічної діяльності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latin typeface="Cambria" pitchFamily="18" charset="0"/>
              </a:rPr>
              <a:t>Надання </a:t>
            </a:r>
            <a:r>
              <a:rPr lang="uk-UA" dirty="0" err="1" smtClean="0">
                <a:latin typeface="Cambria" pitchFamily="18" charset="0"/>
              </a:rPr>
              <a:t>комплексникої</a:t>
            </a:r>
            <a:r>
              <a:rPr lang="uk-UA" dirty="0" smtClean="0">
                <a:latin typeface="Cambria" pitchFamily="18" charset="0"/>
              </a:rPr>
              <a:t> психолого-педагогічної та </a:t>
            </a:r>
            <a:r>
              <a:rPr lang="uk-UA" dirty="0" err="1" smtClean="0">
                <a:latin typeface="Cambria" pitchFamily="18" charset="0"/>
              </a:rPr>
              <a:t>медо-соціальної</a:t>
            </a:r>
            <a:r>
              <a:rPr lang="uk-UA" dirty="0" smtClean="0">
                <a:latin typeface="Cambria" pitchFamily="18" charset="0"/>
              </a:rPr>
              <a:t> допомоги неповнолітнім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latin typeface="Cambria" pitchFamily="18" charset="0"/>
              </a:rPr>
              <a:t>Забезпечення адекватної соціальної реабілітації неповнолітніх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latin typeface="Cambria" pitchFamily="18" charset="0"/>
              </a:rPr>
              <a:t>Сприяння виробленню інтегрованих міждисциплінарних підходів до </a:t>
            </a:r>
            <a:r>
              <a:rPr lang="uk-UA" dirty="0" err="1" smtClean="0">
                <a:latin typeface="Cambria" pitchFamily="18" charset="0"/>
              </a:rPr>
              <a:t>суб</a:t>
            </a:r>
            <a:r>
              <a:rPr lang="en-US" dirty="0" smtClean="0">
                <a:latin typeface="Cambria" pitchFamily="18" charset="0"/>
              </a:rPr>
              <a:t>’</a:t>
            </a:r>
            <a:r>
              <a:rPr lang="uk-UA" dirty="0" err="1" smtClean="0">
                <a:latin typeface="Cambria" pitchFamily="18" charset="0"/>
              </a:rPr>
              <a:t>єктів</a:t>
            </a:r>
            <a:endParaRPr lang="uk-UA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80528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r>
              <a:rPr lang="uk-UA" sz="1400" b="1">
                <a:solidFill>
                  <a:srgbClr val="FF3300"/>
                </a:solidFill>
              </a:rPr>
              <a:t>ДІАГНОСТИЧНА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12776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</a:rPr>
              <a:t>Форми і методи профілактичної освіти</a:t>
            </a:r>
            <a:endParaRPr lang="ru-RU" sz="2800" dirty="0" smtClean="0"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u="sng" dirty="0" smtClean="0"/>
              <a:t>На рівні фізичного здоров</a:t>
            </a:r>
            <a:r>
              <a:rPr lang="en-US" sz="2800" b="1" i="1" u="sng" dirty="0" smtClean="0"/>
              <a:t>’</a:t>
            </a:r>
            <a:r>
              <a:rPr lang="uk-UA" sz="2800" b="1" i="1" u="sng" dirty="0" smtClean="0"/>
              <a:t>я:</a:t>
            </a:r>
            <a:endParaRPr lang="en-US" sz="2800" b="1" i="1" u="sng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День здоров</a:t>
            </a:r>
            <a:r>
              <a:rPr lang="en-US" sz="2800" dirty="0" smtClean="0">
                <a:latin typeface="Cambria" pitchFamily="18" charset="0"/>
              </a:rPr>
              <a:t>’</a:t>
            </a:r>
            <a:r>
              <a:rPr lang="uk-UA" sz="2800" dirty="0" smtClean="0">
                <a:latin typeface="Cambria" pitchFamily="18" charset="0"/>
              </a:rPr>
              <a:t>я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uk-UA" sz="2800" dirty="0" smtClean="0">
                <a:latin typeface="Cambria" pitchFamily="18" charset="0"/>
              </a:rPr>
              <a:t>та фізкультури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Олімпійський тиждень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Старти надії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Шкіряний м</a:t>
            </a:r>
            <a:r>
              <a:rPr lang="en-US" sz="2800" dirty="0" smtClean="0">
                <a:latin typeface="Cambria" pitchFamily="18" charset="0"/>
              </a:rPr>
              <a:t>’</a:t>
            </a:r>
            <a:r>
              <a:rPr lang="uk-UA" sz="2800" dirty="0" err="1" smtClean="0">
                <a:latin typeface="Cambria" pitchFamily="18" charset="0"/>
              </a:rPr>
              <a:t>яч</a:t>
            </a:r>
            <a:endParaRPr lang="en-US" sz="2800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Спортивні секції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Вільна боротьба, </a:t>
            </a:r>
            <a:r>
              <a:rPr lang="uk-UA" sz="2800" dirty="0" err="1" smtClean="0">
                <a:latin typeface="Cambria" pitchFamily="18" charset="0"/>
              </a:rPr>
              <a:t>Татсу-До</a:t>
            </a:r>
            <a:endParaRPr lang="uk-UA" sz="2800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dirty="0" smtClean="0">
                <a:latin typeface="Cambria" pitchFamily="18" charset="0"/>
              </a:rPr>
              <a:t>Шаховий клуб </a:t>
            </a:r>
            <a:r>
              <a:rPr lang="uk-UA" sz="2800" dirty="0" err="1" smtClean="0">
                <a:latin typeface="Cambria" pitchFamily="18" charset="0"/>
              </a:rPr>
              <a:t>“Біла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королева”</a:t>
            </a:r>
            <a:r>
              <a:rPr lang="uk-UA" sz="2800" dirty="0" smtClean="0">
                <a:latin typeface="Cambria" pitchFamily="18" charset="0"/>
              </a:rPr>
              <a:t>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9461" name="Picture 2" descr="http://knvk35.dnepredu.com/uploads/org2844/user_98343/photofile_1379260752_162897250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4122"/>
            <a:ext cx="4197028" cy="2797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Picture 2" descr="http://knvk35.dnepredu.com/uploads/org2844/user_98343/photofile_1379259948_96843303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717257" cy="314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80528" y="0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endParaRPr lang="ru-RU" sz="1400" b="1" dirty="0">
              <a:solidFill>
                <a:srgbClr val="FF3300"/>
              </a:solidFill>
            </a:endParaRPr>
          </a:p>
        </p:txBody>
      </p:sp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7"/>
          </a:xfrm>
        </p:spPr>
        <p:txBody>
          <a:bodyPr/>
          <a:lstStyle/>
          <a:p>
            <a:pPr algn="ctr"/>
            <a:r>
              <a:rPr lang="uk-UA" sz="3200" dirty="0" smtClean="0">
                <a:latin typeface="Cambria" pitchFamily="18" charset="0"/>
              </a:rPr>
              <a:t>Форми і методи профілактичної освіти </a:t>
            </a:r>
            <a:br>
              <a:rPr lang="uk-UA" sz="3200" dirty="0" smtClean="0">
                <a:latin typeface="Cambria" pitchFamily="18" charset="0"/>
              </a:rPr>
            </a:br>
            <a:r>
              <a:rPr lang="uk-UA" sz="3200" dirty="0" smtClean="0">
                <a:latin typeface="Cambria" pitchFamily="18" charset="0"/>
              </a:rPr>
              <a:t>( тренінгові заняття )</a:t>
            </a:r>
            <a:endParaRPr lang="ru-RU" sz="3200" dirty="0" smtClean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412776"/>
            <a:ext cx="2962672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C:\OLD\Фотографії\2013-2014\СНІД\Додатки\Додаток 5\IMG_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474728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 descr="C:\OLD\Фотографії\2013-2014\СНІД\Додатки\Додаток 5\IMG_02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4650611" cy="2610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OLD\Фотографії\2013-2014\СНІД\Додатки\Додаток 5\SAM_02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1143" y="1052736"/>
            <a:ext cx="3562857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OLD\Фотографії\2013-2014\СНІД\Додатки\Додаток 5\SAM_01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584" y="3861048"/>
            <a:ext cx="374441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36512" y="-27384"/>
            <a:ext cx="10080625" cy="73802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96950"/>
            <a:r>
              <a:rPr lang="uk-UA" sz="1400" b="1">
                <a:solidFill>
                  <a:srgbClr val="FF3300"/>
                </a:solidFill>
              </a:rPr>
              <a:t>ДІАГНОСТИЧНА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12776"/>
          </a:xfrm>
        </p:spPr>
        <p:txBody>
          <a:bodyPr/>
          <a:lstStyle/>
          <a:p>
            <a:r>
              <a:rPr lang="uk-UA" sz="2800" dirty="0" smtClean="0">
                <a:latin typeface="Cambria" pitchFamily="18" charset="0"/>
              </a:rPr>
              <a:t>Форми і методи профілактичної освіти</a:t>
            </a:r>
            <a:endParaRPr lang="ru-RU" sz="2800" dirty="0" smtClean="0">
              <a:latin typeface="Cambria" pitchFamily="18" charset="0"/>
            </a:endParaRPr>
          </a:p>
        </p:txBody>
      </p:sp>
      <p:sp>
        <p:nvSpPr>
          <p:cNvPr id="20483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b="1" i="1" u="sng" dirty="0" smtClean="0"/>
              <a:t>На рівні психічного здоров</a:t>
            </a:r>
            <a:r>
              <a:rPr lang="en-US" sz="2400" b="1" i="1" u="sng" dirty="0" smtClean="0"/>
              <a:t>’</a:t>
            </a:r>
            <a:r>
              <a:rPr lang="uk-UA" sz="2400" b="1" i="1" u="sng" dirty="0" smtClean="0"/>
              <a:t>я: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 Гурткова робота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Класні свята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Класні години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Паспорт здоров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Музикотерапія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Діагностування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Соціометрія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Консультації шкільного психолога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Психологія спілкування</a:t>
            </a:r>
            <a:endParaRPr lang="en-US" sz="2000" b="1" dirty="0" smtClean="0"/>
          </a:p>
        </p:txBody>
      </p:sp>
      <p:pic>
        <p:nvPicPr>
          <p:cNvPr id="20485" name="Рисунок 13" descr="D:\Развлечения\Фото\5-Б\батьк день\2014\вибор\DSC_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188640"/>
            <a:ext cx="4024312" cy="27384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06468">
            <a:off x="4515491" y="3366037"/>
            <a:ext cx="4392808" cy="2928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779</Words>
  <Application>Microsoft Office PowerPoint</Application>
  <PresentationFormat>Экран (4:3)</PresentationFormat>
  <Paragraphs>117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Слайд 1</vt:lpstr>
      <vt:lpstr>Превентивне  виховання </vt:lpstr>
      <vt:lpstr>Закони України про сфери протидії ВІЛ/СНІД</vt:lpstr>
      <vt:lpstr>Накази Міністерства освіти, молоді та спорту України у сфері протидії ВІЛ/СНІД</vt:lpstr>
      <vt:lpstr>Мета:</vt:lpstr>
      <vt:lpstr>Завдання :</vt:lpstr>
      <vt:lpstr>Форми і методи профілактичної освіти</vt:lpstr>
      <vt:lpstr>Форми і методи профілактичної освіти  ( тренінгові заняття )</vt:lpstr>
      <vt:lpstr>Форми і методи профілактичної освіти</vt:lpstr>
      <vt:lpstr>Слайд 10</vt:lpstr>
      <vt:lpstr>Форми і методи профілактичної освіти</vt:lpstr>
      <vt:lpstr>Форми і методи профілактичної освіти</vt:lpstr>
      <vt:lpstr>Форми і методи профілактичної освіти</vt:lpstr>
      <vt:lpstr>Діяльність навчального закладу</vt:lpstr>
      <vt:lpstr>Забезпечення дружньої заохочувальної сприятливої атмосфери</vt:lpstr>
      <vt:lpstr>Забезпечення та дотримання належних санітарно-гігієнічних умов</vt:lpstr>
      <vt:lpstr>Відсутність фізичного покарання та насильства</vt:lpstr>
      <vt:lpstr>Недопущення знущання, домагання та дискримінації</vt:lpstr>
      <vt:lpstr>   Оцінка розвитку творчих видів діяльності</vt:lpstr>
      <vt:lpstr>    Узгодження виховних впливів школи і сім’ї шляхом залучення сім’ї </vt:lpstr>
      <vt:lpstr>        Сприяння рівним можливостям             учнів щодо участі у прийнятті рішень</vt:lpstr>
      <vt:lpstr>Якісна превентивна освіта</vt:lpstr>
      <vt:lpstr>     Очікувані   виховні   досягнення 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One</cp:lastModifiedBy>
  <cp:revision>42</cp:revision>
  <dcterms:created xsi:type="dcterms:W3CDTF">2014-06-23T07:14:45Z</dcterms:created>
  <dcterms:modified xsi:type="dcterms:W3CDTF">2014-06-25T08:57:20Z</dcterms:modified>
</cp:coreProperties>
</file>