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gif" ContentType="image/gif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287" r:id="rId3"/>
    <p:sldId id="261" r:id="rId4"/>
    <p:sldId id="301" r:id="rId5"/>
    <p:sldId id="309" r:id="rId6"/>
    <p:sldId id="302" r:id="rId7"/>
    <p:sldId id="311" r:id="rId8"/>
    <p:sldId id="303" r:id="rId9"/>
    <p:sldId id="310" r:id="rId10"/>
    <p:sldId id="304" r:id="rId11"/>
    <p:sldId id="312" r:id="rId12"/>
    <p:sldId id="305" r:id="rId13"/>
    <p:sldId id="269" r:id="rId14"/>
    <p:sldId id="268" r:id="rId15"/>
    <p:sldId id="270" r:id="rId16"/>
    <p:sldId id="313" r:id="rId17"/>
  </p:sldIdLst>
  <p:sldSz cx="6858000" cy="9144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66FF99"/>
    <a:srgbClr val="FF9900"/>
    <a:srgbClr val="FF33CC"/>
    <a:srgbClr val="9966FF"/>
    <a:srgbClr val="CC0000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236" y="3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image" Target="../media/image30.jpeg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G:\&#1042;&#1086;&#1083;&#1082;&#1086;&#1074;&#1072;\&#1044;&#1083;&#1103;%20&#1082;&#1091;&#1085;&#1082;&#1091;&#1088;&#1089;&#1091;%202014\&#1072;&#1085;&#1082;&#1077;&#1090;&#1080;%20&#1073;&#1072;&#1090;&#1100;&#1082;&#1110;&#1074;%20&#1091;&#1095;&#1085;&#1110;&#1074;%20&#1096;&#1076;&#1076;%20&#1076;&#1083;&#1103;%20&#1082;&#1086;&#1085;&#1082;&#1091;&#1088;&#1089;&#1091;.xls" TargetMode="External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G:\&#1042;&#1086;&#1083;&#1082;&#1086;&#1074;&#1072;\&#1044;&#1083;&#1103;%20&#1082;&#1091;&#1085;&#1082;&#1091;&#1088;&#1089;&#1091;%202014\&#1072;&#1085;&#1082;&#1077;&#1090;&#1080;%20&#1073;&#1072;&#1090;&#1100;&#1082;&#1110;&#1074;%20&#1091;&#1095;&#1085;&#1110;&#1074;%20&#1096;&#1076;&#1076;%20&#1076;&#1083;&#1103;%20&#1082;&#1086;&#1085;&#1082;&#1091;&#1088;&#1089;&#1091;.xls" TargetMode="External"/><Relationship Id="rId1" Type="http://schemas.openxmlformats.org/officeDocument/2006/relationships/themeOverride" Target="../theme/themeOverride2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G:\&#1042;&#1086;&#1083;&#1082;&#1086;&#1074;&#1072;\&#1044;&#1083;&#1103;%20&#1082;&#1091;&#1085;&#1082;&#1091;&#1088;&#1089;&#1091;%202014\&#1072;&#1085;&#1082;&#1077;&#1090;&#1080;%20&#1073;&#1072;&#1090;&#1100;&#1082;&#1110;&#1074;%20&#1091;&#1095;&#1085;&#1110;&#1074;%20&#1096;&#1076;&#1076;%20&#1076;&#1083;&#1103;%20&#1082;&#1086;&#1085;&#1082;&#1091;&#1088;&#1089;&#1091;.xls" TargetMode="External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G:\&#1042;&#1086;&#1083;&#1082;&#1086;&#1074;&#1072;\&#1044;&#1083;&#1103;%20&#1082;&#1091;&#1085;&#1082;&#1091;&#1088;&#1089;&#1091;%202014\&#1072;&#1085;&#1082;&#1077;&#1090;&#1080;%20&#1073;&#1072;&#1090;&#1100;&#1082;&#1110;&#1074;%20&#1091;&#1095;&#1085;&#1110;&#1074;%20&#1096;&#1076;&#1076;%20&#1076;&#1083;&#1103;%20&#1082;&#1086;&#1085;&#1082;&#1091;&#1088;&#1089;&#1091;.xls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hPercent val="182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26025236593059936"/>
          <c:y val="2.3376623376623381E-2"/>
          <c:w val="0.71135646687697152"/>
          <c:h val="0.81818181818181834"/>
        </c:manualLayout>
      </c:layout>
      <c:bar3DChart>
        <c:barDir val="bar"/>
        <c:grouping val="percentStacked"/>
        <c:ser>
          <c:idx val="0"/>
          <c:order val="0"/>
          <c:tx>
            <c:strRef>
              <c:f>Лист3!$H$8</c:f>
              <c:strCache>
                <c:ptCount val="1"/>
                <c:pt idx="0">
                  <c:v>2009-2010</c:v>
                </c:pt>
              </c:strCache>
            </c:strRef>
          </c:tx>
          <c:spPr>
            <a:gradFill rotWithShape="0">
              <a:gsLst>
                <a:gs pos="0">
                  <a:srgbClr val="9999FF">
                    <a:gamma/>
                    <a:shade val="46275"/>
                    <a:invGamma/>
                  </a:srgbClr>
                </a:gs>
                <a:gs pos="50000">
                  <a:srgbClr val="9999FF"/>
                </a:gs>
                <a:gs pos="100000">
                  <a:srgbClr val="9999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7915">
              <a:solidFill>
                <a:srgbClr val="000000"/>
              </a:solidFill>
              <a:prstDash val="solid"/>
            </a:ln>
          </c:spPr>
          <c:dLbls>
            <c:spPr>
              <a:noFill/>
              <a:ln w="15830">
                <a:noFill/>
              </a:ln>
            </c:spPr>
            <c:txPr>
              <a:bodyPr rot="5400000" vert="horz"/>
              <a:lstStyle/>
              <a:p>
                <a:pPr algn="ctr">
                  <a:defRPr sz="592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Лист3!$G$9:$G$12</c:f>
              <c:strCache>
                <c:ptCount val="4"/>
                <c:pt idx="0">
                  <c:v>Всього учнів</c:v>
                </c:pt>
                <c:pt idx="1">
                  <c:v>Всього харчуються</c:v>
                </c:pt>
                <c:pt idx="2">
                  <c:v>Всього харчуються гарячим харчуванням</c:v>
                </c:pt>
                <c:pt idx="3">
                  <c:v>Всього харчуються буфетною продукцією</c:v>
                </c:pt>
              </c:strCache>
            </c:strRef>
          </c:cat>
          <c:val>
            <c:numRef>
              <c:f>Лист3!$H$9:$H$12</c:f>
              <c:numCache>
                <c:formatCode>0%</c:formatCode>
                <c:ptCount val="4"/>
                <c:pt idx="0" formatCode="General">
                  <c:v>331</c:v>
                </c:pt>
                <c:pt idx="1">
                  <c:v>0.95000000000000007</c:v>
                </c:pt>
                <c:pt idx="2">
                  <c:v>0.71000000000000008</c:v>
                </c:pt>
                <c:pt idx="3">
                  <c:v>0.95000000000000007</c:v>
                </c:pt>
              </c:numCache>
            </c:numRef>
          </c:val>
        </c:ser>
        <c:ser>
          <c:idx val="1"/>
          <c:order val="1"/>
          <c:tx>
            <c:strRef>
              <c:f>Лист3!$I$8</c:f>
              <c:strCache>
                <c:ptCount val="1"/>
                <c:pt idx="0">
                  <c:v>2011-2012</c:v>
                </c:pt>
              </c:strCache>
            </c:strRef>
          </c:tx>
          <c:spPr>
            <a:gradFill rotWithShape="0">
              <a:gsLst>
                <a:gs pos="0">
                  <a:srgbClr val="993366">
                    <a:gamma/>
                    <a:shade val="46275"/>
                    <a:invGamma/>
                  </a:srgbClr>
                </a:gs>
                <a:gs pos="50000">
                  <a:srgbClr val="993366"/>
                </a:gs>
                <a:gs pos="100000">
                  <a:srgbClr val="993366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7915">
              <a:solidFill>
                <a:srgbClr val="000000"/>
              </a:solidFill>
              <a:prstDash val="solid"/>
            </a:ln>
          </c:spPr>
          <c:dLbls>
            <c:spPr>
              <a:noFill/>
              <a:ln w="15830">
                <a:noFill/>
              </a:ln>
            </c:spPr>
            <c:txPr>
              <a:bodyPr rot="5400000" vert="horz"/>
              <a:lstStyle/>
              <a:p>
                <a:pPr algn="ctr">
                  <a:defRPr sz="592" b="1" i="0" u="none" strike="noStrike" baseline="0">
                    <a:solidFill>
                      <a:srgbClr val="FFFFFF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Лист3!$G$9:$G$12</c:f>
              <c:strCache>
                <c:ptCount val="4"/>
                <c:pt idx="0">
                  <c:v>Всього учнів</c:v>
                </c:pt>
                <c:pt idx="1">
                  <c:v>Всього харчуються</c:v>
                </c:pt>
                <c:pt idx="2">
                  <c:v>Всього харчуються гарячим харчуванням</c:v>
                </c:pt>
                <c:pt idx="3">
                  <c:v>Всього харчуються буфетною продукцією</c:v>
                </c:pt>
              </c:strCache>
            </c:strRef>
          </c:cat>
          <c:val>
            <c:numRef>
              <c:f>Лист3!$I$9:$I$12</c:f>
              <c:numCache>
                <c:formatCode>0%</c:formatCode>
                <c:ptCount val="4"/>
                <c:pt idx="0" formatCode="General">
                  <c:v>331</c:v>
                </c:pt>
                <c:pt idx="1">
                  <c:v>0.95000000000000007</c:v>
                </c:pt>
                <c:pt idx="2">
                  <c:v>0.81</c:v>
                </c:pt>
                <c:pt idx="3">
                  <c:v>0.95000000000000007</c:v>
                </c:pt>
              </c:numCache>
            </c:numRef>
          </c:val>
        </c:ser>
        <c:ser>
          <c:idx val="2"/>
          <c:order val="2"/>
          <c:tx>
            <c:strRef>
              <c:f>Лист3!$J$8</c:f>
              <c:strCache>
                <c:ptCount val="1"/>
                <c:pt idx="0">
                  <c:v>2013-2014</c:v>
                </c:pt>
              </c:strCache>
            </c:strRef>
          </c:tx>
          <c:spPr>
            <a:gradFill rotWithShape="0">
              <a:gsLst>
                <a:gs pos="0">
                  <a:srgbClr val="FFFFCC">
                    <a:gamma/>
                    <a:shade val="46275"/>
                    <a:invGamma/>
                  </a:srgbClr>
                </a:gs>
                <a:gs pos="50000">
                  <a:srgbClr val="FFFFCC"/>
                </a:gs>
                <a:gs pos="100000">
                  <a:srgbClr val="FFFFCC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7915">
              <a:solidFill>
                <a:srgbClr val="000000"/>
              </a:solidFill>
              <a:prstDash val="solid"/>
            </a:ln>
          </c:spPr>
          <c:dLbls>
            <c:spPr>
              <a:noFill/>
              <a:ln w="15830">
                <a:noFill/>
              </a:ln>
            </c:spPr>
            <c:txPr>
              <a:bodyPr rot="5400000" vert="horz"/>
              <a:lstStyle/>
              <a:p>
                <a:pPr algn="ctr">
                  <a:defRPr sz="592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Лист3!$G$9:$G$12</c:f>
              <c:strCache>
                <c:ptCount val="4"/>
                <c:pt idx="0">
                  <c:v>Всього учнів</c:v>
                </c:pt>
                <c:pt idx="1">
                  <c:v>Всього харчуються</c:v>
                </c:pt>
                <c:pt idx="2">
                  <c:v>Всього харчуються гарячим харчуванням</c:v>
                </c:pt>
                <c:pt idx="3">
                  <c:v>Всього харчуються буфетною продукцією</c:v>
                </c:pt>
              </c:strCache>
            </c:strRef>
          </c:cat>
          <c:val>
            <c:numRef>
              <c:f>Лист3!$J$9:$J$12</c:f>
              <c:numCache>
                <c:formatCode>0%</c:formatCode>
                <c:ptCount val="4"/>
                <c:pt idx="0" formatCode="General">
                  <c:v>342</c:v>
                </c:pt>
                <c:pt idx="1">
                  <c:v>0.97000000000000008</c:v>
                </c:pt>
                <c:pt idx="2">
                  <c:v>0.85000000000000009</c:v>
                </c:pt>
                <c:pt idx="3">
                  <c:v>0.97000000000000008</c:v>
                </c:pt>
              </c:numCache>
            </c:numRef>
          </c:val>
        </c:ser>
        <c:dLbls>
          <c:showVal val="1"/>
        </c:dLbls>
        <c:shape val="cylinder"/>
        <c:axId val="174546944"/>
        <c:axId val="174736128"/>
        <c:axId val="0"/>
      </c:bar3DChart>
      <c:catAx>
        <c:axId val="174546944"/>
        <c:scaling>
          <c:orientation val="minMax"/>
        </c:scaling>
        <c:axPos val="l"/>
        <c:numFmt formatCode="General" sourceLinked="1"/>
        <c:tickLblPos val="low"/>
        <c:spPr>
          <a:ln w="197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592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74736128"/>
        <c:crosses val="autoZero"/>
        <c:auto val="1"/>
        <c:lblAlgn val="ctr"/>
        <c:lblOffset val="100"/>
        <c:tickLblSkip val="1"/>
        <c:tickMarkSkip val="1"/>
      </c:catAx>
      <c:valAx>
        <c:axId val="174736128"/>
        <c:scaling>
          <c:orientation val="minMax"/>
        </c:scaling>
        <c:axPos val="b"/>
        <c:numFmt formatCode="0%" sourceLinked="1"/>
        <c:tickLblPos val="nextTo"/>
        <c:spPr>
          <a:ln w="197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592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74546944"/>
        <c:crosses val="autoZero"/>
        <c:crossBetween val="between"/>
      </c:valAx>
      <c:spPr>
        <a:noFill/>
        <a:ln w="15830">
          <a:noFill/>
        </a:ln>
      </c:spPr>
    </c:plotArea>
    <c:legend>
      <c:legendPos val="b"/>
      <c:layout>
        <c:manualLayout>
          <c:xMode val="edge"/>
          <c:yMode val="edge"/>
          <c:x val="0.31388012618296546"/>
          <c:y val="0.92987012987012974"/>
          <c:w val="0.37223974763406942"/>
          <c:h val="6.2337662337662345E-2"/>
        </c:manualLayout>
      </c:layout>
      <c:spPr>
        <a:solidFill>
          <a:srgbClr val="FFFFFF"/>
        </a:solidFill>
        <a:ln w="1979">
          <a:solidFill>
            <a:srgbClr val="000000"/>
          </a:solidFill>
          <a:prstDash val="solid"/>
        </a:ln>
      </c:spPr>
      <c:txPr>
        <a:bodyPr/>
        <a:lstStyle/>
        <a:p>
          <a:pPr>
            <a:defRPr sz="542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gradFill rotWithShape="0">
      <a:gsLst>
        <a:gs pos="0">
          <a:srgbClr val="DCEBF5"/>
        </a:gs>
        <a:gs pos="8000">
          <a:srgbClr val="83A7C3"/>
        </a:gs>
        <a:gs pos="13000">
          <a:srgbClr val="768FB9"/>
        </a:gs>
        <a:gs pos="21001">
          <a:srgbClr val="83A7C3"/>
        </a:gs>
        <a:gs pos="52000">
          <a:srgbClr val="FFFFFF"/>
        </a:gs>
        <a:gs pos="56000">
          <a:srgbClr val="9C6563"/>
        </a:gs>
        <a:gs pos="58000">
          <a:srgbClr val="80302D"/>
        </a:gs>
        <a:gs pos="71001">
          <a:srgbClr val="C0524E"/>
        </a:gs>
        <a:gs pos="94000">
          <a:srgbClr val="EBDAD4"/>
        </a:gs>
        <a:gs pos="100000">
          <a:srgbClr val="55261C"/>
        </a:gs>
      </a:gsLst>
      <a:lin ang="5400000" scaled="1"/>
    </a:gradFill>
    <a:ln w="1979">
      <a:solidFill>
        <a:srgbClr val="000000"/>
      </a:solidFill>
      <a:prstDash val="solid"/>
    </a:ln>
  </c:spPr>
  <c:txPr>
    <a:bodyPr/>
    <a:lstStyle/>
    <a:p>
      <a:pPr>
        <a:defRPr sz="592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view3D>
      <c:rotX val="23"/>
      <c:rotY val="44"/>
      <c:depthPercent val="100"/>
      <c:rAngAx val="1"/>
    </c:view3D>
    <c:sideWall>
      <c:spPr>
        <a:blipFill>
          <a:blip xmlns:r="http://schemas.openxmlformats.org/officeDocument/2006/relationships" r:embed="rId1"/>
          <a:tile tx="0" ty="0" sx="100000" sy="100000" flip="none" algn="tl"/>
        </a:blipFill>
      </c:spPr>
    </c:sideWall>
    <c:backWall>
      <c:spPr>
        <a:blipFill>
          <a:blip xmlns:r="http://schemas.openxmlformats.org/officeDocument/2006/relationships" r:embed="rId1"/>
          <a:tile tx="0" ty="0" sx="100000" sy="100000" flip="none" algn="tl"/>
        </a:blipFill>
      </c:spPr>
    </c:backWall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Рівні  творчого потенціалу особистості </c:v>
                </c:pt>
              </c:strCache>
            </c:strRef>
          </c:tx>
          <c:dLbls>
            <c:spPr>
              <a:noFill/>
              <a:ln w="25738">
                <a:noFill/>
              </a:ln>
            </c:spPr>
            <c:txPr>
              <a:bodyPr/>
              <a:lstStyle/>
              <a:p>
                <a:pPr>
                  <a:defRPr sz="1013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Лист1!$A$2:$A$10</c:f>
              <c:strCache>
                <c:ptCount val="9"/>
                <c:pt idx="0">
                  <c:v>Найнижчий</c:v>
                </c:pt>
                <c:pt idx="1">
                  <c:v>Низький</c:v>
                </c:pt>
                <c:pt idx="2">
                  <c:v>Нижче за середній</c:v>
                </c:pt>
                <c:pt idx="3">
                  <c:v>Ледь нижчий за середній</c:v>
                </c:pt>
                <c:pt idx="4">
                  <c:v>Середній</c:v>
                </c:pt>
                <c:pt idx="5">
                  <c:v>Ледь  вищий  за середній</c:v>
                </c:pt>
                <c:pt idx="6">
                  <c:v>Вищий за середній</c:v>
                </c:pt>
                <c:pt idx="7">
                  <c:v>Високий</c:v>
                </c:pt>
                <c:pt idx="8">
                  <c:v>Найвищий 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39</c:v>
                </c:pt>
                <c:pt idx="1">
                  <c:v>54</c:v>
                </c:pt>
                <c:pt idx="2">
                  <c:v>69</c:v>
                </c:pt>
                <c:pt idx="3">
                  <c:v>84</c:v>
                </c:pt>
                <c:pt idx="4">
                  <c:v>99</c:v>
                </c:pt>
                <c:pt idx="5">
                  <c:v>114</c:v>
                </c:pt>
                <c:pt idx="6">
                  <c:v>129</c:v>
                </c:pt>
                <c:pt idx="7">
                  <c:v>142</c:v>
                </c:pt>
                <c:pt idx="8">
                  <c:v>162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Рівень творчого потенціалу керівника ХСШ № 93</c:v>
                </c:pt>
              </c:strCache>
            </c:strRef>
          </c:tx>
          <c:dLbls>
            <c:spPr>
              <a:noFill/>
              <a:ln w="25738">
                <a:noFill/>
              </a:ln>
            </c:spPr>
            <c:txPr>
              <a:bodyPr/>
              <a:lstStyle/>
              <a:p>
                <a:pPr>
                  <a:defRPr sz="1013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ru-RU"/>
              </a:p>
            </c:txPr>
            <c:showVal val="1"/>
          </c:dLbls>
          <c:cat>
            <c:strRef>
              <c:f>Лист1!$A$2:$A$10</c:f>
              <c:strCache>
                <c:ptCount val="9"/>
                <c:pt idx="0">
                  <c:v>Найнижчий</c:v>
                </c:pt>
                <c:pt idx="1">
                  <c:v>Низький</c:v>
                </c:pt>
                <c:pt idx="2">
                  <c:v>Нижче за середній</c:v>
                </c:pt>
                <c:pt idx="3">
                  <c:v>Ледь нижчий за середній</c:v>
                </c:pt>
                <c:pt idx="4">
                  <c:v>Середній</c:v>
                </c:pt>
                <c:pt idx="5">
                  <c:v>Ледь  вищий  за середній</c:v>
                </c:pt>
                <c:pt idx="6">
                  <c:v>Вищий за середній</c:v>
                </c:pt>
                <c:pt idx="7">
                  <c:v>Високий</c:v>
                </c:pt>
                <c:pt idx="8">
                  <c:v>Найвищий 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98</c:v>
                </c:pt>
              </c:numCache>
            </c:numRef>
          </c:val>
        </c:ser>
        <c:dLbls>
          <c:showVal val="1"/>
        </c:dLbls>
        <c:gapWidth val="75"/>
        <c:shape val="cylinder"/>
        <c:axId val="175167744"/>
        <c:axId val="175294720"/>
        <c:axId val="0"/>
      </c:bar3DChart>
      <c:catAx>
        <c:axId val="175167744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 rot="0" vert="horz"/>
          <a:lstStyle/>
          <a:p>
            <a:pPr>
              <a:defRPr sz="1013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75294720"/>
        <c:crosses val="autoZero"/>
        <c:auto val="1"/>
        <c:lblAlgn val="ctr"/>
        <c:lblOffset val="100"/>
      </c:catAx>
      <c:valAx>
        <c:axId val="175294720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 rot="0" vert="horz"/>
          <a:lstStyle/>
          <a:p>
            <a:pPr>
              <a:defRPr sz="1013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75167744"/>
        <c:crosses val="autoZero"/>
        <c:crossBetween val="between"/>
      </c:valAx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</c:spPr>
    </c:plotArea>
    <c:plotVisOnly val="1"/>
    <c:dispBlanksAs val="gap"/>
  </c:chart>
  <c:spPr>
    <a:ln cap="rnd"/>
  </c:spPr>
  <c:txPr>
    <a:bodyPr/>
    <a:lstStyle/>
    <a:p>
      <a:pPr>
        <a:defRPr sz="1013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40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21206225680933857"/>
          <c:y val="2.8673835125448036E-2"/>
          <c:w val="0.77821011673151763"/>
          <c:h val="0.27598566308243738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cat>
            <c:strRef>
              <c:f>Лист1!$A$2:$A$11</c:f>
              <c:strCache>
                <c:ptCount val="9"/>
                <c:pt idx="0">
                  <c:v>допитливість</c:v>
                </c:pt>
                <c:pt idx="1">
                  <c:v>віра в себе</c:v>
                </c:pt>
                <c:pt idx="2">
                  <c:v> постійн</c:v>
                </c:pt>
                <c:pt idx="3">
                  <c:v>амбіційність </c:v>
                </c:pt>
                <c:pt idx="4">
                  <c:v>зорова пам'ять </c:v>
                </c:pt>
                <c:pt idx="5">
                  <c:v>слухова пам'ять </c:v>
                </c:pt>
                <c:pt idx="6">
                  <c:v>незалежність </c:v>
                </c:pt>
                <c:pt idx="7">
                  <c:v>здатність абстрагуватися</c:v>
                </c:pt>
                <c:pt idx="8">
                  <c:v>зосередженість 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9</c:v>
                </c:pt>
                <c:pt idx="1">
                  <c:v>7</c:v>
                </c:pt>
                <c:pt idx="2">
                  <c:v>4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2</c:v>
                </c:pt>
                <c:pt idx="7">
                  <c:v>6</c:v>
                </c:pt>
                <c:pt idx="8">
                  <c:v>2</c:v>
                </c:pt>
              </c:numCache>
            </c:numRef>
          </c:val>
        </c:ser>
        <c:shape val="cone"/>
        <c:axId val="169179776"/>
        <c:axId val="169185664"/>
        <c:axId val="101077888"/>
      </c:bar3DChart>
      <c:catAx>
        <c:axId val="169179776"/>
        <c:scaling>
          <c:orientation val="minMax"/>
        </c:scaling>
        <c:axPos val="b"/>
        <c:numFmt formatCode="General" sourceLinked="1"/>
        <c:tickLblPos val="nextTo"/>
        <c:txPr>
          <a:bodyPr rot="-2700000" vert="horz"/>
          <a:lstStyle/>
          <a:p>
            <a:pPr>
              <a:defRPr sz="782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69185664"/>
        <c:crosses val="autoZero"/>
        <c:auto val="1"/>
        <c:lblAlgn val="ctr"/>
        <c:lblOffset val="100"/>
      </c:catAx>
      <c:valAx>
        <c:axId val="169185664"/>
        <c:scaling>
          <c:orientation val="minMax"/>
        </c:scaling>
        <c:axPos val="l"/>
        <c:majorGridlines/>
        <c:numFmt formatCode="General" sourceLinked="1"/>
        <c:tickLblPos val="nextTo"/>
        <c:txPr>
          <a:bodyPr rot="0" vert="horz"/>
          <a:lstStyle/>
          <a:p>
            <a:pPr>
              <a:defRPr sz="782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ru-RU"/>
          </a:p>
        </c:txPr>
        <c:crossAx val="169179776"/>
        <c:crosses val="autoZero"/>
        <c:crossBetween val="between"/>
      </c:valAx>
      <c:serAx>
        <c:axId val="101077888"/>
        <c:scaling>
          <c:orientation val="minMax"/>
        </c:scaling>
        <c:delete val="1"/>
        <c:axPos val="b"/>
        <c:tickLblPos val="none"/>
        <c:crossAx val="169185664"/>
        <c:crosses val="autoZero"/>
      </c:serAx>
      <c:spPr>
        <a:solidFill>
          <a:schemeClr val="accent2">
            <a:lumMod val="40000"/>
            <a:lumOff val="60000"/>
          </a:schemeClr>
        </a:solidFill>
        <a:ln w="19865" cap="flat" cmpd="sng" algn="ctr">
          <a:solidFill>
            <a:schemeClr val="accent2"/>
          </a:solidFill>
          <a:prstDash val="solid"/>
        </a:ln>
        <a:effectLst/>
      </c:spPr>
    </c:plotArea>
    <c:plotVisOnly val="1"/>
    <c:dispBlanksAs val="gap"/>
  </c:chart>
  <c:txPr>
    <a:bodyPr/>
    <a:lstStyle/>
    <a:p>
      <a:pPr>
        <a:defRPr sz="782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uk-UA" dirty="0"/>
              <a:t>Зведені результати анкетування </a:t>
            </a:r>
            <a:r>
              <a:rPr lang="uk-UA" dirty="0" smtClean="0"/>
              <a:t> адміністрації</a:t>
            </a:r>
            <a:endParaRPr lang="uk-UA" dirty="0"/>
          </a:p>
        </c:rich>
      </c:tx>
      <c:layout>
        <c:manualLayout>
          <c:xMode val="edge"/>
          <c:yMode val="edge"/>
          <c:x val="0.25822615923009634"/>
          <c:y val="3.5273531984972503E-2"/>
        </c:manualLayout>
      </c:layout>
      <c:spPr>
        <a:noFill/>
        <a:ln w="25400">
          <a:noFill/>
        </a:ln>
      </c:spPr>
    </c:title>
    <c:view3D>
      <c:depthPercent val="100"/>
      <c:rAngAx val="1"/>
    </c:view3D>
    <c:plotArea>
      <c:layout>
        <c:manualLayout>
          <c:layoutTarget val="inner"/>
          <c:xMode val="edge"/>
          <c:yMode val="edge"/>
          <c:x val="0.15660173455098203"/>
          <c:y val="0.19517958642719715"/>
          <c:w val="0.73302939577055271"/>
          <c:h val="0.56907783030580517"/>
        </c:manualLayout>
      </c:layout>
      <c:bar3DChart>
        <c:barDir val="col"/>
        <c:grouping val="clustered"/>
        <c:ser>
          <c:idx val="0"/>
          <c:order val="0"/>
          <c:dPt>
            <c:idx val="0"/>
            <c:spPr>
              <a:solidFill>
                <a:srgbClr val="FF9900"/>
              </a:solidFill>
            </c:spPr>
          </c:dPt>
          <c:dPt>
            <c:idx val="1"/>
            <c:spPr>
              <a:solidFill>
                <a:srgbClr val="008000"/>
              </a:solidFill>
            </c:spPr>
          </c:dPt>
          <c:dPt>
            <c:idx val="3"/>
            <c:spPr>
              <a:solidFill>
                <a:srgbClr val="9966FF"/>
              </a:solidFill>
            </c:spPr>
          </c:dPt>
          <c:dPt>
            <c:idx val="4"/>
            <c:spPr>
              <a:solidFill>
                <a:srgbClr val="FFFF00"/>
              </a:solidFill>
            </c:spPr>
          </c:dPt>
          <c:dPt>
            <c:idx val="5"/>
            <c:spPr>
              <a:solidFill>
                <a:srgbClr val="FF6699"/>
              </a:solidFill>
            </c:spPr>
          </c:dPt>
          <c:dPt>
            <c:idx val="6"/>
            <c:spPr>
              <a:solidFill>
                <a:srgbClr val="669900"/>
              </a:solidFill>
            </c:spPr>
          </c:dPt>
          <c:dPt>
            <c:idx val="7"/>
            <c:spPr>
              <a:solidFill>
                <a:srgbClr val="FF3300"/>
              </a:solidFill>
            </c:spPr>
          </c:dPt>
          <c:dPt>
            <c:idx val="8"/>
            <c:spPr>
              <a:solidFill>
                <a:srgbClr val="00FF99"/>
              </a:solidFill>
            </c:spPr>
          </c:dPt>
          <c:val>
            <c:numRef>
              <c:f>Лист3!$C$5:$C$13</c:f>
              <c:numCache>
                <c:formatCode>General</c:formatCode>
                <c:ptCount val="9"/>
                <c:pt idx="0">
                  <c:v>3.5</c:v>
                </c:pt>
                <c:pt idx="1">
                  <c:v>3.6</c:v>
                </c:pt>
                <c:pt idx="2">
                  <c:v>3.3</c:v>
                </c:pt>
                <c:pt idx="3">
                  <c:v>3.57</c:v>
                </c:pt>
                <c:pt idx="4">
                  <c:v>3.5</c:v>
                </c:pt>
                <c:pt idx="5">
                  <c:v>3.5</c:v>
                </c:pt>
                <c:pt idx="6">
                  <c:v>3.6</c:v>
                </c:pt>
                <c:pt idx="7">
                  <c:v>3.6</c:v>
                </c:pt>
                <c:pt idx="8">
                  <c:v>3.6</c:v>
                </c:pt>
              </c:numCache>
            </c:numRef>
          </c:val>
        </c:ser>
        <c:shape val="cylinder"/>
        <c:axId val="175047424"/>
        <c:axId val="175048960"/>
        <c:axId val="0"/>
      </c:bar3DChart>
      <c:catAx>
        <c:axId val="175047424"/>
        <c:scaling>
          <c:orientation val="minMax"/>
        </c:scaling>
        <c:axPos val="b"/>
        <c:numFmt formatCode="General" sourceLinked="1"/>
        <c:tickLblPos val="nextTo"/>
        <c:crossAx val="175048960"/>
        <c:crosses val="autoZero"/>
        <c:auto val="1"/>
        <c:lblAlgn val="ctr"/>
        <c:lblOffset val="100"/>
      </c:catAx>
      <c:valAx>
        <c:axId val="175048960"/>
        <c:scaling>
          <c:orientation val="minMax"/>
        </c:scaling>
        <c:axPos val="l"/>
        <c:majorGridlines/>
        <c:numFmt formatCode="General" sourceLinked="1"/>
        <c:tickLblPos val="nextTo"/>
        <c:crossAx val="17504742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92295056867891512"/>
          <c:y val="0.17401542638052633"/>
          <c:w val="6.1641076115485416E-2"/>
          <c:h val="0.63727323606608266"/>
        </c:manualLayout>
      </c:layout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gap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uk-UA" sz="1200" b="1" i="0" u="none" strike="noStrike" baseline="0" dirty="0" smtClean="0"/>
              <a:t>Зведені результати анкетування  вчителів</a:t>
            </a:r>
            <a:endParaRPr lang="uk-UA" sz="1200" dirty="0"/>
          </a:p>
        </c:rich>
      </c:tx>
    </c:title>
    <c:view3D>
      <c:depthPercent val="100"/>
      <c:rAngAx val="1"/>
    </c:view3D>
    <c:plotArea>
      <c:layout/>
      <c:bar3DChart>
        <c:barDir val="col"/>
        <c:grouping val="clustered"/>
        <c:ser>
          <c:idx val="0"/>
          <c:order val="0"/>
          <c:dPt>
            <c:idx val="0"/>
            <c:spPr>
              <a:solidFill>
                <a:srgbClr val="FF6600"/>
              </a:solidFill>
            </c:spPr>
          </c:dPt>
          <c:dPt>
            <c:idx val="1"/>
            <c:spPr>
              <a:solidFill>
                <a:srgbClr val="008000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Pt>
            <c:idx val="4"/>
            <c:spPr>
              <a:solidFill>
                <a:srgbClr val="FFFF00"/>
              </a:solidFill>
            </c:spPr>
          </c:dPt>
          <c:dPt>
            <c:idx val="5"/>
            <c:spPr>
              <a:solidFill>
                <a:srgbClr val="FF6699"/>
              </a:solidFill>
            </c:spPr>
          </c:dPt>
          <c:dPt>
            <c:idx val="6"/>
            <c:spPr>
              <a:solidFill>
                <a:srgbClr val="669900"/>
              </a:solidFill>
            </c:spPr>
          </c:dPt>
          <c:dPt>
            <c:idx val="7"/>
            <c:spPr>
              <a:solidFill>
                <a:srgbClr val="FF3300"/>
              </a:solidFill>
            </c:spPr>
          </c:dPt>
          <c:dPt>
            <c:idx val="8"/>
            <c:spPr>
              <a:solidFill>
                <a:srgbClr val="00FF99"/>
              </a:solidFill>
            </c:spPr>
          </c:dPt>
          <c:val>
            <c:numRef>
              <c:f>Лист3!$D$5:$D$13</c:f>
              <c:numCache>
                <c:formatCode>General</c:formatCode>
                <c:ptCount val="9"/>
                <c:pt idx="0">
                  <c:v>3.2</c:v>
                </c:pt>
                <c:pt idx="1">
                  <c:v>3.5</c:v>
                </c:pt>
                <c:pt idx="2">
                  <c:v>3.15</c:v>
                </c:pt>
                <c:pt idx="3">
                  <c:v>3.6</c:v>
                </c:pt>
                <c:pt idx="4">
                  <c:v>3.54</c:v>
                </c:pt>
                <c:pt idx="5">
                  <c:v>3.3899999999999997</c:v>
                </c:pt>
                <c:pt idx="6">
                  <c:v>3.64</c:v>
                </c:pt>
                <c:pt idx="7">
                  <c:v>3.63</c:v>
                </c:pt>
                <c:pt idx="8">
                  <c:v>3.54</c:v>
                </c:pt>
              </c:numCache>
            </c:numRef>
          </c:val>
        </c:ser>
        <c:shape val="cylinder"/>
        <c:axId val="175101440"/>
        <c:axId val="175102976"/>
        <c:axId val="0"/>
      </c:bar3DChart>
      <c:catAx>
        <c:axId val="175101440"/>
        <c:scaling>
          <c:orientation val="minMax"/>
        </c:scaling>
        <c:axPos val="b"/>
        <c:numFmt formatCode="General" sourceLinked="1"/>
        <c:tickLblPos val="nextTo"/>
        <c:crossAx val="175102976"/>
        <c:crosses val="autoZero"/>
        <c:auto val="1"/>
        <c:lblAlgn val="ctr"/>
        <c:lblOffset val="100"/>
      </c:catAx>
      <c:valAx>
        <c:axId val="175102976"/>
        <c:scaling>
          <c:orientation val="minMax"/>
        </c:scaling>
        <c:axPos val="l"/>
        <c:majorGridlines/>
        <c:numFmt formatCode="General" sourceLinked="1"/>
        <c:tickLblPos val="nextTo"/>
        <c:crossAx val="17510144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92295056867891512"/>
          <c:y val="0.1332451151939345"/>
          <c:w val="6.1641076115485409E-2"/>
          <c:h val="0.72218759113444153"/>
        </c:manualLayout>
      </c:layout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gap"/>
  </c:chart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uk-UA" sz="1200" dirty="0" smtClean="0"/>
              <a:t>Зведені</a:t>
            </a:r>
            <a:r>
              <a:rPr lang="uk-UA" sz="1200" baseline="0" dirty="0" smtClean="0"/>
              <a:t> результати анкетування учнів</a:t>
            </a:r>
            <a:endParaRPr lang="uk-UA" sz="1200" dirty="0"/>
          </a:p>
        </c:rich>
      </c:tx>
    </c:title>
    <c:view3D>
      <c:depthPercent val="100"/>
      <c:rAngAx val="1"/>
    </c:view3D>
    <c:plotArea>
      <c:layout>
        <c:manualLayout>
          <c:layoutTarget val="inner"/>
          <c:xMode val="edge"/>
          <c:yMode val="edge"/>
          <c:x val="0.10933347501527522"/>
          <c:y val="0.17254153645594791"/>
          <c:w val="0.74412374146587801"/>
          <c:h val="0.63341564611354306"/>
        </c:manualLayout>
      </c:layout>
      <c:bar3DChart>
        <c:barDir val="col"/>
        <c:grouping val="clustered"/>
        <c:ser>
          <c:idx val="0"/>
          <c:order val="0"/>
          <c:dPt>
            <c:idx val="0"/>
            <c:spPr>
              <a:solidFill>
                <a:srgbClr val="FF6600"/>
              </a:solidFill>
            </c:spPr>
          </c:dPt>
          <c:dPt>
            <c:idx val="1"/>
            <c:spPr>
              <a:solidFill>
                <a:srgbClr val="008000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Pt>
            <c:idx val="4"/>
            <c:spPr>
              <a:solidFill>
                <a:srgbClr val="FFFF00"/>
              </a:solidFill>
            </c:spPr>
          </c:dPt>
          <c:dPt>
            <c:idx val="5"/>
            <c:spPr>
              <a:solidFill>
                <a:srgbClr val="FF3399"/>
              </a:solidFill>
            </c:spPr>
          </c:dPt>
          <c:dPt>
            <c:idx val="6"/>
            <c:spPr>
              <a:solidFill>
                <a:srgbClr val="669900"/>
              </a:solidFill>
            </c:spPr>
          </c:dPt>
          <c:dPt>
            <c:idx val="7"/>
            <c:spPr>
              <a:solidFill>
                <a:srgbClr val="FF3300"/>
              </a:solidFill>
            </c:spPr>
          </c:dPt>
          <c:dPt>
            <c:idx val="8"/>
            <c:spPr>
              <a:solidFill>
                <a:srgbClr val="66FF99"/>
              </a:solidFill>
            </c:spPr>
          </c:dPt>
          <c:val>
            <c:numRef>
              <c:f>Лист3!$E$5:$E$13</c:f>
              <c:numCache>
                <c:formatCode>General</c:formatCode>
                <c:ptCount val="9"/>
                <c:pt idx="0">
                  <c:v>3.27</c:v>
                </c:pt>
                <c:pt idx="1">
                  <c:v>3.54</c:v>
                </c:pt>
                <c:pt idx="2">
                  <c:v>3.25</c:v>
                </c:pt>
                <c:pt idx="3">
                  <c:v>3.79</c:v>
                </c:pt>
                <c:pt idx="4">
                  <c:v>3.46</c:v>
                </c:pt>
                <c:pt idx="5">
                  <c:v>3.42</c:v>
                </c:pt>
                <c:pt idx="6">
                  <c:v>3.51</c:v>
                </c:pt>
                <c:pt idx="7">
                  <c:v>3.5</c:v>
                </c:pt>
                <c:pt idx="8">
                  <c:v>3.4899999999999998</c:v>
                </c:pt>
              </c:numCache>
            </c:numRef>
          </c:val>
        </c:ser>
        <c:shape val="cylinder"/>
        <c:axId val="175286528"/>
        <c:axId val="175292416"/>
        <c:axId val="0"/>
      </c:bar3DChart>
      <c:catAx>
        <c:axId val="175286528"/>
        <c:scaling>
          <c:orientation val="minMax"/>
        </c:scaling>
        <c:axPos val="b"/>
        <c:numFmt formatCode="General" sourceLinked="1"/>
        <c:tickLblPos val="nextTo"/>
        <c:crossAx val="175292416"/>
        <c:crosses val="autoZero"/>
        <c:auto val="1"/>
        <c:lblAlgn val="ctr"/>
        <c:lblOffset val="100"/>
      </c:catAx>
      <c:valAx>
        <c:axId val="175292416"/>
        <c:scaling>
          <c:orientation val="minMax"/>
        </c:scaling>
        <c:axPos val="l"/>
        <c:majorGridlines/>
        <c:numFmt formatCode="General" sourceLinked="1"/>
        <c:tickLblPos val="nextTo"/>
        <c:crossAx val="17528652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92295056867891512"/>
          <c:y val="0.1332451151939345"/>
          <c:w val="6.1641076115485409E-2"/>
          <c:h val="0.72218759113444153"/>
        </c:manualLayout>
      </c:layout>
      <c:txPr>
        <a:bodyPr/>
        <a:lstStyle/>
        <a:p>
          <a:pPr rtl="0">
            <a:defRPr/>
          </a:pPr>
          <a:endParaRPr lang="ru-RU"/>
        </a:p>
      </c:txPr>
    </c:legend>
    <c:plotVisOnly val="1"/>
    <c:dispBlanksAs val="gap"/>
  </c:chart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/>
            </a:pPr>
            <a:r>
              <a:rPr lang="uk-UA" sz="1200" b="1" i="0" u="none" strike="noStrike" baseline="0" dirty="0" smtClean="0"/>
              <a:t>Зведені результати анкетування батьків </a:t>
            </a:r>
            <a:endParaRPr lang="uk-UA" sz="1200" dirty="0"/>
          </a:p>
        </c:rich>
      </c:tx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dPt>
            <c:idx val="0"/>
            <c:spPr>
              <a:solidFill>
                <a:srgbClr val="FFC000"/>
              </a:solidFill>
            </c:spPr>
          </c:dPt>
          <c:dPt>
            <c:idx val="1"/>
            <c:spPr>
              <a:solidFill>
                <a:srgbClr val="00B050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Pt>
            <c:idx val="4"/>
            <c:spPr>
              <a:solidFill>
                <a:srgbClr val="FFFF00"/>
              </a:solidFill>
            </c:spPr>
          </c:dPt>
          <c:dPt>
            <c:idx val="5"/>
            <c:spPr>
              <a:solidFill>
                <a:srgbClr val="FF33CC"/>
              </a:solidFill>
            </c:spPr>
          </c:dPt>
          <c:dPt>
            <c:idx val="6"/>
            <c:spPr>
              <a:solidFill>
                <a:srgbClr val="92D050"/>
              </a:solidFill>
            </c:spPr>
          </c:dPt>
          <c:dPt>
            <c:idx val="7"/>
            <c:spPr>
              <a:solidFill>
                <a:srgbClr val="FF3300"/>
              </a:solidFill>
            </c:spPr>
          </c:dPt>
          <c:dPt>
            <c:idx val="8"/>
            <c:spPr>
              <a:solidFill>
                <a:srgbClr val="66FF99"/>
              </a:solidFill>
            </c:spPr>
          </c:dPt>
          <c:val>
            <c:numRef>
              <c:f>Лист3!$F$5:$F$13</c:f>
              <c:numCache>
                <c:formatCode>General</c:formatCode>
                <c:ptCount val="9"/>
                <c:pt idx="0">
                  <c:v>3.5</c:v>
                </c:pt>
                <c:pt idx="1">
                  <c:v>3.7</c:v>
                </c:pt>
                <c:pt idx="2">
                  <c:v>3.6</c:v>
                </c:pt>
                <c:pt idx="3">
                  <c:v>3.8</c:v>
                </c:pt>
                <c:pt idx="4">
                  <c:v>3.6</c:v>
                </c:pt>
                <c:pt idx="5">
                  <c:v>3.4</c:v>
                </c:pt>
                <c:pt idx="6">
                  <c:v>3.7</c:v>
                </c:pt>
                <c:pt idx="7">
                  <c:v>3.67</c:v>
                </c:pt>
                <c:pt idx="8">
                  <c:v>3.63</c:v>
                </c:pt>
              </c:numCache>
            </c:numRef>
          </c:val>
        </c:ser>
        <c:shape val="cylinder"/>
        <c:axId val="178215936"/>
        <c:axId val="178217728"/>
        <c:axId val="0"/>
      </c:bar3DChart>
      <c:catAx>
        <c:axId val="178215936"/>
        <c:scaling>
          <c:orientation val="minMax"/>
        </c:scaling>
        <c:axPos val="b"/>
        <c:tickLblPos val="nextTo"/>
        <c:crossAx val="178217728"/>
        <c:crosses val="autoZero"/>
        <c:auto val="1"/>
        <c:lblAlgn val="ctr"/>
        <c:lblOffset val="100"/>
      </c:catAx>
      <c:valAx>
        <c:axId val="178217728"/>
        <c:scaling>
          <c:orientation val="minMax"/>
        </c:scaling>
        <c:axPos val="l"/>
        <c:majorGridlines/>
        <c:numFmt formatCode="General" sourceLinked="1"/>
        <c:tickLblPos val="nextTo"/>
        <c:crossAx val="178215936"/>
        <c:crosses val="autoZero"/>
        <c:crossBetween val="between"/>
      </c:valAx>
    </c:plotArea>
    <c:legend>
      <c:legendPos val="r"/>
      <c:txPr>
        <a:bodyPr/>
        <a:lstStyle/>
        <a:p>
          <a:pPr rtl="0">
            <a:defRPr/>
          </a:pPr>
          <a:endParaRPr lang="ru-RU"/>
        </a:p>
      </c:txPr>
    </c:legend>
    <c:plotVisOnly val="1"/>
  </c:chart>
  <c:externalData r:id="rId2"/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07AB42-50A2-4001-BC7E-E823E92BBE04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0B3B217-6C4A-4896-B859-42FBAC053D54}">
      <dgm:prSet phldrT="[Текст]"/>
      <dgm:spPr>
        <a:solidFill>
          <a:schemeClr val="accent2"/>
        </a:solidFill>
      </dgm:spPr>
      <dgm:t>
        <a:bodyPr/>
        <a:lstStyle/>
        <a:p>
          <a:r>
            <a:rPr lang="uk-UA" b="1" i="1" dirty="0" smtClean="0">
              <a:solidFill>
                <a:schemeClr val="bg1"/>
              </a:solidFill>
              <a:latin typeface="Georgia" pitchFamily="18" charset="0"/>
            </a:rPr>
            <a:t>Аналітична діяльність</a:t>
          </a:r>
          <a:endParaRPr lang="uk-UA" dirty="0">
            <a:solidFill>
              <a:schemeClr val="bg1"/>
            </a:solidFill>
          </a:endParaRPr>
        </a:p>
      </dgm:t>
    </dgm:pt>
    <dgm:pt modelId="{C5F4C59B-0A14-49A5-8B27-FEC06F0E8FB9}" type="parTrans" cxnId="{0D3FFE9F-1D2A-4F00-B179-AE408703B2FD}">
      <dgm:prSet/>
      <dgm:spPr/>
      <dgm:t>
        <a:bodyPr/>
        <a:lstStyle/>
        <a:p>
          <a:endParaRPr lang="uk-UA"/>
        </a:p>
      </dgm:t>
    </dgm:pt>
    <dgm:pt modelId="{B63DB51F-3A27-4891-81B5-E319B431073F}" type="sibTrans" cxnId="{0D3FFE9F-1D2A-4F00-B179-AE408703B2FD}">
      <dgm:prSet/>
      <dgm:spPr/>
      <dgm:t>
        <a:bodyPr/>
        <a:lstStyle/>
        <a:p>
          <a:endParaRPr lang="uk-UA"/>
        </a:p>
      </dgm:t>
    </dgm:pt>
    <dgm:pt modelId="{B77DD81D-DDC8-4E8F-80AB-75D610DD8381}">
      <dgm:prSet phldrT="[Текст]"/>
      <dgm:spPr>
        <a:solidFill>
          <a:srgbClr val="00B0F0"/>
        </a:solidFill>
      </dgm:spPr>
      <dgm:t>
        <a:bodyPr/>
        <a:lstStyle/>
        <a:p>
          <a:r>
            <a:rPr lang="uk-UA" b="1" i="1" dirty="0" smtClean="0">
              <a:latin typeface="Georgia" pitchFamily="18" charset="0"/>
            </a:rPr>
            <a:t>Планово-прогностична діяльність</a:t>
          </a:r>
          <a:endParaRPr lang="uk-UA" dirty="0"/>
        </a:p>
      </dgm:t>
    </dgm:pt>
    <dgm:pt modelId="{6ADB6A32-674C-4329-B930-7128014BA5DC}" type="parTrans" cxnId="{19C44EEE-E8CF-4017-B409-59CA27BC24E5}">
      <dgm:prSet/>
      <dgm:spPr/>
      <dgm:t>
        <a:bodyPr/>
        <a:lstStyle/>
        <a:p>
          <a:endParaRPr lang="uk-UA"/>
        </a:p>
      </dgm:t>
    </dgm:pt>
    <dgm:pt modelId="{10F6B972-E5E9-42CE-90F7-1E25ECBA33B6}" type="sibTrans" cxnId="{19C44EEE-E8CF-4017-B409-59CA27BC24E5}">
      <dgm:prSet/>
      <dgm:spPr/>
      <dgm:t>
        <a:bodyPr/>
        <a:lstStyle/>
        <a:p>
          <a:endParaRPr lang="uk-UA"/>
        </a:p>
      </dgm:t>
    </dgm:pt>
    <dgm:pt modelId="{8C0E261D-0A3E-40BB-90EB-3C337067DFF8}">
      <dgm:prSet phldrT="[Текст]"/>
      <dgm:spPr>
        <a:solidFill>
          <a:srgbClr val="00B050"/>
        </a:solidFill>
      </dgm:spPr>
      <dgm:t>
        <a:bodyPr/>
        <a:lstStyle/>
        <a:p>
          <a:r>
            <a:rPr lang="uk-UA" b="1" i="1" dirty="0" smtClean="0">
              <a:latin typeface="Georgia" pitchFamily="18" charset="0"/>
            </a:rPr>
            <a:t>Організаційна діяльність</a:t>
          </a:r>
          <a:endParaRPr lang="uk-UA" dirty="0"/>
        </a:p>
      </dgm:t>
    </dgm:pt>
    <dgm:pt modelId="{CBF9C0A0-AF48-4B83-800B-03355B97E5B8}" type="parTrans" cxnId="{15B47CE6-5ECB-48AC-BE5F-8403797DAB09}">
      <dgm:prSet/>
      <dgm:spPr/>
      <dgm:t>
        <a:bodyPr/>
        <a:lstStyle/>
        <a:p>
          <a:endParaRPr lang="uk-UA"/>
        </a:p>
      </dgm:t>
    </dgm:pt>
    <dgm:pt modelId="{A03F97FE-32D5-4A8B-AD36-0D0C8A8A418D}" type="sibTrans" cxnId="{15B47CE6-5ECB-48AC-BE5F-8403797DAB09}">
      <dgm:prSet/>
      <dgm:spPr/>
      <dgm:t>
        <a:bodyPr/>
        <a:lstStyle/>
        <a:p>
          <a:endParaRPr lang="uk-UA"/>
        </a:p>
      </dgm:t>
    </dgm:pt>
    <dgm:pt modelId="{23B89054-266D-4074-AB67-CAC1A8BBA8BA}">
      <dgm:prSet phldrT="[Текст]" phldr="1" custScaleY="35676" custLinFactY="-100000" custLinFactNeighborX="-91417" custLinFactNeighborY="-111239"/>
      <dgm:spPr/>
      <dgm:t>
        <a:bodyPr/>
        <a:lstStyle/>
        <a:p>
          <a:endParaRPr lang="uk-UA" dirty="0"/>
        </a:p>
      </dgm:t>
    </dgm:pt>
    <dgm:pt modelId="{0A2A1C41-4882-43E0-9933-84D942366A26}" type="sibTrans" cxnId="{F6AE6625-35BC-47C5-8BD7-AE382AB7AB79}">
      <dgm:prSet/>
      <dgm:spPr/>
      <dgm:t>
        <a:bodyPr/>
        <a:lstStyle/>
        <a:p>
          <a:endParaRPr lang="uk-UA"/>
        </a:p>
      </dgm:t>
    </dgm:pt>
    <dgm:pt modelId="{87AA7F08-EFFE-462D-9CF3-81C03C9DC398}" type="parTrans" cxnId="{F6AE6625-35BC-47C5-8BD7-AE382AB7AB79}">
      <dgm:prSet/>
      <dgm:spPr/>
      <dgm:t>
        <a:bodyPr/>
        <a:lstStyle/>
        <a:p>
          <a:endParaRPr lang="uk-UA"/>
        </a:p>
      </dgm:t>
    </dgm:pt>
    <dgm:pt modelId="{883DA295-6006-499C-A06E-98881A5F593B}">
      <dgm:prSet phldrT="[Текст]" phldr="1" custScaleY="35676" custLinFactY="-100000" custLinFactNeighborX="-91417" custLinFactNeighborY="-111239"/>
      <dgm:spPr/>
      <dgm:t>
        <a:bodyPr/>
        <a:lstStyle/>
        <a:p>
          <a:endParaRPr lang="uk-UA" dirty="0"/>
        </a:p>
      </dgm:t>
    </dgm:pt>
    <dgm:pt modelId="{95E59DD3-884A-40DF-A755-544685DD8F24}" type="sibTrans" cxnId="{5E630184-31C6-4F83-80CD-B34E1BE32B35}">
      <dgm:prSet/>
      <dgm:spPr/>
      <dgm:t>
        <a:bodyPr/>
        <a:lstStyle/>
        <a:p>
          <a:endParaRPr lang="uk-UA"/>
        </a:p>
      </dgm:t>
    </dgm:pt>
    <dgm:pt modelId="{479E01A2-36DC-44B6-8291-3127A7C5AC49}" type="parTrans" cxnId="{5E630184-31C6-4F83-80CD-B34E1BE32B35}">
      <dgm:prSet/>
      <dgm:spPr/>
      <dgm:t>
        <a:bodyPr/>
        <a:lstStyle/>
        <a:p>
          <a:endParaRPr lang="uk-UA"/>
        </a:p>
      </dgm:t>
    </dgm:pt>
    <dgm:pt modelId="{579FADFB-8CEB-4DB3-ABE1-F803ED70FF46}">
      <dgm:prSet phldrT="[Текст]" phldr="1" custScaleY="35676" custLinFactY="-100000" custLinFactNeighborX="-91417" custLinFactNeighborY="-111239"/>
      <dgm:spPr/>
      <dgm:t>
        <a:bodyPr/>
        <a:lstStyle/>
        <a:p>
          <a:endParaRPr lang="uk-UA" dirty="0"/>
        </a:p>
      </dgm:t>
    </dgm:pt>
    <dgm:pt modelId="{516EEF38-3DCB-4EE9-88F0-9A530D4AFD15}" type="sibTrans" cxnId="{78F5C826-4BC3-44E6-B173-3C6940FA07C8}">
      <dgm:prSet/>
      <dgm:spPr/>
      <dgm:t>
        <a:bodyPr/>
        <a:lstStyle/>
        <a:p>
          <a:endParaRPr lang="uk-UA"/>
        </a:p>
      </dgm:t>
    </dgm:pt>
    <dgm:pt modelId="{56D8FB17-2A5A-4BF1-9578-7CD58CA97CCF}" type="parTrans" cxnId="{78F5C826-4BC3-44E6-B173-3C6940FA07C8}">
      <dgm:prSet/>
      <dgm:spPr/>
      <dgm:t>
        <a:bodyPr/>
        <a:lstStyle/>
        <a:p>
          <a:endParaRPr lang="uk-UA"/>
        </a:p>
      </dgm:t>
    </dgm:pt>
    <dgm:pt modelId="{F02C7B3A-AAE8-4D50-ABAD-4B2F12674198}">
      <dgm:prSet phldrT="[Текст]" custT="1"/>
      <dgm:spPr/>
      <dgm:t>
        <a:bodyPr/>
        <a:lstStyle/>
        <a:p>
          <a:r>
            <a:rPr lang="uk-UA" sz="1800" b="0" dirty="0" smtClean="0">
              <a:latin typeface="Arial" pitchFamily="34" charset="0"/>
              <a:cs typeface="Arial" pitchFamily="34" charset="0"/>
            </a:rPr>
            <a:t>СІМ'Я </a:t>
          </a:r>
          <a:endParaRPr lang="uk-UA" sz="1800" b="0" dirty="0">
            <a:latin typeface="Arial" pitchFamily="34" charset="0"/>
            <a:cs typeface="Arial" pitchFamily="34" charset="0"/>
          </a:endParaRPr>
        </a:p>
      </dgm:t>
    </dgm:pt>
    <dgm:pt modelId="{40D387FA-3002-4FC1-AD17-6B29AE6EA798}" type="sibTrans" cxnId="{312495F6-BB7B-4B83-93E5-8392779E8C21}">
      <dgm:prSet/>
      <dgm:spPr/>
      <dgm:t>
        <a:bodyPr/>
        <a:lstStyle/>
        <a:p>
          <a:endParaRPr lang="uk-UA"/>
        </a:p>
      </dgm:t>
    </dgm:pt>
    <dgm:pt modelId="{8E1B6EB2-2046-4835-B82A-CD62B6AB5337}" type="parTrans" cxnId="{312495F6-BB7B-4B83-93E5-8392779E8C21}">
      <dgm:prSet/>
      <dgm:spPr/>
      <dgm:t>
        <a:bodyPr/>
        <a:lstStyle/>
        <a:p>
          <a:endParaRPr lang="uk-UA"/>
        </a:p>
      </dgm:t>
    </dgm:pt>
    <dgm:pt modelId="{D80ABC33-A800-4C37-A3D2-02FE88ABF47E}" type="pres">
      <dgm:prSet presAssocID="{3907AB42-50A2-4001-BC7E-E823E92BBE04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937926DC-568E-4297-9953-BA1517A05065}" type="pres">
      <dgm:prSet presAssocID="{3907AB42-50A2-4001-BC7E-E823E92BBE04}" presName="ellipse" presStyleLbl="trBgShp" presStyleIdx="0" presStyleCnt="1" custLinFactY="-21536" custLinFactNeighborX="2595" custLinFactNeighborY="-100000"/>
      <dgm:spPr/>
      <dgm:t>
        <a:bodyPr/>
        <a:lstStyle/>
        <a:p>
          <a:endParaRPr lang="uk-UA"/>
        </a:p>
      </dgm:t>
    </dgm:pt>
    <dgm:pt modelId="{4A1FF5A6-E5BE-488E-B539-20BDA48294FC}" type="pres">
      <dgm:prSet presAssocID="{3907AB42-50A2-4001-BC7E-E823E92BBE04}" presName="arrow1" presStyleLbl="fgShp" presStyleIdx="0" presStyleCnt="1" custScaleX="119324" custScaleY="477417" custLinFactY="-90150" custLinFactNeighborX="-2174" custLinFactNeighborY="-100000"/>
      <dgm:spPr>
        <a:prstGeom prst="can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uk-UA"/>
        </a:p>
      </dgm:t>
    </dgm:pt>
    <dgm:pt modelId="{ACCDBBDD-C9B9-4A1D-B2D1-8B1DF690389B}" type="pres">
      <dgm:prSet presAssocID="{3907AB42-50A2-4001-BC7E-E823E92BBE04}" presName="rectangle" presStyleLbl="revTx" presStyleIdx="0" presStyleCnt="1" custScaleX="65058" custScaleY="51691" custLinFactNeighborX="885" custLinFactNeighborY="7973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07A90D2-A318-4100-A0D2-F06B1054B76C}" type="pres">
      <dgm:prSet presAssocID="{B77DD81D-DDC8-4E8F-80AB-75D610DD8381}" presName="item1" presStyleLbl="node1" presStyleIdx="0" presStyleCnt="3" custScaleX="103974" custScaleY="28737" custLinFactY="-100000" custLinFactNeighborX="80350" custLinFactNeighborY="-13893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2F5D375-7D7E-4A75-8ADD-15F4DE99CCEC}" type="pres">
      <dgm:prSet presAssocID="{8C0E261D-0A3E-40BB-90EB-3C337067DFF8}" presName="item2" presStyleLbl="node1" presStyleIdx="1" presStyleCnt="3" custScaleY="39723" custLinFactY="-72622" custLinFactNeighborX="60655" custLinFactNeighborY="-1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FE96C91-32A1-491A-AED8-219B717551EC}" type="pres">
      <dgm:prSet presAssocID="{F02C7B3A-AAE8-4D50-ABAD-4B2F12674198}" presName="item3" presStyleLbl="node1" presStyleIdx="2" presStyleCnt="3" custScaleX="89265" custScaleY="30103" custLinFactX="-27451" custLinFactY="-35047" custLinFactNeighborX="-100000" custLinFactNeighborY="-1000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432C0AD-700D-4D56-B358-A0D8704433F7}" type="pres">
      <dgm:prSet presAssocID="{3907AB42-50A2-4001-BC7E-E823E92BBE04}" presName="funnel" presStyleLbl="trAlignAcc1" presStyleIdx="0" presStyleCnt="1" custScaleY="73130" custLinFactNeighborX="2726" custLinFactNeighborY="-54982"/>
      <dgm:spPr/>
      <dgm:t>
        <a:bodyPr/>
        <a:lstStyle/>
        <a:p>
          <a:endParaRPr lang="uk-UA"/>
        </a:p>
      </dgm:t>
    </dgm:pt>
  </dgm:ptLst>
  <dgm:cxnLst>
    <dgm:cxn modelId="{0487C6F5-994F-4DAB-8DD4-FA91432642D1}" type="presOf" srcId="{E0B3B217-6C4A-4896-B859-42FBAC053D54}" destId="{9FE96C91-32A1-491A-AED8-219B717551EC}" srcOrd="0" destOrd="0" presId="urn:microsoft.com/office/officeart/2005/8/layout/funnel1"/>
    <dgm:cxn modelId="{15B47CE6-5ECB-48AC-BE5F-8403797DAB09}" srcId="{3907AB42-50A2-4001-BC7E-E823E92BBE04}" destId="{8C0E261D-0A3E-40BB-90EB-3C337067DFF8}" srcOrd="2" destOrd="0" parTransId="{CBF9C0A0-AF48-4B83-800B-03355B97E5B8}" sibTransId="{A03F97FE-32D5-4A8B-AD36-0D0C8A8A418D}"/>
    <dgm:cxn modelId="{5EF4D8C0-41B4-44BE-96F4-D541F44189C3}" type="presOf" srcId="{3907AB42-50A2-4001-BC7E-E823E92BBE04}" destId="{D80ABC33-A800-4C37-A3D2-02FE88ABF47E}" srcOrd="0" destOrd="0" presId="urn:microsoft.com/office/officeart/2005/8/layout/funnel1"/>
    <dgm:cxn modelId="{83A7F75D-8E95-4D0D-BFB8-4284D5B8FBE6}" type="presOf" srcId="{F02C7B3A-AAE8-4D50-ABAD-4B2F12674198}" destId="{ACCDBBDD-C9B9-4A1D-B2D1-8B1DF690389B}" srcOrd="0" destOrd="0" presId="urn:microsoft.com/office/officeart/2005/8/layout/funnel1"/>
    <dgm:cxn modelId="{78F5C826-4BC3-44E6-B173-3C6940FA07C8}" srcId="{3907AB42-50A2-4001-BC7E-E823E92BBE04}" destId="{579FADFB-8CEB-4DB3-ABE1-F803ED70FF46}" srcOrd="4" destOrd="0" parTransId="{56D8FB17-2A5A-4BF1-9578-7CD58CA97CCF}" sibTransId="{516EEF38-3DCB-4EE9-88F0-9A530D4AFD15}"/>
    <dgm:cxn modelId="{19C44EEE-E8CF-4017-B409-59CA27BC24E5}" srcId="{3907AB42-50A2-4001-BC7E-E823E92BBE04}" destId="{B77DD81D-DDC8-4E8F-80AB-75D610DD8381}" srcOrd="1" destOrd="0" parTransId="{6ADB6A32-674C-4329-B930-7128014BA5DC}" sibTransId="{10F6B972-E5E9-42CE-90F7-1E25ECBA33B6}"/>
    <dgm:cxn modelId="{38A5EBDE-2349-4192-A4B1-30540F6CB81F}" type="presOf" srcId="{B77DD81D-DDC8-4E8F-80AB-75D610DD8381}" destId="{22F5D375-7D7E-4A75-8ADD-15F4DE99CCEC}" srcOrd="0" destOrd="0" presId="urn:microsoft.com/office/officeart/2005/8/layout/funnel1"/>
    <dgm:cxn modelId="{57C4A1FA-1E69-4B8B-86A9-3D2DC43B79B5}" type="presOf" srcId="{8C0E261D-0A3E-40BB-90EB-3C337067DFF8}" destId="{607A90D2-A318-4100-A0D2-F06B1054B76C}" srcOrd="0" destOrd="0" presId="urn:microsoft.com/office/officeart/2005/8/layout/funnel1"/>
    <dgm:cxn modelId="{312495F6-BB7B-4B83-93E5-8392779E8C21}" srcId="{3907AB42-50A2-4001-BC7E-E823E92BBE04}" destId="{F02C7B3A-AAE8-4D50-ABAD-4B2F12674198}" srcOrd="3" destOrd="0" parTransId="{8E1B6EB2-2046-4835-B82A-CD62B6AB5337}" sibTransId="{40D387FA-3002-4FC1-AD17-6B29AE6EA798}"/>
    <dgm:cxn modelId="{F6AE6625-35BC-47C5-8BD7-AE382AB7AB79}" srcId="{3907AB42-50A2-4001-BC7E-E823E92BBE04}" destId="{23B89054-266D-4074-AB67-CAC1A8BBA8BA}" srcOrd="6" destOrd="0" parTransId="{87AA7F08-EFFE-462D-9CF3-81C03C9DC398}" sibTransId="{0A2A1C41-4882-43E0-9933-84D942366A26}"/>
    <dgm:cxn modelId="{5E630184-31C6-4F83-80CD-B34E1BE32B35}" srcId="{3907AB42-50A2-4001-BC7E-E823E92BBE04}" destId="{883DA295-6006-499C-A06E-98881A5F593B}" srcOrd="5" destOrd="0" parTransId="{479E01A2-36DC-44B6-8291-3127A7C5AC49}" sibTransId="{95E59DD3-884A-40DF-A755-544685DD8F24}"/>
    <dgm:cxn modelId="{0D3FFE9F-1D2A-4F00-B179-AE408703B2FD}" srcId="{3907AB42-50A2-4001-BC7E-E823E92BBE04}" destId="{E0B3B217-6C4A-4896-B859-42FBAC053D54}" srcOrd="0" destOrd="0" parTransId="{C5F4C59B-0A14-49A5-8B27-FEC06F0E8FB9}" sibTransId="{B63DB51F-3A27-4891-81B5-E319B431073F}"/>
    <dgm:cxn modelId="{F05A3B54-EC47-4452-90B9-1454C635873F}" type="presParOf" srcId="{D80ABC33-A800-4C37-A3D2-02FE88ABF47E}" destId="{937926DC-568E-4297-9953-BA1517A05065}" srcOrd="0" destOrd="0" presId="urn:microsoft.com/office/officeart/2005/8/layout/funnel1"/>
    <dgm:cxn modelId="{F544B333-7549-4204-AEEE-9C5E9778564E}" type="presParOf" srcId="{D80ABC33-A800-4C37-A3D2-02FE88ABF47E}" destId="{4A1FF5A6-E5BE-488E-B539-20BDA48294FC}" srcOrd="1" destOrd="0" presId="urn:microsoft.com/office/officeart/2005/8/layout/funnel1"/>
    <dgm:cxn modelId="{315E1F7D-72DE-4BBE-A309-1FB38940D912}" type="presParOf" srcId="{D80ABC33-A800-4C37-A3D2-02FE88ABF47E}" destId="{ACCDBBDD-C9B9-4A1D-B2D1-8B1DF690389B}" srcOrd="2" destOrd="0" presId="urn:microsoft.com/office/officeart/2005/8/layout/funnel1"/>
    <dgm:cxn modelId="{ADAFAF75-5083-44B2-A483-D11F10086A53}" type="presParOf" srcId="{D80ABC33-A800-4C37-A3D2-02FE88ABF47E}" destId="{607A90D2-A318-4100-A0D2-F06B1054B76C}" srcOrd="3" destOrd="0" presId="urn:microsoft.com/office/officeart/2005/8/layout/funnel1"/>
    <dgm:cxn modelId="{4693BC4C-60A2-407B-925C-A0490E0DA8CA}" type="presParOf" srcId="{D80ABC33-A800-4C37-A3D2-02FE88ABF47E}" destId="{22F5D375-7D7E-4A75-8ADD-15F4DE99CCEC}" srcOrd="4" destOrd="0" presId="urn:microsoft.com/office/officeart/2005/8/layout/funnel1"/>
    <dgm:cxn modelId="{B760A4FF-845D-49DE-9026-9A98EAA45204}" type="presParOf" srcId="{D80ABC33-A800-4C37-A3D2-02FE88ABF47E}" destId="{9FE96C91-32A1-491A-AED8-219B717551EC}" srcOrd="5" destOrd="0" presId="urn:microsoft.com/office/officeart/2005/8/layout/funnel1"/>
    <dgm:cxn modelId="{0693F865-5099-407A-9487-9504E4E755BF}" type="presParOf" srcId="{D80ABC33-A800-4C37-A3D2-02FE88ABF47E}" destId="{D432C0AD-700D-4D56-B358-A0D8704433F7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7926DC-568E-4297-9953-BA1517A05065}">
      <dsp:nvSpPr>
        <dsp:cNvPr id="0" name=""/>
        <dsp:cNvSpPr/>
      </dsp:nvSpPr>
      <dsp:spPr>
        <a:xfrm>
          <a:off x="1143006" y="142850"/>
          <a:ext cx="3815191" cy="1324965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1FF5A6-E5BE-488E-B539-20BDA48294FC}">
      <dsp:nvSpPr>
        <dsp:cNvPr id="0" name=""/>
        <dsp:cNvSpPr/>
      </dsp:nvSpPr>
      <dsp:spPr>
        <a:xfrm>
          <a:off x="2500310" y="3204785"/>
          <a:ext cx="882255" cy="2259146"/>
        </a:xfrm>
        <a:prstGeom prst="can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CDBBDD-C9B9-4A1D-B2D1-8B1DF690389B}">
      <dsp:nvSpPr>
        <dsp:cNvPr id="0" name=""/>
        <dsp:cNvSpPr/>
      </dsp:nvSpPr>
      <dsp:spPr>
        <a:xfrm>
          <a:off x="1834462" y="6297876"/>
          <a:ext cx="2308918" cy="4586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kern="1200" dirty="0" smtClean="0">
              <a:latin typeface="Arial" pitchFamily="34" charset="0"/>
              <a:cs typeface="Arial" pitchFamily="34" charset="0"/>
            </a:rPr>
            <a:t>СІМ'Я </a:t>
          </a:r>
          <a:endParaRPr lang="uk-UA" sz="1800" b="0" kern="1200" dirty="0">
            <a:latin typeface="Arial" pitchFamily="34" charset="0"/>
            <a:cs typeface="Arial" pitchFamily="34" charset="0"/>
          </a:endParaRPr>
        </a:p>
      </dsp:txBody>
      <dsp:txXfrm>
        <a:off x="1834462" y="6297876"/>
        <a:ext cx="2308918" cy="458630"/>
      </dsp:txXfrm>
    </dsp:sp>
    <dsp:sp modelId="{607A90D2-A318-4100-A0D2-F06B1054B76C}">
      <dsp:nvSpPr>
        <dsp:cNvPr id="0" name=""/>
        <dsp:cNvSpPr/>
      </dsp:nvSpPr>
      <dsp:spPr>
        <a:xfrm>
          <a:off x="3473993" y="474769"/>
          <a:ext cx="1383769" cy="382455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b="1" i="1" kern="1200" dirty="0" smtClean="0">
              <a:latin typeface="Georgia" pitchFamily="18" charset="0"/>
            </a:rPr>
            <a:t>Організаційна діяльність</a:t>
          </a:r>
          <a:endParaRPr lang="uk-UA" sz="800" kern="1200" dirty="0"/>
        </a:p>
      </dsp:txBody>
      <dsp:txXfrm>
        <a:off x="3473993" y="474769"/>
        <a:ext cx="1383769" cy="382455"/>
      </dsp:txXfrm>
    </dsp:sp>
    <dsp:sp modelId="{22F5D375-7D7E-4A75-8ADD-15F4DE99CCEC}">
      <dsp:nvSpPr>
        <dsp:cNvPr id="0" name=""/>
        <dsp:cNvSpPr/>
      </dsp:nvSpPr>
      <dsp:spPr>
        <a:xfrm>
          <a:off x="2286001" y="285714"/>
          <a:ext cx="1330880" cy="528665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b="1" i="1" kern="1200" dirty="0" smtClean="0">
              <a:latin typeface="Georgia" pitchFamily="18" charset="0"/>
            </a:rPr>
            <a:t>Планово-прогностична діяльність</a:t>
          </a:r>
          <a:endParaRPr lang="uk-UA" sz="800" kern="1200" dirty="0"/>
        </a:p>
      </dsp:txBody>
      <dsp:txXfrm>
        <a:off x="2286001" y="285714"/>
        <a:ext cx="1330880" cy="528665"/>
      </dsp:txXfrm>
    </dsp:sp>
    <dsp:sp modelId="{9FE96C91-32A1-491A-AED8-219B717551EC}">
      <dsp:nvSpPr>
        <dsp:cNvPr id="0" name=""/>
        <dsp:cNvSpPr/>
      </dsp:nvSpPr>
      <dsp:spPr>
        <a:xfrm>
          <a:off x="1214426" y="528031"/>
          <a:ext cx="1188010" cy="400634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800" b="1" i="1" kern="1200" dirty="0" smtClean="0">
              <a:solidFill>
                <a:schemeClr val="bg1"/>
              </a:solidFill>
              <a:latin typeface="Georgia" pitchFamily="18" charset="0"/>
            </a:rPr>
            <a:t>Аналітична діяльність</a:t>
          </a:r>
          <a:endParaRPr lang="uk-UA" sz="800" kern="1200" dirty="0">
            <a:solidFill>
              <a:schemeClr val="bg1"/>
            </a:solidFill>
          </a:endParaRPr>
        </a:p>
      </dsp:txBody>
      <dsp:txXfrm>
        <a:off x="1214426" y="528031"/>
        <a:ext cx="1188010" cy="400634"/>
      </dsp:txXfrm>
    </dsp:sp>
    <dsp:sp modelId="{D432C0AD-700D-4D56-B358-A0D8704433F7}">
      <dsp:nvSpPr>
        <dsp:cNvPr id="0" name=""/>
        <dsp:cNvSpPr/>
      </dsp:nvSpPr>
      <dsp:spPr>
        <a:xfrm>
          <a:off x="1000124" y="214288"/>
          <a:ext cx="4140517" cy="242236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0E42323-A688-4758-9D51-06154CD41A65}" type="datetimeFigureOut">
              <a:rPr lang="uk-UA"/>
              <a:pPr>
                <a:defRPr/>
              </a:pPr>
              <a:t>27.06.2014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 smtClean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4A10C62-498D-43C1-9F66-B56EBF7ED6D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691075" y="1885069"/>
            <a:ext cx="157734" cy="280416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868363" y="1793875"/>
            <a:ext cx="47625" cy="8413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074420" y="479864"/>
            <a:ext cx="5554980" cy="1962912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074420" y="2466752"/>
            <a:ext cx="5554980" cy="23368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28B8635-7E75-47B7-97C2-6E01E32E1403}" type="datetimeFigureOut">
              <a:rPr lang="ru-RU"/>
              <a:pPr>
                <a:defRPr/>
              </a:pPr>
              <a:t>27.06.2014</a:t>
            </a:fld>
            <a:endParaRPr lang="ru-RU"/>
          </a:p>
        </p:txBody>
      </p:sp>
      <p:sp>
        <p:nvSpPr>
          <p:cNvPr id="7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A49A1CB-B2F2-4A59-9A34-F406B08950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D481F-3D7C-4A89-913D-C87B5A4CA96E}" type="datetimeFigureOut">
              <a:rPr lang="ru-RU"/>
              <a:pPr>
                <a:defRPr/>
              </a:pPr>
              <a:t>27.06.2014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A1927-EC6F-4E0C-8091-6E04BE5985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DC439-0307-497E-81D0-373B5724C18B}" type="datetimeFigureOut">
              <a:rPr lang="ru-RU"/>
              <a:pPr>
                <a:defRPr/>
              </a:pPr>
              <a:t>27.06.2014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90DC6-5783-4315-9F0F-9A0E637914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706" y="365760"/>
            <a:ext cx="5623560" cy="1524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076706" y="2032000"/>
            <a:ext cx="2743200" cy="62179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957066" y="2032000"/>
            <a:ext cx="2743200" cy="621792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018DF-B903-4D28-886E-B8AF5B040FD9}" type="datetimeFigureOut">
              <a:rPr lang="ru-RU"/>
              <a:pPr>
                <a:defRPr/>
              </a:pPr>
              <a:t>27.06.2014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4ADFC-E6E2-4914-BE72-86CCA6347D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6880448"/>
            <a:ext cx="6172200" cy="1524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437704"/>
            <a:ext cx="3017520" cy="85344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497580" y="437704"/>
            <a:ext cx="3017520" cy="85344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42900" y="1292448"/>
            <a:ext cx="3017520" cy="54864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97580" y="1292448"/>
            <a:ext cx="3017520" cy="54864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88B8897-7EA5-4501-B6E0-BF233D1B6497}" type="datetimeFigureOut">
              <a:rPr lang="ru-RU"/>
              <a:pPr>
                <a:defRPr/>
              </a:pPr>
              <a:t>27.06.2014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6249EF-185E-4208-890A-09454C856C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6706" y="365760"/>
            <a:ext cx="5623560" cy="1524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9EA42-FD87-40AC-8182-96194ED51957}" type="datetimeFigureOut">
              <a:rPr lang="ru-RU"/>
              <a:pPr>
                <a:defRPr/>
              </a:pPr>
              <a:t>27.06.2014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E24CD-C5C6-4EE9-9E2D-937801ADCF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89037"/>
            <a:ext cx="2857500" cy="154940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42900" y="1875952"/>
            <a:ext cx="2857500" cy="931333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" y="2844801"/>
            <a:ext cx="6115050" cy="53234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DB15ACC-D75F-4BDF-8453-CC9D1A85E3AF}" type="datetimeFigureOut">
              <a:rPr lang="ru-RU"/>
              <a:pPr>
                <a:defRPr/>
              </a:pPr>
              <a:t>27.06.2014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F617125-F639-4C2F-9E3C-74133A0AE4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500" y="1422400"/>
            <a:ext cx="3429000" cy="6096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rot="19468671">
            <a:off x="296863" y="1273175"/>
            <a:ext cx="514350" cy="27146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Блок-схема: процесс 6"/>
          <p:cNvSpPr/>
          <p:nvPr/>
        </p:nvSpPr>
        <p:spPr>
          <a:xfrm rot="2103354" flipH="1">
            <a:off x="3752850" y="1249363"/>
            <a:ext cx="487363" cy="271462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5172" y="1422400"/>
            <a:ext cx="2057400" cy="26416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28650" y="1524005"/>
            <a:ext cx="3314700" cy="468604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8650" y="6400800"/>
            <a:ext cx="3314700" cy="1016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BA3ECC-D995-46F0-AD70-6E6AAC775512}" type="datetimeFigureOut">
              <a:rPr lang="ru-RU"/>
              <a:pPr>
                <a:defRPr/>
              </a:pPr>
              <a:t>27.06.2014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1AFA27D-CA2B-424E-B520-ADB01D9BA7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09A70-7296-4F87-841C-07AE24DCC9F5}" type="datetimeFigureOut">
              <a:rPr lang="ru-RU"/>
              <a:pPr>
                <a:defRPr/>
              </a:pPr>
              <a:t>27.06.2014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1FF73-886A-4142-BF48-714C83CAEB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143500" y="366186"/>
            <a:ext cx="1371600" cy="7802033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57250" y="366188"/>
            <a:ext cx="4171950" cy="7802033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1E788-82C4-4070-A5D1-678EF15D247D}" type="datetimeFigureOut">
              <a:rPr lang="ru-RU"/>
              <a:pPr>
                <a:defRPr/>
              </a:pPr>
              <a:t>27.06.2014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8C374-346F-4D12-9E8F-229B0A215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611188" y="-1087438"/>
            <a:ext cx="1228726" cy="2184401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127000" y="28575"/>
            <a:ext cx="1276350" cy="2268538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37161" y="1406770"/>
            <a:ext cx="844288" cy="1470165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760413" y="0"/>
            <a:ext cx="6097587" cy="9144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76325" y="366713"/>
            <a:ext cx="5624513" cy="1524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8"/>
          <p:cNvSpPr>
            <a:spLocks noGrp="1"/>
          </p:cNvSpPr>
          <p:nvPr>
            <p:ph type="body" idx="1"/>
          </p:nvPr>
        </p:nvSpPr>
        <p:spPr bwMode="auto">
          <a:xfrm>
            <a:off x="1076325" y="1930400"/>
            <a:ext cx="5624513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2686050" y="8407400"/>
            <a:ext cx="1600200" cy="63500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845BCAE-A90A-42B1-93D8-D50EC1A8B418}" type="datetimeFigureOut">
              <a:rPr lang="ru-RU"/>
              <a:pPr>
                <a:defRPr/>
              </a:pPr>
              <a:t>27.06.2014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4286250" y="8407400"/>
            <a:ext cx="2171700" cy="635000"/>
          </a:xfrm>
          <a:prstGeom prst="rect">
            <a:avLst/>
          </a:prstGeom>
        </p:spPr>
        <p:txBody>
          <a:bodyPr anchor="b"/>
          <a:lstStyle>
            <a:lvl1pPr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6459538" y="8407400"/>
            <a:ext cx="342900" cy="63500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65E7704-F913-4627-9784-4ADC051720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762000" y="0"/>
            <a:ext cx="53975" cy="9144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28" r:id="rId2"/>
    <p:sldLayoutId id="2147483829" r:id="rId3"/>
    <p:sldLayoutId id="2147483835" r:id="rId4"/>
    <p:sldLayoutId id="2147483830" r:id="rId5"/>
    <p:sldLayoutId id="2147483836" r:id="rId6"/>
    <p:sldLayoutId id="2147483837" r:id="rId7"/>
    <p:sldLayoutId id="2147483831" r:id="rId8"/>
    <p:sldLayoutId id="2147483832" r:id="rId9"/>
    <p:sldLayoutId id="2147483833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Corbel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3.emf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emf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hyperlink" Target="mailto:sc22dzr@mail.ru" TargetMode="Externa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8050" y="2195513"/>
            <a:ext cx="5761038" cy="2336800"/>
          </a:xfrm>
        </p:spPr>
        <p:txBody>
          <a:bodyPr>
            <a:normAutofit/>
          </a:bodyPr>
          <a:lstStyle/>
          <a:p>
            <a:pPr marL="26988" algn="ctr" eaLnBrk="1" hangingPunct="1"/>
            <a:r>
              <a:rPr lang="uk-UA" sz="2800" b="1" smtClean="0">
                <a:solidFill>
                  <a:srgbClr val="800000"/>
                </a:solidFill>
              </a:rPr>
              <a:t>Презентація впровадження моделі превентивної освіти у Харківській загальноосвітній школі І-ІІІ ступенів №22 Харківської міської ради Харківської області</a:t>
            </a:r>
            <a:endParaRPr lang="uk-UA" sz="1200" b="1" smtClean="0">
              <a:solidFill>
                <a:srgbClr val="8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8072438"/>
            <a:ext cx="3375025" cy="62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3214688" y="7715250"/>
            <a:ext cx="1168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400">
                <a:latin typeface="Times New Roman" pitchFamily="18" charset="0"/>
                <a:cs typeface="Times New Roman" pitchFamily="18" charset="0"/>
              </a:rPr>
              <a:t>Харків-2014 </a:t>
            </a:r>
          </a:p>
        </p:txBody>
      </p:sp>
      <p:pic>
        <p:nvPicPr>
          <p:cNvPr id="9222" name="Picture 4" descr="P1000823"/>
          <p:cNvPicPr>
            <a:picLocks noChangeAspect="1" noChangeArrowheads="1"/>
          </p:cNvPicPr>
          <p:nvPr/>
        </p:nvPicPr>
        <p:blipFill>
          <a:blip r:embed="rId3" cstate="print"/>
          <a:srcRect l="26617" t="2419" r="6058" b="-1613"/>
          <a:stretch>
            <a:fillRect/>
          </a:stretch>
        </p:blipFill>
        <p:spPr bwMode="auto">
          <a:xfrm>
            <a:off x="2500313" y="5214938"/>
            <a:ext cx="2643187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0125" y="214313"/>
            <a:ext cx="1747838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224" name="Группа 7"/>
          <p:cNvGrpSpPr>
            <a:grpSpLocks/>
          </p:cNvGrpSpPr>
          <p:nvPr/>
        </p:nvGrpSpPr>
        <p:grpSpPr bwMode="auto">
          <a:xfrm>
            <a:off x="5357813" y="285750"/>
            <a:ext cx="1143000" cy="1357313"/>
            <a:chOff x="857250" y="6500813"/>
            <a:chExt cx="2041525" cy="2398712"/>
          </a:xfrm>
        </p:grpSpPr>
        <p:pic>
          <p:nvPicPr>
            <p:cNvPr id="9225" name="Picture 9" descr="dla boy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857375" y="6500813"/>
              <a:ext cx="1041400" cy="2398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6" name="Picture 8" descr="dla divchat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57250" y="6500813"/>
              <a:ext cx="1042988" cy="2398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/>
          </p:nvPr>
        </p:nvSpPr>
        <p:spPr bwMode="auto">
          <a:xfrm>
            <a:off x="1076325" y="366713"/>
            <a:ext cx="5624513" cy="749300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200" b="1" smtClean="0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Розвиток творчих видів діяльності</a:t>
            </a:r>
            <a:r>
              <a:rPr lang="ru-RU" sz="2200" smtClean="0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 </a:t>
            </a:r>
            <a:br>
              <a:rPr lang="ru-RU" sz="2200" smtClean="0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</a:br>
            <a:endParaRPr lang="ru-RU" sz="2200" smtClean="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pic>
        <p:nvPicPr>
          <p:cNvPr id="59395" name="Picture 3" descr="DSC_02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8775" y="827088"/>
            <a:ext cx="4321175" cy="2868612"/>
          </a:xfrm>
          <a:prstGeom prst="rect">
            <a:avLst/>
          </a:prstGeom>
          <a:noFill/>
        </p:spPr>
      </p:pic>
      <p:pic>
        <p:nvPicPr>
          <p:cNvPr id="59396" name="Picture 4" descr="P11507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6700" y="4140200"/>
            <a:ext cx="2420938" cy="1816100"/>
          </a:xfrm>
          <a:prstGeom prst="rect">
            <a:avLst/>
          </a:prstGeom>
          <a:noFill/>
        </p:spPr>
      </p:pic>
      <p:pic>
        <p:nvPicPr>
          <p:cNvPr id="59397" name="Picture 5" descr="P117087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2513" y="4140200"/>
            <a:ext cx="2376487" cy="1782763"/>
          </a:xfrm>
          <a:prstGeom prst="rect">
            <a:avLst/>
          </a:prstGeom>
          <a:noFill/>
        </p:spPr>
      </p:pic>
      <p:pic>
        <p:nvPicPr>
          <p:cNvPr id="59398" name="Picture 6" descr="Изображение 0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81075" y="6516688"/>
            <a:ext cx="2520950" cy="1892300"/>
          </a:xfrm>
          <a:prstGeom prst="rect">
            <a:avLst/>
          </a:prstGeom>
          <a:noFill/>
        </p:spPr>
      </p:pic>
      <p:pic>
        <p:nvPicPr>
          <p:cNvPr id="59399" name="Picture 7" descr="9nkQrzyuzKQ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9363" y="6516688"/>
            <a:ext cx="2592387" cy="1944687"/>
          </a:xfrm>
          <a:prstGeom prst="rect">
            <a:avLst/>
          </a:prstGeom>
          <a:noFill/>
        </p:spPr>
      </p:pic>
      <p:sp>
        <p:nvSpPr>
          <p:cNvPr id="59400" name="Rectangle 8"/>
          <p:cNvSpPr>
            <a:spLocks noChangeArrowheads="1"/>
          </p:cNvSpPr>
          <p:nvPr/>
        </p:nvSpPr>
        <p:spPr bwMode="auto">
          <a:xfrm>
            <a:off x="1628775" y="3708400"/>
            <a:ext cx="4321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/>
            <a:r>
              <a:rPr lang="uk-UA" sz="2000"/>
              <a:t>Театральні постановки</a:t>
            </a:r>
            <a:r>
              <a:rPr lang="uk-UA" sz="2000">
                <a:latin typeface="Times New Roman" pitchFamily="18" charset="0"/>
              </a:rPr>
              <a:t> </a:t>
            </a:r>
            <a:endParaRPr lang="ru-RU"/>
          </a:p>
        </p:txBody>
      </p:sp>
      <p:sp>
        <p:nvSpPr>
          <p:cNvPr id="59401" name="Rectangle 9"/>
          <p:cNvSpPr>
            <a:spLocks noChangeArrowheads="1"/>
          </p:cNvSpPr>
          <p:nvPr/>
        </p:nvSpPr>
        <p:spPr bwMode="auto">
          <a:xfrm>
            <a:off x="836613" y="5940425"/>
            <a:ext cx="29511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/>
            <a:r>
              <a:rPr lang="uk-UA" sz="1600"/>
              <a:t>Конкурс малюнку на асфальті</a:t>
            </a:r>
            <a:r>
              <a:rPr lang="uk-UA" sz="1600">
                <a:latin typeface="Times New Roman" pitchFamily="18" charset="0"/>
              </a:rPr>
              <a:t> </a:t>
            </a:r>
            <a:endParaRPr lang="ru-RU" sz="1400"/>
          </a:p>
        </p:txBody>
      </p:sp>
      <p:sp>
        <p:nvSpPr>
          <p:cNvPr id="59402" name="Rectangle 10"/>
          <p:cNvSpPr>
            <a:spLocks noChangeArrowheads="1"/>
          </p:cNvSpPr>
          <p:nvPr/>
        </p:nvSpPr>
        <p:spPr bwMode="auto">
          <a:xfrm>
            <a:off x="3933825" y="6011863"/>
            <a:ext cx="27352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/>
            <a:r>
              <a:rPr lang="uk-UA" sz="1600"/>
              <a:t>Викладання карти України</a:t>
            </a:r>
            <a:endParaRPr lang="ru-RU" sz="1400"/>
          </a:p>
        </p:txBody>
      </p:sp>
      <p:sp>
        <p:nvSpPr>
          <p:cNvPr id="59403" name="Rectangle 11"/>
          <p:cNvSpPr>
            <a:spLocks noChangeArrowheads="1"/>
          </p:cNvSpPr>
          <p:nvPr/>
        </p:nvSpPr>
        <p:spPr bwMode="auto">
          <a:xfrm>
            <a:off x="908050" y="8388350"/>
            <a:ext cx="27352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/>
            <a:r>
              <a:rPr lang="uk-UA" sz="1600"/>
              <a:t>Виставка робіт учнів до Дня Перемоги</a:t>
            </a:r>
            <a:r>
              <a:rPr lang="uk-UA" sz="1600">
                <a:latin typeface="Times New Roman" pitchFamily="18" charset="0"/>
              </a:rPr>
              <a:t> </a:t>
            </a:r>
            <a:endParaRPr lang="ru-RU" sz="1400"/>
          </a:p>
        </p:txBody>
      </p:sp>
      <p:sp>
        <p:nvSpPr>
          <p:cNvPr id="59404" name="Rectangle 12"/>
          <p:cNvSpPr>
            <a:spLocks noChangeArrowheads="1"/>
          </p:cNvSpPr>
          <p:nvPr/>
        </p:nvSpPr>
        <p:spPr bwMode="auto">
          <a:xfrm>
            <a:off x="3789363" y="8532813"/>
            <a:ext cx="27352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/>
            <a:r>
              <a:rPr lang="uk-UA" sz="1400"/>
              <a:t>Співпраця з волонтерами мережі магазинів “Топольок”</a:t>
            </a:r>
            <a:r>
              <a:rPr lang="uk-UA" sz="1400">
                <a:latin typeface="Times New Roman" pitchFamily="18" charset="0"/>
              </a:rPr>
              <a:t> </a:t>
            </a:r>
            <a:endParaRPr lang="ru-RU" sz="1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3" name="Rectangle 5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3900" smtClean="0">
                <a:effectLst/>
                <a:latin typeface="Times New Roman" pitchFamily="18" charset="0"/>
              </a:rPr>
              <a:t>Моніторинг  </a:t>
            </a:r>
            <a:br>
              <a:rPr lang="uk-UA" sz="3900" smtClean="0">
                <a:effectLst/>
                <a:latin typeface="Times New Roman" pitchFamily="18" charset="0"/>
              </a:rPr>
            </a:br>
            <a:r>
              <a:rPr lang="uk-UA" sz="3900" smtClean="0">
                <a:effectLst/>
                <a:latin typeface="Times New Roman" pitchFamily="18" charset="0"/>
              </a:rPr>
              <a:t> </a:t>
            </a:r>
            <a:r>
              <a:rPr lang="uk-UA" sz="2000" smtClean="0">
                <a:solidFill>
                  <a:schemeClr val="tx1"/>
                </a:solidFill>
                <a:effectLst/>
                <a:latin typeface="Times New Roman" pitchFamily="18" charset="0"/>
              </a:rPr>
              <a:t>стану розвитку творчих видів діяльності </a:t>
            </a:r>
            <a:r>
              <a:rPr lang="ru-RU" sz="2000" smtClean="0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/>
            </a:r>
            <a:br>
              <a:rPr lang="ru-RU" sz="2000" smtClean="0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</a:br>
            <a:endParaRPr lang="ru-RU" sz="2000" smtClean="0">
              <a:solidFill>
                <a:srgbClr val="000000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sp>
        <p:nvSpPr>
          <p:cNvPr id="68615" name="Rectangle 7"/>
          <p:cNvSpPr>
            <a:spLocks noChangeArrowheads="1"/>
          </p:cNvSpPr>
          <p:nvPr/>
        </p:nvSpPr>
        <p:spPr bwMode="auto">
          <a:xfrm>
            <a:off x="0" y="2603500"/>
            <a:ext cx="6858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9" name="Object 6"/>
          <p:cNvGraphicFramePr>
            <a:graphicFrameLocks/>
          </p:cNvGraphicFramePr>
          <p:nvPr/>
        </p:nvGraphicFramePr>
        <p:xfrm>
          <a:off x="1176338" y="1670050"/>
          <a:ext cx="5226050" cy="34235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8616" name="Rectangle 8"/>
          <p:cNvSpPr>
            <a:spLocks noChangeArrowheads="1"/>
          </p:cNvSpPr>
          <p:nvPr/>
        </p:nvSpPr>
        <p:spPr bwMode="auto">
          <a:xfrm>
            <a:off x="1341438" y="5254625"/>
            <a:ext cx="4751387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indent="449263" algn="ctr" eaLnBrk="0" hangingPunct="0"/>
            <a:r>
              <a:rPr lang="uk-UA" sz="1400">
                <a:cs typeface="Times New Roman" pitchFamily="18" charset="0"/>
              </a:rPr>
              <a:t>  Визначення рівня виховного потенціалу особистості</a:t>
            </a:r>
            <a:endParaRPr lang="uk-UA"/>
          </a:p>
        </p:txBody>
      </p:sp>
      <p:sp>
        <p:nvSpPr>
          <p:cNvPr id="68618" name="Rectangle 10"/>
          <p:cNvSpPr>
            <a:spLocks noChangeArrowheads="1"/>
          </p:cNvSpPr>
          <p:nvPr/>
        </p:nvSpPr>
        <p:spPr bwMode="auto">
          <a:xfrm>
            <a:off x="0" y="2762250"/>
            <a:ext cx="6858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10" name="Object 9"/>
          <p:cNvGraphicFramePr>
            <a:graphicFrameLocks/>
          </p:cNvGraphicFramePr>
          <p:nvPr/>
        </p:nvGraphicFramePr>
        <p:xfrm>
          <a:off x="1176338" y="5702300"/>
          <a:ext cx="5226050" cy="2490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8619" name="Rectangle 11"/>
          <p:cNvSpPr>
            <a:spLocks noChangeArrowheads="1"/>
          </p:cNvSpPr>
          <p:nvPr/>
        </p:nvSpPr>
        <p:spPr bwMode="auto">
          <a:xfrm>
            <a:off x="2349500" y="8243888"/>
            <a:ext cx="2876550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uk-UA" sz="1400">
                <a:cs typeface="Times New Roman" pitchFamily="18" charset="0"/>
              </a:rPr>
              <a:t>Життєвий потенціал особистості</a:t>
            </a: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786813"/>
            <a:ext cx="193198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Содержимое 4"/>
          <p:cNvSpPr>
            <a:spLocks noGrp="1"/>
          </p:cNvSpPr>
          <p:nvPr>
            <p:ph idx="4294967295"/>
          </p:nvPr>
        </p:nvSpPr>
        <p:spPr>
          <a:xfrm>
            <a:off x="836613" y="539750"/>
            <a:ext cx="5624512" cy="1057275"/>
          </a:xfrm>
        </p:spPr>
        <p:txBody>
          <a:bodyPr/>
          <a:lstStyle/>
          <a:p>
            <a:pPr algn="ctr" eaLnBrk="1" fontAlgn="b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sz="2400" b="1" smtClean="0">
                <a:solidFill>
                  <a:srgbClr val="000000"/>
                </a:solidFill>
                <a:latin typeface="Times New Roman" pitchFamily="18" charset="0"/>
                <a:cs typeface="Arial" charset="0"/>
              </a:rPr>
              <a:t>Узгодження виховних впливів школи і сім’ї шляхом залучення батьків</a:t>
            </a:r>
          </a:p>
        </p:txBody>
      </p:sp>
      <p:pic>
        <p:nvPicPr>
          <p:cNvPr id="60420" name="Picture 3" descr="G:\Волкова\фото з МБ\DSC054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6613" y="1979613"/>
            <a:ext cx="2808287" cy="2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30" descr="F:\батьківські збори Вороніна\IMG_6798.JPG"/>
          <p:cNvPicPr>
            <a:picLocks noChangeAspect="1" noChangeArrowheads="1"/>
          </p:cNvPicPr>
          <p:nvPr/>
        </p:nvPicPr>
        <p:blipFill>
          <a:blip r:embed="rId4" cstate="print"/>
          <a:srcRect t="25958" r="9564" b="10997"/>
          <a:stretch>
            <a:fillRect/>
          </a:stretch>
        </p:blipFill>
        <p:spPr bwMode="auto">
          <a:xfrm>
            <a:off x="3357563" y="3779838"/>
            <a:ext cx="3225800" cy="208915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  <a:effectLst>
            <a:prstShdw prst="shdw13" dist="74053" dir="12657825">
              <a:schemeClr val="bg1">
                <a:alpha val="50000"/>
              </a:schemeClr>
            </a:prstShdw>
          </a:effectLst>
        </p:spPr>
      </p:pic>
      <p:pic>
        <p:nvPicPr>
          <p:cNvPr id="60423" name="Picture 48"/>
          <p:cNvPicPr>
            <a:picLocks noChangeAspect="1" noChangeArrowheads="1"/>
          </p:cNvPicPr>
          <p:nvPr/>
        </p:nvPicPr>
        <p:blipFill>
          <a:blip r:embed="rId5" cstate="print"/>
          <a:srcRect l="1147" t="15034"/>
          <a:stretch>
            <a:fillRect/>
          </a:stretch>
        </p:blipFill>
        <p:spPr bwMode="auto">
          <a:xfrm>
            <a:off x="1341438" y="6300788"/>
            <a:ext cx="5111750" cy="20113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765175" y="4140200"/>
            <a:ext cx="2735263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/>
            <a:r>
              <a:rPr lang="uk-UA"/>
              <a:t>Участь батьківської громадськості в </a:t>
            </a:r>
          </a:p>
          <a:p>
            <a:pPr algn="ctr"/>
            <a:r>
              <a:rPr lang="uk-UA"/>
              <a:t>Раді школи</a:t>
            </a:r>
            <a:r>
              <a:rPr lang="uk-UA">
                <a:latin typeface="Times New Roman" pitchFamily="18" charset="0"/>
              </a:rPr>
              <a:t> </a:t>
            </a:r>
            <a:endParaRPr lang="ru-RU" sz="1600"/>
          </a:p>
        </p:txBody>
      </p:sp>
      <p:sp>
        <p:nvSpPr>
          <p:cNvPr id="60425" name="Rectangle 9"/>
          <p:cNvSpPr>
            <a:spLocks noChangeArrowheads="1"/>
          </p:cNvSpPr>
          <p:nvPr/>
        </p:nvSpPr>
        <p:spPr bwMode="auto">
          <a:xfrm>
            <a:off x="3500438" y="5940425"/>
            <a:ext cx="30241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/>
            <a:r>
              <a:rPr lang="uk-UA"/>
              <a:t>Батьківський лекторій</a:t>
            </a:r>
            <a:r>
              <a:rPr lang="uk-UA">
                <a:latin typeface="Times New Roman" pitchFamily="18" charset="0"/>
              </a:rPr>
              <a:t> </a:t>
            </a:r>
            <a:endParaRPr lang="ru-RU" sz="1600"/>
          </a:p>
        </p:txBody>
      </p:sp>
      <p:sp>
        <p:nvSpPr>
          <p:cNvPr id="60426" name="Rectangle 10"/>
          <p:cNvSpPr>
            <a:spLocks noChangeArrowheads="1"/>
          </p:cNvSpPr>
          <p:nvPr/>
        </p:nvSpPr>
        <p:spPr bwMode="auto">
          <a:xfrm>
            <a:off x="1628775" y="8388350"/>
            <a:ext cx="4392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/>
            <a:r>
              <a:rPr lang="uk-UA"/>
              <a:t>Прояви турботи батьків</a:t>
            </a:r>
            <a:r>
              <a:rPr lang="uk-UA">
                <a:latin typeface="Times New Roman" pitchFamily="18" charset="0"/>
              </a:rPr>
              <a:t> </a:t>
            </a:r>
            <a:endParaRPr lang="ru-RU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786813"/>
            <a:ext cx="193198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57250" y="214313"/>
          <a:ext cx="1428750" cy="8358187"/>
        </p:xfrm>
        <a:graphic>
          <a:graphicData uri="http://schemas.openxmlformats.org/drawingml/2006/table">
            <a:tbl>
              <a:tblPr/>
              <a:tblGrid>
                <a:gridCol w="1428759"/>
              </a:tblGrid>
              <a:tr h="109976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Забезпечення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дружньої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заохочувальної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сприятливої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атмосфери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109976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Забезпечення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та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дотримання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належних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санітарно-гігієнічних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умов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</a:tr>
              <a:tr h="8798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Сприяння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співпраці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та активному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навчанню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70C0"/>
                    </a:solidFill>
                  </a:tcPr>
                </a:tc>
              </a:tr>
              <a:tr h="8798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Відсутність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фізичного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покарання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та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насильства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030A0"/>
                    </a:solidFill>
                  </a:tcPr>
                </a:tc>
              </a:tr>
              <a:tr h="87981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Недопущення знущання, домагання та дискримінації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659862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Оцінка розвитку творчих видів діяльності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33CC"/>
                    </a:solidFill>
                  </a:tcPr>
                </a:tc>
              </a:tr>
              <a:tr h="109976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Узгодження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виховних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впливів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школи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і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сім’ї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шляхом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залучення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батьків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</a:tr>
              <a:tr h="1099769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Сприяння рівним можливостям учнів щодо участі у прийнятті рішень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3300"/>
                    </a:solidFill>
                  </a:tcPr>
                </a:tc>
              </a:tr>
              <a:tr h="659862">
                <a:tc>
                  <a:txBody>
                    <a:bodyPr/>
                    <a:lstStyle/>
                    <a:p>
                      <a:pPr algn="l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Якісна превентивна освіта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2428868" y="285720"/>
          <a:ext cx="3764300" cy="2350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/>
        </p:nvGraphicFramePr>
        <p:xfrm>
          <a:off x="2643182" y="4572000"/>
          <a:ext cx="3764300" cy="2074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/>
        </p:nvGraphicFramePr>
        <p:xfrm>
          <a:off x="2500306" y="2428860"/>
          <a:ext cx="3764300" cy="20742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2643182" y="6643702"/>
          <a:ext cx="3714768" cy="2000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786813"/>
            <a:ext cx="193198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Заголовок 1"/>
          <p:cNvSpPr>
            <a:spLocks noGrp="1"/>
          </p:cNvSpPr>
          <p:nvPr>
            <p:ph type="title"/>
          </p:nvPr>
        </p:nvSpPr>
        <p:spPr bwMode="auto">
          <a:xfrm>
            <a:off x="642938" y="1000125"/>
            <a:ext cx="6215062" cy="785813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000" smtClean="0">
                <a:effectLst/>
                <a:latin typeface="Times New Roman" pitchFamily="18" charset="0"/>
                <a:cs typeface="Times New Roman" pitchFamily="18" charset="0"/>
              </a:rPr>
              <a:t>Створення і застосування ефективних технологій навчання і виховання, що забезпечують можливість вироблення дитиною власної соціально схвалюваної моделі поведінки й самовизначення у мінливих соціальних умовах, відкритому інформаційному середовищі</a:t>
            </a:r>
            <a:r>
              <a:rPr lang="uk-UA" sz="200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uk-UA" sz="2000" b="1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6" descr="DSCN06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6975" y="2916238"/>
            <a:ext cx="1839913" cy="244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9" name="Picture 7" descr="DSCN06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30700" y="2916238"/>
            <a:ext cx="1730375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Прямоугольник 8"/>
          <p:cNvSpPr>
            <a:spLocks noChangeArrowheads="1"/>
          </p:cNvSpPr>
          <p:nvPr/>
        </p:nvSpPr>
        <p:spPr bwMode="auto">
          <a:xfrm>
            <a:off x="836613" y="2124075"/>
            <a:ext cx="56435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88913" algn="ctr" eaLnBrk="0" hangingPunct="0"/>
            <a:r>
              <a:rPr lang="uk-UA" sz="2400" b="1">
                <a:solidFill>
                  <a:srgbClr val="50141B"/>
                </a:solidFill>
                <a:cs typeface="Times New Roman" pitchFamily="18" charset="0"/>
              </a:rPr>
              <a:t>Проведення інтерактивних виставок “Маршрут безпеки”</a:t>
            </a:r>
            <a:endParaRPr lang="uk-UA" sz="2400">
              <a:solidFill>
                <a:srgbClr val="50141B"/>
              </a:solidFill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836613" y="5292725"/>
            <a:ext cx="2663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/>
            <a:r>
              <a:rPr lang="uk-UA"/>
              <a:t>Практичний психолог</a:t>
            </a:r>
            <a:endParaRPr lang="ru-RU"/>
          </a:p>
        </p:txBody>
      </p:sp>
      <p:sp>
        <p:nvSpPr>
          <p:cNvPr id="21513" name="Rectangle 9"/>
          <p:cNvSpPr>
            <a:spLocks noChangeArrowheads="1"/>
          </p:cNvSpPr>
          <p:nvPr/>
        </p:nvSpPr>
        <p:spPr bwMode="auto">
          <a:xfrm>
            <a:off x="3716338" y="5292725"/>
            <a:ext cx="26654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/>
            <a:r>
              <a:rPr lang="uk-UA"/>
              <a:t>Учні-фасилітатори</a:t>
            </a:r>
            <a:r>
              <a:rPr lang="uk-UA">
                <a:latin typeface="Times New Roman" pitchFamily="18" charset="0"/>
              </a:rPr>
              <a:t> </a:t>
            </a:r>
            <a:endParaRPr lang="ru-RU"/>
          </a:p>
        </p:txBody>
      </p:sp>
      <p:sp>
        <p:nvSpPr>
          <p:cNvPr id="21515" name="Rectangle 11"/>
          <p:cNvSpPr>
            <a:spLocks noChangeArrowheads="1"/>
          </p:cNvSpPr>
          <p:nvPr/>
        </p:nvSpPr>
        <p:spPr bwMode="auto">
          <a:xfrm>
            <a:off x="0" y="2995613"/>
            <a:ext cx="6858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21514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52513" y="5940425"/>
            <a:ext cx="5184775" cy="2344738"/>
          </a:xfrm>
          <a:prstGeom prst="rect">
            <a:avLst/>
          </a:prstGeom>
          <a:noFill/>
        </p:spPr>
      </p:pic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1268413" y="8388350"/>
            <a:ext cx="4772025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uk-UA" sz="1400">
                <a:cs typeface="Times New Roman" pitchFamily="18" charset="0"/>
              </a:rPr>
              <a:t>Ступінь прояву толерантності до ВІЛ-інфікованих людей</a:t>
            </a: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786813"/>
            <a:ext cx="1931988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42938" y="539750"/>
            <a:ext cx="6215062" cy="785813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Розроблення і впровадження системи медико-психологічного та соціально-педагогічного супроводу розвитку учнів; що забезпечує психологічну захищеність і гнучке реагування на зміни життєвих умов і проблеми особистісного розвитку</a:t>
            </a:r>
            <a:endParaRPr lang="uk-UA" sz="2000" b="1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1" name="Picture 2" descr="I:\z_7f74914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4175" y="1739900"/>
            <a:ext cx="3241675" cy="218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4" descr="IMG_0009"/>
          <p:cNvPicPr>
            <a:picLocks noChangeAspect="1" noChangeArrowheads="1"/>
          </p:cNvPicPr>
          <p:nvPr/>
        </p:nvPicPr>
        <p:blipFill>
          <a:blip r:embed="rId4" cstate="print"/>
          <a:srcRect l="14360" t="9111" r="13200" b="24142"/>
          <a:stretch>
            <a:fillRect/>
          </a:stretch>
        </p:blipFill>
        <p:spPr bwMode="auto">
          <a:xfrm>
            <a:off x="765175" y="4356100"/>
            <a:ext cx="3455988" cy="227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5" cstate="print"/>
          <a:srcRect l="9242" t="3780" r="8318" b="3024"/>
          <a:stretch>
            <a:fillRect/>
          </a:stretch>
        </p:blipFill>
        <p:spPr bwMode="auto">
          <a:xfrm>
            <a:off x="836613" y="1692275"/>
            <a:ext cx="1817687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65625" y="4643438"/>
            <a:ext cx="2303463" cy="1676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2565400" y="3924300"/>
            <a:ext cx="398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/>
            <a:r>
              <a:rPr lang="uk-UA"/>
              <a:t>Поглиблені медичні огляди</a:t>
            </a:r>
            <a:r>
              <a:rPr lang="uk-UA">
                <a:latin typeface="Times New Roman" pitchFamily="18" charset="0"/>
              </a:rPr>
              <a:t> </a:t>
            </a:r>
            <a:endParaRPr lang="ru-RU"/>
          </a:p>
        </p:txBody>
      </p:sp>
      <p:sp>
        <p:nvSpPr>
          <p:cNvPr id="24587" name="Rectangle 11"/>
          <p:cNvSpPr>
            <a:spLocks noChangeArrowheads="1"/>
          </p:cNvSpPr>
          <p:nvPr/>
        </p:nvSpPr>
        <p:spPr bwMode="auto">
          <a:xfrm>
            <a:off x="765175" y="6659563"/>
            <a:ext cx="43926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/>
            <a:r>
              <a:rPr lang="uk-UA"/>
              <a:t>Волонтери Клініки, дружньої до молоді</a:t>
            </a:r>
            <a:endParaRPr lang="ru-RU"/>
          </a:p>
        </p:txBody>
      </p:sp>
      <p:pic>
        <p:nvPicPr>
          <p:cNvPr id="24588" name="Діаграма 3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5175" y="7000875"/>
            <a:ext cx="5400675" cy="131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9" name="Rectangle 13"/>
          <p:cNvSpPr>
            <a:spLocks noChangeArrowheads="1"/>
          </p:cNvSpPr>
          <p:nvPr/>
        </p:nvSpPr>
        <p:spPr bwMode="auto">
          <a:xfrm>
            <a:off x="1412875" y="8316913"/>
            <a:ext cx="43926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/>
            <a:r>
              <a:rPr lang="uk-UA"/>
              <a:t>Поширення захворювань за класами</a:t>
            </a:r>
            <a:r>
              <a:rPr lang="uk-UA">
                <a:latin typeface="Times New Roman" pitchFamily="18" charset="0"/>
              </a:rPr>
              <a:t>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836613" y="5076825"/>
            <a:ext cx="5670550" cy="3295650"/>
          </a:xfrm>
        </p:spPr>
        <p:txBody>
          <a:bodyPr>
            <a:normAutofit/>
          </a:bodyPr>
          <a:lstStyle/>
          <a:p>
            <a:pPr marL="273050" indent="-273050" algn="ctr" eaLnBrk="1" hangingPunct="1">
              <a:buFont typeface="Wingdings" pitchFamily="2" charset="2"/>
              <a:buNone/>
            </a:pPr>
            <a:r>
              <a:rPr lang="uk-UA" smtClean="0">
                <a:latin typeface="Times New Roman" pitchFamily="18" charset="0"/>
              </a:rPr>
              <a:t>	</a:t>
            </a:r>
            <a:r>
              <a:rPr lang="uk-UA" sz="33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Адреса школи: </a:t>
            </a:r>
          </a:p>
          <a:p>
            <a:pPr marL="273050" indent="-273050" eaLnBrk="1" hangingPunct="1">
              <a:buFont typeface="Wingdings" pitchFamily="2" charset="2"/>
              <a:buNone/>
            </a:pPr>
            <a:r>
              <a:rPr lang="uk-UA" sz="33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м. Харків, </a:t>
            </a:r>
          </a:p>
          <a:p>
            <a:pPr marL="273050" indent="-273050" eaLnBrk="1" hangingPunct="1">
              <a:buFont typeface="Wingdings" pitchFamily="2" charset="2"/>
              <a:buNone/>
            </a:pPr>
            <a:r>
              <a:rPr lang="uk-UA" sz="33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вул. Цілиноградська, 24, </a:t>
            </a:r>
          </a:p>
          <a:p>
            <a:pPr marL="273050" indent="-273050" eaLnBrk="1" hangingPunct="1">
              <a:buFont typeface="Wingdings" pitchFamily="2" charset="2"/>
              <a:buNone/>
            </a:pPr>
            <a:r>
              <a:rPr lang="uk-UA" sz="33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тел.: 057- 336-90-65, </a:t>
            </a:r>
          </a:p>
          <a:p>
            <a:pPr marL="273050" indent="-273050" eaLnBrk="1" hangingPunct="1">
              <a:buFont typeface="Wingdings" pitchFamily="2" charset="2"/>
              <a:buNone/>
            </a:pPr>
            <a:r>
              <a:rPr lang="en-US" sz="33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e-mail</a:t>
            </a:r>
            <a:r>
              <a:rPr lang="ru-RU" sz="33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 </a:t>
            </a:r>
            <a:r>
              <a:rPr lang="en-US" sz="33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hlinkClick r:id="rId2"/>
              </a:rPr>
              <a:t>sc</a:t>
            </a:r>
            <a:r>
              <a:rPr lang="uk-UA" sz="33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hlinkClick r:id="rId2"/>
              </a:rPr>
              <a:t>22</a:t>
            </a:r>
            <a:r>
              <a:rPr lang="en-US" sz="33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hlinkClick r:id="rId2"/>
              </a:rPr>
              <a:t>dzr@mail.ru</a:t>
            </a:r>
            <a:r>
              <a:rPr lang="uk-UA" sz="33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endParaRPr lang="ru-RU" b="1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69636" name="Picture 3" descr="25199120_58f7e2b17546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0213" y="2124075"/>
            <a:ext cx="3959225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7" name="TextBox 4"/>
          <p:cNvSpPr txBox="1">
            <a:spLocks noChangeArrowheads="1"/>
          </p:cNvSpPr>
          <p:nvPr/>
        </p:nvSpPr>
        <p:spPr bwMode="auto">
          <a:xfrm>
            <a:off x="1125538" y="666750"/>
            <a:ext cx="54117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800">
                <a:latin typeface="Times New Roman" pitchFamily="18" charset="0"/>
              </a:rPr>
              <a:t>Зичимо Вам здоров’я і щастя, а також запрошуємо до тривалої плідної співпраці</a:t>
            </a:r>
            <a:endParaRPr lang="ru-RU" sz="2800">
              <a:latin typeface="Times New Roman" pitchFamily="18" charset="0"/>
            </a:endParaRPr>
          </a:p>
          <a:p>
            <a:pPr algn="ctr"/>
            <a:endParaRPr lang="ru-RU" sz="28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3141663" y="468313"/>
            <a:ext cx="3311525" cy="1655762"/>
          </a:xfrm>
          <a:prstGeom prst="rect">
            <a:avLst/>
          </a:prstGeom>
          <a:gradFill rotWithShape="1">
            <a:gsLst>
              <a:gs pos="0">
                <a:srgbClr val="D0FD95">
                  <a:alpha val="39998"/>
                </a:srgbClr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rgbClr val="808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uk-UA" sz="2000" b="1" i="1">
                <a:latin typeface="Times New Roman" pitchFamily="18" charset="0"/>
                <a:cs typeface="Times New Roman" pitchFamily="18" charset="0"/>
              </a:rPr>
              <a:t>Директор школи</a:t>
            </a:r>
            <a:endParaRPr lang="ru-RU" sz="2000" b="1" i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uk-UA" sz="2000" b="1">
                <a:latin typeface="Times New Roman" pitchFamily="18" charset="0"/>
                <a:cs typeface="Times New Roman" pitchFamily="18" charset="0"/>
              </a:rPr>
              <a:t>Філіппова Наталія Олексіївна, </a:t>
            </a:r>
          </a:p>
          <a:p>
            <a:pPr eaLnBrk="0" hangingPunct="0"/>
            <a:r>
              <a:rPr lang="uk-UA" sz="2000">
                <a:latin typeface="Times New Roman" pitchFamily="18" charset="0"/>
                <a:cs typeface="Times New Roman" pitchFamily="18" charset="0"/>
              </a:rPr>
              <a:t>відмінник освіти України,</a:t>
            </a:r>
          </a:p>
          <a:p>
            <a:pPr eaLnBrk="0" hangingPunct="0"/>
            <a:r>
              <a:rPr lang="uk-UA" sz="2000">
                <a:latin typeface="Times New Roman" pitchFamily="18" charset="0"/>
                <a:cs typeface="Times New Roman" pitchFamily="18" charset="0"/>
              </a:rPr>
              <a:t>вчитель – методист</a:t>
            </a: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765175" y="2484438"/>
            <a:ext cx="2808288" cy="2592387"/>
          </a:xfrm>
          <a:prstGeom prst="rect">
            <a:avLst/>
          </a:prstGeom>
          <a:gradFill rotWithShape="1">
            <a:gsLst>
              <a:gs pos="0">
                <a:srgbClr val="D0FD95">
                  <a:alpha val="39998"/>
                </a:srgbClr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rgbClr val="808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tabLst>
                <a:tab pos="571500" algn="l"/>
              </a:tabLst>
            </a:pPr>
            <a:r>
              <a:rPr lang="uk-UA" sz="2000" b="1" i="1">
                <a:latin typeface="Times New Roman" pitchFamily="18" charset="0"/>
                <a:cs typeface="Times New Roman" pitchFamily="18" charset="0"/>
              </a:rPr>
              <a:t>Педагогічний колектив</a:t>
            </a:r>
            <a:endParaRPr lang="uk-UA" sz="2000" b="1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571500" algn="l"/>
              </a:tabLst>
            </a:pPr>
            <a:r>
              <a:rPr lang="uk-UA" sz="200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uk-UA" sz="2000">
                <a:latin typeface="Times New Roman" pitchFamily="18" charset="0"/>
                <a:cs typeface="Times New Roman" pitchFamily="18" charset="0"/>
              </a:rPr>
              <a:t>вчителів вищої категорії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571500" algn="l"/>
              </a:tabLst>
            </a:pPr>
            <a:r>
              <a:rPr lang="en-US" sz="200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uk-UA" sz="2000">
                <a:latin typeface="Times New Roman" pitchFamily="18" charset="0"/>
                <a:cs typeface="Times New Roman" pitchFamily="18" charset="0"/>
              </a:rPr>
              <a:t> учителя - методиста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571500" algn="l"/>
              </a:tabLst>
            </a:pPr>
            <a:r>
              <a:rPr lang="uk-UA" sz="2000">
                <a:latin typeface="Times New Roman" pitchFamily="18" charset="0"/>
                <a:cs typeface="Times New Roman" pitchFamily="18" charset="0"/>
              </a:rPr>
              <a:t>4 старших учителів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571500" algn="l"/>
              </a:tabLst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uk-UA" sz="2000">
                <a:latin typeface="Times New Roman" pitchFamily="18" charset="0"/>
                <a:cs typeface="Times New Roman" pitchFamily="18" charset="0"/>
              </a:rPr>
              <a:t>відмінник освіти України</a:t>
            </a:r>
          </a:p>
        </p:txBody>
      </p:sp>
      <p:sp>
        <p:nvSpPr>
          <p:cNvPr id="10244" name="Rectangle 9"/>
          <p:cNvSpPr>
            <a:spLocks noChangeArrowheads="1"/>
          </p:cNvSpPr>
          <p:nvPr/>
        </p:nvSpPr>
        <p:spPr bwMode="auto">
          <a:xfrm>
            <a:off x="0" y="-2006600"/>
            <a:ext cx="18415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>
              <a:latin typeface="Tahoma" pitchFamily="34" charset="0"/>
            </a:endParaRPr>
          </a:p>
        </p:txBody>
      </p:sp>
      <p:sp>
        <p:nvSpPr>
          <p:cNvPr id="10245" name="Rectangle 10"/>
          <p:cNvSpPr>
            <a:spLocks noChangeArrowheads="1"/>
          </p:cNvSpPr>
          <p:nvPr/>
        </p:nvSpPr>
        <p:spPr bwMode="auto">
          <a:xfrm>
            <a:off x="0" y="-2006600"/>
            <a:ext cx="18415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>
              <a:latin typeface="Tahoma" pitchFamily="34" charset="0"/>
            </a:endParaRPr>
          </a:p>
        </p:txBody>
      </p:sp>
      <p:sp>
        <p:nvSpPr>
          <p:cNvPr id="10246" name="Rectangle 11"/>
          <p:cNvSpPr>
            <a:spLocks noChangeArrowheads="1"/>
          </p:cNvSpPr>
          <p:nvPr/>
        </p:nvSpPr>
        <p:spPr bwMode="auto">
          <a:xfrm>
            <a:off x="981075" y="5364163"/>
            <a:ext cx="5737225" cy="3168650"/>
          </a:xfrm>
          <a:prstGeom prst="rect">
            <a:avLst/>
          </a:prstGeom>
          <a:gradFill rotWithShape="0">
            <a:gsLst>
              <a:gs pos="0">
                <a:srgbClr val="D0FD95">
                  <a:alpha val="51999"/>
                </a:srgbClr>
              </a:gs>
              <a:gs pos="100000">
                <a:schemeClr val="bg1"/>
              </a:gs>
            </a:gsLst>
            <a:lin ang="5400000" scaled="1"/>
          </a:gradFill>
          <a:ln w="28575">
            <a:solidFill>
              <a:srgbClr val="808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 sz="2000" b="1" i="1">
                <a:latin typeface="Times New Roman" pitchFamily="18" charset="0"/>
                <a:cs typeface="Times New Roman" pitchFamily="18" charset="0"/>
              </a:rPr>
              <a:t>Школа сьогодні: </a:t>
            </a:r>
            <a:endParaRPr lang="uk-UA" sz="200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uk-UA" sz="2000">
                <a:latin typeface="Times New Roman" pitchFamily="18" charset="0"/>
              </a:rPr>
              <a:t> інформаційно-консультативний центр Національної мережі Шкіл сприяння здоров'ю; </a:t>
            </a:r>
          </a:p>
          <a:p>
            <a:pPr>
              <a:buFontTx/>
              <a:buChar char="•"/>
            </a:pPr>
            <a:r>
              <a:rPr lang="uk-UA" sz="2000">
                <a:latin typeface="Times New Roman" pitchFamily="18" charset="0"/>
              </a:rPr>
              <a:t> дослідно-експериментальний майданчик “Навчання учнів через ноосферну (природовідповідну) освіту”;</a:t>
            </a:r>
          </a:p>
          <a:p>
            <a:pPr>
              <a:buFontTx/>
              <a:buChar char="•"/>
            </a:pPr>
            <a:r>
              <a:rPr lang="ru-RU" sz="2000">
                <a:latin typeface="Times New Roman" pitchFamily="18" charset="0"/>
              </a:rPr>
              <a:t> базовий навчальний заклад </a:t>
            </a:r>
            <a:r>
              <a:rPr lang="uk-UA" sz="2000">
                <a:latin typeface="Times New Roman" pitchFamily="18" charset="0"/>
              </a:rPr>
              <a:t>“Зміцнення потенціалу Всеукраїнської спілки вчителів і тренерів для поліпшення доступу до якісних послуг з профілактики ВІЛ/СНІДу”.</a:t>
            </a:r>
            <a:r>
              <a:rPr lang="uk-UA" sz="20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247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1438" y="323850"/>
            <a:ext cx="1362075" cy="1873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sp>
        <p:nvSpPr>
          <p:cNvPr id="10248" name="Text Box 4"/>
          <p:cNvSpPr txBox="1">
            <a:spLocks noChangeArrowheads="1"/>
          </p:cNvSpPr>
          <p:nvPr/>
        </p:nvSpPr>
        <p:spPr bwMode="auto">
          <a:xfrm>
            <a:off x="4076700" y="2484438"/>
            <a:ext cx="2592388" cy="2592387"/>
          </a:xfrm>
          <a:prstGeom prst="rect">
            <a:avLst/>
          </a:prstGeom>
          <a:gradFill rotWithShape="1">
            <a:gsLst>
              <a:gs pos="0">
                <a:srgbClr val="D0FD95">
                  <a:alpha val="39998"/>
                </a:srgbClr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rgbClr val="808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tabLst>
                <a:tab pos="571500" algn="l"/>
              </a:tabLst>
            </a:pPr>
            <a:r>
              <a:rPr lang="uk-UA" sz="2000" b="1" i="1">
                <a:latin typeface="Times New Roman" pitchFamily="18" charset="0"/>
                <a:cs typeface="Times New Roman" pitchFamily="18" charset="0"/>
              </a:rPr>
              <a:t>Учнівський  колектив</a:t>
            </a:r>
            <a:endParaRPr lang="uk-UA" sz="2000" b="1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571500" algn="l"/>
              </a:tabLst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1- 4 класи- 5 класів </a:t>
            </a:r>
          </a:p>
          <a:p>
            <a:pPr eaLnBrk="0" hangingPunct="0">
              <a:tabLst>
                <a:tab pos="571500" algn="l"/>
              </a:tabLst>
            </a:pPr>
            <a:r>
              <a:rPr lang="ru-RU" sz="2000">
                <a:latin typeface="Times New Roman" pitchFamily="18" charset="0"/>
                <a:cs typeface="Times New Roman" pitchFamily="18" charset="0"/>
              </a:rPr>
              <a:t>(153 учні)</a:t>
            </a:r>
          </a:p>
          <a:p>
            <a:pPr eaLnBrk="0" hangingPunct="0">
              <a:tabLst>
                <a:tab pos="571500" algn="l"/>
              </a:tabLst>
            </a:pPr>
            <a:r>
              <a:rPr lang="uk-UA" sz="2000">
                <a:latin typeface="Times New Roman" pitchFamily="18" charset="0"/>
                <a:cs typeface="Times New Roman" pitchFamily="18" charset="0"/>
              </a:rPr>
              <a:t>5-9 класи  - 5 класів </a:t>
            </a:r>
          </a:p>
          <a:p>
            <a:pPr eaLnBrk="0" hangingPunct="0">
              <a:tabLst>
                <a:tab pos="571500" algn="l"/>
              </a:tabLst>
            </a:pPr>
            <a:r>
              <a:rPr lang="uk-UA" sz="2000">
                <a:latin typeface="Times New Roman" pitchFamily="18" charset="0"/>
                <a:cs typeface="Times New Roman" pitchFamily="18" charset="0"/>
              </a:rPr>
              <a:t>133( учні)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571500" algn="l"/>
              </a:tabLst>
            </a:pPr>
            <a:r>
              <a:rPr lang="uk-UA" sz="2000">
                <a:latin typeface="Times New Roman" pitchFamily="18" charset="0"/>
                <a:cs typeface="Times New Roman" pitchFamily="18" charset="0"/>
              </a:rPr>
              <a:t>10-11 класи – 2 класи </a:t>
            </a:r>
          </a:p>
          <a:p>
            <a:pPr eaLnBrk="0" hangingPunct="0">
              <a:tabLst>
                <a:tab pos="571500" algn="l"/>
              </a:tabLst>
            </a:pPr>
            <a:r>
              <a:rPr lang="uk-UA" sz="2000">
                <a:latin typeface="Times New Roman" pitchFamily="18" charset="0"/>
                <a:cs typeface="Times New Roman" pitchFamily="18" charset="0"/>
              </a:rPr>
              <a:t>(56 учнів)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tabLst>
                <a:tab pos="571500" algn="l"/>
              </a:tabLst>
            </a:pPr>
            <a:endParaRPr lang="uk-UA" sz="20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одержимое 2"/>
          <p:cNvGraphicFramePr>
            <a:graphicFrameLocks noGrp="1"/>
          </p:cNvGraphicFramePr>
          <p:nvPr>
            <p:ph idx="1"/>
          </p:nvPr>
        </p:nvGraphicFramePr>
        <p:xfrm>
          <a:off x="769938" y="474663"/>
          <a:ext cx="5915025" cy="81168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 3"/>
          <p:cNvSpPr/>
          <p:nvPr/>
        </p:nvSpPr>
        <p:spPr>
          <a:xfrm rot="10800000">
            <a:off x="1643063" y="6215063"/>
            <a:ext cx="4140200" cy="2670175"/>
          </a:xfrm>
          <a:prstGeom prst="funnel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Овал 11"/>
          <p:cNvSpPr/>
          <p:nvPr/>
        </p:nvSpPr>
        <p:spPr>
          <a:xfrm>
            <a:off x="4214813" y="8215313"/>
            <a:ext cx="1214437" cy="357187"/>
          </a:xfrm>
          <a:prstGeom prst="ellipse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800" b="1" i="1" dirty="0">
                <a:solidFill>
                  <a:schemeClr val="bg1"/>
                </a:solidFill>
                <a:latin typeface="Georgia" pitchFamily="18" charset="0"/>
              </a:rPr>
              <a:t>Контроль</a:t>
            </a:r>
            <a:endParaRPr lang="uk-UA" sz="800" dirty="0">
              <a:solidFill>
                <a:schemeClr val="bg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2928938" y="8215313"/>
            <a:ext cx="1428750" cy="500062"/>
          </a:xfrm>
          <a:prstGeom prst="ellipse">
            <a:avLst/>
          </a:prstGeom>
          <a:solidFill>
            <a:srgbClr val="99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uk-UA" sz="800" b="1" i="1" dirty="0" err="1">
                <a:latin typeface="Georgia" pitchFamily="18" charset="0"/>
              </a:rPr>
              <a:t>регулятивно-корекційна</a:t>
            </a:r>
            <a:r>
              <a:rPr lang="uk-UA" sz="800" b="1" i="1" dirty="0">
                <a:latin typeface="Georgia" pitchFamily="18" charset="0"/>
              </a:rPr>
              <a:t> роботи</a:t>
            </a:r>
            <a:endParaRPr lang="uk-UA" sz="800" dirty="0">
              <a:solidFill>
                <a:schemeClr val="bg1"/>
              </a:solidFill>
            </a:endParaRPr>
          </a:p>
        </p:txBody>
      </p:sp>
      <p:grpSp>
        <p:nvGrpSpPr>
          <p:cNvPr id="13318" name="Группа 13"/>
          <p:cNvGrpSpPr>
            <a:grpSpLocks/>
          </p:cNvGrpSpPr>
          <p:nvPr/>
        </p:nvGrpSpPr>
        <p:grpSpPr bwMode="auto">
          <a:xfrm>
            <a:off x="4214813" y="7786688"/>
            <a:ext cx="1357312" cy="474662"/>
            <a:chOff x="3357567" y="535757"/>
            <a:chExt cx="1330880" cy="474804"/>
          </a:xfrm>
        </p:grpSpPr>
        <p:sp>
          <p:nvSpPr>
            <p:cNvPr id="21" name="Овал 20"/>
            <p:cNvSpPr/>
            <p:nvPr/>
          </p:nvSpPr>
          <p:spPr>
            <a:xfrm>
              <a:off x="3357567" y="535757"/>
              <a:ext cx="1330880" cy="474804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Овал 4"/>
            <p:cNvSpPr/>
            <p:nvPr/>
          </p:nvSpPr>
          <p:spPr>
            <a:xfrm>
              <a:off x="3552140" y="605628"/>
              <a:ext cx="941735" cy="335062"/>
            </a:xfrm>
            <a:prstGeom prst="rect">
              <a:avLst/>
            </a:prstGeom>
            <a:solidFill>
              <a:srgbClr val="00B050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160" tIns="10160" rIns="10160" bIns="10160" spcCol="1270" anchor="ctr"/>
            <a:lstStyle/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800" b="1" i="1" dirty="0">
                  <a:latin typeface="Georgia" pitchFamily="18" charset="0"/>
                </a:rPr>
                <a:t>Організаційна діяльність</a:t>
              </a:r>
              <a:endParaRPr lang="uk-UA" sz="800" dirty="0"/>
            </a:p>
          </p:txBody>
        </p:sp>
      </p:grpSp>
      <p:grpSp>
        <p:nvGrpSpPr>
          <p:cNvPr id="4" name="Группа 14"/>
          <p:cNvGrpSpPr>
            <a:grpSpLocks/>
          </p:cNvGrpSpPr>
          <p:nvPr/>
        </p:nvGrpSpPr>
        <p:grpSpPr bwMode="auto">
          <a:xfrm>
            <a:off x="3000372" y="7643834"/>
            <a:ext cx="1330325" cy="571504"/>
            <a:chOff x="2143118" y="178559"/>
            <a:chExt cx="1330880" cy="614334"/>
          </a:xfrm>
          <a:solidFill>
            <a:srgbClr val="00B0F0"/>
          </a:solidFill>
        </p:grpSpPr>
        <p:sp>
          <p:nvSpPr>
            <p:cNvPr id="19" name="Овал 18"/>
            <p:cNvSpPr/>
            <p:nvPr/>
          </p:nvSpPr>
          <p:spPr>
            <a:xfrm>
              <a:off x="2143118" y="178559"/>
              <a:ext cx="1330880" cy="614334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Овал 6"/>
            <p:cNvSpPr/>
            <p:nvPr/>
          </p:nvSpPr>
          <p:spPr>
            <a:xfrm>
              <a:off x="2338462" y="269042"/>
              <a:ext cx="940192" cy="4333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160" tIns="10160" rIns="10160" bIns="10160" spcCol="1270" anchor="ctr"/>
            <a:lstStyle/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800" b="1" i="1" dirty="0">
                  <a:latin typeface="Georgia" pitchFamily="18" charset="0"/>
                </a:rPr>
                <a:t>Планово-прогностична діяльність</a:t>
              </a:r>
              <a:endParaRPr lang="uk-UA" sz="800" dirty="0"/>
            </a:p>
          </p:txBody>
        </p:sp>
      </p:grpSp>
      <p:grpSp>
        <p:nvGrpSpPr>
          <p:cNvPr id="7" name="Группа 15"/>
          <p:cNvGrpSpPr>
            <a:grpSpLocks/>
          </p:cNvGrpSpPr>
          <p:nvPr/>
        </p:nvGrpSpPr>
        <p:grpSpPr bwMode="auto">
          <a:xfrm>
            <a:off x="1785926" y="7858148"/>
            <a:ext cx="1330325" cy="542925"/>
            <a:chOff x="1000107" y="535757"/>
            <a:chExt cx="1330880" cy="543505"/>
          </a:xfrm>
          <a:solidFill>
            <a:srgbClr val="FF9900"/>
          </a:solidFill>
        </p:grpSpPr>
        <p:sp>
          <p:nvSpPr>
            <p:cNvPr id="17" name="Овал 16"/>
            <p:cNvSpPr/>
            <p:nvPr/>
          </p:nvSpPr>
          <p:spPr>
            <a:xfrm>
              <a:off x="1000107" y="535757"/>
              <a:ext cx="1330880" cy="543505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Овал 8"/>
            <p:cNvSpPr/>
            <p:nvPr/>
          </p:nvSpPr>
          <p:spPr>
            <a:xfrm>
              <a:off x="1195451" y="615217"/>
              <a:ext cx="940192" cy="38458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0160" tIns="10160" rIns="10160" bIns="10160" spcCol="1270" anchor="ctr"/>
            <a:lstStyle/>
            <a:p>
              <a:pPr algn="ctr" defTabSz="3556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uk-UA" sz="800" b="1" i="1" dirty="0">
                  <a:solidFill>
                    <a:schemeClr val="bg1"/>
                  </a:solidFill>
                  <a:latin typeface="Georgia" pitchFamily="18" charset="0"/>
                </a:rPr>
                <a:t>Аналітична діяльність</a:t>
              </a:r>
              <a:endParaRPr lang="uk-UA" sz="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321" name="Группа 54"/>
          <p:cNvGrpSpPr>
            <a:grpSpLocks/>
          </p:cNvGrpSpPr>
          <p:nvPr/>
        </p:nvGrpSpPr>
        <p:grpSpPr bwMode="auto">
          <a:xfrm>
            <a:off x="549275" y="428625"/>
            <a:ext cx="6308725" cy="7959725"/>
            <a:chOff x="857232" y="428596"/>
            <a:chExt cx="5743612" cy="8358246"/>
          </a:xfrm>
        </p:grpSpPr>
        <p:sp>
          <p:nvSpPr>
            <p:cNvPr id="13322" name="TextBox 3"/>
            <p:cNvSpPr txBox="1">
              <a:spLocks noChangeArrowheads="1"/>
            </p:cNvSpPr>
            <p:nvPr/>
          </p:nvSpPr>
          <p:spPr bwMode="auto">
            <a:xfrm>
              <a:off x="2785259" y="1785519"/>
              <a:ext cx="1858652" cy="673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uk-UA"/>
                <a:t>НАВЧАЛЬНИЙ ЗАКЛАД</a:t>
              </a:r>
            </a:p>
          </p:txBody>
        </p:sp>
        <p:sp>
          <p:nvSpPr>
            <p:cNvPr id="5" name="Овал 4"/>
            <p:cNvSpPr/>
            <p:nvPr/>
          </p:nvSpPr>
          <p:spPr>
            <a:xfrm>
              <a:off x="4000754" y="1072051"/>
              <a:ext cx="1214050" cy="356734"/>
            </a:xfrm>
            <a:prstGeom prst="ellipse">
              <a:avLst/>
            </a:prstGeom>
            <a:solidFill>
              <a:srgbClr val="FF33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sz="800" b="1" i="1" dirty="0">
                  <a:solidFill>
                    <a:schemeClr val="bg1"/>
                  </a:solidFill>
                  <a:latin typeface="Georgia" pitchFamily="18" charset="0"/>
                </a:rPr>
                <a:t>Контроль</a:t>
              </a:r>
              <a:endParaRPr lang="uk-UA" sz="800" dirty="0">
                <a:solidFill>
                  <a:schemeClr val="bg1"/>
                </a:solidFill>
              </a:endParaRPr>
            </a:p>
          </p:txBody>
        </p:sp>
        <p:sp>
          <p:nvSpPr>
            <p:cNvPr id="6" name="Овал 5"/>
            <p:cNvSpPr/>
            <p:nvPr/>
          </p:nvSpPr>
          <p:spPr>
            <a:xfrm>
              <a:off x="2643620" y="1072051"/>
              <a:ext cx="1357135" cy="428415"/>
            </a:xfrm>
            <a:prstGeom prst="ellipse">
              <a:avLst/>
            </a:prstGeom>
            <a:solidFill>
              <a:srgbClr val="9966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uk-UA" sz="1000" b="1" i="1" dirty="0" err="1">
                  <a:latin typeface="Times New Roman" pitchFamily="18" charset="0"/>
                  <a:cs typeface="Times New Roman" pitchFamily="18" charset="0"/>
                </a:rPr>
                <a:t>регулятивно-корекційна</a:t>
              </a:r>
              <a:r>
                <a:rPr lang="uk-UA" sz="1000" b="1" i="1" dirty="0">
                  <a:latin typeface="Times New Roman" pitchFamily="18" charset="0"/>
                  <a:cs typeface="Times New Roman" pitchFamily="18" charset="0"/>
                </a:rPr>
                <a:t>  роботи</a:t>
              </a:r>
              <a:endParaRPr lang="uk-UA" sz="1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13325" name="Группа 53"/>
            <p:cNvGrpSpPr>
              <a:grpSpLocks/>
            </p:cNvGrpSpPr>
            <p:nvPr/>
          </p:nvGrpSpPr>
          <p:grpSpPr bwMode="auto">
            <a:xfrm>
              <a:off x="857232" y="428596"/>
              <a:ext cx="5743612" cy="8358246"/>
              <a:chOff x="857232" y="428596"/>
              <a:chExt cx="5743612" cy="8358246"/>
            </a:xfrm>
          </p:grpSpPr>
          <p:grpSp>
            <p:nvGrpSpPr>
              <p:cNvPr id="13326" name="Группа 52"/>
              <p:cNvGrpSpPr>
                <a:grpSpLocks/>
              </p:cNvGrpSpPr>
              <p:nvPr/>
            </p:nvGrpSpPr>
            <p:grpSpPr bwMode="auto">
              <a:xfrm>
                <a:off x="1357313" y="1928813"/>
                <a:ext cx="4714875" cy="6858000"/>
                <a:chOff x="1357313" y="1928813"/>
                <a:chExt cx="4714875" cy="6858000"/>
              </a:xfrm>
            </p:grpSpPr>
            <p:grpSp>
              <p:nvGrpSpPr>
                <p:cNvPr id="13329" name="Group 17"/>
                <p:cNvGrpSpPr>
                  <a:grpSpLocks/>
                </p:cNvGrpSpPr>
                <p:nvPr/>
              </p:nvGrpSpPr>
              <p:grpSpPr bwMode="auto">
                <a:xfrm>
                  <a:off x="1357313" y="1928813"/>
                  <a:ext cx="1785937" cy="5286375"/>
                  <a:chOff x="2308" y="1791"/>
                  <a:chExt cx="6068" cy="6480"/>
                </a:xfrm>
              </p:grpSpPr>
              <p:sp>
                <p:nvSpPr>
                  <p:cNvPr id="13350" name="Oval 18"/>
                  <p:cNvSpPr>
                    <a:spLocks noChangeArrowheads="1"/>
                  </p:cNvSpPr>
                  <p:nvPr/>
                </p:nvSpPr>
                <p:spPr bwMode="auto">
                  <a:xfrm>
                    <a:off x="3227" y="4106"/>
                    <a:ext cx="4230" cy="2313"/>
                  </a:xfrm>
                  <a:prstGeom prst="ellipse">
                    <a:avLst/>
                  </a:prstGeom>
                  <a:solidFill>
                    <a:srgbClr val="FFFF00"/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uk-UA" sz="900"/>
                  </a:p>
                </p:txBody>
              </p:sp>
              <p:sp>
                <p:nvSpPr>
                  <p:cNvPr id="13351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31" y="4568"/>
                    <a:ext cx="2022" cy="92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FBEAC7"/>
                      </a:gs>
                      <a:gs pos="17999">
                        <a:srgbClr val="FEE7F2"/>
                      </a:gs>
                      <a:gs pos="36000">
                        <a:srgbClr val="FAC77D"/>
                      </a:gs>
                      <a:gs pos="61000">
                        <a:srgbClr val="FBA97D"/>
                      </a:gs>
                      <a:gs pos="82001">
                        <a:srgbClr val="FBD49C"/>
                      </a:gs>
                      <a:gs pos="100000">
                        <a:srgbClr val="FEE7F2"/>
                      </a:gs>
                    </a:gsLst>
                    <a:lin ang="5400000" scaled="1"/>
                  </a:gra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Aft>
                        <a:spcPts val="1000"/>
                      </a:spcAft>
                    </a:pPr>
                    <a:r>
                      <a:rPr lang="uk-UA" sz="700">
                        <a:solidFill>
                          <a:srgbClr val="000000"/>
                        </a:solidFill>
                      </a:rPr>
                      <a:t>Адапта-ційний</a:t>
                    </a:r>
                    <a:r>
                      <a:rPr lang="uk-UA" sz="800">
                        <a:solidFill>
                          <a:srgbClr val="000000"/>
                        </a:solidFill>
                      </a:rPr>
                      <a:t> модуль</a:t>
                    </a:r>
                    <a:endParaRPr lang="uk-UA" sz="900"/>
                  </a:p>
                </p:txBody>
              </p:sp>
              <p:sp>
                <p:nvSpPr>
                  <p:cNvPr id="13352" name="AutoShape 20"/>
                  <p:cNvSpPr>
                    <a:spLocks noChangeArrowheads="1"/>
                  </p:cNvSpPr>
                  <p:nvPr/>
                </p:nvSpPr>
                <p:spPr bwMode="auto">
                  <a:xfrm>
                    <a:off x="6537" y="4799"/>
                    <a:ext cx="368" cy="695"/>
                  </a:xfrm>
                  <a:prstGeom prst="curvedLeftArrow">
                    <a:avLst>
                      <a:gd name="adj1" fmla="val 37772"/>
                      <a:gd name="adj2" fmla="val 75543"/>
                      <a:gd name="adj3" fmla="val 33333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endParaRPr lang="uk-UA" sz="900"/>
                  </a:p>
                </p:txBody>
              </p:sp>
              <p:sp>
                <p:nvSpPr>
                  <p:cNvPr id="13353" name="AutoShape 21"/>
                  <p:cNvSpPr>
                    <a:spLocks noChangeArrowheads="1"/>
                  </p:cNvSpPr>
                  <p:nvPr/>
                </p:nvSpPr>
                <p:spPr bwMode="auto">
                  <a:xfrm rot="9790715" flipH="1">
                    <a:off x="3595" y="4799"/>
                    <a:ext cx="368" cy="695"/>
                  </a:xfrm>
                  <a:prstGeom prst="curvedRightArrow">
                    <a:avLst>
                      <a:gd name="adj1" fmla="val 37772"/>
                      <a:gd name="adj2" fmla="val 75543"/>
                      <a:gd name="adj3" fmla="val 37500"/>
                    </a:avLst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rot="10800000"/>
                  <a:lstStyle/>
                  <a:p>
                    <a:endParaRPr lang="uk-UA" sz="900"/>
                  </a:p>
                </p:txBody>
              </p:sp>
              <p:sp>
                <p:nvSpPr>
                  <p:cNvPr id="13354" name="Line 2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98" y="1791"/>
                    <a:ext cx="0" cy="231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355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5986" y="1791"/>
                    <a:ext cx="0" cy="2314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356" name="Line 2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698" y="6419"/>
                    <a:ext cx="0" cy="185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357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5986" y="6419"/>
                    <a:ext cx="0" cy="185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/>
                  <a:lstStyle/>
                  <a:p>
                    <a:endParaRPr lang="ru-RU"/>
                  </a:p>
                </p:txBody>
              </p:sp>
              <p:sp>
                <p:nvSpPr>
                  <p:cNvPr id="13358" name="Text 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802" y="2486"/>
                    <a:ext cx="2390" cy="1100"/>
                  </a:xfrm>
                  <a:prstGeom prst="rect">
                    <a:avLst/>
                  </a:prstGeom>
                  <a:solidFill>
                    <a:srgbClr val="FFCC99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Aft>
                        <a:spcPts val="1000"/>
                      </a:spcAft>
                    </a:pPr>
                    <a:r>
                      <a:rPr lang="uk-UA" sz="800">
                        <a:solidFill>
                          <a:srgbClr val="000000"/>
                        </a:solidFill>
                      </a:rPr>
                      <a:t>Детермі-наційна</a:t>
                    </a:r>
                    <a:r>
                      <a:rPr lang="uk-UA" sz="500">
                        <a:solidFill>
                          <a:srgbClr val="000000"/>
                        </a:solidFill>
                      </a:rPr>
                      <a:t> </a:t>
                    </a:r>
                    <a:r>
                      <a:rPr lang="uk-UA" sz="700">
                        <a:solidFill>
                          <a:srgbClr val="000000"/>
                        </a:solidFill>
                      </a:rPr>
                      <a:t>інформація </a:t>
                    </a:r>
                  </a:p>
                </p:txBody>
              </p:sp>
              <p:sp>
                <p:nvSpPr>
                  <p:cNvPr id="13359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92" y="2486"/>
                    <a:ext cx="2390" cy="1100"/>
                  </a:xfrm>
                  <a:prstGeom prst="rect">
                    <a:avLst/>
                  </a:prstGeom>
                  <a:solidFill>
                    <a:srgbClr val="CC99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Aft>
                        <a:spcPts val="1000"/>
                      </a:spcAft>
                    </a:pPr>
                    <a:r>
                      <a:rPr lang="uk-UA" sz="800">
                        <a:solidFill>
                          <a:srgbClr val="000000"/>
                        </a:solidFill>
                      </a:rPr>
                      <a:t>Узгоджена </a:t>
                    </a:r>
                    <a:r>
                      <a:rPr lang="uk-UA" sz="700">
                        <a:solidFill>
                          <a:srgbClr val="000000"/>
                        </a:solidFill>
                      </a:rPr>
                      <a:t>інформація</a:t>
                    </a:r>
                    <a:endParaRPr lang="uk-UA" sz="900"/>
                  </a:p>
                </p:txBody>
              </p:sp>
              <p:sp>
                <p:nvSpPr>
                  <p:cNvPr id="13360" name="Text Box 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08" y="6883"/>
                    <a:ext cx="2390" cy="1100"/>
                  </a:xfrm>
                  <a:prstGeom prst="rect">
                    <a:avLst/>
                  </a:prstGeom>
                  <a:solidFill>
                    <a:srgbClr val="99CC00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Aft>
                        <a:spcPts val="1000"/>
                      </a:spcAft>
                    </a:pPr>
                    <a:r>
                      <a:rPr lang="uk-UA" sz="700">
                        <a:solidFill>
                          <a:srgbClr val="000000"/>
                        </a:solidFill>
                      </a:rPr>
                      <a:t>Претензійна </a:t>
                    </a:r>
                  </a:p>
                  <a:p>
                    <a:pPr algn="ctr">
                      <a:spcAft>
                        <a:spcPts val="1000"/>
                      </a:spcAft>
                    </a:pPr>
                    <a:r>
                      <a:rPr lang="uk-UA" sz="700">
                        <a:solidFill>
                          <a:srgbClr val="000000"/>
                        </a:solidFill>
                      </a:rPr>
                      <a:t>інформація</a:t>
                    </a:r>
                  </a:p>
                  <a:p>
                    <a:pPr algn="ctr">
                      <a:spcAft>
                        <a:spcPts val="1000"/>
                      </a:spcAft>
                    </a:pPr>
                    <a:r>
                      <a:rPr lang="uk-UA" sz="700">
                        <a:solidFill>
                          <a:srgbClr val="000000"/>
                        </a:solidFill>
                      </a:rPr>
                      <a:t> </a:t>
                    </a:r>
                    <a:endParaRPr lang="uk-UA" sz="900"/>
                  </a:p>
                </p:txBody>
              </p:sp>
              <p:sp>
                <p:nvSpPr>
                  <p:cNvPr id="13361" name="Text Box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986" y="6651"/>
                    <a:ext cx="2390" cy="1100"/>
                  </a:xfrm>
                  <a:prstGeom prst="rect">
                    <a:avLst/>
                  </a:prstGeom>
                  <a:solidFill>
                    <a:srgbClr val="CC99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>
                      <a:spcAft>
                        <a:spcPts val="1000"/>
                      </a:spcAft>
                    </a:pPr>
                    <a:r>
                      <a:rPr lang="uk-UA" sz="800">
                        <a:solidFill>
                          <a:srgbClr val="000000"/>
                        </a:solidFill>
                      </a:rPr>
                      <a:t>Узгоджена </a:t>
                    </a:r>
                    <a:r>
                      <a:rPr lang="uk-UA" sz="700">
                        <a:solidFill>
                          <a:srgbClr val="000000"/>
                        </a:solidFill>
                      </a:rPr>
                      <a:t>інформація</a:t>
                    </a:r>
                    <a:endParaRPr lang="uk-UA" sz="800">
                      <a:solidFill>
                        <a:srgbClr val="000000"/>
                      </a:solidFill>
                    </a:endParaRPr>
                  </a:p>
                  <a:p>
                    <a:endParaRPr lang="uk-UA" sz="900"/>
                  </a:p>
                </p:txBody>
              </p:sp>
            </p:grpSp>
            <p:grpSp>
              <p:nvGrpSpPr>
                <p:cNvPr id="13330" name="Группа 51"/>
                <p:cNvGrpSpPr>
                  <a:grpSpLocks/>
                </p:cNvGrpSpPr>
                <p:nvPr/>
              </p:nvGrpSpPr>
              <p:grpSpPr bwMode="auto">
                <a:xfrm>
                  <a:off x="1857375" y="2428875"/>
                  <a:ext cx="4214813" cy="6357938"/>
                  <a:chOff x="1857375" y="2428875"/>
                  <a:chExt cx="4214813" cy="6357938"/>
                </a:xfrm>
              </p:grpSpPr>
              <p:sp>
                <p:nvSpPr>
                  <p:cNvPr id="23" name="Овал 22"/>
                  <p:cNvSpPr/>
                  <p:nvPr/>
                </p:nvSpPr>
                <p:spPr>
                  <a:xfrm>
                    <a:off x="1857378" y="7643292"/>
                    <a:ext cx="3814140" cy="1143549"/>
                  </a:xfrm>
                  <a:prstGeom prst="ellipse">
                    <a:avLst/>
                  </a:prstGeom>
                </p:spPr>
                <p:style>
                  <a:lnRef idx="0">
                    <a:schemeClr val="accent1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1">
                      <a:tint val="50000"/>
                      <a:alpha val="4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1">
                      <a:tint val="50000"/>
                      <a:alpha val="4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grpSp>
                <p:nvGrpSpPr>
                  <p:cNvPr id="13338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4429125" y="2428875"/>
                    <a:ext cx="1643063" cy="4857750"/>
                    <a:chOff x="2308" y="1896"/>
                    <a:chExt cx="4981" cy="5850"/>
                  </a:xfrm>
                </p:grpSpPr>
                <p:sp>
                  <p:nvSpPr>
                    <p:cNvPr id="13339" name="Oval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57" y="1896"/>
                      <a:ext cx="4732" cy="1861"/>
                    </a:xfrm>
                    <a:prstGeom prst="ellipse">
                      <a:avLst/>
                    </a:prstGeom>
                    <a:solidFill>
                      <a:srgbClr val="CCFFCC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uk-UA" sz="900"/>
                    </a:p>
                  </p:txBody>
                </p:sp>
                <p:sp>
                  <p:nvSpPr>
                    <p:cNvPr id="13340" name="Oval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557" y="4821"/>
                      <a:ext cx="4732" cy="1861"/>
                    </a:xfrm>
                    <a:prstGeom prst="ellipse">
                      <a:avLst/>
                    </a:prstGeom>
                    <a:solidFill>
                      <a:srgbClr val="FFCC99"/>
                    </a:solidFill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uk-UA" sz="900"/>
                    </a:p>
                  </p:txBody>
                </p:sp>
                <p:sp>
                  <p:nvSpPr>
                    <p:cNvPr id="13341" name="Line 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51" y="6683"/>
                      <a:ext cx="0" cy="106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342" name="Line 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051" y="3758"/>
                      <a:ext cx="0" cy="106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343" name="Line 35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4549" y="3758"/>
                      <a:ext cx="0" cy="106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 type="triangle" w="med" len="med"/>
                    </a:ln>
                  </p:spPr>
                  <p:txBody>
                    <a:bodyPr/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3344" name="Text Box 3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304" y="2428"/>
                      <a:ext cx="3238" cy="798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</a:rPr>
                        <a:t>Партнерські стосунки, робота в команді</a:t>
                      </a:r>
                      <a:endParaRPr lang="uk-UA" sz="900"/>
                    </a:p>
                  </p:txBody>
                </p:sp>
                <p:sp>
                  <p:nvSpPr>
                    <p:cNvPr id="13345" name="Text Box 3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553" y="5353"/>
                      <a:ext cx="2740" cy="798"/>
                    </a:xfrm>
                    <a:prstGeom prst="rect">
                      <a:avLst/>
                    </a:prstGeom>
                    <a:solidFill>
                      <a:srgbClr val="CC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 algn="ctr">
                        <a:spcAft>
                          <a:spcPts val="1000"/>
                        </a:spcAft>
                      </a:pPr>
                      <a:r>
                        <a:rPr lang="uk-UA" sz="800">
                          <a:solidFill>
                            <a:srgbClr val="000000"/>
                          </a:solidFill>
                        </a:rPr>
                        <a:t>Партнерські стосунки, робота в команді</a:t>
                      </a:r>
                    </a:p>
                    <a:p>
                      <a:endParaRPr lang="uk-UA" sz="900"/>
                    </a:p>
                  </p:txBody>
                </p:sp>
                <p:sp>
                  <p:nvSpPr>
                    <p:cNvPr id="13346" name="Text Box 3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051" y="4023"/>
                      <a:ext cx="2242" cy="532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FFCC99"/>
                        </a:gs>
                        <a:gs pos="100000">
                          <a:srgbClr val="99FFCC"/>
                        </a:gs>
                      </a:gsLst>
                      <a:lin ang="5400000" scaled="1"/>
                    </a:gra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uk-UA" sz="600">
                          <a:solidFill>
                            <a:srgbClr val="000000"/>
                          </a:solidFill>
                        </a:rPr>
                        <a:t>Субординація</a:t>
                      </a:r>
                      <a:endParaRPr lang="uk-UA" sz="700"/>
                    </a:p>
                  </p:txBody>
                </p:sp>
                <p:sp>
                  <p:nvSpPr>
                    <p:cNvPr id="13347" name="Text Box 3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308" y="6948"/>
                      <a:ext cx="2241" cy="532"/>
                    </a:xfrm>
                    <a:prstGeom prst="rect">
                      <a:avLst/>
                    </a:prstGeom>
                    <a:gradFill rotWithShape="1">
                      <a:gsLst>
                        <a:gs pos="0">
                          <a:srgbClr val="FFCC99"/>
                        </a:gs>
                        <a:gs pos="50000">
                          <a:srgbClr val="99FFCC"/>
                        </a:gs>
                        <a:gs pos="100000">
                          <a:srgbClr val="FFCC99"/>
                        </a:gs>
                      </a:gsLst>
                      <a:lin ang="5400000" scaled="1"/>
                    </a:gra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pPr>
                        <a:spcAft>
                          <a:spcPts val="1000"/>
                        </a:spcAft>
                      </a:pPr>
                      <a:r>
                        <a:rPr lang="uk-UA" sz="600">
                          <a:solidFill>
                            <a:srgbClr val="000000"/>
                          </a:solidFill>
                        </a:rPr>
                        <a:t>Субординація</a:t>
                      </a:r>
                      <a:endParaRPr lang="uk-UA" sz="700"/>
                    </a:p>
                  </p:txBody>
                </p:sp>
                <p:sp>
                  <p:nvSpPr>
                    <p:cNvPr id="13348" name="AutoShape 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91" y="2694"/>
                      <a:ext cx="249" cy="532"/>
                    </a:xfrm>
                    <a:prstGeom prst="curvedLeftArrow">
                      <a:avLst>
                        <a:gd name="adj1" fmla="val 42731"/>
                        <a:gd name="adj2" fmla="val 85462"/>
                        <a:gd name="adj3" fmla="val 33333"/>
                      </a:avLst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uk-UA" sz="900"/>
                    </a:p>
                  </p:txBody>
                </p:sp>
                <p:sp>
                  <p:nvSpPr>
                    <p:cNvPr id="13349" name="AutoShape 41"/>
                    <p:cNvSpPr>
                      <a:spLocks noChangeArrowheads="1"/>
                    </p:cNvSpPr>
                    <p:nvPr/>
                  </p:nvSpPr>
                  <p:spPr bwMode="auto">
                    <a:xfrm rot="9790715" flipH="1">
                      <a:off x="2773" y="5350"/>
                      <a:ext cx="540" cy="831"/>
                    </a:xfrm>
                    <a:prstGeom prst="curvedRightArrow">
                      <a:avLst>
                        <a:gd name="adj1" fmla="val 30778"/>
                        <a:gd name="adj2" fmla="val 61556"/>
                        <a:gd name="adj3" fmla="val 37500"/>
                      </a:avLst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rot="10800000"/>
                    <a:lstStyle/>
                    <a:p>
                      <a:endParaRPr lang="uk-UA" sz="900"/>
                    </a:p>
                  </p:txBody>
                </p:sp>
              </p:grpSp>
            </p:grpSp>
            <p:grpSp>
              <p:nvGrpSpPr>
                <p:cNvPr id="13331" name="Группа 63"/>
                <p:cNvGrpSpPr>
                  <a:grpSpLocks/>
                </p:cNvGrpSpPr>
                <p:nvPr/>
              </p:nvGrpSpPr>
              <p:grpSpPr bwMode="auto">
                <a:xfrm>
                  <a:off x="3143250" y="2714625"/>
                  <a:ext cx="1143000" cy="3786188"/>
                  <a:chOff x="3357554" y="1857364"/>
                  <a:chExt cx="2357454" cy="4216547"/>
                </a:xfrm>
              </p:grpSpPr>
              <p:sp>
                <p:nvSpPr>
                  <p:cNvPr id="65" name="Цилиндр 64"/>
                  <p:cNvSpPr/>
                  <p:nvPr/>
                </p:nvSpPr>
                <p:spPr>
                  <a:xfrm>
                    <a:off x="4070914" y="4858593"/>
                    <a:ext cx="1642500" cy="1215982"/>
                  </a:xfrm>
                  <a:prstGeom prst="can">
                    <a:avLst/>
                  </a:prstGeom>
                  <a:solidFill>
                    <a:schemeClr val="accent5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uk-UA" sz="1000" b="1" dirty="0"/>
                      <a:t>Духовно-моральне </a:t>
                    </a:r>
                    <a:r>
                      <a:rPr lang="uk-UA" sz="700" b="1" dirty="0"/>
                      <a:t>благополуччя</a:t>
                    </a:r>
                    <a:endParaRPr lang="uk-UA" sz="1000" b="1" dirty="0"/>
                  </a:p>
                </p:txBody>
              </p:sp>
              <p:sp>
                <p:nvSpPr>
                  <p:cNvPr id="66" name="Цилиндр 65"/>
                  <p:cNvSpPr/>
                  <p:nvPr/>
                </p:nvSpPr>
                <p:spPr>
                  <a:xfrm>
                    <a:off x="4070914" y="3856105"/>
                    <a:ext cx="1642500" cy="1217838"/>
                  </a:xfrm>
                  <a:prstGeom prst="can">
                    <a:avLst/>
                  </a:prstGeom>
                  <a:solidFill>
                    <a:schemeClr val="accent4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uk-UA" sz="1000" b="1" dirty="0"/>
                      <a:t>Психічне </a:t>
                    </a:r>
                    <a:r>
                      <a:rPr lang="uk-UA" sz="700" b="1" dirty="0"/>
                      <a:t>благополуччя</a:t>
                    </a:r>
                    <a:endParaRPr lang="uk-UA" sz="1000" b="1" dirty="0"/>
                  </a:p>
                </p:txBody>
              </p:sp>
              <p:sp>
                <p:nvSpPr>
                  <p:cNvPr id="67" name="Цилиндр 66"/>
                  <p:cNvSpPr/>
                  <p:nvPr/>
                </p:nvSpPr>
                <p:spPr>
                  <a:xfrm>
                    <a:off x="4070914" y="2857330"/>
                    <a:ext cx="1642500" cy="1217838"/>
                  </a:xfrm>
                  <a:prstGeom prst="can">
                    <a:avLst/>
                  </a:prstGeom>
                  <a:solidFill>
                    <a:srgbClr val="00B0F0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uk-UA" sz="1000" b="1" dirty="0"/>
                      <a:t>Фізичне </a:t>
                    </a:r>
                    <a:r>
                      <a:rPr lang="uk-UA" sz="700" b="1" dirty="0"/>
                      <a:t>благополуччя</a:t>
                    </a:r>
                    <a:endParaRPr lang="uk-UA" sz="1000" b="1" dirty="0"/>
                  </a:p>
                </p:txBody>
              </p:sp>
              <p:sp>
                <p:nvSpPr>
                  <p:cNvPr id="68" name="Цилиндр 67"/>
                  <p:cNvSpPr/>
                  <p:nvPr/>
                </p:nvSpPr>
                <p:spPr>
                  <a:xfrm>
                    <a:off x="4070914" y="1856699"/>
                    <a:ext cx="1642500" cy="1215981"/>
                  </a:xfrm>
                  <a:prstGeom prst="can">
                    <a:avLst/>
                  </a:prstGeom>
                  <a:solidFill>
                    <a:schemeClr val="accent3">
                      <a:lumMod val="75000"/>
                    </a:schemeClr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uk-UA" sz="1000" b="1" dirty="0"/>
                      <a:t>Соціальне </a:t>
                    </a:r>
                    <a:r>
                      <a:rPr lang="uk-UA" sz="700" b="1" dirty="0"/>
                      <a:t>благополуччя </a:t>
                    </a:r>
                    <a:endParaRPr lang="uk-UA" sz="1000" b="1" dirty="0"/>
                  </a:p>
                </p:txBody>
              </p:sp>
              <p:sp>
                <p:nvSpPr>
                  <p:cNvPr id="69" name="Цилиндр 68"/>
                  <p:cNvSpPr/>
                  <p:nvPr/>
                </p:nvSpPr>
                <p:spPr>
                  <a:xfrm>
                    <a:off x="3358467" y="1927244"/>
                    <a:ext cx="700523" cy="4145474"/>
                  </a:xfrm>
                  <a:prstGeom prst="can">
                    <a:avLst/>
                  </a:prstGeom>
                  <a:solidFill>
                    <a:srgbClr val="FFFF00"/>
                  </a:solidFill>
                  <a:ln>
                    <a:solidFill>
                      <a:srgbClr val="FFFF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>
                      <a:defRPr/>
                    </a:pPr>
                    <a:r>
                      <a:rPr lang="uk-UA" sz="1200" b="1" dirty="0">
                        <a:solidFill>
                          <a:schemeClr val="tx1"/>
                        </a:solidFill>
                      </a:rPr>
                      <a:t>О</a:t>
                    </a:r>
                  </a:p>
                  <a:p>
                    <a:pPr algn="ctr">
                      <a:defRPr/>
                    </a:pPr>
                    <a:r>
                      <a:rPr lang="uk-UA" sz="1200" b="1" dirty="0">
                        <a:solidFill>
                          <a:schemeClr val="tx1"/>
                        </a:solidFill>
                      </a:rPr>
                      <a:t>С</a:t>
                    </a:r>
                  </a:p>
                  <a:p>
                    <a:pPr algn="ctr">
                      <a:defRPr/>
                    </a:pPr>
                    <a:r>
                      <a:rPr lang="uk-UA" sz="1200" b="1" dirty="0">
                        <a:solidFill>
                          <a:schemeClr val="tx1"/>
                        </a:solidFill>
                      </a:rPr>
                      <a:t>О</a:t>
                    </a:r>
                  </a:p>
                  <a:p>
                    <a:pPr algn="ctr">
                      <a:defRPr/>
                    </a:pPr>
                    <a:r>
                      <a:rPr lang="uk-UA" sz="1200" b="1" dirty="0">
                        <a:solidFill>
                          <a:schemeClr val="tx1"/>
                        </a:solidFill>
                      </a:rPr>
                      <a:t>Б</a:t>
                    </a:r>
                  </a:p>
                  <a:p>
                    <a:pPr algn="ctr">
                      <a:defRPr/>
                    </a:pPr>
                    <a:r>
                      <a:rPr lang="uk-UA" sz="1200" b="1" dirty="0">
                        <a:solidFill>
                          <a:schemeClr val="tx1"/>
                        </a:solidFill>
                      </a:rPr>
                      <a:t>И</a:t>
                    </a:r>
                  </a:p>
                  <a:p>
                    <a:pPr algn="ctr">
                      <a:defRPr/>
                    </a:pPr>
                    <a:r>
                      <a:rPr lang="uk-UA" sz="1200" b="1" dirty="0">
                        <a:solidFill>
                          <a:schemeClr val="tx1"/>
                        </a:solidFill>
                      </a:rPr>
                      <a:t>С</a:t>
                    </a:r>
                  </a:p>
                  <a:p>
                    <a:pPr algn="ctr">
                      <a:defRPr/>
                    </a:pPr>
                    <a:r>
                      <a:rPr lang="uk-UA" sz="1200" b="1" dirty="0">
                        <a:solidFill>
                          <a:schemeClr val="tx1"/>
                        </a:solidFill>
                      </a:rPr>
                      <a:t>Т</a:t>
                    </a:r>
                  </a:p>
                  <a:p>
                    <a:pPr algn="ctr">
                      <a:defRPr/>
                    </a:pPr>
                    <a:r>
                      <a:rPr lang="uk-UA" sz="1200" b="1" dirty="0">
                        <a:solidFill>
                          <a:schemeClr val="tx1"/>
                        </a:solidFill>
                      </a:rPr>
                      <a:t>І</a:t>
                    </a:r>
                  </a:p>
                  <a:p>
                    <a:pPr algn="ctr">
                      <a:defRPr/>
                    </a:pPr>
                    <a:r>
                      <a:rPr lang="uk-UA" sz="1200" b="1" dirty="0">
                        <a:solidFill>
                          <a:schemeClr val="tx1"/>
                        </a:solidFill>
                      </a:rPr>
                      <a:t>С</a:t>
                    </a:r>
                  </a:p>
                  <a:p>
                    <a:pPr algn="ctr">
                      <a:defRPr/>
                    </a:pPr>
                    <a:r>
                      <a:rPr lang="uk-UA" sz="1200" b="1" dirty="0">
                        <a:solidFill>
                          <a:schemeClr val="tx1"/>
                        </a:solidFill>
                      </a:rPr>
                      <a:t>Т</a:t>
                    </a:r>
                  </a:p>
                  <a:p>
                    <a:pPr algn="ctr">
                      <a:defRPr/>
                    </a:pPr>
                    <a:r>
                      <a:rPr lang="uk-UA" sz="1200" b="1" dirty="0">
                        <a:solidFill>
                          <a:schemeClr val="tx1"/>
                        </a:solidFill>
                      </a:rPr>
                      <a:t>Ь</a:t>
                    </a:r>
                  </a:p>
                  <a:p>
                    <a:pPr algn="ctr">
                      <a:defRPr/>
                    </a:pPr>
                    <a:endParaRPr lang="uk-UA" sz="1200" b="1" dirty="0">
                      <a:solidFill>
                        <a:schemeClr val="tx1"/>
                      </a:solidFill>
                    </a:endParaRPr>
                  </a:p>
                  <a:p>
                    <a:pPr algn="ctr">
                      <a:defRPr/>
                    </a:pPr>
                    <a:r>
                      <a:rPr lang="uk-UA" sz="1200" b="1" dirty="0">
                        <a:solidFill>
                          <a:schemeClr val="tx1"/>
                        </a:solidFill>
                      </a:rPr>
                      <a:t>Д</a:t>
                    </a:r>
                  </a:p>
                  <a:p>
                    <a:pPr algn="ctr">
                      <a:defRPr/>
                    </a:pPr>
                    <a:r>
                      <a:rPr lang="uk-UA" sz="1200" b="1" dirty="0">
                        <a:solidFill>
                          <a:schemeClr val="tx1"/>
                        </a:solidFill>
                      </a:rPr>
                      <a:t>И</a:t>
                    </a:r>
                  </a:p>
                  <a:p>
                    <a:pPr algn="ctr">
                      <a:defRPr/>
                    </a:pPr>
                    <a:r>
                      <a:rPr lang="uk-UA" sz="1200" b="1" dirty="0">
                        <a:solidFill>
                          <a:schemeClr val="tx1"/>
                        </a:solidFill>
                      </a:rPr>
                      <a:t>Т</a:t>
                    </a:r>
                  </a:p>
                  <a:p>
                    <a:pPr algn="ctr">
                      <a:defRPr/>
                    </a:pPr>
                    <a:r>
                      <a:rPr lang="uk-UA" sz="1200" b="1" dirty="0">
                        <a:solidFill>
                          <a:schemeClr val="tx1"/>
                        </a:solidFill>
                      </a:rPr>
                      <a:t>И</a:t>
                    </a:r>
                  </a:p>
                  <a:p>
                    <a:pPr algn="ctr">
                      <a:defRPr/>
                    </a:pPr>
                    <a:r>
                      <a:rPr lang="uk-UA" sz="1200" b="1" dirty="0">
                        <a:solidFill>
                          <a:schemeClr val="tx1"/>
                        </a:solidFill>
                      </a:rPr>
                      <a:t>Н</a:t>
                    </a:r>
                  </a:p>
                  <a:p>
                    <a:pPr algn="ctr">
                      <a:defRPr/>
                    </a:pPr>
                    <a:r>
                      <a:rPr lang="uk-UA" sz="1200" b="1" dirty="0">
                        <a:solidFill>
                          <a:schemeClr val="tx1"/>
                        </a:solidFill>
                      </a:rPr>
                      <a:t>И </a:t>
                    </a:r>
                  </a:p>
                  <a:p>
                    <a:pPr algn="ctr">
                      <a:defRPr/>
                    </a:pPr>
                    <a:endParaRPr lang="uk-UA" sz="1000" b="1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sp>
            <p:nvSpPr>
              <p:cNvPr id="72" name="Месяц 71"/>
              <p:cNvSpPr/>
              <p:nvPr/>
            </p:nvSpPr>
            <p:spPr>
              <a:xfrm rot="10800000">
                <a:off x="5857892" y="428596"/>
                <a:ext cx="742952" cy="8358246"/>
              </a:xfrm>
              <a:prstGeom prst="moon">
                <a:avLst>
                  <a:gd name="adj" fmla="val 50000"/>
                </a:avLst>
              </a:prstGeom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anchor="ctr"/>
              <a:lstStyle/>
              <a:p>
                <a:pPr algn="ctr">
                  <a:defRPr/>
                </a:pPr>
                <a:r>
                  <a:rPr lang="uk-UA" sz="1600" b="1" dirty="0">
                    <a:latin typeface="Times New Roman" pitchFamily="18" charset="0"/>
                    <a:cs typeface="Times New Roman" pitchFamily="18" charset="0"/>
                  </a:rPr>
                  <a:t>Цілісне сприятливе інтегроване середовище</a:t>
                </a:r>
              </a:p>
            </p:txBody>
          </p:sp>
          <p:sp>
            <p:nvSpPr>
              <p:cNvPr id="73" name="Месяц 72"/>
              <p:cNvSpPr/>
              <p:nvPr/>
            </p:nvSpPr>
            <p:spPr>
              <a:xfrm>
                <a:off x="857232" y="500034"/>
                <a:ext cx="742952" cy="8286808"/>
              </a:xfrm>
              <a:prstGeom prst="moon">
                <a:avLst>
                  <a:gd name="adj" fmla="val 50000"/>
                </a:avLst>
              </a:prstGeom>
              <a:gradFill>
                <a:gsLst>
                  <a:gs pos="0">
                    <a:srgbClr val="FF3399"/>
                  </a:gs>
                  <a:gs pos="25000">
                    <a:srgbClr val="FF6633"/>
                  </a:gs>
                  <a:gs pos="50000">
                    <a:srgbClr val="FFFF00"/>
                  </a:gs>
                  <a:gs pos="75000">
                    <a:srgbClr val="01A78F"/>
                  </a:gs>
                  <a:gs pos="100000">
                    <a:srgbClr val="3366FF"/>
                  </a:gs>
                </a:gsLst>
                <a:lin ang="5400000" scaled="0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anchor="ctr"/>
              <a:lstStyle/>
              <a:p>
                <a:pPr algn="ctr">
                  <a:defRPr/>
                </a:pPr>
                <a:r>
                  <a:rPr lang="uk-UA" sz="1600" b="1" dirty="0">
                    <a:solidFill>
                      <a:schemeClr val="accent5"/>
                    </a:solidFill>
                    <a:latin typeface="Times New Roman" pitchFamily="18" charset="0"/>
                    <a:cs typeface="Times New Roman" pitchFamily="18" charset="0"/>
                  </a:rPr>
                  <a:t>Цілісне сприятливе інтегроване середовище</a:t>
                </a:r>
              </a:p>
            </p:txBody>
          </p:sp>
        </p:grpSp>
      </p:grpSp>
      <p:sp>
        <p:nvSpPr>
          <p:cNvPr id="13365" name="Rectangle 53"/>
          <p:cNvSpPr>
            <a:spLocks noChangeArrowheads="1"/>
          </p:cNvSpPr>
          <p:nvPr/>
        </p:nvSpPr>
        <p:spPr bwMode="auto">
          <a:xfrm>
            <a:off x="1628775" y="250825"/>
            <a:ext cx="4392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/>
            <a:r>
              <a:rPr lang="uk-UA"/>
              <a:t>Графічна модель превентивної освіти</a:t>
            </a:r>
            <a:r>
              <a:rPr lang="uk-UA">
                <a:latin typeface="Times New Roman" pitchFamily="18" charset="0"/>
              </a:rPr>
              <a:t>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/>
          </p:nvPr>
        </p:nvSpPr>
        <p:spPr bwMode="auto">
          <a:xfrm>
            <a:off x="836613" y="539750"/>
            <a:ext cx="5616575" cy="1181100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3200" b="1" smtClean="0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Ц</a:t>
            </a:r>
            <a:r>
              <a:rPr lang="uk-UA" sz="3200" b="1" smtClean="0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ілісне сприятливе інтегроване середовище</a:t>
            </a:r>
            <a:r>
              <a:rPr lang="uk-UA" sz="2200" smtClean="0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/>
            </a:r>
            <a:br>
              <a:rPr lang="uk-UA" sz="2200" smtClean="0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</a:br>
            <a:r>
              <a:rPr lang="ru-RU" sz="2000" smtClean="0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Забезпечення дружньої, заохочувальної, сприятливої атмосфери</a:t>
            </a:r>
          </a:p>
        </p:txBody>
      </p:sp>
      <p:pic>
        <p:nvPicPr>
          <p:cNvPr id="56323" name="Picture 3" descr="Випускники ХЗОШ №22 4-А клас"/>
          <p:cNvPicPr>
            <a:picLocks noChangeAspect="1" noChangeArrowheads="1"/>
          </p:cNvPicPr>
          <p:nvPr/>
        </p:nvPicPr>
        <p:blipFill>
          <a:blip r:embed="rId2" cstate="print"/>
          <a:srcRect l="16866" t="15154" r="8989" b="1448"/>
          <a:stretch>
            <a:fillRect/>
          </a:stretch>
        </p:blipFill>
        <p:spPr bwMode="auto">
          <a:xfrm>
            <a:off x="981075" y="2051050"/>
            <a:ext cx="1584325" cy="2376488"/>
          </a:xfrm>
          <a:prstGeom prst="rect">
            <a:avLst/>
          </a:prstGeom>
          <a:noFill/>
        </p:spPr>
      </p:pic>
      <p:pic>
        <p:nvPicPr>
          <p:cNvPr id="56324" name="Picture 4" descr="IMG_6533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97200" y="2051050"/>
            <a:ext cx="3313113" cy="2208213"/>
          </a:xfrm>
          <a:prstGeom prst="rect">
            <a:avLst/>
          </a:prstGeom>
          <a:noFill/>
        </p:spPr>
      </p:pic>
      <p:pic>
        <p:nvPicPr>
          <p:cNvPr id="56325" name="Picture 5" descr="DSC0109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84313" y="4932363"/>
            <a:ext cx="4464050" cy="3348037"/>
          </a:xfrm>
          <a:prstGeom prst="rect">
            <a:avLst/>
          </a:prstGeom>
          <a:noFill/>
        </p:spPr>
      </p:pic>
      <p:sp>
        <p:nvSpPr>
          <p:cNvPr id="56326" name="Rectangle 6"/>
          <p:cNvSpPr>
            <a:spLocks noChangeArrowheads="1"/>
          </p:cNvSpPr>
          <p:nvPr/>
        </p:nvSpPr>
        <p:spPr bwMode="auto">
          <a:xfrm>
            <a:off x="908050" y="4427538"/>
            <a:ext cx="172878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indent="449263" algn="ctr" eaLnBrk="0" hangingPunct="0"/>
            <a:r>
              <a:rPr lang="uk-UA" sz="1400">
                <a:latin typeface="Times New Roman" pitchFamily="18" charset="0"/>
                <a:cs typeface="Times New Roman" pitchFamily="18" charset="0"/>
              </a:rPr>
              <a:t>Випускники початкової школи</a:t>
            </a:r>
            <a:endParaRPr lang="uk-UA"/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2997200" y="4391025"/>
            <a:ext cx="3095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indent="449263" algn="ctr" eaLnBrk="0" hangingPunct="0"/>
            <a:r>
              <a:rPr lang="uk-UA" sz="1400">
                <a:latin typeface="Times New Roman" pitchFamily="18" charset="0"/>
                <a:cs typeface="Times New Roman" pitchFamily="18" charset="0"/>
              </a:rPr>
              <a:t>Урок основ здоров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1400">
                <a:latin typeface="Times New Roman" pitchFamily="18" charset="0"/>
                <a:cs typeface="Times New Roman" pitchFamily="18" charset="0"/>
              </a:rPr>
              <a:t>я в 2 класі</a:t>
            </a:r>
            <a:endParaRPr lang="uk-UA"/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981075" y="8281988"/>
            <a:ext cx="5418138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indent="449263" algn="ctr" eaLnBrk="0" hangingPunct="0"/>
            <a:r>
              <a:rPr lang="uk-UA" sz="1400">
                <a:latin typeface="Times New Roman" pitchFamily="18" charset="0"/>
                <a:cs typeface="Times New Roman" pitchFamily="18" charset="0"/>
              </a:rPr>
              <a:t>Корисний відпочинок у дитячому закладі відпочину “Вогник” при ХЗОШ №22</a:t>
            </a:r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3900" smtClean="0">
                <a:effectLst/>
              </a:rPr>
              <a:t>Моніторинг  </a:t>
            </a:r>
            <a:br>
              <a:rPr lang="uk-UA" sz="3900" smtClean="0">
                <a:effectLst/>
              </a:rPr>
            </a:br>
            <a:r>
              <a:rPr lang="uk-UA" sz="2400" smtClean="0">
                <a:solidFill>
                  <a:schemeClr val="tx1"/>
                </a:solidFill>
                <a:effectLst/>
                <a:latin typeface="Times New Roman" pitchFamily="18" charset="0"/>
              </a:rPr>
              <a:t>стану </a:t>
            </a:r>
            <a:r>
              <a:rPr lang="ru-RU" sz="2200" smtClean="0">
                <a:solidFill>
                  <a:srgbClr val="000000"/>
                </a:solidFill>
                <a:effectLst/>
                <a:latin typeface="Times New Roman" pitchFamily="18" charset="0"/>
                <a:cs typeface="Arial" charset="0"/>
              </a:rPr>
              <a:t>забезпечення дружньої, заохочувальної, сприятливої атмосфери</a:t>
            </a:r>
          </a:p>
        </p:txBody>
      </p:sp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0" y="3319463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64516" name="Диаграмма 10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6113" y="1908175"/>
            <a:ext cx="4321175" cy="2376488"/>
          </a:xfrm>
          <a:prstGeom prst="rect">
            <a:avLst/>
          </a:prstGeom>
          <a:noFill/>
        </p:spPr>
      </p:pic>
      <p:sp>
        <p:nvSpPr>
          <p:cNvPr id="64518" name="Rectangle 6"/>
          <p:cNvSpPr>
            <a:spLocks noChangeArrowheads="1"/>
          </p:cNvSpPr>
          <p:nvPr/>
        </p:nvSpPr>
        <p:spPr bwMode="auto">
          <a:xfrm>
            <a:off x="1268413" y="4356100"/>
            <a:ext cx="52736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pPr indent="449263" algn="r" eaLnBrk="0" hangingPunct="0"/>
            <a:r>
              <a:rPr lang="uk-UA" sz="1400">
                <a:latin typeface="Times New Roman" pitchFamily="18" charset="0"/>
                <a:cs typeface="Times New Roman" pitchFamily="18" charset="0"/>
              </a:rPr>
              <a:t>Особливості психологічного клімату серед учнів всієї школи</a:t>
            </a:r>
            <a:endParaRPr lang="uk-UA"/>
          </a:p>
        </p:txBody>
      </p:sp>
      <p:sp>
        <p:nvSpPr>
          <p:cNvPr id="64520" name="Rectangle 8"/>
          <p:cNvSpPr>
            <a:spLocks noChangeArrowheads="1"/>
          </p:cNvSpPr>
          <p:nvPr/>
        </p:nvSpPr>
        <p:spPr bwMode="auto">
          <a:xfrm>
            <a:off x="0" y="3062288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1628775" y="7380288"/>
            <a:ext cx="460851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algn="ctr" eaLnBrk="0" hangingPunct="0"/>
            <a:r>
              <a:rPr lang="uk-UA" sz="1400">
                <a:latin typeface="Times New Roman" pitchFamily="18" charset="0"/>
                <a:cs typeface="Times New Roman" pitchFamily="18" charset="0"/>
              </a:rPr>
              <a:t> Порівняльний аналіз результатів дослідження психологічного клімату вчителів за 2012  та 2014 роки</a:t>
            </a:r>
            <a:endParaRPr lang="uk-UA"/>
          </a:p>
        </p:txBody>
      </p:sp>
      <p:grpSp>
        <p:nvGrpSpPr>
          <p:cNvPr id="64525" name="Group 13"/>
          <p:cNvGrpSpPr>
            <a:grpSpLocks/>
          </p:cNvGrpSpPr>
          <p:nvPr/>
        </p:nvGrpSpPr>
        <p:grpSpPr bwMode="auto">
          <a:xfrm>
            <a:off x="1844675" y="4932363"/>
            <a:ext cx="4608513" cy="2089150"/>
            <a:chOff x="1389" y="2562"/>
            <a:chExt cx="2313" cy="1044"/>
          </a:xfrm>
        </p:grpSpPr>
        <p:sp>
          <p:nvSpPr>
            <p:cNvPr id="64522" name="Rectangle 10"/>
            <p:cNvSpPr>
              <a:spLocks noChangeArrowheads="1"/>
            </p:cNvSpPr>
            <p:nvPr/>
          </p:nvSpPr>
          <p:spPr bwMode="auto">
            <a:xfrm>
              <a:off x="3339" y="3061"/>
              <a:ext cx="363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prstShdw prst="shdw13" dist="53882" dir="13500000">
                <a:schemeClr val="bg2">
                  <a:alpha val="50000"/>
                </a:schemeClr>
              </a:prstShdw>
            </a:effectLst>
          </p:spPr>
          <p:txBody>
            <a:bodyPr>
              <a:spAutoFit/>
            </a:bodyPr>
            <a:lstStyle/>
            <a:p>
              <a:r>
                <a:rPr lang="uk-UA" sz="1000"/>
                <a:t>2012</a:t>
              </a:r>
              <a:endParaRPr lang="ru-RU" sz="1000"/>
            </a:p>
          </p:txBody>
        </p:sp>
        <p:grpSp>
          <p:nvGrpSpPr>
            <p:cNvPr id="64524" name="Group 12"/>
            <p:cNvGrpSpPr>
              <a:grpSpLocks/>
            </p:cNvGrpSpPr>
            <p:nvPr/>
          </p:nvGrpSpPr>
          <p:grpSpPr bwMode="auto">
            <a:xfrm>
              <a:off x="1389" y="2562"/>
              <a:ext cx="2313" cy="1044"/>
              <a:chOff x="1389" y="2562"/>
              <a:chExt cx="2313" cy="1044"/>
            </a:xfrm>
          </p:grpSpPr>
          <p:pic>
            <p:nvPicPr>
              <p:cNvPr id="64519" name="Діаграма 6"/>
              <p:cNvPicPr>
                <a:picLocks noChangeArrowheads="1"/>
              </p:cNvPicPr>
              <p:nvPr/>
            </p:nvPicPr>
            <p:blipFill>
              <a:blip r:embed="rId3" cstate="print"/>
              <a:srcRect r="8755" b="1315"/>
              <a:stretch>
                <a:fillRect/>
              </a:stretch>
            </p:blipFill>
            <p:spPr bwMode="auto">
              <a:xfrm>
                <a:off x="1389" y="2562"/>
                <a:ext cx="1905" cy="1044"/>
              </a:xfrm>
              <a:prstGeom prst="rect">
                <a:avLst/>
              </a:prstGeom>
              <a:noFill/>
            </p:spPr>
          </p:pic>
          <p:sp>
            <p:nvSpPr>
              <p:cNvPr id="64523" name="Rectangle 11"/>
              <p:cNvSpPr>
                <a:spLocks noChangeArrowheads="1"/>
              </p:cNvSpPr>
              <p:nvPr/>
            </p:nvSpPr>
            <p:spPr bwMode="auto">
              <a:xfrm>
                <a:off x="3339" y="2971"/>
                <a:ext cx="363" cy="1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3" dist="53882" dir="13500000">
                  <a:schemeClr val="bg2">
                    <a:alpha val="50000"/>
                  </a:schemeClr>
                </a:prstShdw>
              </a:effectLst>
            </p:spPr>
            <p:txBody>
              <a:bodyPr>
                <a:spAutoFit/>
              </a:bodyPr>
              <a:lstStyle/>
              <a:p>
                <a:r>
                  <a:rPr lang="uk-UA" sz="1000"/>
                  <a:t>2014</a:t>
                </a:r>
                <a:endParaRPr lang="ru-RU" sz="100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 txBox="1">
            <a:spLocks noChangeArrowheads="1"/>
          </p:cNvSpPr>
          <p:nvPr/>
        </p:nvSpPr>
        <p:spPr bwMode="auto">
          <a:xfrm>
            <a:off x="836613" y="684213"/>
            <a:ext cx="5688012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 fontAlgn="b"/>
            <a:r>
              <a:rPr lang="ru-RU" sz="3200" b="1">
                <a:latin typeface="Times New Roman" pitchFamily="18" charset="0"/>
              </a:rPr>
              <a:t>Ц</a:t>
            </a:r>
            <a:r>
              <a:rPr lang="uk-UA" sz="3200" b="1">
                <a:latin typeface="Times New Roman" pitchFamily="18" charset="0"/>
              </a:rPr>
              <a:t>ілісне сприятливе інтегроване середовище</a:t>
            </a:r>
          </a:p>
          <a:p>
            <a:pPr marL="342900" indent="-342900" algn="ctr" fontAlgn="b"/>
            <a:r>
              <a:rPr lang="ru-RU" sz="2000" b="1">
                <a:solidFill>
                  <a:srgbClr val="000000"/>
                </a:solidFill>
                <a:latin typeface="Times New Roman" pitchFamily="18" charset="0"/>
              </a:rPr>
              <a:t>Забезпечення та дотримання належних санітарно-гігієнічних умов</a:t>
            </a:r>
          </a:p>
          <a:p>
            <a:pPr marL="342900" indent="-342900" fontAlgn="b"/>
            <a:endParaRPr lang="uk-UA" sz="3200" b="1">
              <a:solidFill>
                <a:srgbClr val="CC3300"/>
              </a:solidFill>
              <a:latin typeface="Times New Roman" pitchFamily="18" charset="0"/>
            </a:endParaRPr>
          </a:p>
        </p:txBody>
      </p:sp>
      <p:pic>
        <p:nvPicPr>
          <p:cNvPr id="57347" name="Picture 3" descr="Изображение 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6975" y="2141538"/>
            <a:ext cx="2592388" cy="1944687"/>
          </a:xfrm>
          <a:prstGeom prst="rect">
            <a:avLst/>
          </a:prstGeom>
          <a:noFill/>
        </p:spPr>
      </p:pic>
      <p:pic>
        <p:nvPicPr>
          <p:cNvPr id="57348" name="Picture 4" descr="IMG_32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5263" y="2160588"/>
            <a:ext cx="2520950" cy="1890712"/>
          </a:xfrm>
          <a:prstGeom prst="rect">
            <a:avLst/>
          </a:prstGeom>
          <a:noFill/>
        </p:spPr>
      </p:pic>
      <p:pic>
        <p:nvPicPr>
          <p:cNvPr id="57349" name="Picture 5" descr="Изображение 0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175" y="5292725"/>
            <a:ext cx="2808288" cy="2106613"/>
          </a:xfrm>
          <a:prstGeom prst="rect">
            <a:avLst/>
          </a:prstGeom>
          <a:noFill/>
        </p:spPr>
      </p:pic>
      <p:pic>
        <p:nvPicPr>
          <p:cNvPr id="57350" name="Picture 6" descr="Изображение 0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16338" y="5292725"/>
            <a:ext cx="2808287" cy="2105025"/>
          </a:xfrm>
          <a:prstGeom prst="rect">
            <a:avLst/>
          </a:prstGeom>
          <a:noFill/>
        </p:spPr>
      </p:pic>
      <p:sp>
        <p:nvSpPr>
          <p:cNvPr id="57355" name="Rectangle 11"/>
          <p:cNvSpPr>
            <a:spLocks noChangeArrowheads="1"/>
          </p:cNvSpPr>
          <p:nvPr/>
        </p:nvSpPr>
        <p:spPr bwMode="auto">
          <a:xfrm>
            <a:off x="1341438" y="4211638"/>
            <a:ext cx="2159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r>
              <a:rPr lang="uk-UA" sz="2000">
                <a:latin typeface="Times New Roman" pitchFamily="18" charset="0"/>
              </a:rPr>
              <a:t>Шкільна їдальня</a:t>
            </a:r>
            <a:endParaRPr lang="ru-RU" sz="2000">
              <a:latin typeface="Times New Roman" pitchFamily="18" charset="0"/>
            </a:endParaRPr>
          </a:p>
        </p:txBody>
      </p:sp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4076700" y="4284663"/>
            <a:ext cx="24479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/>
            <a:r>
              <a:rPr lang="uk-UA" sz="2000">
                <a:latin typeface="Times New Roman" pitchFamily="18" charset="0"/>
              </a:rPr>
              <a:t>Кімната гігієни для дівчаток</a:t>
            </a:r>
            <a:endParaRPr lang="ru-RU" sz="2000">
              <a:latin typeface="Times New Roman" pitchFamily="18" charset="0"/>
            </a:endParaRPr>
          </a:p>
        </p:txBody>
      </p:sp>
      <p:sp>
        <p:nvSpPr>
          <p:cNvPr id="57357" name="Rectangle 13"/>
          <p:cNvSpPr>
            <a:spLocks noChangeArrowheads="1"/>
          </p:cNvSpPr>
          <p:nvPr/>
        </p:nvSpPr>
        <p:spPr bwMode="auto">
          <a:xfrm>
            <a:off x="765175" y="7667625"/>
            <a:ext cx="2735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/>
            <a:r>
              <a:rPr lang="uk-UA" sz="2000">
                <a:latin typeface="Times New Roman" pitchFamily="18" charset="0"/>
              </a:rPr>
              <a:t>Класна кімната </a:t>
            </a:r>
            <a:endParaRPr lang="ru-RU" sz="2000">
              <a:latin typeface="Times New Roman" pitchFamily="18" charset="0"/>
            </a:endParaRPr>
          </a:p>
        </p:txBody>
      </p:sp>
      <p:sp>
        <p:nvSpPr>
          <p:cNvPr id="57358" name="Rectangle 14"/>
          <p:cNvSpPr>
            <a:spLocks noChangeArrowheads="1"/>
          </p:cNvSpPr>
          <p:nvPr/>
        </p:nvSpPr>
        <p:spPr bwMode="auto">
          <a:xfrm>
            <a:off x="3860800" y="7667625"/>
            <a:ext cx="2735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/>
            <a:r>
              <a:rPr lang="uk-UA" sz="2000">
                <a:latin typeface="Times New Roman" pitchFamily="18" charset="0"/>
              </a:rPr>
              <a:t>Шкільний коридор </a:t>
            </a:r>
            <a:endParaRPr lang="ru-RU" sz="20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uk-UA" smtClean="0">
                <a:effectLst/>
              </a:rPr>
              <a:t>Моніторинг  </a:t>
            </a:r>
            <a:br>
              <a:rPr lang="uk-UA" smtClean="0">
                <a:effectLst/>
              </a:rPr>
            </a:br>
            <a:r>
              <a:rPr lang="uk-UA" sz="2400" smtClean="0">
                <a:solidFill>
                  <a:schemeClr val="tx1"/>
                </a:solidFill>
                <a:effectLst/>
                <a:latin typeface="Times New Roman" pitchFamily="18" charset="0"/>
              </a:rPr>
              <a:t>стану </a:t>
            </a:r>
            <a:r>
              <a:rPr lang="ru-RU" sz="2400" smtClean="0">
                <a:solidFill>
                  <a:schemeClr val="tx1"/>
                </a:solidFill>
                <a:effectLst/>
                <a:latin typeface="Times New Roman" pitchFamily="18" charset="0"/>
              </a:rPr>
              <a:t>забезпечення та дотримання належних санітарно-гігієнічних умов</a:t>
            </a: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0" y="2995613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66565" name="Діаграма 3"/>
          <p:cNvPicPr>
            <a:picLocks noChangeArrowheads="1"/>
          </p:cNvPicPr>
          <p:nvPr/>
        </p:nvPicPr>
        <p:blipFill>
          <a:blip r:embed="rId2" cstate="print"/>
          <a:srcRect l="4924" t="3734" r="22348" b="4639"/>
          <a:stretch>
            <a:fillRect/>
          </a:stretch>
        </p:blipFill>
        <p:spPr bwMode="auto">
          <a:xfrm>
            <a:off x="981075" y="1979613"/>
            <a:ext cx="3527425" cy="2351087"/>
          </a:xfrm>
          <a:prstGeom prst="rect">
            <a:avLst/>
          </a:prstGeom>
          <a:noFill/>
        </p:spPr>
      </p:pic>
      <p:graphicFrame>
        <p:nvGraphicFramePr>
          <p:cNvPr id="8" name="Object 8"/>
          <p:cNvGraphicFramePr>
            <a:graphicFrameLocks noGrp="1" noChangeAspect="1"/>
          </p:cNvGraphicFramePr>
          <p:nvPr>
            <p:ph idx="1"/>
          </p:nvPr>
        </p:nvGraphicFramePr>
        <p:xfrm>
          <a:off x="2400300" y="5199063"/>
          <a:ext cx="3817938" cy="2243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6570" name="Rectangle 10"/>
          <p:cNvSpPr>
            <a:spLocks noChangeArrowheads="1"/>
          </p:cNvSpPr>
          <p:nvPr/>
        </p:nvSpPr>
        <p:spPr bwMode="auto">
          <a:xfrm>
            <a:off x="981075" y="4356100"/>
            <a:ext cx="4318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/>
            <a:r>
              <a:rPr lang="ru-RU"/>
              <a:t>К</a:t>
            </a:r>
            <a:r>
              <a:rPr lang="uk-UA"/>
              <a:t>і</a:t>
            </a:r>
            <a:r>
              <a:rPr lang="ru-RU"/>
              <a:t>льк</a:t>
            </a:r>
            <a:r>
              <a:rPr lang="uk-UA"/>
              <a:t>і</a:t>
            </a:r>
            <a:r>
              <a:rPr lang="ru-RU"/>
              <a:t>сть учн</a:t>
            </a:r>
            <a:r>
              <a:rPr lang="uk-UA"/>
              <a:t>і</a:t>
            </a:r>
            <a:r>
              <a:rPr lang="ru-RU"/>
              <a:t>в, як</a:t>
            </a:r>
            <a:r>
              <a:rPr lang="uk-UA"/>
              <a:t>і</a:t>
            </a:r>
            <a:r>
              <a:rPr lang="ru-RU"/>
              <a:t> потребують д</a:t>
            </a:r>
            <a:r>
              <a:rPr lang="uk-UA"/>
              <a:t>іє</a:t>
            </a:r>
            <a:r>
              <a:rPr lang="ru-RU"/>
              <a:t>тичного харчування</a:t>
            </a:r>
          </a:p>
        </p:txBody>
      </p:sp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2205038" y="7596188"/>
            <a:ext cx="4318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/>
            <a:r>
              <a:rPr lang="ru-RU"/>
              <a:t>Охоплення гарячим харчуванням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5538" y="1835150"/>
            <a:ext cx="2143125" cy="245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92600" y="5219700"/>
            <a:ext cx="211772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81" name="Rectangle 13"/>
          <p:cNvSpPr>
            <a:spLocks/>
          </p:cNvSpPr>
          <p:nvPr/>
        </p:nvSpPr>
        <p:spPr bwMode="auto">
          <a:xfrm>
            <a:off x="1125538" y="323850"/>
            <a:ext cx="5616575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200" b="1">
                <a:solidFill>
                  <a:srgbClr val="000000"/>
                </a:solidFill>
                <a:latin typeface="Times New Roman" pitchFamily="18" charset="0"/>
              </a:rPr>
              <a:t>Ц</a:t>
            </a:r>
            <a:r>
              <a:rPr lang="uk-UA" sz="3200" b="1">
                <a:solidFill>
                  <a:srgbClr val="000000"/>
                </a:solidFill>
                <a:latin typeface="Times New Roman" pitchFamily="18" charset="0"/>
              </a:rPr>
              <a:t>ілісне сприятливе інтегроване середовище</a:t>
            </a:r>
            <a:r>
              <a:rPr lang="uk-UA" sz="2100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uk-UA" sz="2100">
                <a:solidFill>
                  <a:srgbClr val="000000"/>
                </a:solidFill>
                <a:latin typeface="Times New Roman" pitchFamily="18" charset="0"/>
              </a:rPr>
            </a:br>
            <a:r>
              <a:rPr lang="ru-RU" sz="2000">
                <a:latin typeface="Times New Roman" pitchFamily="18" charset="0"/>
              </a:rPr>
              <a:t>Сприяння співпраці та активному навчанню</a:t>
            </a:r>
          </a:p>
        </p:txBody>
      </p:sp>
      <p:pic>
        <p:nvPicPr>
          <p:cNvPr id="58382" name="Picture 14" descr="IMAG003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6613" y="5508625"/>
            <a:ext cx="3168650" cy="1909763"/>
          </a:xfrm>
          <a:prstGeom prst="rect">
            <a:avLst/>
          </a:prstGeom>
          <a:noFill/>
        </p:spPr>
      </p:pic>
      <p:pic>
        <p:nvPicPr>
          <p:cNvPr id="58383" name="Picture 3" descr="D:\Документы главные\Фото\абетка харчування 2012\IMG_6516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8" y="2124075"/>
            <a:ext cx="3024187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84" name="Rectangle 16"/>
          <p:cNvSpPr>
            <a:spLocks noChangeArrowheads="1"/>
          </p:cNvSpPr>
          <p:nvPr/>
        </p:nvSpPr>
        <p:spPr bwMode="auto">
          <a:xfrm>
            <a:off x="981075" y="4356100"/>
            <a:ext cx="27352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/>
            <a:r>
              <a:rPr lang="uk-UA" sz="2000">
                <a:latin typeface="Times New Roman" pitchFamily="18" charset="0"/>
              </a:rPr>
              <a:t>Інтерактивна вправа “Гора звершень” </a:t>
            </a:r>
            <a:endParaRPr lang="ru-RU" sz="2000">
              <a:latin typeface="Times New Roman" pitchFamily="18" charset="0"/>
            </a:endParaRPr>
          </a:p>
        </p:txBody>
      </p:sp>
      <p:sp>
        <p:nvSpPr>
          <p:cNvPr id="58385" name="Rectangle 17"/>
          <p:cNvSpPr>
            <a:spLocks noChangeArrowheads="1"/>
          </p:cNvSpPr>
          <p:nvPr/>
        </p:nvSpPr>
        <p:spPr bwMode="auto">
          <a:xfrm>
            <a:off x="3789363" y="4211638"/>
            <a:ext cx="2735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/>
            <a:r>
              <a:rPr lang="uk-UA" sz="2000"/>
              <a:t>Дружня підтримка</a:t>
            </a:r>
            <a:r>
              <a:rPr lang="uk-UA" sz="2000">
                <a:latin typeface="Times New Roman" pitchFamily="18" charset="0"/>
              </a:rPr>
              <a:t> </a:t>
            </a:r>
            <a:endParaRPr lang="ru-RU"/>
          </a:p>
        </p:txBody>
      </p:sp>
      <p:sp>
        <p:nvSpPr>
          <p:cNvPr id="58386" name="Rectangle 18"/>
          <p:cNvSpPr>
            <a:spLocks noChangeArrowheads="1"/>
          </p:cNvSpPr>
          <p:nvPr/>
        </p:nvSpPr>
        <p:spPr bwMode="auto">
          <a:xfrm>
            <a:off x="1052513" y="7596188"/>
            <a:ext cx="27352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/>
            <a:r>
              <a:rPr lang="uk-UA" sz="2000"/>
              <a:t>Тренінгові заняття</a:t>
            </a:r>
            <a:r>
              <a:rPr lang="uk-UA" sz="2000">
                <a:latin typeface="Times New Roman" pitchFamily="18" charset="0"/>
              </a:rPr>
              <a:t> </a:t>
            </a:r>
            <a:endParaRPr lang="ru-RU"/>
          </a:p>
        </p:txBody>
      </p:sp>
      <p:sp>
        <p:nvSpPr>
          <p:cNvPr id="58387" name="Rectangle 19"/>
          <p:cNvSpPr>
            <a:spLocks noChangeArrowheads="1"/>
          </p:cNvSpPr>
          <p:nvPr/>
        </p:nvSpPr>
        <p:spPr bwMode="auto">
          <a:xfrm>
            <a:off x="3933825" y="7524750"/>
            <a:ext cx="27352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/>
            <a:r>
              <a:rPr lang="uk-UA" sz="2000"/>
              <a:t>Захист ідей</a:t>
            </a:r>
            <a:r>
              <a:rPr lang="uk-UA" sz="2000">
                <a:latin typeface="Times New Roman" pitchFamily="18" charset="0"/>
              </a:rPr>
              <a:t> 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art 1"/>
          <p:cNvPicPr>
            <a:picLocks noGrp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9275" y="1403350"/>
            <a:ext cx="6192838" cy="3744913"/>
          </a:xfrm>
          <a:noFill/>
          <a:ln/>
        </p:spPr>
      </p:pic>
      <p:sp>
        <p:nvSpPr>
          <p:cNvPr id="65541" name="Rectangle 5"/>
          <p:cNvSpPr>
            <a:spLocks noGrp="1"/>
          </p:cNvSpPr>
          <p:nvPr>
            <p:ph type="title"/>
          </p:nvPr>
        </p:nvSpPr>
        <p:spPr bwMode="auto">
          <a:xfrm>
            <a:off x="549275" y="539750"/>
            <a:ext cx="6151563" cy="792163"/>
          </a:xfrm>
          <a:noFill/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uk-UA" sz="2000" smtClean="0">
                <a:effectLst/>
              </a:rPr>
              <a:t>Моніторинг  </a:t>
            </a:r>
            <a:br>
              <a:rPr lang="uk-UA" sz="2000" smtClean="0">
                <a:effectLst/>
              </a:rPr>
            </a:br>
            <a:r>
              <a:rPr lang="uk-UA" sz="2000" smtClean="0">
                <a:solidFill>
                  <a:schemeClr val="tx1"/>
                </a:solidFill>
                <a:effectLst/>
                <a:latin typeface="Times New Roman" pitchFamily="18" charset="0"/>
              </a:rPr>
              <a:t>стану</a:t>
            </a:r>
            <a:r>
              <a:rPr lang="uk-UA" sz="2000" smtClean="0">
                <a:solidFill>
                  <a:schemeClr val="tx1"/>
                </a:solidFill>
                <a:effectLst/>
              </a:rPr>
              <a:t> </a:t>
            </a:r>
            <a:r>
              <a:rPr lang="ru-RU" sz="2000" smtClean="0">
                <a:solidFill>
                  <a:schemeClr val="tx1"/>
                </a:solidFill>
                <a:effectLst/>
                <a:latin typeface="Times New Roman" pitchFamily="18" charset="0"/>
              </a:rPr>
              <a:t>сприяння співпраці та активному навчанню</a:t>
            </a:r>
          </a:p>
        </p:txBody>
      </p:sp>
      <p:sp>
        <p:nvSpPr>
          <p:cNvPr id="65542" name="Rectangle 6"/>
          <p:cNvSpPr>
            <a:spLocks noChangeArrowheads="1"/>
          </p:cNvSpPr>
          <p:nvPr/>
        </p:nvSpPr>
        <p:spPr bwMode="auto">
          <a:xfrm>
            <a:off x="908050" y="5148263"/>
            <a:ext cx="381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/>
            <a:r>
              <a:rPr lang="uk-UA"/>
              <a:t>Рівень тривожності учнів 5 класу</a:t>
            </a:r>
            <a:r>
              <a:rPr lang="uk-UA">
                <a:latin typeface="Times New Roman" pitchFamily="18" charset="0"/>
              </a:rPr>
              <a:t> </a:t>
            </a:r>
            <a:endParaRPr lang="ru-RU" sz="1600"/>
          </a:p>
        </p:txBody>
      </p:sp>
      <p:sp>
        <p:nvSpPr>
          <p:cNvPr id="65544" name="Rectangle 8"/>
          <p:cNvSpPr>
            <a:spLocks noChangeArrowheads="1"/>
          </p:cNvSpPr>
          <p:nvPr/>
        </p:nvSpPr>
        <p:spPr bwMode="auto">
          <a:xfrm>
            <a:off x="0" y="2995613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65543" name="Диаграмма 1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3238" y="5651500"/>
            <a:ext cx="4392612" cy="2160588"/>
          </a:xfrm>
          <a:prstGeom prst="rect">
            <a:avLst/>
          </a:prstGeom>
          <a:noFill/>
        </p:spPr>
      </p:pic>
      <p:sp>
        <p:nvSpPr>
          <p:cNvPr id="65545" name="Rectangle 9"/>
          <p:cNvSpPr>
            <a:spLocks noChangeArrowheads="1"/>
          </p:cNvSpPr>
          <p:nvPr/>
        </p:nvSpPr>
        <p:spPr bwMode="auto">
          <a:xfrm>
            <a:off x="1341438" y="7885113"/>
            <a:ext cx="53006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algn="ctr" eaLnBrk="0" hangingPunct="0"/>
            <a:r>
              <a:rPr lang="uk-UA" sz="1600">
                <a:latin typeface="Times New Roman" pitchFamily="18" charset="0"/>
                <a:cs typeface="Times New Roman" pitchFamily="18" charset="0"/>
              </a:rPr>
              <a:t>Особливості  соціально </a:t>
            </a:r>
            <a:r>
              <a:rPr lang="uk-UA" sz="1600">
                <a:latin typeface="Arial"/>
                <a:cs typeface="Times New Roman" pitchFamily="18" charset="0"/>
              </a:rPr>
              <a:t>–</a:t>
            </a:r>
            <a:r>
              <a:rPr lang="uk-UA" sz="1600">
                <a:latin typeface="Times New Roman" pitchFamily="18" charset="0"/>
                <a:cs typeface="Times New Roman" pitchFamily="18" charset="0"/>
              </a:rPr>
              <a:t> комунікативної готовності до навчання учнів</a:t>
            </a:r>
            <a:endParaRPr lang="uk-UA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  <a:fontScheme name="Солнцестояние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Солнцестояние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53000"/>
            </a:schemeClr>
          </a:gs>
          <a:gs pos="50000">
            <a:schemeClr val="phClr">
              <a:tint val="42000"/>
              <a:satMod val="255000"/>
            </a:schemeClr>
          </a:gs>
          <a:gs pos="97000">
            <a:schemeClr val="phClr">
              <a:tint val="53000"/>
              <a:satMod val="260000"/>
            </a:schemeClr>
          </a:gs>
          <a:gs pos="100000">
            <a:schemeClr val="phClr">
              <a:tint val="56000"/>
              <a:satMod val="275000"/>
            </a:schemeClr>
          </a:gs>
        </a:gsLst>
        <a:path path="circle">
          <a:fillToRect l="50000" t="50000" r="50000" b="50000"/>
        </a:path>
      </a:gradFill>
      <a:gradFill rotWithShape="1">
        <a:gsLst>
          <a:gs pos="0">
            <a:schemeClr val="phClr">
              <a:tint val="92000"/>
              <a:satMod val="170000"/>
            </a:schemeClr>
          </a:gs>
          <a:gs pos="15000">
            <a:schemeClr val="phClr">
              <a:tint val="92000"/>
              <a:shade val="99000"/>
              <a:satMod val="170000"/>
            </a:schemeClr>
          </a:gs>
          <a:gs pos="62000">
            <a:schemeClr val="phClr">
              <a:tint val="96000"/>
              <a:shade val="80000"/>
              <a:satMod val="170000"/>
            </a:schemeClr>
          </a:gs>
          <a:gs pos="97000">
            <a:schemeClr val="phClr">
              <a:tint val="98000"/>
              <a:shade val="63000"/>
              <a:satMod val="170000"/>
            </a:schemeClr>
          </a:gs>
          <a:gs pos="100000">
            <a:schemeClr val="phClr">
              <a:shade val="62000"/>
              <a:satMod val="170000"/>
            </a:schemeClr>
          </a:gs>
        </a:gsLst>
        <a:path path="circle">
          <a:fillToRect l="50000" t="50000" r="50000" b="5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phClr">
              <a:shade val="80000"/>
            </a:schemeClr>
          </a:contourClr>
        </a:sp3d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60000"/>
              <a:satMod val="355000"/>
            </a:schemeClr>
          </a:gs>
          <a:gs pos="40000">
            <a:schemeClr val="phClr">
              <a:tint val="85000"/>
              <a:satMod val="320000"/>
            </a:schemeClr>
          </a:gs>
          <a:gs pos="100000">
            <a:schemeClr val="phClr">
              <a:shade val="55000"/>
              <a:satMod val="300000"/>
            </a:schemeClr>
          </a:gs>
        </a:gsLst>
        <a:path path="circle">
          <a:fillToRect l="-24500" t="-20000" r="124500" b="120000"/>
        </a:path>
      </a:gradFill>
      <a:blipFill>
        <a:blip xmlns:r="http://schemas.openxmlformats.org/officeDocument/2006/relationships" r:embed="rId1">
          <a:duotone>
            <a:schemeClr val="phClr">
              <a:shade val="9000"/>
              <a:satMod val="300000"/>
            </a:schemeClr>
            <a:schemeClr val="phClr">
              <a:tint val="90000"/>
              <a:satMod val="225000"/>
            </a:schemeClr>
          </a:duotone>
        </a:blip>
        <a:tile tx="0" ty="0" sx="90000" sy="90000" flip="xy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  <a:fontScheme name="Солнцестояние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Солнцестояние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53000"/>
            </a:schemeClr>
          </a:gs>
          <a:gs pos="50000">
            <a:schemeClr val="phClr">
              <a:tint val="42000"/>
              <a:satMod val="255000"/>
            </a:schemeClr>
          </a:gs>
          <a:gs pos="97000">
            <a:schemeClr val="phClr">
              <a:tint val="53000"/>
              <a:satMod val="260000"/>
            </a:schemeClr>
          </a:gs>
          <a:gs pos="100000">
            <a:schemeClr val="phClr">
              <a:tint val="56000"/>
              <a:satMod val="275000"/>
            </a:schemeClr>
          </a:gs>
        </a:gsLst>
        <a:path path="circle">
          <a:fillToRect l="50000" t="50000" r="50000" b="50000"/>
        </a:path>
      </a:gradFill>
      <a:gradFill rotWithShape="1">
        <a:gsLst>
          <a:gs pos="0">
            <a:schemeClr val="phClr">
              <a:tint val="92000"/>
              <a:satMod val="170000"/>
            </a:schemeClr>
          </a:gs>
          <a:gs pos="15000">
            <a:schemeClr val="phClr">
              <a:tint val="92000"/>
              <a:shade val="99000"/>
              <a:satMod val="170000"/>
            </a:schemeClr>
          </a:gs>
          <a:gs pos="62000">
            <a:schemeClr val="phClr">
              <a:tint val="96000"/>
              <a:shade val="80000"/>
              <a:satMod val="170000"/>
            </a:schemeClr>
          </a:gs>
          <a:gs pos="97000">
            <a:schemeClr val="phClr">
              <a:tint val="98000"/>
              <a:shade val="63000"/>
              <a:satMod val="170000"/>
            </a:schemeClr>
          </a:gs>
          <a:gs pos="100000">
            <a:schemeClr val="phClr">
              <a:shade val="62000"/>
              <a:satMod val="170000"/>
            </a:schemeClr>
          </a:gs>
        </a:gsLst>
        <a:path path="circle">
          <a:fillToRect l="50000" t="50000" r="50000" b="5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phClr">
              <a:shade val="80000"/>
            </a:schemeClr>
          </a:contourClr>
        </a:sp3d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60000"/>
              <a:satMod val="355000"/>
            </a:schemeClr>
          </a:gs>
          <a:gs pos="40000">
            <a:schemeClr val="phClr">
              <a:tint val="85000"/>
              <a:satMod val="320000"/>
            </a:schemeClr>
          </a:gs>
          <a:gs pos="100000">
            <a:schemeClr val="phClr">
              <a:shade val="55000"/>
              <a:satMod val="300000"/>
            </a:schemeClr>
          </a:gs>
        </a:gsLst>
        <a:path path="circle">
          <a:fillToRect l="-24500" t="-20000" r="124500" b="120000"/>
        </a:path>
      </a:gradFill>
      <a:blipFill>
        <a:blip xmlns:r="http://schemas.openxmlformats.org/officeDocument/2006/relationships" r:embed="rId1">
          <a:duotone>
            <a:schemeClr val="phClr">
              <a:shade val="9000"/>
              <a:satMod val="300000"/>
            </a:schemeClr>
            <a:schemeClr val="phClr">
              <a:tint val="90000"/>
              <a:satMod val="225000"/>
            </a:schemeClr>
          </a:duotone>
        </a:blip>
        <a:tile tx="0" ty="0" sx="90000" sy="90000" flip="xy" algn="tl"/>
      </a:blipFill>
    </a:bgFillStyleLst>
  </a:fmtScheme>
</a:themeOverride>
</file>

<file path=ppt/theme/themeOverride3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  <a:fontScheme name="Солнцестояние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Солнцестояние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53000"/>
            </a:schemeClr>
          </a:gs>
          <a:gs pos="50000">
            <a:schemeClr val="phClr">
              <a:tint val="42000"/>
              <a:satMod val="255000"/>
            </a:schemeClr>
          </a:gs>
          <a:gs pos="97000">
            <a:schemeClr val="phClr">
              <a:tint val="53000"/>
              <a:satMod val="260000"/>
            </a:schemeClr>
          </a:gs>
          <a:gs pos="100000">
            <a:schemeClr val="phClr">
              <a:tint val="56000"/>
              <a:satMod val="275000"/>
            </a:schemeClr>
          </a:gs>
        </a:gsLst>
        <a:path path="circle">
          <a:fillToRect l="50000" t="50000" r="50000" b="50000"/>
        </a:path>
      </a:gradFill>
      <a:gradFill rotWithShape="1">
        <a:gsLst>
          <a:gs pos="0">
            <a:schemeClr val="phClr">
              <a:tint val="92000"/>
              <a:satMod val="170000"/>
            </a:schemeClr>
          </a:gs>
          <a:gs pos="15000">
            <a:schemeClr val="phClr">
              <a:tint val="92000"/>
              <a:shade val="99000"/>
              <a:satMod val="170000"/>
            </a:schemeClr>
          </a:gs>
          <a:gs pos="62000">
            <a:schemeClr val="phClr">
              <a:tint val="96000"/>
              <a:shade val="80000"/>
              <a:satMod val="170000"/>
            </a:schemeClr>
          </a:gs>
          <a:gs pos="97000">
            <a:schemeClr val="phClr">
              <a:tint val="98000"/>
              <a:shade val="63000"/>
              <a:satMod val="170000"/>
            </a:schemeClr>
          </a:gs>
          <a:gs pos="100000">
            <a:schemeClr val="phClr">
              <a:shade val="62000"/>
              <a:satMod val="170000"/>
            </a:schemeClr>
          </a:gs>
        </a:gsLst>
        <a:path path="circle">
          <a:fillToRect l="50000" t="50000" r="50000" b="5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phClr">
              <a:shade val="80000"/>
            </a:schemeClr>
          </a:contourClr>
        </a:sp3d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60000"/>
              <a:satMod val="355000"/>
            </a:schemeClr>
          </a:gs>
          <a:gs pos="40000">
            <a:schemeClr val="phClr">
              <a:tint val="85000"/>
              <a:satMod val="320000"/>
            </a:schemeClr>
          </a:gs>
          <a:gs pos="100000">
            <a:schemeClr val="phClr">
              <a:shade val="55000"/>
              <a:satMod val="300000"/>
            </a:schemeClr>
          </a:gs>
        </a:gsLst>
        <a:path path="circle">
          <a:fillToRect l="-24500" t="-20000" r="124500" b="120000"/>
        </a:path>
      </a:gradFill>
      <a:blipFill>
        <a:blip xmlns:r="http://schemas.openxmlformats.org/officeDocument/2006/relationships" r:embed="rId1">
          <a:duotone>
            <a:schemeClr val="phClr">
              <a:shade val="9000"/>
              <a:satMod val="300000"/>
            </a:schemeClr>
            <a:schemeClr val="phClr">
              <a:tint val="90000"/>
              <a:satMod val="225000"/>
            </a:schemeClr>
          </a:duotone>
        </a:blip>
        <a:tile tx="0" ty="0" sx="90000" sy="90000" flip="xy" algn="tl"/>
      </a:blipFill>
    </a:bgFillStyleLst>
  </a:fmtScheme>
</a:themeOverride>
</file>

<file path=ppt/theme/themeOverride4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  <a:fontScheme name="Солнцестояние">
    <a:maj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휴먼매직체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ajorFont>
    <a:minorFont>
      <a:latin typeface="Gill Sans MT"/>
      <a:ea typeface=""/>
      <a:cs typeface=""/>
      <a:font script="Grek" typeface="Corbel"/>
      <a:font script="Cyrl" typeface="Corbel"/>
      <a:font script="Jpan" typeface="HGｺﾞｼｯｸE"/>
      <a:font script="Hang" typeface="HY엽서L"/>
      <a:font script="Hans" typeface="华文中宋"/>
      <a:font script="Hant" typeface="微軟正黑體"/>
      <a:font script="Arab" typeface="Majalla UI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</a:minorFont>
  </a:fontScheme>
  <a:fmtScheme name="Солнцестояние">
    <a:fillStyleLst>
      <a:solidFill>
        <a:schemeClr val="phClr"/>
      </a:solidFill>
      <a:gradFill rotWithShape="1">
        <a:gsLst>
          <a:gs pos="0">
            <a:schemeClr val="phClr">
              <a:tint val="35000"/>
              <a:satMod val="253000"/>
            </a:schemeClr>
          </a:gs>
          <a:gs pos="50000">
            <a:schemeClr val="phClr">
              <a:tint val="42000"/>
              <a:satMod val="255000"/>
            </a:schemeClr>
          </a:gs>
          <a:gs pos="97000">
            <a:schemeClr val="phClr">
              <a:tint val="53000"/>
              <a:satMod val="260000"/>
            </a:schemeClr>
          </a:gs>
          <a:gs pos="100000">
            <a:schemeClr val="phClr">
              <a:tint val="56000"/>
              <a:satMod val="275000"/>
            </a:schemeClr>
          </a:gs>
        </a:gsLst>
        <a:path path="circle">
          <a:fillToRect l="50000" t="50000" r="50000" b="50000"/>
        </a:path>
      </a:gradFill>
      <a:gradFill rotWithShape="1">
        <a:gsLst>
          <a:gs pos="0">
            <a:schemeClr val="phClr">
              <a:tint val="92000"/>
              <a:satMod val="170000"/>
            </a:schemeClr>
          </a:gs>
          <a:gs pos="15000">
            <a:schemeClr val="phClr">
              <a:tint val="92000"/>
              <a:shade val="99000"/>
              <a:satMod val="170000"/>
            </a:schemeClr>
          </a:gs>
          <a:gs pos="62000">
            <a:schemeClr val="phClr">
              <a:tint val="96000"/>
              <a:shade val="80000"/>
              <a:satMod val="170000"/>
            </a:schemeClr>
          </a:gs>
          <a:gs pos="97000">
            <a:schemeClr val="phClr">
              <a:tint val="98000"/>
              <a:shade val="63000"/>
              <a:satMod val="170000"/>
            </a:schemeClr>
          </a:gs>
          <a:gs pos="100000">
            <a:schemeClr val="phClr">
              <a:shade val="62000"/>
              <a:satMod val="170000"/>
            </a:schemeClr>
          </a:gs>
        </a:gsLst>
        <a:path path="circle">
          <a:fillToRect l="50000" t="50000" r="50000" b="50000"/>
        </a:path>
      </a:gradFill>
    </a:fillStyleLst>
    <a:lnStyleLst>
      <a:ln w="9525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8700000"/>
          </a:lightRig>
        </a:scene3d>
        <a:sp3d contourW="12700">
          <a:bevelT w="0" h="0"/>
          <a:contourClr>
            <a:schemeClr val="phClr">
              <a:shade val="80000"/>
            </a:schemeClr>
          </a:contourClr>
        </a:sp3d>
      </a:effectStyle>
      <a:effectStyle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 fov="0">
            <a:rot lat="0" lon="0" rev="0"/>
          </a:camera>
          <a:lightRig rig="brightRoom" dir="tl">
            <a:rot lat="0" lon="0" rev="5400000"/>
          </a:lightRig>
        </a:scene3d>
        <a:sp3d contourW="12700">
          <a:bevelT w="25400" h="50800" prst="angle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60000"/>
              <a:satMod val="355000"/>
            </a:schemeClr>
          </a:gs>
          <a:gs pos="40000">
            <a:schemeClr val="phClr">
              <a:tint val="85000"/>
              <a:satMod val="320000"/>
            </a:schemeClr>
          </a:gs>
          <a:gs pos="100000">
            <a:schemeClr val="phClr">
              <a:shade val="55000"/>
              <a:satMod val="300000"/>
            </a:schemeClr>
          </a:gs>
        </a:gsLst>
        <a:path path="circle">
          <a:fillToRect l="-24500" t="-20000" r="124500" b="120000"/>
        </a:path>
      </a:gradFill>
      <a:blipFill>
        <a:blip xmlns:r="http://schemas.openxmlformats.org/officeDocument/2006/relationships" r:embed="rId1">
          <a:duotone>
            <a:schemeClr val="phClr">
              <a:shade val="9000"/>
              <a:satMod val="300000"/>
            </a:schemeClr>
            <a:schemeClr val="phClr">
              <a:tint val="90000"/>
              <a:satMod val="225000"/>
            </a:schemeClr>
          </a:duotone>
        </a:blip>
        <a:tile tx="0" ty="0" sx="90000" sy="90000" flip="xy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1863</TotalTime>
  <Words>558</Words>
  <Application>Microsoft Office PowerPoint</Application>
  <PresentationFormat>Экран (4:3)</PresentationFormat>
  <Paragraphs>138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7" baseType="lpstr">
      <vt:lpstr>Arial</vt:lpstr>
      <vt:lpstr>Corbel</vt:lpstr>
      <vt:lpstr>Wingdings 2</vt:lpstr>
      <vt:lpstr>Verdana</vt:lpstr>
      <vt:lpstr>Calibri</vt:lpstr>
      <vt:lpstr>Gill Sans MT</vt:lpstr>
      <vt:lpstr>Times New Roman</vt:lpstr>
      <vt:lpstr>Tahoma</vt:lpstr>
      <vt:lpstr>Georgia</vt:lpstr>
      <vt:lpstr>Wingdings</vt:lpstr>
      <vt:lpstr>Солнцестояние</vt:lpstr>
      <vt:lpstr>Слайд 1</vt:lpstr>
      <vt:lpstr>Слайд 2</vt:lpstr>
      <vt:lpstr>Слайд 3</vt:lpstr>
      <vt:lpstr>Цілісне сприятливе інтегроване середовище Забезпечення дружньої, заохочувальної, сприятливої атмосфери</vt:lpstr>
      <vt:lpstr>Моніторинг   стану забезпечення дружньої, заохочувальної, сприятливої атмосфери</vt:lpstr>
      <vt:lpstr>Слайд 6</vt:lpstr>
      <vt:lpstr>Моніторинг   стану забезпечення та дотримання належних санітарно-гігієнічних умов</vt:lpstr>
      <vt:lpstr>Слайд 8</vt:lpstr>
      <vt:lpstr>Моніторинг   стану сприяння співпраці та активному навчанню</vt:lpstr>
      <vt:lpstr>Розвиток творчих видів діяльності  </vt:lpstr>
      <vt:lpstr>Моніторинг    стану розвитку творчих видів діяльності  </vt:lpstr>
      <vt:lpstr>Слайд 12</vt:lpstr>
      <vt:lpstr>Слайд 13</vt:lpstr>
      <vt:lpstr>Створення і застосування ефективних технологій навчання і виховання, що забезпечують можливість вироблення дитиною власної соціально схвалюваної моделі поведінки й самовизначення у мінливих соціальних умовах, відкритому інформаційному середовищі </vt:lpstr>
      <vt:lpstr>Розроблення і впровадження системи медико-психологічного та соціально-педагогічного супроводу розвитку учнів; що забезпечує психологічну захищеність і гнучке реагування на зміни життєвих умов і проблеми особистісного розвитку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Харківська загальноосвітня школа І-ІІІ ступенів №22 Харківської міської ради Харківської області</dc:title>
  <dc:creator>User</dc:creator>
  <cp:lastModifiedBy>Sony</cp:lastModifiedBy>
  <cp:revision>171</cp:revision>
  <dcterms:created xsi:type="dcterms:W3CDTF">2014-06-19T18:20:23Z</dcterms:created>
  <dcterms:modified xsi:type="dcterms:W3CDTF">2014-06-27T09:25:18Z</dcterms:modified>
</cp:coreProperties>
</file>